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7" r:id="rId2"/>
    <p:sldId id="1072" r:id="rId3"/>
    <p:sldId id="1133" r:id="rId4"/>
    <p:sldId id="1079" r:id="rId5"/>
    <p:sldId id="1081" r:id="rId6"/>
    <p:sldId id="1144" r:id="rId7"/>
    <p:sldId id="1085" r:id="rId8"/>
    <p:sldId id="1086" r:id="rId9"/>
    <p:sldId id="1153" r:id="rId10"/>
    <p:sldId id="1152" r:id="rId11"/>
    <p:sldId id="1092" r:id="rId12"/>
    <p:sldId id="1106" r:id="rId13"/>
    <p:sldId id="1108" r:id="rId14"/>
    <p:sldId id="1109" r:id="rId15"/>
    <p:sldId id="1141" r:id="rId16"/>
    <p:sldId id="1143" r:id="rId17"/>
    <p:sldId id="1128" r:id="rId18"/>
    <p:sldId id="1136" r:id="rId19"/>
    <p:sldId id="1126" r:id="rId20"/>
    <p:sldId id="1208" r:id="rId21"/>
    <p:sldId id="1300" r:id="rId22"/>
    <p:sldId id="1267" r:id="rId23"/>
    <p:sldId id="1295" r:id="rId24"/>
    <p:sldId id="1112" r:id="rId25"/>
    <p:sldId id="1114" r:id="rId26"/>
    <p:sldId id="1115"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McLaren" initials="BMM" lastIdx="3" clrIdx="0"/>
  <p:cmAuthor id="2" name="Bruce McLaren" initials="BMM [2]" lastIdx="1" clrIdx="1"/>
  <p:cmAuthor id="3" name="Bruce McLaren" initials="BMM [3]" lastIdx="1" clrIdx="2"/>
  <p:cmAuthor id="4" name="Bruce McLaren" initials="BMM [4]" lastIdx="1" clrIdx="3"/>
  <p:cmAuthor id="5" name="Bruce McLaren" initials="BM" lastIdx="11" clrIdx="4"/>
  <p:cmAuthor id="6" name="Bruce McLaren" initials="BMM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95C3"/>
    <a:srgbClr val="005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4"/>
    <p:restoredTop sz="74096"/>
  </p:normalViewPr>
  <p:slideViewPr>
    <p:cSldViewPr snapToGrid="0" snapToObjects="1">
      <p:cViewPr>
        <p:scale>
          <a:sx n="86" d="100"/>
          <a:sy n="86" d="100"/>
        </p:scale>
        <p:origin x="928" y="12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1CA49-8243-E742-8487-FD79DE54B35E}" type="datetimeFigureOut">
              <a:rPr lang="fr-FR" smtClean="0"/>
              <a:t>26/03/2019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3BF4C-0AB0-8044-9DF2-53854F6B591F}" type="slidenum">
              <a:rPr lang="fr-FR" smtClean="0"/>
              <a:t>‹#›</a:t>
            </a:fld>
            <a:endParaRPr lang="fr-FR"/>
          </a:p>
        </p:txBody>
      </p:sp>
    </p:spTree>
    <p:extLst>
      <p:ext uri="{BB962C8B-B14F-4D97-AF65-F5344CB8AC3E}">
        <p14:creationId xmlns:p14="http://schemas.microsoft.com/office/powerpoint/2010/main" val="194012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arnegielearning.com/press-room/press-releases/2013-06-20-rare-government-study-attributes-significant-algebra-gains-to-innovative-curriculu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ndWYJP0AFUM?t=25"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learning-analytics.info/journals/index.php/JLA/article/viewFile/4458/518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Zone_of_proximal_develop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39A8506A-F393-0A4E-AE6B-CF6D0F37EDF9}"/>
              </a:ext>
            </a:extLst>
          </p:cNvPr>
          <p:cNvSpPr>
            <a:spLocks noGrp="1" noRot="1" noChangeAspect="1" noChangeArrowheads="1" noTextEdit="1"/>
          </p:cNvSpPr>
          <p:nvPr>
            <p:ph type="sldImg"/>
          </p:nvPr>
        </p:nvSpPr>
        <p:spPr>
          <a:xfrm>
            <a:off x="1150938" y="692150"/>
            <a:ext cx="4556125" cy="3416300"/>
          </a:xfrm>
          <a:ln/>
        </p:spPr>
      </p:sp>
      <p:sp>
        <p:nvSpPr>
          <p:cNvPr id="3" name="Notes Placeholder 2">
            <a:extLst>
              <a:ext uri="{FF2B5EF4-FFF2-40B4-BE49-F238E27FC236}">
                <a16:creationId xmlns:a16="http://schemas.microsoft.com/office/drawing/2014/main" id="{414A7AD3-75F5-B440-A66C-D6E403429FD8}"/>
              </a:ext>
            </a:extLst>
          </p:cNvPr>
          <p:cNvSpPr>
            <a:spLocks noGrp="1"/>
          </p:cNvSpPr>
          <p:nvPr>
            <p:ph type="body" idx="1"/>
          </p:nvPr>
        </p:nvSpPr>
        <p:spPr/>
        <p:txBody>
          <a:bodyPr/>
          <a:lstStyle/>
          <a:p>
            <a:pPr>
              <a:defRPr/>
            </a:pPr>
            <a:r>
              <a:rPr lang="en-US" dirty="0">
                <a:latin typeface="Verdana" charset="0"/>
                <a:ea typeface="ＭＳ Ｐゴシック" charset="0"/>
                <a:cs typeface="ＭＳ Ｐゴシック" charset="0"/>
                <a:hlinkClick r:id="rId3"/>
              </a:rPr>
              <a:t>http://www.carnegielearning.com/press-room/press-releases/2013-06-20-rare-government-study-attributes-significant-algebra-gains-to-innovative-curriculum/</a:t>
            </a:r>
            <a:endParaRPr lang="en-US" dirty="0">
              <a:latin typeface="Verdana" charset="0"/>
              <a:ea typeface="ＭＳ Ｐゴシック" charset="0"/>
              <a:cs typeface="ＭＳ Ｐゴシック" charset="0"/>
            </a:endParaRPr>
          </a:p>
          <a:p>
            <a:pPr>
              <a:defRPr/>
            </a:pPr>
            <a:endParaRPr lang="en-US" dirty="0">
              <a:latin typeface="Verdana" charset="0"/>
              <a:ea typeface="ＭＳ Ｐゴシック" charset="0"/>
              <a:cs typeface="ＭＳ Ｐゴシック" charset="0"/>
            </a:endParaRPr>
          </a:p>
          <a:p>
            <a:pPr lvl="1">
              <a:defRPr/>
            </a:pPr>
            <a:r>
              <a:rPr lang="en-US" sz="1600" dirty="0">
                <a:latin typeface="Verdana" charset="0"/>
                <a:ea typeface="ＭＳ Ｐゴシック" charset="0"/>
                <a:cs typeface="ＭＳ Ｐゴシック" charset="0"/>
              </a:rPr>
              <a:t>‘about the same as doubling math learning in a year for a high school student’</a:t>
            </a:r>
          </a:p>
          <a:p>
            <a:pPr lvl="1">
              <a:defRPr/>
            </a:pPr>
            <a:r>
              <a:rPr lang="en-US" sz="1600" dirty="0">
                <a:latin typeface="Verdana" charset="0"/>
                <a:ea typeface="ＭＳ Ｐゴシック" charset="0"/>
                <a:cs typeface="ＭＳ Ｐゴシック" charset="0"/>
              </a:rPr>
              <a:t>Only in the second year: takes teachers a while to become familiar with a new curriculum</a:t>
            </a:r>
            <a:endParaRPr lang="en-US" sz="2000" dirty="0">
              <a:latin typeface="Verdana" charset="0"/>
              <a:ea typeface="ＭＳ Ｐゴシック" charset="0"/>
              <a:cs typeface="ＭＳ Ｐゴシック" charset="0"/>
            </a:endParaRPr>
          </a:p>
          <a:p>
            <a:pPr>
              <a:defRPr/>
            </a:pPr>
            <a:endParaRPr lang="en-US" dirty="0"/>
          </a:p>
          <a:p>
            <a:pPr marL="0" lvl="1">
              <a:defRPr/>
            </a:pPr>
            <a:r>
              <a:rPr lang="en-US" sz="1600" dirty="0">
                <a:latin typeface="Verdana" charset="0"/>
                <a:ea typeface="ＭＳ Ｐゴシック" charset="0"/>
                <a:cs typeface="ＭＳ Ｐゴシック" charset="0"/>
              </a:rPr>
              <a:t>Alabama, Connecticut, Kentucky, Louisiana, Michigan, New Jersey, and Texas </a:t>
            </a:r>
          </a:p>
          <a:p>
            <a:pPr>
              <a:defRPr/>
            </a:pPr>
            <a:endParaRPr lang="en-US" dirty="0"/>
          </a:p>
          <a:p>
            <a:pPr>
              <a:defRPr/>
            </a:pPr>
            <a:endParaRPr lang="en-US" dirty="0"/>
          </a:p>
          <a:p>
            <a:pPr>
              <a:defRPr/>
            </a:pPr>
            <a:r>
              <a:rPr lang="en-US" dirty="0"/>
              <a:t>Tells us </a:t>
            </a:r>
            <a:r>
              <a:rPr lang="en-US" i="1" dirty="0"/>
              <a:t>that</a:t>
            </a:r>
            <a:r>
              <a:rPr lang="en-US" dirty="0"/>
              <a:t> cognitive tutor curriculum is more effective than other curricula, but tells us very little (if anything) about </a:t>
            </a:r>
            <a:r>
              <a:rPr lang="en-US" i="1" dirty="0"/>
              <a:t>why</a:t>
            </a:r>
            <a:endParaRPr lang="en-US" dirty="0"/>
          </a:p>
          <a:p>
            <a:pPr>
              <a:defRPr/>
            </a:pPr>
            <a:r>
              <a:rPr lang="en-US" dirty="0"/>
              <a:t>Useful for decision makers, not for scientists …</a:t>
            </a:r>
          </a:p>
          <a:p>
            <a:pPr>
              <a:defRPr/>
            </a:pPr>
            <a:endParaRPr lang="en-US" dirty="0"/>
          </a:p>
        </p:txBody>
      </p:sp>
    </p:spTree>
    <p:extLst>
      <p:ext uri="{BB962C8B-B14F-4D97-AF65-F5344CB8AC3E}">
        <p14:creationId xmlns:p14="http://schemas.microsoft.com/office/powerpoint/2010/main" val="320397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C86C884F-F1ED-7646-83A3-FAD181C91B08}"/>
              </a:ext>
            </a:extLst>
          </p:cNvPr>
          <p:cNvSpPr>
            <a:spLocks noGrp="1" noRot="1" noChangeAspect="1" noChangeArrowheads="1" noTextEdit="1"/>
          </p:cNvSpPr>
          <p:nvPr>
            <p:ph type="sldImg"/>
          </p:nvPr>
        </p:nvSpPr>
        <p:spPr>
          <a:xfrm>
            <a:off x="1150938" y="692150"/>
            <a:ext cx="4556125" cy="3416300"/>
          </a:xfrm>
          <a:ln/>
        </p:spPr>
      </p:sp>
      <p:sp>
        <p:nvSpPr>
          <p:cNvPr id="56322" name="Notes Placeholder 2">
            <a:extLst>
              <a:ext uri="{FF2B5EF4-FFF2-40B4-BE49-F238E27FC236}">
                <a16:creationId xmlns:a16="http://schemas.microsoft.com/office/drawing/2014/main" id="{A828BADE-4244-3C48-BC41-962E321AA4C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Of course, these are only a few examples of individual learning / adaptive tutoring systems.  There are a number of other adaptive intelligent tutoring systems that have shown positive and highly encouraging learning results, including for instance AutoTutor, iStart, and the Reading Tutor.</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An important emergent area of intelligent tutoring systems is the connection between affect and learning – and how tutoring systems can promote positive affect and subsequent learning.  This is a fascinating area of ITS and one that is still very much a research question.</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Researchers are looking at issues such as how technology can identify affect, both from video and sensors and student actions.  The idea is to automatically adjust tutoring strategies based on affect states.</a:t>
            </a:r>
          </a:p>
        </p:txBody>
      </p:sp>
    </p:spTree>
    <p:extLst>
      <p:ext uri="{BB962C8B-B14F-4D97-AF65-F5344CB8AC3E}">
        <p14:creationId xmlns:p14="http://schemas.microsoft.com/office/powerpoint/2010/main" val="569900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6F167AD9-5666-E249-9EC5-97C88F55FCAF}"/>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EA5C6FC8-14E2-1E41-B2E6-D9C5BB25E5F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1000" dirty="0">
                <a:latin typeface="Times New Roman" panose="02020603050405020304" pitchFamily="18" charset="0"/>
                <a:ea typeface="ＭＳ Ｐゴシック" panose="020B0600070205080204" pitchFamily="34" charset="-128"/>
              </a:rPr>
              <a:t>Another type of adaptive educational software that is emerging is educational games.</a:t>
            </a:r>
          </a:p>
          <a:p>
            <a:pPr marL="0" lvl="1"/>
            <a:r>
              <a:rPr lang="en-US" altLang="en-US" sz="1000" dirty="0">
                <a:latin typeface="Times New Roman" panose="02020603050405020304" pitchFamily="18" charset="0"/>
                <a:ea typeface="ＭＳ Ｐゴシック" panose="020B0600070205080204" pitchFamily="34" charset="-128"/>
              </a:rPr>
              <a:t>The idea here is that students spend much more time out of school …</a:t>
            </a:r>
          </a:p>
          <a:p>
            <a:pPr marL="0" lvl="1"/>
            <a:r>
              <a:rPr lang="en-US" altLang="en-US" sz="1000" b="1" dirty="0">
                <a:latin typeface="Times New Roman" panose="02020603050405020304" pitchFamily="18" charset="0"/>
                <a:ea typeface="ＭＳ Ｐゴシック" panose="020B0600070205080204" pitchFamily="34" charset="-128"/>
              </a:rPr>
              <a:t>&lt; click &gt;</a:t>
            </a:r>
          </a:p>
          <a:p>
            <a:pPr marL="0" lvl="1"/>
            <a:r>
              <a:rPr lang="en-US" altLang="en-US" sz="1000" dirty="0">
                <a:latin typeface="Times New Roman" panose="02020603050405020304" pitchFamily="18" charset="0"/>
                <a:ea typeface="ＭＳ Ｐゴシック" panose="020B0600070205080204" pitchFamily="34" charset="-128"/>
              </a:rPr>
              <a:t>… and much of that time is spent playing video games</a:t>
            </a:r>
          </a:p>
          <a:p>
            <a:pPr marL="0" lvl="1"/>
            <a:r>
              <a:rPr lang="en-US" altLang="en-US" sz="1000" b="1" dirty="0">
                <a:latin typeface="Times New Roman" panose="02020603050405020304" pitchFamily="18" charset="0"/>
                <a:ea typeface="ＭＳ Ｐゴシック" panose="020B0600070205080204" pitchFamily="34" charset="-128"/>
              </a:rPr>
              <a:t>&lt; click &gt;</a:t>
            </a:r>
          </a:p>
          <a:p>
            <a:pPr marL="0" lvl="1"/>
            <a:r>
              <a:rPr lang="en-US" altLang="en-US" sz="1000" dirty="0">
                <a:latin typeface="Times New Roman" panose="02020603050405020304" pitchFamily="18" charset="0"/>
                <a:ea typeface="ＭＳ Ｐゴシック" panose="020B0600070205080204" pitchFamily="34" charset="-128"/>
              </a:rPr>
              <a:t>So, what if even a small portion of that time was spent playing educational games?</a:t>
            </a:r>
          </a:p>
          <a:p>
            <a:pPr marL="0" lvl="1"/>
            <a:r>
              <a:rPr lang="en-US" altLang="en-US" sz="1000" dirty="0">
                <a:latin typeface="Times New Roman" panose="02020603050405020304" pitchFamily="18" charset="0"/>
                <a:ea typeface="ＭＳ Ｐゴシック" panose="020B0600070205080204" pitchFamily="34" charset="-128"/>
              </a:rPr>
              <a:t>For instance, some games that have been developed include:</a:t>
            </a:r>
          </a:p>
          <a:p>
            <a:pPr marL="0" lvl="1"/>
            <a:r>
              <a:rPr lang="en-US" altLang="en-US" sz="1000" b="1" dirty="0">
                <a:latin typeface="Times New Roman" panose="02020603050405020304" pitchFamily="18" charset="0"/>
                <a:ea typeface="ＭＳ Ｐゴシック" panose="020B0600070205080204" pitchFamily="34" charset="-128"/>
              </a:rPr>
              <a:t>&lt; click &gt;</a:t>
            </a:r>
          </a:p>
          <a:p>
            <a:pPr marL="0" lvl="1"/>
            <a:r>
              <a:rPr lang="en-US" altLang="en-US" sz="1000" dirty="0">
                <a:latin typeface="Times New Roman" panose="02020603050405020304" pitchFamily="18" charset="0"/>
                <a:ea typeface="ＭＳ Ｐゴシック" panose="020B0600070205080204" pitchFamily="34" charset="-128"/>
              </a:rPr>
              <a:t>Civilization: Players develop simulated civilizations, given a series of cultural resources to build from.  As you move through the ages, you interact with new types of city-states, engage in new city-state quests and global competitions, and master new systems for land and naval combat.</a:t>
            </a:r>
          </a:p>
          <a:p>
            <a:pPr marL="0" lvl="1"/>
            <a:r>
              <a:rPr lang="en-US" altLang="en-US" sz="1000" b="1" dirty="0">
                <a:latin typeface="Times New Roman" panose="02020603050405020304" pitchFamily="18" charset="0"/>
                <a:ea typeface="ＭＳ Ｐゴシック" panose="020B0600070205080204" pitchFamily="34" charset="-128"/>
              </a:rPr>
              <a:t>&lt; click &gt;</a:t>
            </a:r>
          </a:p>
          <a:p>
            <a:pPr marL="0" lvl="1"/>
            <a:r>
              <a:rPr lang="en-US" altLang="en-US" sz="1000" dirty="0">
                <a:latin typeface="Times New Roman" panose="02020603050405020304" pitchFamily="18" charset="0"/>
                <a:ea typeface="ＭＳ Ｐゴシック" panose="020B0600070205080204" pitchFamily="34" charset="-128"/>
              </a:rPr>
              <a:t>Zombie Division is a 3-D action game, in which students learn whole number division, while at that same time shooting zombies.</a:t>
            </a:r>
          </a:p>
          <a:p>
            <a:pPr marL="0" lvl="1"/>
            <a:r>
              <a:rPr lang="en-US" altLang="en-US" sz="1000" b="1" dirty="0">
                <a:latin typeface="Times New Roman" panose="02020603050405020304" pitchFamily="18" charset="0"/>
                <a:ea typeface="ＭＳ Ｐゴシック" panose="020B0600070205080204" pitchFamily="34" charset="-128"/>
              </a:rPr>
              <a:t>&lt; click &gt;</a:t>
            </a:r>
          </a:p>
          <a:p>
            <a:pPr marL="0" lvl="1"/>
            <a:r>
              <a:rPr lang="en-US" altLang="en-US" sz="1000" dirty="0">
                <a:latin typeface="Times New Roman" panose="02020603050405020304" pitchFamily="18" charset="0"/>
                <a:ea typeface="ＭＳ Ｐゴシック" panose="020B0600070205080204" pitchFamily="34" charset="-128"/>
              </a:rPr>
              <a:t>Policy World is a game that engages students in policy deliberation, while at the same time providing game-like characteristics to motivate them to play.</a:t>
            </a:r>
          </a:p>
          <a:p>
            <a:pPr marL="0" lvl="1"/>
            <a:r>
              <a:rPr lang="en-US" altLang="en-US" sz="1000" b="1" dirty="0">
                <a:latin typeface="Times New Roman" panose="02020603050405020304" pitchFamily="18" charset="0"/>
                <a:ea typeface="ＭＳ Ｐゴシック" panose="020B0600070205080204" pitchFamily="34" charset="-128"/>
              </a:rPr>
              <a:t>&lt; click &gt;</a:t>
            </a:r>
          </a:p>
          <a:p>
            <a:pPr marL="0" lvl="1"/>
            <a:r>
              <a:rPr lang="en-US" altLang="en-US" sz="1000" dirty="0">
                <a:latin typeface="Times New Roman" panose="02020603050405020304" pitchFamily="18" charset="0"/>
                <a:ea typeface="ＭＳ Ｐゴシック" panose="020B0600070205080204" pitchFamily="34" charset="-128"/>
              </a:rPr>
              <a:t>Finally, an educational game that I was involved in designing and developing </a:t>
            </a:r>
            <a:r>
              <a:rPr lang="mr-IN" altLang="en-US" sz="1000" dirty="0">
                <a:latin typeface="Times New Roman" panose="02020603050405020304" pitchFamily="18" charset="0"/>
                <a:ea typeface="Mangal" panose="02040503050203030202" pitchFamily="18" charset="0"/>
              </a:rPr>
              <a:t>–</a:t>
            </a:r>
            <a:r>
              <a:rPr lang="en-US" altLang="en-US" sz="1000" dirty="0">
                <a:latin typeface="Times New Roman" panose="02020603050405020304" pitchFamily="18" charset="0"/>
                <a:ea typeface="ＭＳ Ｐゴシック" panose="020B0600070205080204" pitchFamily="34" charset="-128"/>
              </a:rPr>
              <a:t> Decimal Point </a:t>
            </a:r>
            <a:r>
              <a:rPr lang="mr-IN" altLang="en-US" sz="1000" dirty="0">
                <a:latin typeface="Times New Roman" panose="02020603050405020304" pitchFamily="18" charset="0"/>
                <a:ea typeface="Mangal" panose="02040503050203030202" pitchFamily="18" charset="0"/>
              </a:rPr>
              <a:t>–</a:t>
            </a:r>
            <a:r>
              <a:rPr lang="en-US" altLang="en-US" sz="1000" dirty="0">
                <a:latin typeface="Times New Roman" panose="02020603050405020304" pitchFamily="18" charset="0"/>
                <a:ea typeface="ＭＳ Ｐゴシック" panose="020B0600070205080204" pitchFamily="34" charset="-128"/>
              </a:rPr>
              <a:t> is aimed at helping young students learn decimals and decimal operations.  This game is distinguished by being one of the few Ed Games that has provided empirical evidence of its effectiveness for learning.</a:t>
            </a:r>
          </a:p>
          <a:p>
            <a:pPr marL="0" lvl="1"/>
            <a:endParaRPr lang="en-US" altLang="en-US" sz="1000" dirty="0">
              <a:latin typeface="Times New Roman" panose="02020603050405020304" pitchFamily="18" charset="0"/>
              <a:ea typeface="ＭＳ Ｐゴシック" panose="020B0600070205080204" pitchFamily="34" charset="-128"/>
            </a:endParaRPr>
          </a:p>
          <a:p>
            <a:pPr marL="0" lvl="1"/>
            <a:r>
              <a:rPr lang="en-US" altLang="en-US" sz="1000" dirty="0">
                <a:latin typeface="Times New Roman" panose="02020603050405020304" pitchFamily="18" charset="0"/>
                <a:ea typeface="ＭＳ Ｐゴシック" panose="020B0600070205080204" pitchFamily="34" charset="-128"/>
              </a:rPr>
              <a:t>========</a:t>
            </a:r>
          </a:p>
          <a:p>
            <a:pPr marL="0" lvl="1"/>
            <a:r>
              <a:rPr lang="en-US" altLang="en-US" sz="1000" dirty="0">
                <a:latin typeface="Times New Roman" panose="02020603050405020304" pitchFamily="18" charset="0"/>
                <a:ea typeface="ＭＳ Ｐゴシック" panose="020B0600070205080204" pitchFamily="34" charset="-128"/>
              </a:rPr>
              <a:t>U. Of Michigan survey in 2003 came up with an even higher figure: </a:t>
            </a:r>
            <a:r>
              <a:rPr lang="en-US" altLang="en-US" sz="1000" dirty="0">
                <a:latin typeface="Verdana" panose="020B0604030504040204" pitchFamily="34" charset="0"/>
                <a:ea typeface="ＭＳ Ｐゴシック" panose="020B0600070205080204" pitchFamily="34" charset="-128"/>
              </a:rPr>
              <a:t>8th-grade boys play video games 23 </a:t>
            </a:r>
            <a:r>
              <a:rPr lang="en-US" altLang="en-US" sz="1000" dirty="0" err="1">
                <a:latin typeface="Verdana" panose="020B0604030504040204" pitchFamily="34" charset="0"/>
                <a:ea typeface="ＭＳ Ｐゴシック" panose="020B0600070205080204" pitchFamily="34" charset="-128"/>
              </a:rPr>
              <a:t>hrs</a:t>
            </a:r>
            <a:r>
              <a:rPr lang="en-US" altLang="en-US" sz="1000" dirty="0">
                <a:latin typeface="Verdana" panose="020B0604030504040204" pitchFamily="34" charset="0"/>
                <a:ea typeface="ＭＳ Ｐゴシック" panose="020B0600070205080204" pitchFamily="34" charset="-128"/>
              </a:rPr>
              <a:t>/week, 8th-grade girls 12 </a:t>
            </a:r>
            <a:r>
              <a:rPr lang="en-US" altLang="en-US" sz="1000" dirty="0" err="1">
                <a:latin typeface="Verdana" panose="020B0604030504040204" pitchFamily="34" charset="0"/>
                <a:ea typeface="ＭＳ Ｐゴシック" panose="020B0600070205080204" pitchFamily="34" charset="-128"/>
              </a:rPr>
              <a:t>hrs</a:t>
            </a:r>
            <a:r>
              <a:rPr lang="en-US" altLang="en-US" sz="1000" dirty="0">
                <a:latin typeface="Verdana" panose="020B0604030504040204" pitchFamily="34" charset="0"/>
                <a:ea typeface="ＭＳ Ｐゴシック" panose="020B0600070205080204" pitchFamily="34" charset="-128"/>
              </a:rPr>
              <a:t>/week</a:t>
            </a: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74297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1A013694-36AE-1F43-A4AC-4A06186FFCF9}"/>
              </a:ext>
            </a:extLst>
          </p:cNvPr>
          <p:cNvSpPr>
            <a:spLocks noGrp="1" noRot="1" noChangeAspect="1" noChangeArrowheads="1" noTextEdit="1"/>
          </p:cNvSpPr>
          <p:nvPr>
            <p:ph type="sldImg"/>
          </p:nvPr>
        </p:nvSpPr>
        <p:spPr>
          <a:xfrm>
            <a:off x="1150938" y="692150"/>
            <a:ext cx="4556125" cy="3416300"/>
          </a:xfrm>
          <a:ln/>
        </p:spPr>
      </p:sp>
      <p:sp>
        <p:nvSpPr>
          <p:cNvPr id="74754" name="Rectangle 3">
            <a:extLst>
              <a:ext uri="{FF2B5EF4-FFF2-40B4-BE49-F238E27FC236}">
                <a16:creationId xmlns:a16="http://schemas.microsoft.com/office/drawing/2014/main" id="{D8F4C97F-81A0-DC40-A35E-4F0F663C24E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Verdana" panose="020B0604030504040204" pitchFamily="34" charset="0"/>
                <a:ea typeface="ＭＳ Ｐゴシック" panose="020B0600070205080204" pitchFamily="34" charset="-128"/>
              </a:rPr>
              <a:t>Complements classroom instruction</a:t>
            </a:r>
          </a:p>
          <a:p>
            <a:endParaRPr lang="en-US" altLang="en-US">
              <a:latin typeface="Times New Roman" panose="02020603050405020304" pitchFamily="18" charset="0"/>
              <a:ea typeface="ＭＳ Ｐゴシック" panose="020B0600070205080204" pitchFamily="34" charset="-128"/>
            </a:endParaRPr>
          </a:p>
          <a:p>
            <a:r>
              <a:rPr lang="en-US" altLang="en-US">
                <a:latin typeface="Verdana" panose="020B0604030504040204" pitchFamily="34" charset="0"/>
                <a:ea typeface="ＭＳ Ｐゴシック" panose="020B0600070205080204" pitchFamily="34" charset="-128"/>
              </a:rPr>
              <a:t>Learning is integrated in the game’s core mechanic</a:t>
            </a:r>
          </a:p>
          <a:p>
            <a:endParaRPr lang="en-US" altLang="en-US">
              <a:latin typeface="Times New Roman" panose="02020603050405020304" pitchFamily="18" charset="0"/>
              <a:ea typeface="ＭＳ Ｐゴシック" panose="020B0600070205080204" pitchFamily="34" charset="-128"/>
            </a:endParaRPr>
          </a:p>
          <a:p>
            <a:r>
              <a:rPr lang="en-US" altLang="en-US">
                <a:latin typeface="Verdana" panose="020B0604030504040204" pitchFamily="34" charset="0"/>
                <a:ea typeface="ＭＳ Ｐゴシック" panose="020B0600070205080204" pitchFamily="34" charset="-128"/>
              </a:rPr>
              <a:t>About 20 different levels with 20 zombies each</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9385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E6CC32D5-AAF4-724E-9480-BB60C91C2AE7}"/>
              </a:ext>
            </a:extLst>
          </p:cNvPr>
          <p:cNvSpPr>
            <a:spLocks noGrp="1" noRot="1" noChangeAspect="1" noChangeArrowheads="1" noTextEdit="1"/>
          </p:cNvSpPr>
          <p:nvPr>
            <p:ph type="sldImg"/>
          </p:nvPr>
        </p:nvSpPr>
        <p:spPr>
          <a:xfrm>
            <a:off x="1150938" y="692150"/>
            <a:ext cx="4556125" cy="3416300"/>
          </a:xfrm>
          <a:ln/>
        </p:spPr>
      </p:sp>
      <p:sp>
        <p:nvSpPr>
          <p:cNvPr id="76802" name="Rectangle 3">
            <a:extLst>
              <a:ext uri="{FF2B5EF4-FFF2-40B4-BE49-F238E27FC236}">
                <a16:creationId xmlns:a16="http://schemas.microsoft.com/office/drawing/2014/main" id="{0F043997-69ED-D948-A234-C62CDBF4837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51116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988926FD-70D1-4945-8EBD-803FCDAF7907}"/>
              </a:ext>
            </a:extLst>
          </p:cNvPr>
          <p:cNvSpPr>
            <a:spLocks noGrp="1" noRot="1" noChangeAspect="1" noChangeArrowheads="1" noTextEdit="1"/>
          </p:cNvSpPr>
          <p:nvPr>
            <p:ph type="sldImg"/>
          </p:nvPr>
        </p:nvSpPr>
        <p:spPr>
          <a:xfrm>
            <a:off x="1150938" y="692150"/>
            <a:ext cx="4556125" cy="3416300"/>
          </a:xfrm>
          <a:ln/>
        </p:spPr>
      </p:sp>
      <p:sp>
        <p:nvSpPr>
          <p:cNvPr id="78850" name="Notes Placeholder 2">
            <a:extLst>
              <a:ext uri="{FF2B5EF4-FFF2-40B4-BE49-F238E27FC236}">
                <a16:creationId xmlns:a16="http://schemas.microsoft.com/office/drawing/2014/main" id="{E6CEF3E7-7ED4-6043-B268-69F69BDCB452}"/>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The fantasy characters act as guides to Decimal Point and encourage students to play and congratulate them when they correctly solve problems. </a:t>
            </a:r>
          </a:p>
        </p:txBody>
      </p:sp>
    </p:spTree>
    <p:extLst>
      <p:ext uri="{BB962C8B-B14F-4D97-AF65-F5344CB8AC3E}">
        <p14:creationId xmlns:p14="http://schemas.microsoft.com/office/powerpoint/2010/main" val="428490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A2024EE7-FC38-9449-A916-D5416D02F73C}"/>
              </a:ext>
            </a:extLst>
          </p:cNvPr>
          <p:cNvSpPr>
            <a:spLocks noGrp="1" noRot="1" noChangeAspect="1" noChangeArrowheads="1" noTextEdit="1"/>
          </p:cNvSpPr>
          <p:nvPr>
            <p:ph type="sldImg"/>
          </p:nvPr>
        </p:nvSpPr>
        <p:spPr>
          <a:xfrm>
            <a:off x="1266825" y="727075"/>
            <a:ext cx="4781550" cy="3586163"/>
          </a:xfrm>
          <a:ln/>
        </p:spPr>
      </p:sp>
      <p:sp>
        <p:nvSpPr>
          <p:cNvPr id="82946" name="Notes Placeholder 2">
            <a:extLst>
              <a:ext uri="{FF2B5EF4-FFF2-40B4-BE49-F238E27FC236}">
                <a16:creationId xmlns:a16="http://schemas.microsoft.com/office/drawing/2014/main" id="{A34B7231-7A46-2849-BBBD-71CA4360F47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New Roman" panose="02020603050405020304" pitchFamily="18" charset="0"/>
                <a:ea typeface="ＭＳ Ｐゴシック" panose="020B0600070205080204" pitchFamily="34" charset="-128"/>
              </a:rPr>
              <a:t>&lt; click &gt;  </a:t>
            </a:r>
            <a:r>
              <a:rPr lang="en-US" altLang="en-US" sz="1300" b="1">
                <a:latin typeface="Times New Roman" panose="02020603050405020304" pitchFamily="18" charset="0"/>
                <a:ea typeface="ＭＳ Ｐゴシック" panose="020B0600070205080204" pitchFamily="34" charset="-128"/>
              </a:rPr>
              <a:t>In contrast to relatively scant prior evidence that learning mathematics with an educational game is better than a conventional approach (Mayer, 2014),</a:t>
            </a:r>
            <a:r>
              <a:rPr lang="en-US" altLang="en-US" sz="1300">
                <a:latin typeface="Times New Roman" panose="02020603050405020304" pitchFamily="18" charset="0"/>
                <a:ea typeface="ＭＳ Ｐゴシック" panose="020B0600070205080204" pitchFamily="34" charset="-128"/>
              </a:rPr>
              <a:t> the results of this study show a clear benefit to learning mathematics with an educational game. </a:t>
            </a:r>
          </a:p>
          <a:p>
            <a:pPr>
              <a:buFontTx/>
              <a:buChar char="•"/>
            </a:pPr>
            <a:r>
              <a:rPr lang="en-US" altLang="en-US" sz="1300">
                <a:latin typeface="Times New Roman" panose="02020603050405020304" pitchFamily="18" charset="0"/>
                <a:ea typeface="ＭＳ Ｐゴシック" panose="020B0600070205080204" pitchFamily="34" charset="-128"/>
              </a:rPr>
              <a:t>Game students learned more</a:t>
            </a:r>
          </a:p>
          <a:p>
            <a:pPr>
              <a:buFontTx/>
              <a:buChar char="•"/>
            </a:pPr>
            <a:r>
              <a:rPr lang="en-US" altLang="en-US" sz="1300">
                <a:latin typeface="Times New Roman" panose="02020603050405020304" pitchFamily="18" charset="0"/>
                <a:ea typeface="ＭＳ Ｐゴシック" panose="020B0600070205080204" pitchFamily="34" charset="-128"/>
              </a:rPr>
              <a:t>Game students enjoyed their experience more</a:t>
            </a:r>
          </a:p>
          <a:p>
            <a:pPr>
              <a:buFontTx/>
              <a:buChar char="•"/>
            </a:pPr>
            <a:r>
              <a:rPr lang="en-US" altLang="en-US" sz="1300">
                <a:latin typeface="Times New Roman" panose="02020603050405020304" pitchFamily="18" charset="0"/>
                <a:ea typeface="ＭＳ Ｐゴシック" panose="020B0600070205080204" pitchFamily="34" charset="-128"/>
              </a:rPr>
              <a:t>Game students made significantly less errors</a:t>
            </a:r>
          </a:p>
          <a:p>
            <a:r>
              <a:rPr lang="en-US" altLang="en-US" sz="1300">
                <a:latin typeface="Times New Roman" panose="02020603050405020304" pitchFamily="18" charset="0"/>
                <a:ea typeface="ＭＳ Ｐゴシック" panose="020B0600070205080204" pitchFamily="34" charset="-128"/>
              </a:rPr>
              <a:t>The higher pretest scores for the Game group could be seen as more of a disadvantage than an advantage for that group, since they had less room to improve. Nevertheless, the Game group gained significantly more than the Non-Game group from pretest to posttest and from pretest to delayed posttest.</a:t>
            </a:r>
            <a:r>
              <a:rPr lang="en-US" altLang="en-US">
                <a:latin typeface="Times New Roman" panose="02020603050405020304" pitchFamily="18" charset="0"/>
                <a:ea typeface="ＭＳ Ｐゴシック" panose="020B0600070205080204" pitchFamily="34" charset="-128"/>
              </a:rPr>
              <a:t> </a:t>
            </a:r>
            <a:endParaRPr lang="en-US" altLang="en-US" sz="1300">
              <a:latin typeface="Times New Roman" panose="02020603050405020304" pitchFamily="18" charset="0"/>
              <a:ea typeface="ＭＳ Ｐゴシック" panose="020B0600070205080204" pitchFamily="34" charset="-128"/>
            </a:endParaRPr>
          </a:p>
          <a:p>
            <a:endParaRPr lang="en-US" altLang="en-US" sz="1300">
              <a:latin typeface="Times New Roman" panose="02020603050405020304" pitchFamily="18" charset="0"/>
              <a:ea typeface="ＭＳ Ｐゴシック" panose="020B0600070205080204" pitchFamily="34" charset="-128"/>
            </a:endParaRPr>
          </a:p>
          <a:p>
            <a:r>
              <a:rPr lang="en-US" altLang="en-US" b="1">
                <a:latin typeface="Times New Roman" panose="02020603050405020304" pitchFamily="18" charset="0"/>
                <a:ea typeface="ＭＳ Ｐゴシック" panose="020B0600070205080204" pitchFamily="34" charset="-128"/>
              </a:rPr>
              <a:t>&lt; click &gt;  </a:t>
            </a:r>
            <a:r>
              <a:rPr lang="en-US" altLang="en-US" sz="1300">
                <a:latin typeface="Times New Roman" panose="02020603050405020304" pitchFamily="18" charset="0"/>
                <a:ea typeface="ＭＳ Ｐゴシック" panose="020B0600070205080204" pitchFamily="34" charset="-128"/>
              </a:rPr>
              <a:t>We were expecting that one cost of the increased enjoyment for the Game participants would be that the students would take longer to complete the intervention than the Non-Game students, given the additional game steps and visual details the students were presented with in the Game group. However, this did not happen; the Game participants took longer than the Non-Game participants, but the difference was not significant. The significantly higher number of errors made by the Non-Game participants likely explains why it took them longer than expected to complete the materials. If the Non-Game participants were bored or unmotivated, this may have led them to make more errors and, in turn, enjoy their experience less.</a:t>
            </a:r>
            <a:r>
              <a:rPr lang="en-US" altLang="en-US">
                <a:latin typeface="Times New Roman" panose="02020603050405020304" pitchFamily="18" charset="0"/>
                <a:ea typeface="ＭＳ Ｐゴシック" panose="020B0600070205080204" pitchFamily="34" charset="-128"/>
              </a:rPr>
              <a:t> </a:t>
            </a:r>
          </a:p>
          <a:p>
            <a:endParaRPr lang="en-US" altLang="en-US" sz="1300">
              <a:latin typeface="Times New Roman" panose="02020603050405020304" pitchFamily="18" charset="0"/>
              <a:ea typeface="ＭＳ Ｐゴシック" panose="020B0600070205080204" pitchFamily="34" charset="-128"/>
            </a:endParaRPr>
          </a:p>
          <a:p>
            <a:r>
              <a:rPr lang="en-US" altLang="en-US" b="1">
                <a:latin typeface="Times New Roman" panose="02020603050405020304" pitchFamily="18" charset="0"/>
                <a:ea typeface="ＭＳ Ｐゴシック" panose="020B0600070205080204" pitchFamily="34" charset="-128"/>
              </a:rPr>
              <a:t>&lt; click &gt;  </a:t>
            </a:r>
            <a:r>
              <a:rPr lang="en-US" altLang="en-US" sz="1300">
                <a:latin typeface="Times New Roman" panose="02020603050405020304" pitchFamily="18" charset="0"/>
                <a:ea typeface="ＭＳ Ｐゴシック" panose="020B0600070205080204" pitchFamily="34" charset="-128"/>
              </a:rPr>
              <a:t>Low prior knowledge students learned more about decimals from game playing than from using more conventional learning materials. In fact, the low prior knowledge students may be precisely the best targets for mathematics educational games. These students perform less well and seem to struggle more with mathematics, perhaps because they lack self-motivation or interest. Games might get such students more excited and engaged in mathematics learning.  This study provides some real evidence for this often-cited (but not often substantiated) claim.</a:t>
            </a:r>
            <a:r>
              <a:rPr lang="en-US" altLang="en-US">
                <a:latin typeface="Times New Roman" panose="02020603050405020304" pitchFamily="18" charset="0"/>
                <a:ea typeface="ＭＳ Ｐゴシック" panose="020B0600070205080204" pitchFamily="34" charset="-128"/>
              </a:rPr>
              <a:t> </a:t>
            </a:r>
          </a:p>
          <a:p>
            <a:endParaRPr lang="en-US" altLang="en-US">
              <a:latin typeface="Times New Roman" panose="02020603050405020304" pitchFamily="18" charset="0"/>
              <a:ea typeface="ＭＳ Ｐゴシック" panose="020B0600070205080204" pitchFamily="34" charset="-128"/>
            </a:endParaRPr>
          </a:p>
          <a:p>
            <a:r>
              <a:rPr lang="en-US" altLang="en-US" b="1">
                <a:latin typeface="Times New Roman" panose="02020603050405020304" pitchFamily="18" charset="0"/>
                <a:ea typeface="ＭＳ Ｐゴシック" panose="020B0600070205080204" pitchFamily="34" charset="-128"/>
              </a:rPr>
              <a:t>Caveat to study</a:t>
            </a:r>
            <a:r>
              <a:rPr lang="en-US" altLang="en-US">
                <a:latin typeface="Times New Roman" panose="02020603050405020304" pitchFamily="18" charset="0"/>
                <a:ea typeface="ＭＳ Ｐゴシック" panose="020B0600070205080204" pitchFamily="34" charset="-128"/>
              </a:rPr>
              <a:t>: </a:t>
            </a:r>
            <a:r>
              <a:rPr lang="en-US" altLang="en-US" sz="1300">
                <a:latin typeface="Times New Roman" panose="02020603050405020304" pitchFamily="18" charset="0"/>
                <a:ea typeface="ＭＳ Ｐゴシック" panose="020B0600070205080204" pitchFamily="34" charset="-128"/>
              </a:rPr>
              <a:t>Finally, we had a relatively high dropout rate (52 out of 213 or ~24%) due to students not completing one or more of the sections of the study materials. This is addressed by the fact that an equal number of students were eliminated from each group (26 from the Game group, 26 from the Non-Game group) and the finding that the pretest scores of the eliminated students were not significantly different across the groups (Game: 18.0; Non-Game: 18.5, </a:t>
            </a:r>
            <a:r>
              <a:rPr lang="en-US" altLang="en-US" sz="1300" i="1">
                <a:latin typeface="Times New Roman" panose="02020603050405020304" pitchFamily="18" charset="0"/>
                <a:ea typeface="ＭＳ Ｐゴシック" panose="020B0600070205080204" pitchFamily="34" charset="-128"/>
              </a:rPr>
              <a:t>p</a:t>
            </a:r>
            <a:r>
              <a:rPr lang="en-US" altLang="en-US" sz="1300">
                <a:latin typeface="Times New Roman" panose="02020603050405020304" pitchFamily="18" charset="0"/>
                <a:ea typeface="ＭＳ Ｐゴシック" panose="020B0600070205080204" pitchFamily="34" charset="-128"/>
              </a:rPr>
              <a:t> = .81).</a:t>
            </a:r>
            <a:r>
              <a:rPr lang="en-US" altLang="en-US">
                <a:latin typeface="Times New Roman" panose="02020603050405020304" pitchFamily="18" charset="0"/>
                <a:ea typeface="ＭＳ Ｐゴシック" panose="020B0600070205080204" pitchFamily="34" charset="-128"/>
              </a:rPr>
              <a:t> </a:t>
            </a:r>
          </a:p>
          <a:p>
            <a:endParaRPr lang="en-US" altLang="en-US">
              <a:latin typeface="Times New Roman" panose="02020603050405020304" pitchFamily="18" charset="0"/>
              <a:ea typeface="ＭＳ Ｐゴシック" panose="020B0600070205080204" pitchFamily="34" charset="-128"/>
            </a:endParaRPr>
          </a:p>
          <a:p>
            <a:r>
              <a:rPr lang="en-US" altLang="en-US" b="1">
                <a:latin typeface="Times New Roman" panose="02020603050405020304" pitchFamily="18" charset="0"/>
                <a:ea typeface="ＭＳ Ｐゴシック" panose="020B0600070205080204" pitchFamily="34" charset="-128"/>
              </a:rPr>
              <a:t>&lt; click &gt; </a:t>
            </a:r>
            <a:r>
              <a:rPr lang="en-US" altLang="en-US">
                <a:latin typeface="Times New Roman" panose="02020603050405020304" pitchFamily="18" charset="0"/>
                <a:ea typeface="ＭＳ Ｐゴシック" panose="020B0600070205080204" pitchFamily="34" charset="-128"/>
              </a:rPr>
              <a:t>This result may not be surprising to you – it may seem almost obvious that a game would help students learn better – but keep in mind that there has been very little research that has shown this result – particularly in mathematics.  So, I would claim that this is a significant result. </a:t>
            </a:r>
          </a:p>
          <a:p>
            <a:endParaRPr lang="en-US" altLang="en-US">
              <a:latin typeface="Times New Roman" panose="02020603050405020304" pitchFamily="18" charset="0"/>
              <a:ea typeface="ＭＳ Ｐゴシック" panose="020B0600070205080204" pitchFamily="34" charset="-128"/>
            </a:endParaRPr>
          </a:p>
          <a:p>
            <a:r>
              <a:rPr lang="en-US" altLang="en-US" b="1">
                <a:latin typeface="Times New Roman" panose="02020603050405020304" pitchFamily="18" charset="0"/>
                <a:ea typeface="ＭＳ Ｐゴシック" panose="020B0600070205080204" pitchFamily="34" charset="-128"/>
              </a:rPr>
              <a:t>&lt; click &gt;  This is an example of a rigorous study of educational games, and a journal paper we wrote about our study has been accepted at IJGBL. </a:t>
            </a:r>
            <a:r>
              <a:rPr lang="en-US" altLang="en-US" sz="1300">
                <a:latin typeface="Times New Roman" panose="02020603050405020304" pitchFamily="18" charset="0"/>
                <a:ea typeface="ＭＳ Ｐゴシック" panose="020B0600070205080204" pitchFamily="34" charset="-128"/>
              </a:rPr>
              <a:t>McLaren, B.M., Adams, D., Mayer, R., &amp; Forlizzi, J. (2017). Decimal Point: An Educational Game That Benefits Mathematics Learning More Than a Conventional Approach. Submitted to the </a:t>
            </a:r>
            <a:r>
              <a:rPr lang="en-US" altLang="en-US" sz="1300" i="1">
                <a:latin typeface="Times New Roman" panose="02020603050405020304" pitchFamily="18" charset="0"/>
                <a:ea typeface="ＭＳ Ｐゴシック" panose="020B0600070205080204" pitchFamily="34" charset="-128"/>
              </a:rPr>
              <a:t>International Journal of Game-Based Learning (IJGBL).</a:t>
            </a:r>
            <a:endParaRPr lang="en-US" altLang="en-US" sz="1300">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sz="13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52257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19A5A24-27D7-8040-A291-5BB441938A3E}"/>
              </a:ext>
            </a:extLst>
          </p:cNvPr>
          <p:cNvSpPr>
            <a:spLocks noGrp="1" noRot="1" noChangeAspect="1" noChangeArrowheads="1" noTextEdit="1"/>
          </p:cNvSpPr>
          <p:nvPr>
            <p:ph type="sldImg"/>
          </p:nvPr>
        </p:nvSpPr>
        <p:spPr>
          <a:xfrm>
            <a:off x="1150938" y="692150"/>
            <a:ext cx="4556125" cy="3416300"/>
          </a:xfrm>
          <a:ln/>
        </p:spPr>
      </p:sp>
      <p:sp>
        <p:nvSpPr>
          <p:cNvPr id="60418" name="Rectangle 3">
            <a:extLst>
              <a:ext uri="{FF2B5EF4-FFF2-40B4-BE49-F238E27FC236}">
                <a16:creationId xmlns:a16="http://schemas.microsoft.com/office/drawing/2014/main" id="{D52A95CC-B324-FB4B-803F-4B9002FBCD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Helvetica" pitchFamily="2" charset="0"/>
                <a:ea typeface="ＭＳ Ｐゴシック" panose="020B0600070205080204" pitchFamily="34" charset="-128"/>
              </a:rPr>
              <a:t>With respect to the guiding of collaboration by the computer, </a:t>
            </a:r>
            <a:r>
              <a:rPr lang="en-US" altLang="en-US" b="1">
                <a:latin typeface="Helvetica" pitchFamily="2" charset="0"/>
                <a:ea typeface="ＭＳ Ｐゴシック" panose="020B0600070205080204" pitchFamily="34" charset="-128"/>
              </a:rPr>
              <a:t>the field of computer-supported collaborative learning (CSCL) has emerged over the past 20 years.  CSCL draws heavily from learning theories that emphasize that knowledge is the result of learners interacting with each other, sharing knowledge, and building knowledge as a group.  </a:t>
            </a:r>
          </a:p>
          <a:p>
            <a:r>
              <a:rPr lang="en-US" altLang="en-US">
                <a:latin typeface="Helvetica" pitchFamily="2" charset="0"/>
                <a:ea typeface="ＭＳ Ｐゴシック" panose="020B0600070205080204" pitchFamily="34" charset="-128"/>
              </a:rPr>
              <a:t>Computers are used for communication or as a common resource. </a:t>
            </a:r>
          </a:p>
          <a:p>
            <a:r>
              <a:rPr lang="en-US" altLang="en-US">
                <a:latin typeface="Helvetica" pitchFamily="2" charset="0"/>
                <a:ea typeface="ＭＳ Ｐゴシック" panose="020B0600070205080204" pitchFamily="34" charset="-128"/>
              </a:rPr>
              <a:t>A big emphasis in CSCL is that it is not enough to measure the outcome (e.g. posttest results, learning gains).  Need to analyze </a:t>
            </a:r>
            <a:r>
              <a:rPr lang="en-US" altLang="en-US" i="1">
                <a:latin typeface="Helvetica" pitchFamily="2" charset="0"/>
                <a:ea typeface="ＭＳ Ｐゴシック" panose="020B0600070205080204" pitchFamily="34" charset="-128"/>
              </a:rPr>
              <a:t>interaction processes.</a:t>
            </a:r>
          </a:p>
          <a:p>
            <a:r>
              <a:rPr lang="en-US" altLang="en-US">
                <a:latin typeface="Helvetica" pitchFamily="2" charset="0"/>
                <a:ea typeface="ＭＳ Ｐゴシック" panose="020B0600070205080204" pitchFamily="34" charset="-128"/>
              </a:rPr>
              <a:t>Finally, CSCL is much more design-based than empirical, hypothesis-testing research.  What this means is that a big emphasis is on understanding how collaboration contributes to, or hinders learning, but doing so in a more exploratory than hypothesis-testing way.</a:t>
            </a:r>
          </a:p>
          <a:p>
            <a:endParaRPr lang="en-US" altLang="en-US">
              <a:latin typeface="Helvetica" pitchFamily="2" charset="0"/>
              <a:ea typeface="ＭＳ Ｐゴシック" panose="020B0600070205080204" pitchFamily="34" charset="-128"/>
            </a:endParaRPr>
          </a:p>
          <a:p>
            <a:r>
              <a:rPr lang="en-US" altLang="en-US">
                <a:latin typeface="Helvetica" pitchFamily="2" charset="0"/>
                <a:ea typeface="ＭＳ Ｐゴシック" panose="020B0600070205080204" pitchFamily="34" charset="-128"/>
              </a:rPr>
              <a:t>On the right side of this slide are some examples of collaborative learning systems, a couple of which I will discuss in the following slides.</a:t>
            </a:r>
          </a:p>
          <a:p>
            <a:endParaRPr lang="en-US" altLang="en-US">
              <a:latin typeface="Verdana" panose="020B0604030504040204" pitchFamily="34" charset="0"/>
              <a:ea typeface="ＭＳ Ｐゴシック" panose="020B0600070205080204" pitchFamily="34" charset="-128"/>
            </a:endParaRPr>
          </a:p>
          <a:p>
            <a:r>
              <a:rPr lang="en-US" altLang="en-US">
                <a:latin typeface="Verdana" panose="020B0604030504040204" pitchFamily="34" charset="0"/>
                <a:ea typeface="ＭＳ Ｐゴシック" panose="020B0600070205080204" pitchFamily="34" charset="-128"/>
              </a:rPr>
              <a:t>=======</a:t>
            </a:r>
          </a:p>
          <a:p>
            <a:endParaRPr lang="en-US" altLang="en-US" i="1">
              <a:latin typeface="Verdana" panose="020B0604030504040204" pitchFamily="34" charset="0"/>
              <a:ea typeface="ＭＳ Ｐゴシック" panose="020B0600070205080204" pitchFamily="34" charset="-128"/>
            </a:endParaRPr>
          </a:p>
          <a:p>
            <a:pPr>
              <a:buFontTx/>
              <a:buChar char="•"/>
            </a:pPr>
            <a:r>
              <a:rPr lang="en-US" altLang="en-US">
                <a:latin typeface="Times New Roman" panose="02020603050405020304" pitchFamily="18" charset="0"/>
                <a:ea typeface="ＭＳ Ｐゴシック" panose="020B0600070205080204" pitchFamily="34" charset="-128"/>
              </a:rPr>
              <a:t>CSILE: Students collaboratively create a concept map, by creating nodes of the map. Other students access the nodes and make comments, and the system notifies other users when comments have been received. Students get practice in refining their own thoughts by reading and commenting upon the responses of others. By trying to explain their ideas to other students and interacting with their peers around academic content, students sharpen their thinking and gain new knowledge.</a:t>
            </a:r>
          </a:p>
          <a:p>
            <a:pPr>
              <a:buFontTx/>
              <a:buChar char="•"/>
            </a:pPr>
            <a:r>
              <a:rPr lang="en-US" altLang="en-US">
                <a:latin typeface="Times New Roman" panose="02020603050405020304" pitchFamily="18" charset="0"/>
                <a:ea typeface="ＭＳ Ｐゴシック" panose="020B0600070205080204" pitchFamily="34" charset="-128"/>
              </a:rPr>
              <a:t>VMT-Basilica is a system that uses so-called “conversational agents”, software agents that use natural language techniques to interact with collaborating students, prompting them to work together and share their ideas. In this particular instance, students discuss thermodynamics in a shared workspace with support of the “conversational agent” </a:t>
            </a:r>
          </a:p>
          <a:p>
            <a:pPr>
              <a:buFontTx/>
              <a:buChar char="•"/>
            </a:pPr>
            <a:r>
              <a:rPr lang="en-US" altLang="en-US">
                <a:latin typeface="Times New Roman" panose="02020603050405020304" pitchFamily="18" charset="0"/>
                <a:ea typeface="ＭＳ Ｐゴシック" panose="020B0600070205080204" pitchFamily="34" charset="-128"/>
              </a:rPr>
              <a:t>LASAD, a system for which I have been involved, is a web-based argumentation environment, in which students collaboratively debate issues.  We have developed scripting methods to guide students in their learning, such as providing sentence openers to guide their interaction, and also have developed automated techniques to analyze student interaction.</a:t>
            </a:r>
          </a:p>
          <a:p>
            <a:endParaRPr lang="en-US" altLang="en-US" sz="1100">
              <a:latin typeface="Verdana" panose="020B0604030504040204" pitchFamily="34" charset="0"/>
              <a:ea typeface="ＭＳ Ｐゴシック" panose="020B0600070205080204" pitchFamily="34" charset="-128"/>
            </a:endParaRPr>
          </a:p>
          <a:p>
            <a:endParaRPr lang="en-US" altLang="en-US" sz="11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293895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816E3AF0-CB87-0C40-A008-4DFBE98DD8C2}"/>
              </a:ext>
            </a:extLst>
          </p:cNvPr>
          <p:cNvSpPr>
            <a:spLocks noGrp="1" noRot="1" noChangeAspect="1" noChangeArrowheads="1" noTextEdit="1"/>
          </p:cNvSpPr>
          <p:nvPr>
            <p:ph type="sldImg"/>
          </p:nvPr>
        </p:nvSpPr>
        <p:spPr>
          <a:xfrm>
            <a:off x="1150938" y="692150"/>
            <a:ext cx="4556125" cy="3416300"/>
          </a:xfrm>
          <a:ln/>
        </p:spPr>
      </p:sp>
      <p:sp>
        <p:nvSpPr>
          <p:cNvPr id="62466" name="Notes Placeholder 2">
            <a:extLst>
              <a:ext uri="{FF2B5EF4-FFF2-40B4-BE49-F238E27FC236}">
                <a16:creationId xmlns:a16="http://schemas.microsoft.com/office/drawing/2014/main" id="{9573A5EE-5E29-F542-AA2E-F79B3F6D91D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lvl="2"/>
            <a:r>
              <a:rPr lang="en-US" altLang="en-US" sz="1100" b="1">
                <a:latin typeface="Times New Roman" panose="02020603050405020304" pitchFamily="18" charset="0"/>
                <a:ea typeface="ＭＳ Ｐゴシック" panose="020B0600070205080204" pitchFamily="34" charset="-128"/>
              </a:rPr>
              <a:t>As an example of collaborative learning supported by technology, let me talk briefly about WISE, a software platform designed and developed by Marcia Linn and Jim Slotta at Berkeley to support science inquiry activities.  </a:t>
            </a:r>
          </a:p>
          <a:p>
            <a:pPr marL="0" lvl="2"/>
            <a:endParaRPr lang="en-US" altLang="en-US" sz="1100" b="1">
              <a:latin typeface="Times New Roman" panose="02020603050405020304" pitchFamily="18" charset="0"/>
              <a:ea typeface="ＭＳ Ｐゴシック" panose="020B0600070205080204" pitchFamily="34" charset="-128"/>
            </a:endParaRPr>
          </a:p>
          <a:p>
            <a:pPr marL="0" lvl="2"/>
            <a:r>
              <a:rPr lang="en-US" altLang="en-US" sz="1100" b="1">
                <a:latin typeface="Times New Roman" panose="02020603050405020304" pitchFamily="18" charset="0"/>
                <a:ea typeface="ＭＳ Ｐゴシック" panose="020B0600070205080204" pitchFamily="34" charset="-128"/>
              </a:rPr>
              <a:t>The WISE system scaffolds learning using a variety of the general techniques</a:t>
            </a:r>
            <a:r>
              <a:rPr lang="en-US" altLang="en-US" sz="1100">
                <a:latin typeface="Times New Roman" panose="02020603050405020304" pitchFamily="18" charset="0"/>
                <a:ea typeface="ＭＳ Ｐゴシック" panose="020B0600070205080204" pitchFamily="34" charset="-128"/>
              </a:rPr>
              <a:t>, such as </a:t>
            </a:r>
            <a:r>
              <a:rPr lang="en-US" altLang="en-US" sz="1100" b="1">
                <a:latin typeface="Times New Roman" panose="02020603050405020304" pitchFamily="18" charset="0"/>
                <a:ea typeface="ＭＳ Ｐゴシック" panose="020B0600070205080204" pitchFamily="34" charset="-128"/>
              </a:rPr>
              <a:t>role scripting, activity scripting and discussion diagramming</a:t>
            </a:r>
            <a:r>
              <a:rPr lang="en-US" altLang="en-US" sz="1100">
                <a:latin typeface="Times New Roman" panose="02020603050405020304" pitchFamily="18" charset="0"/>
                <a:ea typeface="ＭＳ Ｐゴシック" panose="020B0600070205080204" pitchFamily="34" charset="-128"/>
              </a:rPr>
              <a:t>.  It does this using its many interface components, including cognitive hints, automated essay evaluation, and a tool for discussion.</a:t>
            </a:r>
          </a:p>
          <a:p>
            <a:pPr marL="0" lvl="2"/>
            <a:endParaRPr lang="en-US" altLang="en-US" sz="1100">
              <a:latin typeface="Times New Roman" panose="02020603050405020304" pitchFamily="18" charset="0"/>
              <a:ea typeface="ＭＳ Ｐゴシック" panose="020B0600070205080204" pitchFamily="34" charset="-128"/>
            </a:endParaRPr>
          </a:p>
          <a:p>
            <a:pPr marL="0" lvl="2"/>
            <a:r>
              <a:rPr lang="en-US" altLang="en-US" sz="1100">
                <a:latin typeface="Times New Roman" panose="02020603050405020304" pitchFamily="18" charset="0"/>
                <a:ea typeface="ＭＳ Ｐゴシック" panose="020B0600070205080204" pitchFamily="34" charset="-128"/>
              </a:rPr>
              <a:t>&lt; click &gt; </a:t>
            </a:r>
          </a:p>
          <a:p>
            <a:pPr marL="0" lvl="2"/>
            <a:endParaRPr lang="en-US" altLang="en-US" sz="1100" b="1">
              <a:latin typeface="Times New Roman" panose="02020603050405020304" pitchFamily="18" charset="0"/>
              <a:ea typeface="ＭＳ Ｐゴシック" panose="020B0600070205080204" pitchFamily="34" charset="-128"/>
            </a:endParaRPr>
          </a:p>
          <a:p>
            <a:pPr marL="0" lvl="2"/>
            <a:r>
              <a:rPr lang="en-US" altLang="en-US" sz="1100" b="1">
                <a:latin typeface="Times New Roman" panose="02020603050405020304" pitchFamily="18" charset="0"/>
                <a:ea typeface="ＭＳ Ｐゴシック" panose="020B0600070205080204" pitchFamily="34" charset="-128"/>
              </a:rPr>
              <a:t>The system is typically used by pairs of students and aims at knowledge co-construction</a:t>
            </a:r>
            <a:r>
              <a:rPr lang="en-US" altLang="en-US" sz="1100">
                <a:latin typeface="Times New Roman" panose="02020603050405020304" pitchFamily="18" charset="0"/>
                <a:ea typeface="ＭＳ Ｐゴシック" panose="020B0600070205080204" pitchFamily="34" charset="-128"/>
              </a:rPr>
              <a:t> through student role playing, peer critiquing, and debating.</a:t>
            </a:r>
            <a:endParaRPr lang="en-US" altLang="en-US" sz="1100">
              <a:latin typeface="Verdana" panose="020B0604030504040204" pitchFamily="34" charset="0"/>
              <a:ea typeface="ＭＳ Ｐゴシック" panose="020B0600070205080204" pitchFamily="34" charset="-128"/>
            </a:endParaRPr>
          </a:p>
          <a:p>
            <a:pPr marL="0" lvl="2"/>
            <a:endParaRPr lang="en-US" altLang="en-US" sz="1100" u="sng">
              <a:latin typeface="Verdana" panose="020B0604030504040204" pitchFamily="34" charset="0"/>
              <a:ea typeface="ＭＳ Ｐゴシック" panose="020B0600070205080204" pitchFamily="34" charset="-128"/>
            </a:endParaRPr>
          </a:p>
          <a:p>
            <a:pPr marL="0" lvl="2"/>
            <a:endParaRPr lang="en-US" altLang="en-US" sz="1100" u="sng">
              <a:latin typeface="Verdana" panose="020B0604030504040204" pitchFamily="34" charset="0"/>
              <a:ea typeface="ＭＳ Ｐゴシック" panose="020B0600070205080204" pitchFamily="34" charset="-128"/>
            </a:endParaRPr>
          </a:p>
          <a:p>
            <a:pPr marL="0" lvl="2"/>
            <a:r>
              <a:rPr lang="en-US" altLang="en-US" sz="1100" u="sng">
                <a:latin typeface="Verdana" panose="020B0604030504040204" pitchFamily="34" charset="0"/>
                <a:ea typeface="ＭＳ Ｐゴシック" panose="020B0600070205080204" pitchFamily="34" charset="-128"/>
              </a:rPr>
              <a:t>An example of an </a:t>
            </a:r>
            <a:r>
              <a:rPr lang="en-US" altLang="en-US" sz="1100" b="1" u="sng">
                <a:latin typeface="Verdana" panose="020B0604030504040204" pitchFamily="34" charset="0"/>
                <a:ea typeface="ＭＳ Ｐゴシック" panose="020B0600070205080204" pitchFamily="34" charset="-128"/>
              </a:rPr>
              <a:t>Role Script / </a:t>
            </a:r>
            <a:r>
              <a:rPr lang="en-US" altLang="en-US" sz="1100" b="1" u="sng">
                <a:latin typeface="Times New Roman" panose="02020603050405020304" pitchFamily="18" charset="0"/>
                <a:ea typeface="ＭＳ Ｐゴシック" panose="020B0600070205080204" pitchFamily="34" charset="-128"/>
              </a:rPr>
              <a:t>Activity Script / Discussion Diagramming</a:t>
            </a:r>
          </a:p>
          <a:p>
            <a:pPr marL="0" lvl="2"/>
            <a:endParaRPr lang="en-US" altLang="en-US" sz="1100" b="1" u="sng">
              <a:latin typeface="Times New Roman" panose="02020603050405020304" pitchFamily="18" charset="0"/>
              <a:ea typeface="ＭＳ Ｐゴシック" panose="020B0600070205080204" pitchFamily="34" charset="-128"/>
            </a:endParaRPr>
          </a:p>
          <a:p>
            <a:pPr marL="0" lvl="2"/>
            <a:r>
              <a:rPr lang="en-US" altLang="en-US" sz="1100">
                <a:latin typeface="Times New Roman" panose="02020603050405020304" pitchFamily="18" charset="0"/>
                <a:ea typeface="ＭＳ Ｐゴシック" panose="020B0600070205080204" pitchFamily="34" charset="-128"/>
              </a:rPr>
              <a:t>Linn, M. C., Gerard, L., Ryoo, K., McElhaney, K., Liu, O. L., &amp; Rafferty, A. N. (2014). Computer-Guided Inquiry to Improve Science Learning. Science, 344(6180), 155–156</a:t>
            </a:r>
          </a:p>
          <a:p>
            <a:pPr marL="0" lvl="2"/>
            <a:endParaRPr lang="en-US" altLang="en-US" sz="1100">
              <a:latin typeface="Times New Roman" panose="02020603050405020304" pitchFamily="18" charset="0"/>
              <a:ea typeface="ＭＳ Ｐゴシック" panose="020B0600070205080204" pitchFamily="34" charset="-128"/>
            </a:endParaRPr>
          </a:p>
          <a:p>
            <a:pPr marL="0" lvl="2"/>
            <a:r>
              <a:rPr lang="en-US" altLang="en-US" sz="1100">
                <a:latin typeface="Times New Roman" panose="02020603050405020304" pitchFamily="18" charset="0"/>
                <a:ea typeface="ＭＳ Ｐゴシック" panose="020B0600070205080204" pitchFamily="34" charset="-128"/>
              </a:rPr>
              <a:t>Linn, M. C., &amp; Eylon, B.-S. (2011).  </a:t>
            </a:r>
            <a:r>
              <a:rPr lang="en-US" altLang="en-US" sz="1100" i="1">
                <a:latin typeface="Times New Roman" panose="02020603050405020304" pitchFamily="18" charset="0"/>
                <a:ea typeface="ＭＳ Ｐゴシック" panose="020B0600070205080204" pitchFamily="34" charset="-128"/>
              </a:rPr>
              <a:t>Science Learning and Instruction</a:t>
            </a:r>
            <a:r>
              <a:rPr lang="en-US" altLang="en-US" sz="1100">
                <a:latin typeface="Times New Roman" panose="02020603050405020304" pitchFamily="18" charset="0"/>
                <a:ea typeface="ＭＳ Ｐゴシック" panose="020B0600070205080204" pitchFamily="34" charset="-128"/>
              </a:rPr>
              <a:t>. Lawrence Erlbaum, Mahwah, NJ.</a:t>
            </a:r>
          </a:p>
          <a:p>
            <a:pPr marL="0" lvl="2"/>
            <a:endParaRPr lang="en-US" altLang="en-US" sz="1100" b="1" u="sng">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68661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D44649BD-C89A-D640-A729-795F0664B074}"/>
              </a:ext>
            </a:extLst>
          </p:cNvPr>
          <p:cNvSpPr>
            <a:spLocks noGrp="1" noRot="1" noChangeAspect="1" noChangeArrowheads="1" noTextEdit="1"/>
          </p:cNvSpPr>
          <p:nvPr>
            <p:ph type="sldImg"/>
          </p:nvPr>
        </p:nvSpPr>
        <p:spPr>
          <a:xfrm>
            <a:off x="1150938" y="692150"/>
            <a:ext cx="4556125" cy="3416300"/>
          </a:xfrm>
          <a:ln/>
        </p:spPr>
      </p:sp>
      <p:sp>
        <p:nvSpPr>
          <p:cNvPr id="64514" name="Notes Placeholder 2">
            <a:extLst>
              <a:ext uri="{FF2B5EF4-FFF2-40B4-BE49-F238E27FC236}">
                <a16:creationId xmlns:a16="http://schemas.microsoft.com/office/drawing/2014/main" id="{C4275590-A73F-174F-BB7E-12B1C6BD972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0" lvl="2"/>
            <a:r>
              <a:rPr lang="en-US" altLang="en-US" sz="1000" u="sng">
                <a:latin typeface="Verdana" panose="020B0604030504040204" pitchFamily="34" charset="0"/>
                <a:ea typeface="ＭＳ Ｐゴシック" panose="020B0600070205080204" pitchFamily="34" charset="-128"/>
              </a:rPr>
              <a:t>An example of an </a:t>
            </a:r>
            <a:r>
              <a:rPr lang="en-US" altLang="en-US" sz="1000" b="1" u="sng">
                <a:latin typeface="Verdana" panose="020B0604030504040204" pitchFamily="34" charset="0"/>
                <a:ea typeface="ＭＳ Ｐゴシック" panose="020B0600070205080204" pitchFamily="34" charset="-128"/>
              </a:rPr>
              <a:t>Adaptive Script (i.e., Conversational agents)</a:t>
            </a:r>
          </a:p>
          <a:p>
            <a:pPr marL="0" lvl="2"/>
            <a:endParaRPr lang="en-US" altLang="en-US" sz="1000" b="1">
              <a:latin typeface="Verdana" panose="020B0604030504040204" pitchFamily="34" charset="0"/>
              <a:ea typeface="ＭＳ Ｐゴシック" panose="020B0600070205080204" pitchFamily="34" charset="-128"/>
            </a:endParaRPr>
          </a:p>
          <a:p>
            <a:pPr marL="0" lvl="2"/>
            <a:r>
              <a:rPr lang="en-US" altLang="en-US" sz="1000">
                <a:latin typeface="Verdana" panose="020B0604030504040204" pitchFamily="34" charset="0"/>
                <a:ea typeface="ＭＳ Ｐゴシック" panose="020B0600070205080204" pitchFamily="34" charset="-128"/>
              </a:rPr>
              <a:t>An example of a CSCL system is </a:t>
            </a:r>
            <a:r>
              <a:rPr lang="en-US" altLang="en-US" sz="1000" b="1">
                <a:latin typeface="Verdana" panose="020B0604030504040204" pitchFamily="34" charset="0"/>
                <a:ea typeface="ＭＳ Ｐゴシック" panose="020B0600070205080204" pitchFamily="34" charset="-128"/>
              </a:rPr>
              <a:t>conversational agents</a:t>
            </a:r>
            <a:r>
              <a:rPr lang="en-US" altLang="en-US" sz="1000">
                <a:latin typeface="Verdana" panose="020B0604030504040204" pitchFamily="34" charset="0"/>
                <a:ea typeface="ＭＳ Ｐゴシック" panose="020B0600070205080204" pitchFamily="34" charset="-128"/>
              </a:rPr>
              <a:t>, developed by Carolyn Rosé, Rohit Kumar and others at Carnegie Mellon University.  </a:t>
            </a:r>
            <a:r>
              <a:rPr lang="en-US" altLang="en-US" sz="1000" b="1">
                <a:latin typeface="Verdana" panose="020B0604030504040204" pitchFamily="34" charset="0"/>
                <a:ea typeface="ＭＳ Ｐゴシック" panose="020B0600070205080204" pitchFamily="34" charset="-128"/>
              </a:rPr>
              <a:t>The idea behind conversational agents is to use natural language processing techniques to create “virtual partners” – that is software agents – to help spur and adapt conversation</a:t>
            </a:r>
            <a:r>
              <a:rPr lang="en-US" altLang="en-US" sz="1000">
                <a:latin typeface="Verdana" panose="020B0604030504040204" pitchFamily="34" charset="0"/>
                <a:ea typeface="ＭＳ Ｐゴシック" panose="020B0600070205080204" pitchFamily="34" charset="-128"/>
              </a:rPr>
              <a:t>.  The virtual partners – 3 to 5 students collaborating on a design task – make contributions to keep the conversation moving, raising and answering questions and using conversational techniques to engage all partners in discussion.</a:t>
            </a:r>
          </a:p>
          <a:p>
            <a:pPr marL="0" lvl="2"/>
            <a:endParaRPr lang="en-US" altLang="en-US" sz="1000">
              <a:latin typeface="Verdana" panose="020B0604030504040204" pitchFamily="34" charset="0"/>
              <a:ea typeface="ＭＳ Ｐゴシック" panose="020B0600070205080204" pitchFamily="34" charset="-128"/>
            </a:endParaRPr>
          </a:p>
          <a:p>
            <a:pPr marL="0" lvl="2"/>
            <a:r>
              <a:rPr lang="en-US" altLang="en-US" sz="1000">
                <a:latin typeface="Verdana" panose="020B0604030504040204" pitchFamily="34" charset="0"/>
                <a:ea typeface="ＭＳ Ｐゴシック" panose="020B0600070205080204" pitchFamily="34" charset="-128"/>
              </a:rPr>
              <a:t>Rosé and her student Kumar developed a system called VMT-Basilica, which is used by students to collaboratively design a power plant.  The conversational agent discusses thermodynamics with students and suggests design alternatives.</a:t>
            </a:r>
          </a:p>
          <a:p>
            <a:pPr marL="0" lvl="2"/>
            <a:endParaRPr lang="en-US" altLang="en-US" sz="1000">
              <a:latin typeface="Verdana" panose="020B0604030504040204" pitchFamily="34" charset="0"/>
              <a:ea typeface="ＭＳ Ｐゴシック" panose="020B0600070205080204" pitchFamily="34" charset="-128"/>
            </a:endParaRPr>
          </a:p>
          <a:p>
            <a:pPr marL="0" lvl="2"/>
            <a:r>
              <a:rPr lang="en-US" altLang="en-US" sz="1000">
                <a:latin typeface="Verdana" panose="020B0604030504040204" pitchFamily="34" charset="0"/>
                <a:ea typeface="ＭＳ Ｐゴシック" panose="020B0600070205080204" pitchFamily="34" charset="-128"/>
              </a:rPr>
              <a:t>This is a form of “adaptive scripting” because the conversational agent adapts to what the collaborating students are saying, as they try to engage them.</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321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0F9FACBA-0354-FD45-92C0-8A3D8258C27C}"/>
              </a:ext>
            </a:extLst>
          </p:cNvPr>
          <p:cNvSpPr>
            <a:spLocks noGrp="1" noRot="1" noChangeAspect="1" noChangeArrowheads="1" noTextEdit="1"/>
          </p:cNvSpPr>
          <p:nvPr>
            <p:ph type="sldImg"/>
          </p:nvPr>
        </p:nvSpPr>
        <p:spPr>
          <a:xfrm>
            <a:off x="1150938" y="692150"/>
            <a:ext cx="4556125" cy="3416300"/>
          </a:xfrm>
          <a:ln/>
        </p:spPr>
      </p:sp>
      <p:sp>
        <p:nvSpPr>
          <p:cNvPr id="13314" name="Notes Placeholder 2">
            <a:extLst>
              <a:ext uri="{FF2B5EF4-FFF2-40B4-BE49-F238E27FC236}">
                <a16:creationId xmlns:a16="http://schemas.microsoft.com/office/drawing/2014/main" id="{24553F1F-839A-1B4A-8749-865E615CE5F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Let me start by stating some of the realities in today’s education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&lt; click &gt;     First, class sizes are growing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&lt; click &gt;     Teachers are overwhelmed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&lt; click &gt;      Also, kids today are more technologically sophisticated and expect to encounter such sophistication in the education and instruction they receive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&lt; click &gt;      So, an important question is this: Will advanced learning technology be the panacea to education?</a:t>
            </a:r>
          </a:p>
        </p:txBody>
      </p:sp>
    </p:spTree>
    <p:extLst>
      <p:ext uri="{BB962C8B-B14F-4D97-AF65-F5344CB8AC3E}">
        <p14:creationId xmlns:p14="http://schemas.microsoft.com/office/powerpoint/2010/main" val="4174642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19A5A24-27D7-8040-A291-5BB441938A3E}"/>
              </a:ext>
            </a:extLst>
          </p:cNvPr>
          <p:cNvSpPr>
            <a:spLocks noGrp="1" noRot="1" noChangeAspect="1" noChangeArrowheads="1" noTextEdit="1"/>
          </p:cNvSpPr>
          <p:nvPr>
            <p:ph type="sldImg"/>
          </p:nvPr>
        </p:nvSpPr>
        <p:spPr>
          <a:xfrm>
            <a:off x="1150938" y="692150"/>
            <a:ext cx="4556125" cy="3416300"/>
          </a:xfrm>
          <a:ln/>
        </p:spPr>
      </p:sp>
      <p:sp>
        <p:nvSpPr>
          <p:cNvPr id="60418" name="Rectangle 3">
            <a:extLst>
              <a:ext uri="{FF2B5EF4-FFF2-40B4-BE49-F238E27FC236}">
                <a16:creationId xmlns:a16="http://schemas.microsoft.com/office/drawing/2014/main" id="{D52A95CC-B324-FB4B-803F-4B9002FBCD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traditional model of the teacher has been of</a:t>
            </a:r>
            <a:r>
              <a:rPr lang="en-US" sz="1200" baseline="0" dirty="0"/>
              <a:t> an “all knowing” sage, where students passively receive all information from their teacher.  This</a:t>
            </a:r>
            <a:r>
              <a:rPr lang="en-US" sz="1200" dirty="0"/>
              <a:t> has been the model in education for a long time, dating back to the time of the Greeks and Aristotle, and it is still very much in evidence today.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&lt; click &gt; </a:t>
            </a:r>
            <a:r>
              <a:rPr lang="en-US" sz="1200" dirty="0"/>
              <a:t>However, because of the access to information and educational opportunity that technology has enabled</a:t>
            </a:r>
            <a:r>
              <a:rPr lang="en-US" sz="1200" baseline="0" dirty="0"/>
              <a:t>, and</a:t>
            </a:r>
            <a:r>
              <a:rPr lang="en-US" sz="1200" dirty="0"/>
              <a:t> as students take more responsibility for their own learning using technology,</a:t>
            </a:r>
            <a:r>
              <a:rPr lang="en-US" sz="1200" baseline="0" dirty="0"/>
              <a:t> the model is shifting to teachers being “guides on the side”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t>&lt; click &gt; </a:t>
            </a:r>
            <a:r>
              <a:rPr lang="en-US" sz="1200" baseline="0" dirty="0"/>
              <a:t>A key reason for this, as alluded to in my earlier cartoon slides, is that educational technology is taking an increasing role in education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t>&lt; click &gt; </a:t>
            </a:r>
            <a:r>
              <a:rPr lang="en-US" sz="1200" dirty="0"/>
              <a:t>Schools and universities are beginning to redesign learning spaces to enable this new model of education, foster more interaction and small group work, and use technology as an enabler.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t>&lt; click &gt; </a:t>
            </a:r>
            <a:r>
              <a:rPr lang="en-US" sz="1200" baseline="0" dirty="0"/>
              <a:t>At the same time, vast amounts of student data is being collected and analyzed, allowing for an up-to-the-moment assessment of what students are learning and doing.  The emergent field of Educational Data Mining is helping us to corral and understand this data.</a:t>
            </a:r>
          </a:p>
        </p:txBody>
      </p:sp>
    </p:spTree>
    <p:extLst>
      <p:ext uri="{BB962C8B-B14F-4D97-AF65-F5344CB8AC3E}">
        <p14:creationId xmlns:p14="http://schemas.microsoft.com/office/powerpoint/2010/main" val="396797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The result of the user-centered design process</a:t>
            </a:r>
            <a:r>
              <a:rPr lang="en-US" baseline="0" dirty="0"/>
              <a:t> </a:t>
            </a:r>
            <a:r>
              <a:rPr lang="en-US" dirty="0"/>
              <a:t>with many middle school math teachers is a prototype called “</a:t>
            </a:r>
            <a:r>
              <a:rPr lang="en-US" dirty="0" err="1"/>
              <a:t>Lumilo</a:t>
            </a:r>
            <a:r>
              <a:rPr lang="en-US" dirty="0"/>
              <a:t>”, using the Microsoft HoloLens</a:t>
            </a:r>
          </a:p>
          <a:p>
            <a:pPr marL="0" lvl="0" indent="0" rtl="0">
              <a:spcBef>
                <a:spcPts val="0"/>
              </a:spcBef>
              <a:spcAft>
                <a:spcPts val="0"/>
              </a:spcAft>
              <a:buNone/>
            </a:pPr>
            <a:endParaRPr lang="en-US" dirty="0">
              <a:solidFill>
                <a:schemeClr val="dk1"/>
              </a:solidFill>
              <a:latin typeface="Helvetica Neue"/>
              <a:ea typeface="Helvetica Neue"/>
              <a:cs typeface="Helvetica Neue"/>
              <a:sym typeface="Helvetica Neue"/>
            </a:endParaRPr>
          </a:p>
          <a:p>
            <a:pPr marL="0" lvl="0" indent="0" rtl="0">
              <a:spcBef>
                <a:spcPts val="0"/>
              </a:spcBef>
              <a:spcAft>
                <a:spcPts val="0"/>
              </a:spcAft>
              <a:buNone/>
            </a:pPr>
            <a:r>
              <a:rPr lang="en-US" dirty="0" err="1">
                <a:solidFill>
                  <a:schemeClr val="dk1"/>
                </a:solidFill>
                <a:latin typeface="Helvetica Neue"/>
                <a:ea typeface="Helvetica Neue"/>
                <a:cs typeface="Helvetica Neue"/>
                <a:sym typeface="Helvetica Neue"/>
              </a:rPr>
              <a:t>Lumilo</a:t>
            </a:r>
            <a:r>
              <a:rPr lang="en-US" dirty="0">
                <a:solidFill>
                  <a:schemeClr val="dk1"/>
                </a:solidFill>
                <a:latin typeface="Helvetica Neue"/>
                <a:ea typeface="Helvetica Neue"/>
                <a:cs typeface="Helvetica Neue"/>
                <a:sym typeface="Helvetica Neue"/>
              </a:rPr>
              <a:t> uses mixed-reality smart glasses to overlay analytics and indicators on</a:t>
            </a:r>
            <a:r>
              <a:rPr lang="en-US" baseline="0" dirty="0">
                <a:solidFill>
                  <a:schemeClr val="dk1"/>
                </a:solidFill>
                <a:latin typeface="Helvetica Neue"/>
                <a:ea typeface="Helvetica Neue"/>
                <a:cs typeface="Helvetica Neue"/>
                <a:sym typeface="Helvetica Neue"/>
              </a:rPr>
              <a:t> the teacher’s view of the classroom </a:t>
            </a:r>
          </a:p>
          <a:p>
            <a:pPr marL="0" lvl="0" indent="0" rtl="0">
              <a:spcBef>
                <a:spcPts val="0"/>
              </a:spcBef>
              <a:spcAft>
                <a:spcPts val="0"/>
              </a:spcAft>
              <a:buNone/>
            </a:pPr>
            <a:endParaRPr lang="en-US" baseline="0" dirty="0">
              <a:solidFill>
                <a:schemeClr val="dk1"/>
              </a:solidFill>
              <a:latin typeface="Helvetica Neue"/>
              <a:ea typeface="Helvetica Neue"/>
              <a:cs typeface="Helvetica Neue"/>
              <a:sym typeface="Helvetica Neue"/>
            </a:endParaRPr>
          </a:p>
          <a:p>
            <a:pPr marL="0" lvl="0" indent="0" rtl="0">
              <a:spcBef>
                <a:spcPts val="0"/>
              </a:spcBef>
              <a:spcAft>
                <a:spcPts val="0"/>
              </a:spcAft>
              <a:buNone/>
            </a:pPr>
            <a:r>
              <a:rPr lang="en-US" baseline="0" dirty="0">
                <a:solidFill>
                  <a:schemeClr val="dk1"/>
                </a:solidFill>
                <a:latin typeface="Helvetica Neue"/>
                <a:ea typeface="Helvetica Neue"/>
                <a:cs typeface="Helvetica Neue"/>
                <a:sym typeface="Helvetica Neue"/>
              </a:rPr>
              <a:t>That is, the teacher sees their class, but with annotations that indicate how the learning process is going, for students.</a:t>
            </a:r>
            <a:endParaRPr lang="en-US" dirty="0">
              <a:solidFill>
                <a:schemeClr val="dk1"/>
              </a:solidFill>
              <a:latin typeface="Helvetica Neue"/>
              <a:ea typeface="Helvetica Neue"/>
              <a:cs typeface="Helvetica Neue"/>
              <a:sym typeface="Helvetica Neue"/>
            </a:endParaRPr>
          </a:p>
          <a:p>
            <a:pPr marL="0" lvl="0" indent="0" rtl="0">
              <a:spcBef>
                <a:spcPts val="0"/>
              </a:spcBef>
              <a:spcAft>
                <a:spcPts val="0"/>
              </a:spcAft>
              <a:buNone/>
            </a:pPr>
            <a:endParaRPr lang="en-US" dirty="0">
              <a:solidFill>
                <a:schemeClr val="dk1"/>
              </a:solidFill>
              <a:latin typeface="Helvetica Neue"/>
              <a:ea typeface="Helvetica Neue"/>
              <a:cs typeface="Helvetica Neue"/>
              <a:sym typeface="Helvetica Neue"/>
            </a:endParaRPr>
          </a:p>
          <a:p>
            <a:pPr marL="0" lvl="0" indent="0" rtl="0">
              <a:spcBef>
                <a:spcPts val="0"/>
              </a:spcBef>
              <a:spcAft>
                <a:spcPts val="0"/>
              </a:spcAft>
              <a:buNone/>
            </a:pPr>
            <a:r>
              <a:rPr lang="en-US" dirty="0">
                <a:solidFill>
                  <a:schemeClr val="dk1"/>
                </a:solidFill>
                <a:latin typeface="Helvetica Neue"/>
                <a:ea typeface="Helvetica Neue"/>
                <a:cs typeface="Helvetica Neue"/>
                <a:sym typeface="Helvetica Neue"/>
              </a:rPr>
              <a:t>The idea to use mixed-reality glasses arose</a:t>
            </a:r>
            <a:r>
              <a:rPr lang="en-US" baseline="0" dirty="0">
                <a:solidFill>
                  <a:schemeClr val="dk1"/>
                </a:solidFill>
                <a:latin typeface="Helvetica Neue"/>
                <a:ea typeface="Helvetica Neue"/>
                <a:cs typeface="Helvetica Neue"/>
                <a:sym typeface="Helvetica Neue"/>
              </a:rPr>
              <a:t> during the user-centered design process, based on ideas from teachers.</a:t>
            </a:r>
          </a:p>
          <a:p>
            <a:pPr marL="0" lvl="0" indent="0" rtl="0">
              <a:spcBef>
                <a:spcPts val="0"/>
              </a:spcBef>
              <a:spcAft>
                <a:spcPts val="0"/>
              </a:spcAft>
              <a:buNone/>
            </a:pPr>
            <a:endParaRPr lang="en-US" baseline="0" dirty="0">
              <a:solidFill>
                <a:schemeClr val="dk1"/>
              </a:solidFill>
              <a:latin typeface="Helvetica Neue"/>
              <a:ea typeface="Helvetica Neue"/>
              <a:cs typeface="Helvetica Neue"/>
              <a:sym typeface="Helvetica Neue"/>
            </a:endParaRPr>
          </a:p>
          <a:p>
            <a:pPr marL="0" lvl="0" indent="0" rtl="0">
              <a:spcBef>
                <a:spcPts val="0"/>
              </a:spcBef>
              <a:spcAft>
                <a:spcPts val="0"/>
              </a:spcAft>
              <a:buNone/>
            </a:pPr>
            <a:r>
              <a:rPr lang="en-US" baseline="0" dirty="0">
                <a:solidFill>
                  <a:schemeClr val="dk1"/>
                </a:solidFill>
                <a:latin typeface="Helvetica Neue"/>
                <a:ea typeface="Helvetica Neue"/>
                <a:cs typeface="Helvetica Neue"/>
                <a:sym typeface="Helvetica Neue"/>
              </a:rPr>
              <a:t>The smart glasses have advantages over other mobile technologies that they allow the teacher to keep their eyes on the class and that the information is displayed in a private manner, visible only to the teacher.   Teachers were concerned about student privacy.</a:t>
            </a:r>
            <a:endParaRPr lang="en-US" dirty="0">
              <a:solidFill>
                <a:schemeClr val="dk1"/>
              </a:solidFill>
              <a:latin typeface="Helvetica Neue"/>
              <a:ea typeface="Helvetica Neue"/>
              <a:cs typeface="Helvetica Neue"/>
              <a:sym typeface="Helvetica Neue"/>
            </a:endParaRPr>
          </a:p>
          <a:p>
            <a:pPr marL="0" lvl="0" indent="0" rtl="0">
              <a:spcBef>
                <a:spcPts val="0"/>
              </a:spcBef>
              <a:spcAft>
                <a:spcPts val="0"/>
              </a:spcAft>
              <a:buClr>
                <a:schemeClr val="dk1"/>
              </a:buClr>
              <a:buSzPts val="1100"/>
              <a:buFont typeface="Arial"/>
              <a:buNone/>
            </a:pPr>
            <a:endParaRPr dirty="0">
              <a:solidFill>
                <a:schemeClr val="dk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64114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Here are the results </a:t>
            </a:r>
            <a:r>
              <a:rPr lang="mr-IN" dirty="0"/>
              <a:t>–</a:t>
            </a:r>
            <a:r>
              <a:rPr lang="en-US" dirty="0"/>
              <a:t> the pre-test and post-test scores for each of the three conditions.</a:t>
            </a:r>
            <a:r>
              <a:rPr lang="en-US" baseline="0" dirty="0"/>
              <a:t> (The difference between the post-test score and the pre-test score is how much students learned.) </a:t>
            </a:r>
          </a:p>
          <a:p>
            <a:pPr marL="0" lvl="0" indent="0">
              <a:spcBef>
                <a:spcPts val="0"/>
              </a:spcBef>
              <a:spcAft>
                <a:spcPts val="0"/>
              </a:spcAft>
              <a:buNone/>
            </a:pPr>
            <a:endParaRPr lang="en-US" baseline="0" dirty="0"/>
          </a:p>
          <a:p>
            <a:pPr marL="0" lvl="0" indent="0">
              <a:spcBef>
                <a:spcPts val="0"/>
              </a:spcBef>
              <a:spcAft>
                <a:spcPts val="0"/>
              </a:spcAft>
              <a:buNone/>
            </a:pPr>
            <a:r>
              <a:rPr lang="en-US" baseline="0" dirty="0"/>
              <a:t>Thus, we see that all three conditions started with about the same pre-test scores and that all three conditions learned from pre- to post-test. </a:t>
            </a:r>
            <a:r>
              <a:rPr lang="en-US" b="1" baseline="0" dirty="0"/>
              <a:t>At one level, the increase from pre- to post-test simply confirms the known effectiveness of intelligent tutoring systems in enhancing students’ learning outcomes.</a:t>
            </a:r>
          </a:p>
          <a:p>
            <a:pPr marL="0" lvl="0" indent="0">
              <a:spcBef>
                <a:spcPts val="0"/>
              </a:spcBef>
              <a:spcAft>
                <a:spcPts val="0"/>
              </a:spcAft>
              <a:buNone/>
            </a:pPr>
            <a:endParaRPr lang="en-US" baseline="0" dirty="0"/>
          </a:p>
          <a:p>
            <a:pPr marL="0" lvl="0" indent="0">
              <a:spcBef>
                <a:spcPts val="0"/>
              </a:spcBef>
              <a:spcAft>
                <a:spcPts val="0"/>
              </a:spcAft>
              <a:buNone/>
            </a:pPr>
            <a:r>
              <a:rPr lang="en-US" baseline="0" dirty="0"/>
              <a:t>More surprising, and more interesting, are the condition difference in the learning that occurred between pre-test and post-test</a:t>
            </a:r>
            <a:r>
              <a:rPr lang="en-US" b="1" baseline="0" dirty="0"/>
              <a:t>.  As you can see, the increase was the greatest for the </a:t>
            </a:r>
            <a:r>
              <a:rPr lang="en-US" b="1" baseline="0" dirty="0" err="1"/>
              <a:t>Lumilo</a:t>
            </a:r>
            <a:r>
              <a:rPr lang="en-US" b="1" baseline="0" dirty="0"/>
              <a:t> condition</a:t>
            </a:r>
            <a:r>
              <a:rPr lang="en-US" baseline="0" dirty="0"/>
              <a:t>.  In this condition there was more learning, </a:t>
            </a:r>
            <a:r>
              <a:rPr lang="en" dirty="0"/>
              <a:t>from pre- to posttest,</a:t>
            </a:r>
            <a:r>
              <a:rPr lang="en-US" baseline="0" dirty="0"/>
              <a:t> than in our two control conditions. </a:t>
            </a:r>
            <a:r>
              <a:rPr lang="en-US" dirty="0"/>
              <a:t>The difference was bigger compared to the </a:t>
            </a:r>
            <a:r>
              <a:rPr lang="en-US" baseline="0" dirty="0"/>
              <a:t>business-as-usual </a:t>
            </a:r>
            <a:r>
              <a:rPr lang="en" dirty="0"/>
              <a:t>with classrooms where students work with an ITS,</a:t>
            </a:r>
            <a:r>
              <a:rPr lang="en-US" baseline="0" dirty="0"/>
              <a:t> </a:t>
            </a:r>
            <a:r>
              <a:rPr lang="en" dirty="0"/>
              <a:t>but where the teacher does not use an awareness tool like </a:t>
            </a:r>
            <a:r>
              <a:rPr lang="en" dirty="0" err="1"/>
              <a:t>Lumilo</a:t>
            </a:r>
            <a:r>
              <a:rPr lang="en-US" dirty="0"/>
              <a:t>.  It</a:t>
            </a:r>
            <a:r>
              <a:rPr lang="en-US" baseline="0" dirty="0"/>
              <a:t> was smaller compared to the condition where the teacher does have smart glasses and a simple monitoring tool.</a:t>
            </a:r>
          </a:p>
          <a:p>
            <a:pPr marL="0" lvl="0" indent="0" rtl="0">
              <a:spcBef>
                <a:spcPts val="0"/>
              </a:spcBef>
              <a:spcAft>
                <a:spcPts val="0"/>
              </a:spcAft>
              <a:buNone/>
            </a:pPr>
            <a:endParaRPr lang="en-US" baseline="0" dirty="0"/>
          </a:p>
          <a:p>
            <a:pPr marL="0" lvl="0" indent="0" rtl="0">
              <a:spcBef>
                <a:spcPts val="0"/>
              </a:spcBef>
              <a:spcAft>
                <a:spcPts val="0"/>
              </a:spcAft>
              <a:buNone/>
            </a:pPr>
            <a:r>
              <a:rPr lang="en-US" baseline="0" dirty="0"/>
              <a:t>Results from our second control condition (the Glasses condition) suggest that part of the difference may be due to a novelty effect. It may be that students are more excited when the teacher has smart glasses, and it may be that students learn better as a result. But our second control condition also indicates that the effect of </a:t>
            </a:r>
            <a:r>
              <a:rPr lang="en-US" baseline="0" dirty="0" err="1"/>
              <a:t>Lumilo</a:t>
            </a:r>
            <a:r>
              <a:rPr lang="en-US" baseline="0" dirty="0"/>
              <a:t> cannot fully be attributed to a novelty effect. The analytics (such as the symbols displayed above students’ heads) played a role as well.</a:t>
            </a:r>
          </a:p>
          <a:p>
            <a:pPr marL="0" lvl="0" indent="0" rtl="0">
              <a:spcBef>
                <a:spcPts val="0"/>
              </a:spcBef>
              <a:spcAft>
                <a:spcPts val="0"/>
              </a:spcAft>
              <a:buNone/>
            </a:pPr>
            <a:endParaRPr lang="en-US" baseline="0" dirty="0"/>
          </a:p>
          <a:p>
            <a:pPr marL="0" lvl="0" indent="0" rtl="0">
              <a:spcBef>
                <a:spcPts val="0"/>
              </a:spcBef>
              <a:spcAft>
                <a:spcPts val="0"/>
              </a:spcAft>
              <a:buNone/>
            </a:pPr>
            <a:r>
              <a:rPr lang="en-US" b="1" baseline="0" dirty="0"/>
              <a:t>This is a really remarkable result!   Since the glasses only influence the teacher directly, not the students, this result shows that the glasses help the teachers help their students better.  </a:t>
            </a:r>
            <a:r>
              <a:rPr lang="en-US" baseline="0" dirty="0"/>
              <a:t>And does so in comparison to a very high bar control condition:  As discussed, intelligent tutoring systems are very effective in helping students learn, as is quite clear from research.</a:t>
            </a:r>
          </a:p>
        </p:txBody>
      </p:sp>
    </p:spTree>
    <p:extLst>
      <p:ext uri="{BB962C8B-B14F-4D97-AF65-F5344CB8AC3E}">
        <p14:creationId xmlns:p14="http://schemas.microsoft.com/office/powerpoint/2010/main" val="2080924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Here are three other instances of classroom orchestration tools.  While they each have their own novelty,</a:t>
            </a:r>
            <a:r>
              <a:rPr lang="en-US" sz="1200" b="0" i="0" u="none" strike="noStrike" kern="1200" baseline="0" dirty="0">
                <a:solidFill>
                  <a:schemeClr val="tx1"/>
                </a:solidFill>
                <a:effectLst/>
                <a:latin typeface="+mn-lt"/>
                <a:ea typeface="+mn-ea"/>
                <a:cs typeface="+mn-cs"/>
              </a:rPr>
              <a:t> note </a:t>
            </a:r>
            <a:r>
              <a:rPr lang="en-US" sz="1200" b="0" i="0" u="none" strike="noStrike" kern="1200" dirty="0">
                <a:solidFill>
                  <a:schemeClr val="tx1"/>
                </a:solidFill>
                <a:effectLst/>
                <a:latin typeface="+mn-lt"/>
                <a:ea typeface="+mn-ea"/>
                <a:cs typeface="+mn-cs"/>
              </a:rPr>
              <a:t>that all three of these projects ran into limitations of existing prototyping methods,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thus leading researchers to develop new prototyping approaches for data-driven/analytics-driven orchestration tools.</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Lantern  (</a:t>
            </a:r>
            <a:r>
              <a:rPr lang="en-US" sz="1200" b="1" i="0" u="none" strike="noStrike" kern="1200" dirty="0" err="1">
                <a:solidFill>
                  <a:schemeClr val="tx1"/>
                </a:solidFill>
                <a:effectLst/>
                <a:latin typeface="+mn-lt"/>
                <a:ea typeface="+mn-ea"/>
                <a:cs typeface="+mn-cs"/>
              </a:rPr>
              <a:t>Alavi</a:t>
            </a:r>
            <a:r>
              <a:rPr lang="en-US" sz="1200" b="1" i="0" u="none" strike="noStrike" kern="1200" dirty="0">
                <a:solidFill>
                  <a:schemeClr val="tx1"/>
                </a:solidFill>
                <a:effectLst/>
                <a:latin typeface="+mn-lt"/>
                <a:ea typeface="+mn-ea"/>
                <a:cs typeface="+mn-cs"/>
              </a:rPr>
              <a:t> et al., 2009; 2012)</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Context:</a:t>
            </a:r>
            <a:r>
              <a:rPr lang="en-US" sz="1200" b="0" i="0" u="none" strike="noStrike" kern="1200" dirty="0">
                <a:solidFill>
                  <a:schemeClr val="tx1"/>
                </a:solidFill>
                <a:effectLst/>
                <a:latin typeface="+mn-lt"/>
                <a:ea typeface="+mn-ea"/>
                <a:cs typeface="+mn-cs"/>
              </a:rPr>
              <a:t> </a:t>
            </a:r>
            <a:r>
              <a:rPr lang="en-US" dirty="0"/>
              <a:t>Lantern</a:t>
            </a:r>
            <a:r>
              <a:rPr lang="en-US" baseline="0" dirty="0"/>
              <a:t> is </a:t>
            </a:r>
            <a:r>
              <a:rPr lang="en-US" dirty="0"/>
              <a:t>an ambient awareness tool, designed for supporting the learning process in university recitations, (i.e., when students work in small teams on the exercise sets with the help of tutors).</a:t>
            </a:r>
            <a:r>
              <a:rPr lang="en-US" baseline="0" dirty="0"/>
              <a:t>  </a:t>
            </a:r>
            <a:r>
              <a:rPr lang="en-US" dirty="0"/>
              <a:t>Each team is provided with an interactive lamp that displays their work status: the exercise they are working on, if they have called for help, since when, and on which exercise. Lantern, by providing this information, is meant to facilitate the interaction between tutors and teams, to encourage collaboration among students, and to provide awareness feedback to teachers. </a:t>
            </a:r>
            <a:br>
              <a:rPr lang="en-US" dirty="0"/>
            </a:br>
            <a:r>
              <a:rPr lang="en-US" sz="1200" b="1" i="0" u="none" strike="noStrike" kern="1200" dirty="0">
                <a:solidFill>
                  <a:schemeClr val="tx1"/>
                </a:solidFill>
                <a:effectLst/>
                <a:latin typeface="+mn-lt"/>
                <a:ea typeface="+mn-ea"/>
                <a:cs typeface="+mn-cs"/>
              </a:rPr>
              <a:t>Novelty:  </a:t>
            </a:r>
            <a:r>
              <a:rPr lang="en-US" sz="1200" b="0" i="0" u="none" strike="noStrike" kern="1200" dirty="0">
                <a:solidFill>
                  <a:schemeClr val="tx1"/>
                </a:solidFill>
                <a:effectLst/>
                <a:latin typeface="+mn-lt"/>
                <a:ea typeface="+mn-ea"/>
                <a:cs typeface="+mn-cs"/>
              </a:rPr>
              <a:t>Displays are spatially distributed throughout the classroom.</a:t>
            </a:r>
            <a:r>
              <a:rPr lang="en-US" sz="1200" b="0" i="0" u="none" strike="noStrike" kern="1200" baseline="0" dirty="0">
                <a:solidFill>
                  <a:schemeClr val="tx1"/>
                </a:solidFill>
                <a:effectLst/>
                <a:latin typeface="+mn-lt"/>
                <a:ea typeface="+mn-ea"/>
                <a:cs typeface="+mn-cs"/>
              </a:rPr>
              <a:t> T</a:t>
            </a:r>
            <a:r>
              <a:rPr lang="en-US" sz="1200" b="0" i="0" u="none" strike="noStrike" kern="1200" dirty="0">
                <a:solidFill>
                  <a:schemeClr val="tx1"/>
                </a:solidFill>
                <a:effectLst/>
                <a:latin typeface="+mn-lt"/>
                <a:ea typeface="+mn-ea"/>
                <a:cs typeface="+mn-cs"/>
              </a:rPr>
              <a:t>his is rare for orchestration tools... </a:t>
            </a:r>
            <a:r>
              <a:rPr lang="en-US" sz="1200" b="0" i="0" u="none" strike="noStrike" kern="1200" dirty="0" err="1">
                <a:solidFill>
                  <a:schemeClr val="tx1"/>
                </a:solidFill>
                <a:effectLst/>
                <a:latin typeface="+mn-lt"/>
                <a:ea typeface="+mn-ea"/>
                <a:cs typeface="+mn-cs"/>
              </a:rPr>
              <a:t>Lumilo</a:t>
            </a:r>
            <a:r>
              <a:rPr lang="en-US" sz="1200" b="0" i="0" u="none" strike="noStrike" kern="1200" dirty="0">
                <a:solidFill>
                  <a:schemeClr val="tx1"/>
                </a:solidFill>
                <a:effectLst/>
                <a:latin typeface="+mn-lt"/>
                <a:ea typeface="+mn-ea"/>
                <a:cs typeface="+mn-cs"/>
              </a:rPr>
              <a:t> and Lantern share this in common, but Lantern's design means that signals are available to others in the class.... also note that Lantern's signals are *student controlled* .... students use the devices to communicate with</a:t>
            </a:r>
            <a:r>
              <a:rPr lang="en-US" sz="1200" b="0" i="0" u="none" strike="noStrike" kern="1200" baseline="0" dirty="0">
                <a:solidFill>
                  <a:schemeClr val="tx1"/>
                </a:solidFill>
                <a:effectLst/>
                <a:latin typeface="+mn-lt"/>
                <a:ea typeface="+mn-ea"/>
                <a:cs typeface="+mn-cs"/>
              </a:rPr>
              <a:t> the</a:t>
            </a:r>
            <a:r>
              <a:rPr lang="en-US" sz="1200" b="0" i="0" u="none" strike="noStrike" kern="1200" dirty="0">
                <a:solidFill>
                  <a:schemeClr val="tx1"/>
                </a:solidFill>
                <a:effectLst/>
                <a:latin typeface="+mn-lt"/>
                <a:ea typeface="+mn-ea"/>
                <a:cs typeface="+mn-cs"/>
              </a:rPr>
              <a:t> teacher.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1" i="0" u="none" strike="noStrike" kern="1200" dirty="0" err="1">
                <a:solidFill>
                  <a:schemeClr val="tx1"/>
                </a:solidFill>
                <a:effectLst/>
                <a:latin typeface="+mn-lt"/>
                <a:ea typeface="+mn-ea"/>
                <a:cs typeface="+mn-cs"/>
              </a:rPr>
              <a:t>MTDashboard</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MTFeedback</a:t>
            </a:r>
            <a:r>
              <a:rPr lang="en-US" sz="1200" b="1" i="0" u="none" strike="noStrike" kern="1200" dirty="0">
                <a:solidFill>
                  <a:schemeClr val="tx1"/>
                </a:solidFill>
                <a:effectLst/>
                <a:latin typeface="+mn-lt"/>
                <a:ea typeface="+mn-ea"/>
                <a:cs typeface="+mn-cs"/>
              </a:rPr>
              <a:t> (Martinez-Maldonado et al., 2013; 2015)</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Context: </a:t>
            </a:r>
            <a:r>
              <a:rPr lang="en-US" sz="1200" b="0" i="0" u="none" strike="noStrike" kern="1200" dirty="0">
                <a:solidFill>
                  <a:schemeClr val="tx1"/>
                </a:solidFill>
                <a:effectLst/>
                <a:latin typeface="+mn-lt"/>
                <a:ea typeface="+mn-ea"/>
                <a:cs typeface="+mn-cs"/>
              </a:rPr>
              <a:t>Collaborative, technology-enhanced [tabletop] university recitation/lab sessions using tabletops;  A handheld tablet is used by the teacher to orchestrate (although</a:t>
            </a:r>
            <a:r>
              <a:rPr lang="en-US" sz="1200" b="0" i="0" u="none" strike="noStrike" kern="1200" baseline="0" dirty="0">
                <a:solidFill>
                  <a:schemeClr val="tx1"/>
                </a:solidFill>
                <a:effectLst/>
                <a:latin typeface="+mn-lt"/>
                <a:ea typeface="+mn-ea"/>
                <a:cs typeface="+mn-cs"/>
              </a:rPr>
              <a:t> they considered using a head-up display)</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Novelty: </a:t>
            </a:r>
            <a:r>
              <a:rPr lang="en-US" sz="1200" b="0" i="0" u="none" strike="noStrike" kern="1200" dirty="0">
                <a:solidFill>
                  <a:schemeClr val="tx1"/>
                </a:solidFill>
                <a:effectLst/>
                <a:latin typeface="+mn-lt"/>
                <a:ea typeface="+mn-ea"/>
                <a:cs typeface="+mn-cs"/>
              </a:rPr>
              <a:t>Much of the novelty here (with a few exceptions) lies in the unique context [tabletop classrooms!] and the tight integration of the design of </a:t>
            </a:r>
            <a:r>
              <a:rPr lang="en-US" sz="1200" b="0" i="0" u="none" strike="noStrike" kern="1200" dirty="0" err="1">
                <a:solidFill>
                  <a:schemeClr val="tx1"/>
                </a:solidFill>
                <a:effectLst/>
                <a:latin typeface="+mn-lt"/>
                <a:ea typeface="+mn-ea"/>
                <a:cs typeface="+mn-cs"/>
              </a:rPr>
              <a:t>MTDashboard</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MTFeedback</a:t>
            </a:r>
            <a:r>
              <a:rPr lang="en-US" sz="1200" b="0" i="0" u="none" strike="noStrike" kern="1200" dirty="0">
                <a:solidFill>
                  <a:schemeClr val="tx1"/>
                </a:solidFill>
                <a:effectLst/>
                <a:latin typeface="+mn-lt"/>
                <a:ea typeface="+mn-ea"/>
                <a:cs typeface="+mn-cs"/>
              </a:rPr>
              <a:t> with other technologies in these contexts [i.e., </a:t>
            </a:r>
            <a:r>
              <a:rPr lang="en-US" sz="1200" b="0" i="0" u="none" strike="noStrike" kern="1200" dirty="0" err="1">
                <a:solidFill>
                  <a:schemeClr val="tx1"/>
                </a:solidFill>
                <a:effectLst/>
                <a:latin typeface="+mn-lt"/>
                <a:ea typeface="+mn-ea"/>
                <a:cs typeface="+mn-cs"/>
              </a:rPr>
              <a:t>MTDashboard</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MTFeedback</a:t>
            </a:r>
            <a:r>
              <a:rPr lang="en-US" sz="1200" b="0" i="0" u="none" strike="noStrike" kern="1200" dirty="0">
                <a:solidFill>
                  <a:schemeClr val="tx1"/>
                </a:solidFill>
                <a:effectLst/>
                <a:latin typeface="+mn-lt"/>
                <a:ea typeface="+mn-ea"/>
                <a:cs typeface="+mn-cs"/>
              </a:rPr>
              <a:t> are really: orchestration tools + smart classrooms designed alongside these tools]. ...... much of the novelty also lies in the *research this tool has been used for*:</a:t>
            </a:r>
          </a:p>
          <a:p>
            <a:r>
              <a:rPr lang="en-US" sz="1200" b="0" i="0" u="none" strike="noStrike" kern="1200" dirty="0">
                <a:solidFill>
                  <a:schemeClr val="tx1"/>
                </a:solidFill>
                <a:effectLst/>
                <a:latin typeface="+mn-lt"/>
                <a:ea typeface="+mn-ea"/>
                <a:cs typeface="+mn-cs"/>
              </a:rPr>
              <a:t>- data mining studies and quasi-experiments, which investigated teacher attention and potential effects on student learning more deeply, and at a finer grain-size, than any prior projects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prototyping approaches/workflows like "LATUX"</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Teacher Assistance Tools: Class Dynamics (</a:t>
            </a:r>
            <a:r>
              <a:rPr lang="en-US" sz="1200" b="1" i="0" u="none" strike="noStrike" kern="1200" dirty="0" err="1">
                <a:solidFill>
                  <a:schemeClr val="tx1"/>
                </a:solidFill>
                <a:effectLst/>
                <a:latin typeface="+mn-lt"/>
                <a:ea typeface="+mn-ea"/>
                <a:cs typeface="+mn-cs"/>
              </a:rPr>
              <a:t>Mavrikis</a:t>
            </a:r>
            <a:r>
              <a:rPr lang="en-US" sz="1200" b="1" i="0" u="none" strike="noStrike" kern="1200" dirty="0">
                <a:solidFill>
                  <a:schemeClr val="tx1"/>
                </a:solidFill>
                <a:effectLst/>
                <a:latin typeface="+mn-lt"/>
                <a:ea typeface="+mn-ea"/>
                <a:cs typeface="+mn-cs"/>
              </a:rPr>
              <a:t> et al, 2016)</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Context:</a:t>
            </a:r>
            <a:r>
              <a:rPr lang="en-US" sz="1200" b="0" i="0" u="none" strike="noStrike" kern="1200" dirty="0">
                <a:solidFill>
                  <a:schemeClr val="tx1"/>
                </a:solidFill>
                <a:effectLst/>
                <a:latin typeface="+mn-lt"/>
                <a:ea typeface="+mn-ea"/>
                <a:cs typeface="+mn-cs"/>
              </a:rPr>
              <a:t> K-12 classrooms using personalized learning software,</a:t>
            </a:r>
            <a:r>
              <a:rPr lang="en-US" sz="1200" b="0" i="0" u="none" strike="noStrike" kern="1200" baseline="0" dirty="0">
                <a:solidFill>
                  <a:schemeClr val="tx1"/>
                </a:solidFill>
                <a:effectLst/>
                <a:latin typeface="+mn-lt"/>
                <a:ea typeface="+mn-ea"/>
                <a:cs typeface="+mn-cs"/>
              </a:rPr>
              <a:t> i.e., </a:t>
            </a:r>
            <a:r>
              <a:rPr lang="en-US" sz="1200" b="0" i="0" u="none" strike="noStrike" kern="1200" dirty="0">
                <a:solidFill>
                  <a:schemeClr val="tx1"/>
                </a:solidFill>
                <a:effectLst/>
                <a:latin typeface="+mn-lt"/>
                <a:ea typeface="+mn-ea"/>
                <a:cs typeface="+mn-cs"/>
              </a:rPr>
              <a:t>exploratory learning environments [</a:t>
            </a:r>
            <a:r>
              <a:rPr lang="en-US" sz="1200" b="0" i="0" u="none" strike="noStrike" kern="1200" dirty="0" err="1">
                <a:solidFill>
                  <a:schemeClr val="tx1"/>
                </a:solidFill>
                <a:effectLst/>
                <a:latin typeface="+mn-lt"/>
                <a:ea typeface="+mn-ea"/>
                <a:cs typeface="+mn-cs"/>
              </a:rPr>
              <a:t>MiGen</a:t>
            </a:r>
            <a:r>
              <a:rPr lang="en-US" sz="1200" b="0" i="0" u="none" strike="noStrike" kern="1200" dirty="0">
                <a:solidFill>
                  <a:schemeClr val="tx1"/>
                </a:solidFill>
                <a:effectLst/>
                <a:latin typeface="+mn-lt"/>
                <a:ea typeface="+mn-ea"/>
                <a:cs typeface="+mn-cs"/>
              </a:rPr>
              <a:t> from UCL Knowledge Lab]; A handheld tablet is used by the teacher to orchestrate </a:t>
            </a:r>
          </a:p>
          <a:p>
            <a:r>
              <a:rPr lang="en-US" sz="1200" b="1" i="0" u="none" strike="noStrike" kern="1200" dirty="0">
                <a:solidFill>
                  <a:schemeClr val="tx1"/>
                </a:solidFill>
                <a:effectLst/>
                <a:latin typeface="+mn-lt"/>
                <a:ea typeface="+mn-ea"/>
                <a:cs typeface="+mn-cs"/>
              </a:rPr>
              <a:t>Novelty: </a:t>
            </a:r>
            <a:r>
              <a:rPr lang="en-US" sz="1200" b="0" i="0" u="none" strike="noStrike" kern="1200" dirty="0">
                <a:solidFill>
                  <a:schemeClr val="tx1"/>
                </a:solidFill>
                <a:effectLst/>
                <a:latin typeface="+mn-lt"/>
                <a:ea typeface="+mn-ea"/>
                <a:cs typeface="+mn-cs"/>
              </a:rPr>
              <a:t>Much of the novelty here (with a few exceptions) lies in the iterative design processes the researchers employed, working with teachers and students [e.g., prototyping approaches like "Iterative Context Engineering"]</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Notes on the above: LATUX and Iterative Context Engineering have much in common. Our own "Replay Enactments" builds on both of these prototyping approaches.</a:t>
            </a:r>
          </a:p>
          <a:p>
            <a:pPr marL="0" lvl="0" indent="0" rtl="0">
              <a:spcBef>
                <a:spcPts val="0"/>
              </a:spcBef>
              <a:spcAft>
                <a:spcPts val="0"/>
              </a:spcAft>
              <a:buNone/>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More on Lantern</a:t>
            </a:r>
            <a:r>
              <a:rPr lang="en-US" sz="1200" b="0" i="0" u="none" strike="noStrike" kern="1200" dirty="0">
                <a:solidFill>
                  <a:schemeClr val="tx1"/>
                </a:solidFill>
                <a:effectLst/>
                <a:latin typeface="+mn-lt"/>
                <a:ea typeface="+mn-ea"/>
                <a:cs typeface="+mn-cs"/>
              </a:rPr>
              <a:t>: I've always been very impressed by Lantern's minimalistic design: information is displayed through multiple channels: color, intensity, flicker rate [ranging from solid/non-flickering to rapidly pulsing light], .... Actually, I'd highly recommend checking out this brief video: </a:t>
            </a:r>
            <a:r>
              <a:rPr lang="en-US" sz="1200" b="0" i="0" u="none" strike="noStrike" kern="1200" dirty="0">
                <a:solidFill>
                  <a:schemeClr val="tx1"/>
                </a:solidFill>
                <a:effectLst/>
                <a:latin typeface="+mn-lt"/>
                <a:ea typeface="+mn-ea"/>
                <a:cs typeface="+mn-cs"/>
                <a:hlinkClick r:id="rId3"/>
              </a:rPr>
              <a:t>https://youtu.be/ndWYJP0AFUM?t=25</a:t>
            </a:r>
            <a:r>
              <a:rPr lang="en-US" sz="1200" b="0" i="0" u="none" strike="noStrike" kern="1200" dirty="0">
                <a:solidFill>
                  <a:schemeClr val="tx1"/>
                </a:solidFill>
                <a:effectLst/>
                <a:latin typeface="+mn-lt"/>
                <a:ea typeface="+mn-ea"/>
                <a:cs typeface="+mn-cs"/>
              </a:rPr>
              <a:t> (this link will take you directly to a ~20 second excerpt in which </a:t>
            </a:r>
            <a:r>
              <a:rPr lang="en-US" sz="1200" b="0" i="0" u="none" strike="noStrike" kern="1200" dirty="0" err="1">
                <a:solidFill>
                  <a:schemeClr val="tx1"/>
                </a:solidFill>
                <a:effectLst/>
                <a:latin typeface="+mn-lt"/>
                <a:ea typeface="+mn-ea"/>
                <a:cs typeface="+mn-cs"/>
              </a:rPr>
              <a:t>Hamed</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Alavi</a:t>
            </a:r>
            <a:r>
              <a:rPr lang="en-US" sz="1200" b="0" i="0" u="none" strike="noStrike" kern="1200" dirty="0">
                <a:solidFill>
                  <a:schemeClr val="tx1"/>
                </a:solidFill>
                <a:effectLst/>
                <a:latin typeface="+mn-lt"/>
                <a:ea typeface="+mn-ea"/>
                <a:cs typeface="+mn-cs"/>
              </a:rPr>
              <a:t> demonstrates/explains how information is displayed *and* how students control the devices)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More on LATUX</a:t>
            </a:r>
            <a:r>
              <a:rPr lang="en-US" sz="1200" b="0" i="0" u="none" strike="noStrike" kern="1200" dirty="0">
                <a:solidFill>
                  <a:schemeClr val="tx1"/>
                </a:solidFill>
                <a:effectLst/>
                <a:latin typeface="+mn-lt"/>
                <a:ea typeface="+mn-ea"/>
                <a:cs typeface="+mn-cs"/>
              </a:rPr>
              <a:t>: LATUX is a prototyping workflow/framework that Roberto and others developed in the process of developing </a:t>
            </a:r>
            <a:r>
              <a:rPr lang="en-US" sz="1200" b="0" i="0" u="none" strike="noStrike" kern="1200" dirty="0" err="1">
                <a:solidFill>
                  <a:schemeClr val="tx1"/>
                </a:solidFill>
                <a:effectLst/>
                <a:latin typeface="+mn-lt"/>
                <a:ea typeface="+mn-ea"/>
                <a:cs typeface="+mn-cs"/>
              </a:rPr>
              <a:t>MTDashboard</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MTFeedback</a:t>
            </a:r>
            <a:r>
              <a:rPr lang="en-US" sz="1200" b="0" i="0" u="none" strike="noStrike" kern="1200" dirty="0">
                <a:solidFill>
                  <a:schemeClr val="tx1"/>
                </a:solidFill>
                <a:effectLst/>
                <a:latin typeface="+mn-lt"/>
                <a:ea typeface="+mn-ea"/>
                <a:cs typeface="+mn-cs"/>
              </a:rPr>
              <a:t>. It is fairly broad (as workflows and frameworks tend to be):</a:t>
            </a:r>
          </a:p>
          <a:p>
            <a:r>
              <a:rPr lang="en-US" sz="1200" b="0" i="0" u="none" strike="noStrike" kern="1200" dirty="0">
                <a:solidFill>
                  <a:schemeClr val="tx1"/>
                </a:solidFill>
                <a:effectLst/>
                <a:latin typeface="+mn-lt"/>
                <a:ea typeface="+mn-ea"/>
                <a:cs typeface="+mn-cs"/>
              </a:rPr>
              <a:t>From </a:t>
            </a:r>
            <a:r>
              <a:rPr lang="en-US" sz="1200" b="0" i="0" u="none" strike="noStrike" kern="1200" dirty="0">
                <a:solidFill>
                  <a:schemeClr val="tx1"/>
                </a:solidFill>
                <a:effectLst/>
                <a:latin typeface="+mn-lt"/>
                <a:ea typeface="+mn-ea"/>
                <a:cs typeface="+mn-cs"/>
                <a:hlinkClick r:id="rId4"/>
              </a:rPr>
              <a:t>http://learning-analytics.info/journals/index.php/JLA/article/viewFile/4458/5180</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"LATUX is a five-stage workflow to design, validate and deploy awareness interfaces in technology-enabled learning environments.”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Our work on "Causal Alignment Analysis" (also a broad framework) was aimed at filling gaps in LATUX (specifically: moving beyond usability/usefulness for teachers, towards trying to improve student learning outcomes). Similarly, our work on Replay Enactments builds on LATUX, but shifts towards more of a focus on the design/selection/tuning of </a:t>
            </a:r>
            <a:r>
              <a:rPr lang="en-US" sz="1200" b="0" i="1" u="none" strike="noStrike" kern="1200" dirty="0">
                <a:solidFill>
                  <a:schemeClr val="tx1"/>
                </a:solidFill>
                <a:effectLst/>
                <a:latin typeface="+mn-lt"/>
                <a:ea typeface="+mn-ea"/>
                <a:cs typeface="+mn-cs"/>
              </a:rPr>
              <a:t>analytics</a:t>
            </a:r>
            <a:r>
              <a:rPr lang="en-US" sz="1200" b="0" i="0" u="none" strike="noStrike" kern="1200" dirty="0">
                <a:solidFill>
                  <a:schemeClr val="tx1"/>
                </a:solidFill>
                <a:effectLst/>
                <a:latin typeface="+mn-lt"/>
                <a:ea typeface="+mn-ea"/>
                <a:cs typeface="+mn-cs"/>
              </a:rPr>
              <a:t>, whereas the LATUX work focused a bit more on the </a:t>
            </a:r>
            <a:r>
              <a:rPr lang="en-US" sz="1200" b="0" i="1" u="none" strike="noStrike" kern="1200" dirty="0">
                <a:solidFill>
                  <a:schemeClr val="tx1"/>
                </a:solidFill>
                <a:effectLst/>
                <a:latin typeface="+mn-lt"/>
                <a:ea typeface="+mn-ea"/>
                <a:cs typeface="+mn-cs"/>
              </a:rPr>
              <a:t>visual design</a:t>
            </a:r>
            <a:r>
              <a:rPr lang="en-US" sz="1200" b="0" i="0" u="none" strike="noStrike" kern="1200" dirty="0">
                <a:solidFill>
                  <a:schemeClr val="tx1"/>
                </a:solidFill>
                <a:effectLst/>
                <a:latin typeface="+mn-lt"/>
                <a:ea typeface="+mn-ea"/>
                <a:cs typeface="+mn-cs"/>
              </a:rPr>
              <a:t> of awareness tools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11255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CF290DE8-3F6D-274C-AE16-15D1CF696C15}"/>
              </a:ext>
            </a:extLst>
          </p:cNvPr>
          <p:cNvSpPr>
            <a:spLocks noGrp="1" noRot="1" noChangeAspect="1" noChangeArrowheads="1" noTextEdit="1"/>
          </p:cNvSpPr>
          <p:nvPr>
            <p:ph type="sldImg"/>
          </p:nvPr>
        </p:nvSpPr>
        <p:spPr>
          <a:xfrm>
            <a:off x="1150938" y="692150"/>
            <a:ext cx="4556125" cy="3416300"/>
          </a:xfrm>
          <a:ln/>
        </p:spPr>
      </p:sp>
      <p:sp>
        <p:nvSpPr>
          <p:cNvPr id="89090" name="Notes Placeholder 2">
            <a:extLst>
              <a:ext uri="{FF2B5EF4-FFF2-40B4-BE49-F238E27FC236}">
                <a16:creationId xmlns:a16="http://schemas.microsoft.com/office/drawing/2014/main" id="{07B5C662-94AC-9647-A94B-6E23B0ADFA4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1000" dirty="0">
                <a:latin typeface="Times New Roman" panose="02020603050405020304" pitchFamily="18" charset="0"/>
                <a:ea typeface="ＭＳ Ｐゴシック" panose="020B0600070205080204" pitchFamily="34" charset="-128"/>
              </a:rPr>
              <a:t>So, how are we doing with respect to the science of educational technology?  In this graph I will give my personal assessment of where we stand today by way of two dimensions – sophistication of technology and demonstrated learning benefits.  So let’s see where I’ve placed the educational technologies that I’ve discussed today on this graph.</a:t>
            </a:r>
          </a:p>
          <a:p>
            <a:r>
              <a:rPr lang="en-US" altLang="en-US" sz="1000" b="1" dirty="0">
                <a:latin typeface="Times New Roman" panose="02020603050405020304" pitchFamily="18" charset="0"/>
                <a:ea typeface="ＭＳ Ｐゴシック" panose="020B0600070205080204" pitchFamily="34" charset="-128"/>
              </a:rPr>
              <a:t>&lt; click &gt;</a:t>
            </a:r>
            <a:r>
              <a:rPr lang="en-US" altLang="en-US" sz="1000" dirty="0">
                <a:latin typeface="Times New Roman" panose="02020603050405020304" pitchFamily="18" charset="0"/>
                <a:ea typeface="ＭＳ Ｐゴシック" panose="020B0600070205080204" pitchFamily="34" charset="-128"/>
              </a:rPr>
              <a:t>     First, intelligent tutors.  I would claim that intelligent tutors have been shown to be effective for learning, probably more so than any other technology that I’ve discussed, but their level of sophistication is only in the mid-range.  Many of the techniques of ITS – production rules, constraints, student models and Bayes Nets – have been well understood and established for years.  I should note, however, that tutors that process and produce natural language are more sophisticated and, if we manage to find techniques to reliably detect and react to student affect, this category of educational technology would move up the sophistication 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Times New Roman" panose="02020603050405020304" pitchFamily="18" charset="0"/>
                <a:ea typeface="ＭＳ Ｐゴシック" panose="020B0600070205080204" pitchFamily="34" charset="-128"/>
              </a:rPr>
              <a:t>&lt; click &gt;    </a:t>
            </a:r>
            <a:r>
              <a:rPr lang="en-US" altLang="en-US" sz="1000" dirty="0">
                <a:latin typeface="Times New Roman" panose="02020603050405020304" pitchFamily="18" charset="0"/>
                <a:ea typeface="ＭＳ Ｐゴシック" panose="020B0600070205080204" pitchFamily="34" charset="-128"/>
              </a:rPr>
              <a:t>Second, let’s consider educational games.  Games employ sophisticated graphics, of course, and also some AI techniques, so they are relatively sophisticated from a technology perspective.  Yet, we are still in the early stages of empirical evidence of their benefits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Times New Roman" panose="02020603050405020304" pitchFamily="18" charset="0"/>
                <a:ea typeface="ＭＳ Ｐゴシック" panose="020B0600070205080204" pitchFamily="34" charset="-128"/>
              </a:rPr>
              <a:t>&lt; click &gt;    </a:t>
            </a:r>
            <a:r>
              <a:rPr lang="en-US" altLang="en-US" sz="1000" dirty="0">
                <a:latin typeface="Times New Roman" panose="02020603050405020304" pitchFamily="18" charset="0"/>
                <a:ea typeface="ＭＳ Ｐゴシック" panose="020B0600070205080204" pitchFamily="34" charset="-128"/>
              </a:rPr>
              <a:t>Third, collaborative learning systems.  Here I distinguish between “low-tech” CSCL and “high-tech” CSCL.  Low-tech CSCL refers to the many systems that have been used more as communication devices between collaborating students and those that provide very basic scripting capabilities.  As mentioned earlier, many of these systems have been subject to more exploratory, design-based research; there is some empirical evidence of their effectiveness for collaboration and learning, but to a limited extent.  </a:t>
            </a:r>
            <a:r>
              <a:rPr lang="en-US" altLang="en-US" sz="1000" b="1" dirty="0">
                <a:latin typeface="Times New Roman" panose="02020603050405020304" pitchFamily="18" charset="0"/>
                <a:ea typeface="ＭＳ Ｐゴシック" panose="020B0600070205080204" pitchFamily="34" charset="-128"/>
              </a:rPr>
              <a:t>&lt; click &gt; </a:t>
            </a:r>
            <a:r>
              <a:rPr lang="en-US" altLang="en-US" sz="1000" dirty="0">
                <a:latin typeface="Times New Roman" panose="02020603050405020304" pitchFamily="18" charset="0"/>
                <a:ea typeface="ＭＳ Ｐゴシック" panose="020B0600070205080204" pitchFamily="34" charset="-128"/>
              </a:rPr>
              <a:t>On the other hand, the more high-tech CSCL systems – in particular, conversational agents, those that employ natural language techniques – are much more sophisticated from a technology perspective.  Yet, these have only a limited amount of empirical evidence in support of their benefits to collaboration and learning, mostly the work done by Carolyn Rosé’s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1" dirty="0">
                <a:latin typeface="Times New Roman" panose="02020603050405020304" pitchFamily="18" charset="0"/>
                <a:ea typeface="ＭＳ Ｐゴシック" panose="020B0600070205080204" pitchFamily="34" charset="-128"/>
              </a:rPr>
              <a:t>&lt; click &gt;   </a:t>
            </a:r>
            <a:r>
              <a:rPr lang="en-US" altLang="en-US" sz="1000" b="0" dirty="0">
                <a:latin typeface="Times New Roman" panose="02020603050405020304" pitchFamily="18" charset="0"/>
                <a:ea typeface="ＭＳ Ｐゴシック" panose="020B0600070205080204" pitchFamily="34" charset="-128"/>
              </a:rPr>
              <a:t>Finally, there are Classroom Orchestration tools.  These tools leverage advanced technology, both software and hardware, but are in the early stages of proving themselves in the classroom.</a:t>
            </a:r>
            <a:endParaRPr lang="en-US" altLang="en-US" sz="1000" dirty="0">
              <a:latin typeface="Times New Roman" panose="02020603050405020304" pitchFamily="18" charset="0"/>
              <a:ea typeface="ＭＳ Ｐゴシック" panose="020B0600070205080204" pitchFamily="34" charset="-128"/>
            </a:endParaRPr>
          </a:p>
          <a:p>
            <a:r>
              <a:rPr lang="en-US" altLang="en-US" sz="1000" b="1" dirty="0">
                <a:latin typeface="Times New Roman" panose="02020603050405020304" pitchFamily="18" charset="0"/>
                <a:ea typeface="ＭＳ Ｐゴシック" panose="020B0600070205080204" pitchFamily="34" charset="-128"/>
              </a:rPr>
              <a:t>&lt; click &gt;    </a:t>
            </a:r>
            <a:r>
              <a:rPr lang="en-US" altLang="en-US" sz="1000" dirty="0">
                <a:latin typeface="Times New Roman" panose="02020603050405020304" pitchFamily="18" charset="0"/>
                <a:ea typeface="ＭＳ Ｐゴシック" panose="020B0600070205080204" pitchFamily="34" charset="-128"/>
              </a:rPr>
              <a:t>What I would like to point out here is the opportunity that is still in front of all of us – Learning Scientists and Technologists, alike.    There is still a very open area here in which we can develop new advanced technologies and prove that technology with our scientific tools and methods.  </a:t>
            </a: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40846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A68C261E-2B25-FA4A-8FA0-A6E6E7B7E081}"/>
              </a:ext>
            </a:extLst>
          </p:cNvPr>
          <p:cNvSpPr>
            <a:spLocks noGrp="1" noRot="1" noChangeAspect="1" noChangeArrowheads="1" noTextEdit="1"/>
          </p:cNvSpPr>
          <p:nvPr>
            <p:ph type="sldImg"/>
          </p:nvPr>
        </p:nvSpPr>
        <p:spPr>
          <a:xfrm>
            <a:off x="1150938" y="692150"/>
            <a:ext cx="4556125" cy="3416300"/>
          </a:xfrm>
          <a:ln/>
        </p:spPr>
      </p:sp>
      <p:sp>
        <p:nvSpPr>
          <p:cNvPr id="91138" name="Notes Placeholder 2">
            <a:extLst>
              <a:ext uri="{FF2B5EF4-FFF2-40B4-BE49-F238E27FC236}">
                <a16:creationId xmlns:a16="http://schemas.microsoft.com/office/drawing/2014/main" id="{F8C149F2-2E2A-5242-823E-10B3891C61B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24738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81E9F539-013C-B744-B510-B838C8710F2D}"/>
              </a:ext>
            </a:extLst>
          </p:cNvPr>
          <p:cNvSpPr>
            <a:spLocks noGrp="1" noRot="1" noChangeAspect="1" noChangeArrowheads="1" noTextEdit="1"/>
          </p:cNvSpPr>
          <p:nvPr>
            <p:ph type="sldImg"/>
          </p:nvPr>
        </p:nvSpPr>
        <p:spPr>
          <a:xfrm>
            <a:off x="1150938" y="692150"/>
            <a:ext cx="4556125" cy="3416300"/>
          </a:xfrm>
          <a:ln/>
        </p:spPr>
      </p:sp>
      <p:sp>
        <p:nvSpPr>
          <p:cNvPr id="93186" name="Notes Placeholder 2">
            <a:extLst>
              <a:ext uri="{FF2B5EF4-FFF2-40B4-BE49-F238E27FC236}">
                <a16:creationId xmlns:a16="http://schemas.microsoft.com/office/drawing/2014/main" id="{467B59D6-9F70-5A40-A331-982C34E1BDE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3133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2838D83E-AC41-1344-B274-0635B596702E}"/>
              </a:ext>
            </a:extLst>
          </p:cNvPr>
          <p:cNvSpPr>
            <a:spLocks noGrp="1" noRot="1" noChangeAspect="1" noChangeArrowheads="1" noTextEdit="1"/>
          </p:cNvSpPr>
          <p:nvPr>
            <p:ph type="sldImg"/>
          </p:nvPr>
        </p:nvSpPr>
        <p:spPr>
          <a:xfrm>
            <a:off x="1150938" y="692150"/>
            <a:ext cx="4556125" cy="3416300"/>
          </a:xfrm>
          <a:ln/>
        </p:spPr>
      </p:sp>
      <p:sp>
        <p:nvSpPr>
          <p:cNvPr id="21506" name="Notes Placeholder 2">
            <a:extLst>
              <a:ext uri="{FF2B5EF4-FFF2-40B4-BE49-F238E27FC236}">
                <a16:creationId xmlns:a16="http://schemas.microsoft.com/office/drawing/2014/main" id="{AFB95240-DBCA-6541-89A8-FCE110A60EF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Certainly it is also true that considerable money has been poured into educational technology and software – </a:t>
            </a:r>
          </a:p>
          <a:p>
            <a:endParaRPr lang="en-US" altLang="en-US" dirty="0">
              <a:latin typeface="Times New Roman" panose="02020603050405020304" pitchFamily="18" charset="0"/>
              <a:ea typeface="ＭＳ Ｐゴシック" panose="020B0600070205080204" pitchFamily="34" charset="-128"/>
            </a:endParaRPr>
          </a:p>
          <a:p>
            <a:r>
              <a:rPr lang="en-US" altLang="en-US" b="1" dirty="0">
                <a:latin typeface="Times New Roman" panose="02020603050405020304" pitchFamily="18" charset="0"/>
                <a:ea typeface="ＭＳ Ｐゴシック" panose="020B0600070205080204" pitchFamily="34" charset="-128"/>
              </a:rPr>
              <a:t>The top graph shows the amount of capital investment into e-Learning and educational technology in millions of U.S. dollars from through 2017.  </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As can be seen, the investment has risen at a healthy rate of over 7% a year through 2017, across a variety of sectors, including K-12, post-secondary, and for profit.  It continues to grow today.</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&lt; Click &gt; </a:t>
            </a:r>
            <a:r>
              <a:rPr lang="en-US" altLang="en-US" b="1" dirty="0">
                <a:latin typeface="Times New Roman" panose="02020603050405020304" pitchFamily="18" charset="0"/>
                <a:ea typeface="ＭＳ Ｐゴシック" panose="020B0600070205080204" pitchFamily="34" charset="-128"/>
              </a:rPr>
              <a:t>Not surprisingly, the fastest growing segments are in the areas of “hot” development – social networking and serious gaming.</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0807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F971460D-ABFB-414E-A241-321A9AE51C6C}"/>
              </a:ext>
            </a:extLst>
          </p:cNvPr>
          <p:cNvSpPr>
            <a:spLocks noGrp="1" noRot="1" noChangeAspect="1" noChangeArrowheads="1" noTextEdit="1"/>
          </p:cNvSpPr>
          <p:nvPr>
            <p:ph type="sldImg"/>
          </p:nvPr>
        </p:nvSpPr>
        <p:spPr>
          <a:xfrm>
            <a:off x="1150938" y="692150"/>
            <a:ext cx="4556125" cy="3416300"/>
          </a:xfrm>
          <a:ln/>
        </p:spPr>
      </p:sp>
      <p:sp>
        <p:nvSpPr>
          <p:cNvPr id="25602" name="Notes Placeholder 2">
            <a:extLst>
              <a:ext uri="{FF2B5EF4-FFF2-40B4-BE49-F238E27FC236}">
                <a16:creationId xmlns:a16="http://schemas.microsoft.com/office/drawing/2014/main" id="{CBDC6EC2-E1BC-6A4C-94DC-13505C77B88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ea typeface="ＭＳ Ｐゴシック" panose="020B0600070205080204" pitchFamily="34" charset="-128"/>
              </a:rPr>
              <a:t>Given the current excitement about advanced technology for learning what role will the Learning Sciences play?  </a:t>
            </a:r>
            <a:r>
              <a:rPr lang="en-US" altLang="en-US" dirty="0">
                <a:latin typeface="Times New Roman" panose="02020603050405020304" pitchFamily="18" charset="0"/>
                <a:ea typeface="ＭＳ Ｐゴシック" panose="020B0600070205080204" pitchFamily="34" charset="-128"/>
              </a:rPr>
              <a:t>The Learning Sciences explores how people learn, the techniques and approaches that are best for learning, and how technology assists that learning.</a:t>
            </a:r>
          </a:p>
          <a:p>
            <a:endParaRPr lang="en-US" altLang="en-US" dirty="0">
              <a:latin typeface="Times New Roman" panose="02020603050405020304" pitchFamily="18" charset="0"/>
              <a:ea typeface="ＭＳ Ｐゴシック" panose="020B0600070205080204" pitchFamily="34" charset="-128"/>
            </a:endParaRPr>
          </a:p>
          <a:p>
            <a:r>
              <a:rPr lang="en-US" altLang="en-US" b="1" dirty="0">
                <a:latin typeface="Times New Roman" panose="02020603050405020304" pitchFamily="18" charset="0"/>
                <a:ea typeface="ＭＳ Ｐゴシック" panose="020B0600070205080204" pitchFamily="34" charset="-128"/>
              </a:rPr>
              <a:t>My contention is that the interdisciplinary mix of contributors to the Learning Sciences – Educational Psychology, Cognitive Science, Artificial Intelligence, Computer Science --  is JUST what is needed to address the needs of educational software.  I hope to show this with some examples of work that – I believe – is clearly showing success and pushing forward intelligent, adaptive educational software.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All of these fields – some that are more focused on human learning and psychology, some on advanced technology -- have come together and play a role in the Learning Sciences</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Let me take a moment to talk about some of the findings from the Learning Sciences that provide the foundation for Advanced Learning Technology</a:t>
            </a:r>
          </a:p>
        </p:txBody>
      </p:sp>
    </p:spTree>
    <p:extLst>
      <p:ext uri="{BB962C8B-B14F-4D97-AF65-F5344CB8AC3E}">
        <p14:creationId xmlns:p14="http://schemas.microsoft.com/office/powerpoint/2010/main" val="6353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34D18CF-67B5-6B4C-B26F-ACAA7EFD0EDF}"/>
              </a:ext>
            </a:extLst>
          </p:cNvPr>
          <p:cNvSpPr>
            <a:spLocks noGrp="1" noRot="1" noChangeAspect="1" noChangeArrowheads="1" noTextEdit="1"/>
          </p:cNvSpPr>
          <p:nvPr>
            <p:ph type="sldImg"/>
          </p:nvPr>
        </p:nvSpPr>
        <p:spPr>
          <a:xfrm>
            <a:off x="1150938" y="692150"/>
            <a:ext cx="4556125" cy="3416300"/>
          </a:xfrm>
          <a:ln/>
        </p:spPr>
      </p:sp>
      <p:sp>
        <p:nvSpPr>
          <p:cNvPr id="29698" name="Notes Placeholder 2">
            <a:extLst>
              <a:ext uri="{FF2B5EF4-FFF2-40B4-BE49-F238E27FC236}">
                <a16:creationId xmlns:a16="http://schemas.microsoft.com/office/drawing/2014/main" id="{757A0BDE-E83C-F343-AF4E-99369BD1ED5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ea typeface="ＭＳ Ｐゴシック" panose="020B0600070205080204" pitchFamily="34" charset="-128"/>
              </a:rPr>
              <a:t>Perhaps the most influential theory is from Vygotsky, a Russian psychologist who lived in the early part of the 20th century and is still quite influential in today’s world of educational research</a:t>
            </a:r>
            <a:r>
              <a:rPr lang="en-US" altLang="en-US" dirty="0">
                <a:latin typeface="Times New Roman" panose="02020603050405020304" pitchFamily="18" charset="0"/>
                <a:ea typeface="ＭＳ Ｐゴシック" panose="020B0600070205080204" pitchFamily="34" charset="-128"/>
              </a:rPr>
              <a:t>. Vygotsky’s ideas clearly lead directly to the idea of adaptive instruction that is seen in our technology today.</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&lt; click &gt; The "</a:t>
            </a:r>
            <a:r>
              <a:rPr lang="en-US" altLang="en-US" dirty="0">
                <a:latin typeface="Times New Roman" panose="02020603050405020304" pitchFamily="18" charset="0"/>
                <a:ea typeface="ＭＳ Ｐゴシック" panose="020B0600070205080204" pitchFamily="34" charset="-128"/>
                <a:hlinkClick r:id="rId3" tooltip="Zone of proximal development"/>
              </a:rPr>
              <a:t>Zone of proximal development</a:t>
            </a:r>
            <a:r>
              <a:rPr lang="en-US" altLang="en-US" dirty="0">
                <a:latin typeface="Times New Roman" panose="02020603050405020304" pitchFamily="18" charset="0"/>
                <a:ea typeface="ＭＳ Ｐゴシック" panose="020B0600070205080204" pitchFamily="34" charset="-128"/>
              </a:rPr>
              <a:t>" (ZPD) is Vygotsky’s term for the range of tasks that a child is in the process of learning – and can complete and learn with help</a:t>
            </a:r>
            <a:r>
              <a:rPr lang="en-US" altLang="en-US" b="1" dirty="0">
                <a:latin typeface="Times New Roman" panose="02020603050405020304" pitchFamily="18" charset="0"/>
                <a:ea typeface="ＭＳ Ｐゴシック" panose="020B0600070205080204" pitchFamily="34" charset="-128"/>
              </a:rPr>
              <a:t>.  This theory, which has been used and extended by a variety of educational theorists, since it was first proposed in the early 20</a:t>
            </a:r>
            <a:r>
              <a:rPr lang="en-US" altLang="en-US" b="1" baseline="30000" dirty="0">
                <a:latin typeface="Times New Roman" panose="02020603050405020304" pitchFamily="18" charset="0"/>
                <a:ea typeface="ＭＳ Ｐゴシック" panose="020B0600070205080204" pitchFamily="34" charset="-128"/>
              </a:rPr>
              <a:t>th </a:t>
            </a:r>
            <a:r>
              <a:rPr lang="en-US" altLang="en-US" b="1" dirty="0">
                <a:latin typeface="Times New Roman" panose="02020603050405020304" pitchFamily="18" charset="0"/>
                <a:ea typeface="ＭＳ Ｐゴシック" panose="020B0600070205080204" pitchFamily="34" charset="-128"/>
              </a:rPr>
              <a:t> century, is a key concept underlying all adaptive learning.  </a:t>
            </a:r>
          </a:p>
          <a:p>
            <a:endParaRPr lang="en-US" altLang="en-US" dirty="0">
              <a:latin typeface="Times New Roman" panose="02020603050405020304" pitchFamily="18" charset="0"/>
              <a:ea typeface="ＭＳ Ｐゴシック" panose="020B0600070205080204" pitchFamily="34" charset="-128"/>
            </a:endParaRPr>
          </a:p>
          <a:p>
            <a:r>
              <a:rPr lang="en-US" altLang="en-US" b="1" dirty="0">
                <a:latin typeface="Times New Roman" panose="02020603050405020304" pitchFamily="18" charset="0"/>
                <a:ea typeface="ＭＳ Ｐゴシック" panose="020B0600070205080204" pitchFamily="34" charset="-128"/>
              </a:rPr>
              <a:t>The way the theory is applied in educational software is that a student is presented with material just at the edge, or slightly beyond, his or her current level of understanding. </a:t>
            </a:r>
            <a:r>
              <a:rPr lang="en-US" altLang="en-US" dirty="0">
                <a:latin typeface="Times New Roman" panose="02020603050405020304" pitchFamily="18" charset="0"/>
                <a:ea typeface="ＭＳ Ｐゴシック" panose="020B0600070205080204" pitchFamily="34" charset="-128"/>
              </a:rPr>
              <a:t>In this way, the learner is challenged, but at the same time can use what he or she currently knows to create new knowledge and understanding. </a:t>
            </a:r>
            <a:r>
              <a:rPr lang="en-US" altLang="en-US" b="1" dirty="0">
                <a:latin typeface="Times New Roman" panose="02020603050405020304" pitchFamily="18" charset="0"/>
                <a:ea typeface="ＭＳ Ｐゴシック" panose="020B0600070205080204" pitchFamily="34" charset="-128"/>
              </a:rPr>
              <a:t>This approach is also sometimes called Mastery Learning</a:t>
            </a:r>
            <a:r>
              <a:rPr lang="en-US" altLang="en-US" dirty="0">
                <a:latin typeface="Times New Roman" panose="02020603050405020304" pitchFamily="18" charset="0"/>
                <a:ea typeface="ＭＳ Ｐゴシック" panose="020B0600070205080204" pitchFamily="34" charset="-128"/>
              </a:rPr>
              <a:t>.</a:t>
            </a:r>
          </a:p>
          <a:p>
            <a:endParaRPr lang="en-US" altLang="en-US" dirty="0">
              <a:latin typeface="Times New Roman" panose="02020603050405020304" pitchFamily="18" charset="0"/>
              <a:ea typeface="ＭＳ Ｐゴシック" panose="020B0600070205080204" pitchFamily="34" charset="-128"/>
            </a:endParaRPr>
          </a:p>
          <a:p>
            <a:r>
              <a:rPr lang="en-US" altLang="en-US" b="1" dirty="0">
                <a:latin typeface="Times New Roman" panose="02020603050405020304" pitchFamily="18" charset="0"/>
                <a:ea typeface="ＭＳ Ｐゴシック" panose="020B0600070205080204" pitchFamily="34" charset="-128"/>
              </a:rPr>
              <a:t>Piaget is another giant in the theory of learning.  His theory</a:t>
            </a:r>
            <a:r>
              <a:rPr lang="en-US" altLang="en-US" dirty="0">
                <a:latin typeface="Times New Roman" panose="02020603050405020304" pitchFamily="18" charset="0"/>
                <a:ea typeface="ＭＳ Ｐゴシック" panose="020B0600070205080204" pitchFamily="34" charset="-128"/>
              </a:rPr>
              <a:t> of cognitive development is a comprehensive </a:t>
            </a:r>
            <a:r>
              <a:rPr lang="en-US" altLang="en-US" b="1" dirty="0">
                <a:latin typeface="Times New Roman" panose="02020603050405020304" pitchFamily="18" charset="0"/>
                <a:ea typeface="ＭＳ Ｐゴシック" panose="020B0600070205080204" pitchFamily="34" charset="-128"/>
              </a:rPr>
              <a:t>theory</a:t>
            </a:r>
            <a:r>
              <a:rPr lang="en-US" altLang="en-US" dirty="0">
                <a:latin typeface="Times New Roman" panose="02020603050405020304" pitchFamily="18" charset="0"/>
                <a:ea typeface="ＭＳ Ｐゴシック" panose="020B0600070205080204" pitchFamily="34" charset="-128"/>
              </a:rPr>
              <a:t> about the nature and development of human intelligence. It was first created by the Swiss developmental psychologist Jean </a:t>
            </a:r>
            <a:r>
              <a:rPr lang="en-US" altLang="en-US" b="1" dirty="0">
                <a:latin typeface="Times New Roman" panose="02020603050405020304" pitchFamily="18" charset="0"/>
                <a:ea typeface="ＭＳ Ｐゴシック" panose="020B0600070205080204" pitchFamily="34" charset="-128"/>
              </a:rPr>
              <a:t>Piaget</a:t>
            </a:r>
            <a:r>
              <a:rPr lang="en-US" altLang="en-US" dirty="0">
                <a:latin typeface="Times New Roman" panose="02020603050405020304" pitchFamily="18" charset="0"/>
                <a:ea typeface="ＭＳ Ｐゴシック" panose="020B0600070205080204" pitchFamily="34" charset="-128"/>
              </a:rPr>
              <a:t> (1896–1980). ... </a:t>
            </a:r>
            <a:r>
              <a:rPr lang="en-US" altLang="en-US" b="1" dirty="0">
                <a:latin typeface="Times New Roman" panose="02020603050405020304" pitchFamily="18" charset="0"/>
                <a:ea typeface="ＭＳ Ｐゴシック" panose="020B0600070205080204" pitchFamily="34" charset="-128"/>
              </a:rPr>
              <a:t>Piaget's theory</a:t>
            </a:r>
            <a:r>
              <a:rPr lang="en-US" altLang="en-US" dirty="0">
                <a:latin typeface="Times New Roman" panose="02020603050405020304" pitchFamily="18" charset="0"/>
                <a:ea typeface="ＭＳ Ｐゴシック" panose="020B0600070205080204" pitchFamily="34" charset="-128"/>
              </a:rPr>
              <a:t> is mainly known as a developmental stage </a:t>
            </a:r>
            <a:r>
              <a:rPr lang="en-US" altLang="en-US" b="1" dirty="0">
                <a:latin typeface="Times New Roman" panose="02020603050405020304" pitchFamily="18" charset="0"/>
                <a:ea typeface="ＭＳ Ｐゴシック" panose="020B0600070205080204" pitchFamily="34" charset="-128"/>
              </a:rPr>
              <a:t>theory</a:t>
            </a:r>
            <a:r>
              <a:rPr lang="en-US" altLang="en-US" dirty="0">
                <a:latin typeface="Times New Roman" panose="02020603050405020304" pitchFamily="18" charset="0"/>
                <a:ea typeface="ＭＳ Ｐゴシック" panose="020B0600070205080204" pitchFamily="34" charset="-128"/>
              </a:rPr>
              <a:t>.</a:t>
            </a:r>
          </a:p>
        </p:txBody>
      </p:sp>
    </p:spTree>
    <p:extLst>
      <p:ext uri="{BB962C8B-B14F-4D97-AF65-F5344CB8AC3E}">
        <p14:creationId xmlns:p14="http://schemas.microsoft.com/office/powerpoint/2010/main" val="365109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070BA44A-54CD-794E-A735-DDAFC013CD3D}"/>
              </a:ext>
            </a:extLst>
          </p:cNvPr>
          <p:cNvSpPr>
            <a:spLocks noGrp="1" noRot="1" noChangeAspect="1" noChangeArrowheads="1" noTextEdit="1"/>
          </p:cNvSpPr>
          <p:nvPr>
            <p:ph type="sldImg"/>
          </p:nvPr>
        </p:nvSpPr>
        <p:spPr>
          <a:xfrm>
            <a:off x="1150938" y="692150"/>
            <a:ext cx="4556125" cy="3416300"/>
          </a:xfrm>
          <a:ln/>
        </p:spPr>
      </p:sp>
      <p:sp>
        <p:nvSpPr>
          <p:cNvPr id="202754" name="Notes Placeholder 2">
            <a:extLst>
              <a:ext uri="{FF2B5EF4-FFF2-40B4-BE49-F238E27FC236}">
                <a16:creationId xmlns:a16="http://schemas.microsoft.com/office/drawing/2014/main" id="{D921A31C-BF78-D644-B62F-73A88CA3EE22}"/>
              </a:ext>
            </a:extLst>
          </p:cNvPr>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a:lstStyle/>
          <a:p>
            <a:pPr>
              <a:defRPr/>
            </a:pPr>
            <a:r>
              <a:rPr lang="en-US" altLang="en-US" dirty="0">
                <a:latin typeface="Times New Roman" charset="0"/>
              </a:rPr>
              <a:t>However, assisting learners </a:t>
            </a:r>
            <a:r>
              <a:rPr lang="mr-IN" altLang="en-US" dirty="0">
                <a:latin typeface="Times New Roman" charset="0"/>
              </a:rPr>
              <a:t>–</a:t>
            </a:r>
            <a:r>
              <a:rPr lang="en-US" altLang="en-US" dirty="0">
                <a:latin typeface="Times New Roman" charset="0"/>
              </a:rPr>
              <a:t> adaptive or otherwise </a:t>
            </a:r>
            <a:r>
              <a:rPr lang="mr-IN" altLang="en-US" dirty="0">
                <a:latin typeface="Times New Roman" charset="0"/>
              </a:rPr>
              <a:t>–</a:t>
            </a:r>
            <a:r>
              <a:rPr lang="en-US" altLang="en-US" dirty="0">
                <a:latin typeface="Times New Roman" charset="0"/>
              </a:rPr>
              <a:t> is not as straightforward as it seems.  Koedinger and </a:t>
            </a:r>
            <a:r>
              <a:rPr lang="en-US" altLang="en-US" dirty="0" err="1">
                <a:latin typeface="Times New Roman" charset="0"/>
              </a:rPr>
              <a:t>Aleven</a:t>
            </a:r>
            <a:r>
              <a:rPr lang="en-US" altLang="en-US" dirty="0">
                <a:latin typeface="Times New Roman" charset="0"/>
              </a:rPr>
              <a:t> formulated the so-called Assistance Dilemma, which highlights the problems of providing support to learners.</a:t>
            </a:r>
          </a:p>
          <a:p>
            <a:pPr>
              <a:defRPr/>
            </a:pPr>
            <a:endParaRPr lang="en-US" altLang="en-US" dirty="0">
              <a:latin typeface="Times New Roman" charset="0"/>
            </a:endParaRPr>
          </a:p>
          <a:p>
            <a:pPr>
              <a:defRPr/>
            </a:pPr>
            <a:r>
              <a:rPr lang="en-US" altLang="en-US" dirty="0">
                <a:latin typeface="Times New Roman" charset="0"/>
              </a:rPr>
              <a:t>The basic issue is:</a:t>
            </a:r>
          </a:p>
          <a:p>
            <a:pPr marL="171450" indent="-171450">
              <a:buFont typeface="Arial" charset="0"/>
              <a:buChar char="•"/>
              <a:defRPr/>
            </a:pPr>
            <a:r>
              <a:rPr lang="en-US" altLang="en-US" dirty="0">
                <a:latin typeface="Times New Roman" charset="0"/>
              </a:rPr>
              <a:t>Should we give more assistance, and make tasks easier?</a:t>
            </a:r>
          </a:p>
          <a:p>
            <a:pPr marL="171450" indent="-171450">
              <a:buFont typeface="Arial" charset="0"/>
              <a:buChar char="•"/>
              <a:defRPr/>
            </a:pPr>
            <a:r>
              <a:rPr lang="en-US" altLang="en-US" dirty="0">
                <a:latin typeface="Times New Roman" charset="0"/>
              </a:rPr>
              <a:t>Should we give less assistance, and make tasks more difficult?</a:t>
            </a:r>
          </a:p>
        </p:txBody>
      </p:sp>
    </p:spTree>
    <p:extLst>
      <p:ext uri="{BB962C8B-B14F-4D97-AF65-F5344CB8AC3E}">
        <p14:creationId xmlns:p14="http://schemas.microsoft.com/office/powerpoint/2010/main" val="112943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D578FA86-CE94-D343-A03D-B4955DFAA73C}"/>
              </a:ext>
            </a:extLst>
          </p:cNvPr>
          <p:cNvSpPr>
            <a:spLocks noGrp="1" noRot="1" noChangeAspect="1" noChangeArrowheads="1" noTextEdit="1"/>
          </p:cNvSpPr>
          <p:nvPr>
            <p:ph type="sldImg"/>
          </p:nvPr>
        </p:nvSpPr>
        <p:spPr>
          <a:xfrm>
            <a:off x="1150938" y="692150"/>
            <a:ext cx="4556125" cy="3416300"/>
          </a:xfrm>
          <a:ln/>
        </p:spPr>
      </p:sp>
      <p:sp>
        <p:nvSpPr>
          <p:cNvPr id="44034" name="Notes Placeholder 2">
            <a:extLst>
              <a:ext uri="{FF2B5EF4-FFF2-40B4-BE49-F238E27FC236}">
                <a16:creationId xmlns:a16="http://schemas.microsoft.com/office/drawing/2014/main" id="{1D5E91A5-6BC7-154B-ABB8-75263C65CE40}"/>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sz="1100" dirty="0">
                <a:latin typeface="Times New Roman" panose="02020603050405020304" pitchFamily="18" charset="0"/>
                <a:ea typeface="ＭＳ Ｐゴシック" panose="020B0600070205080204" pitchFamily="34" charset="-128"/>
              </a:rPr>
              <a:t>So, these examples of theories and principles are all well and good, but what about the specific advanced learning technology we’ve developed?   What kinds of educational software have we been developing and how has that technology fared?</a:t>
            </a:r>
          </a:p>
          <a:p>
            <a:endParaRPr lang="en-US" altLang="en-US" sz="1100" dirty="0">
              <a:latin typeface="Times New Roman" panose="02020603050405020304" pitchFamily="18" charset="0"/>
              <a:ea typeface="ＭＳ Ｐゴシック" panose="020B0600070205080204" pitchFamily="34" charset="-128"/>
            </a:endParaRPr>
          </a:p>
          <a:p>
            <a:r>
              <a:rPr lang="en-US" altLang="en-US" sz="1100" b="1" dirty="0">
                <a:latin typeface="Times New Roman" panose="02020603050405020304" pitchFamily="18" charset="0"/>
                <a:ea typeface="ＭＳ Ｐゴシック" panose="020B0600070205080204" pitchFamily="34" charset="-128"/>
              </a:rPr>
              <a:t>There are many types of intelligent, advanced learning technology that has been developed, and I couldn’t hope to cover all of these in this talk, but I would like to highlight three categories of software and how I believe we have so far fared with these categories …</a:t>
            </a:r>
          </a:p>
          <a:p>
            <a:endParaRPr lang="en-US" altLang="en-US" sz="1100" dirty="0">
              <a:latin typeface="Times New Roman" panose="02020603050405020304" pitchFamily="18" charset="0"/>
              <a:ea typeface="ＭＳ Ｐゴシック" panose="020B0600070205080204" pitchFamily="34" charset="-128"/>
            </a:endParaRPr>
          </a:p>
          <a:p>
            <a:r>
              <a:rPr lang="en-US" altLang="en-US" sz="1100" dirty="0">
                <a:latin typeface="Times New Roman" panose="02020603050405020304" pitchFamily="18" charset="0"/>
                <a:ea typeface="ＭＳ Ｐゴシック" panose="020B0600070205080204" pitchFamily="34" charset="-128"/>
              </a:rPr>
              <a:t>First, there are individual learning systems, for instance, intelligent tutors for subjects like math, science and reading and educational games</a:t>
            </a:r>
          </a:p>
          <a:p>
            <a:r>
              <a:rPr lang="en-US" altLang="en-US" sz="1100" b="1" dirty="0">
                <a:latin typeface="Times New Roman" panose="02020603050405020304" pitchFamily="18" charset="0"/>
                <a:ea typeface="ＭＳ Ｐゴシック" panose="020B0600070205080204" pitchFamily="34" charset="-128"/>
              </a:rPr>
              <a:t>&lt; click &gt;</a:t>
            </a:r>
          </a:p>
          <a:p>
            <a:r>
              <a:rPr lang="en-US" altLang="en-US" sz="1100" dirty="0">
                <a:latin typeface="Times New Roman" panose="02020603050405020304" pitchFamily="18" charset="0"/>
                <a:ea typeface="ＭＳ Ｐゴシック" panose="020B0600070205080204" pitchFamily="34" charset="-128"/>
              </a:rPr>
              <a:t>There is emerging software for collaborative learning, software that allows groups of students to work together while they learn</a:t>
            </a:r>
          </a:p>
          <a:p>
            <a:r>
              <a:rPr lang="en-US" altLang="en-US" sz="1100" b="1" dirty="0">
                <a:latin typeface="Times New Roman" panose="02020603050405020304" pitchFamily="18" charset="0"/>
                <a:ea typeface="ＭＳ Ｐゴシック" panose="020B0600070205080204" pitchFamily="34" charset="-128"/>
              </a:rPr>
              <a:t>&lt; click &gt;</a:t>
            </a:r>
          </a:p>
          <a:p>
            <a:r>
              <a:rPr lang="en-US" altLang="en-US" sz="1100" dirty="0">
                <a:latin typeface="Times New Roman" panose="02020603050405020304" pitchFamily="18" charset="0"/>
                <a:ea typeface="ＭＳ Ｐゴシック" panose="020B0600070205080204" pitchFamily="34" charset="-128"/>
              </a:rPr>
              <a:t>A relatively new technology to enter the classroom is what is called “classroom orchestration.”  These are tools to help instructors guide the students in their classrooms.</a:t>
            </a:r>
          </a:p>
          <a:p>
            <a:r>
              <a:rPr lang="en-US" altLang="en-US" sz="1100" b="1" dirty="0">
                <a:latin typeface="Times New Roman" panose="02020603050405020304" pitchFamily="18" charset="0"/>
                <a:ea typeface="ＭＳ Ｐゴシック" panose="020B0600070205080204" pitchFamily="34" charset="-128"/>
              </a:rPr>
              <a:t>&lt; click &gt;</a:t>
            </a:r>
            <a:endParaRPr lang="en-US" altLang="en-US" sz="1100" dirty="0">
              <a:latin typeface="Times New Roman" panose="02020603050405020304" pitchFamily="18" charset="0"/>
              <a:ea typeface="ＭＳ Ｐゴシック" panose="020B0600070205080204" pitchFamily="34" charset="-128"/>
            </a:endParaRPr>
          </a:p>
          <a:p>
            <a:endParaRPr lang="en-US" altLang="en-US" sz="1100" dirty="0">
              <a:latin typeface="Times New Roman" panose="02020603050405020304" pitchFamily="18" charset="0"/>
              <a:ea typeface="ＭＳ Ｐゴシック" panose="020B0600070205080204" pitchFamily="34" charset="-128"/>
            </a:endParaRPr>
          </a:p>
          <a:p>
            <a:r>
              <a:rPr lang="en-US" altLang="en-US" sz="1100" dirty="0">
                <a:latin typeface="Times New Roman" panose="02020603050405020304" pitchFamily="18" charset="0"/>
                <a:ea typeface="ＭＳ Ｐゴシック" panose="020B0600070205080204" pitchFamily="34" charset="-128"/>
              </a:rPr>
              <a:t>There are also simulation systems, such as virtual laboratories. And Concept-mapping tools are commonly used to represent stories and concepts.</a:t>
            </a:r>
          </a:p>
          <a:p>
            <a:r>
              <a:rPr lang="en-US" altLang="en-US" sz="1100" dirty="0">
                <a:latin typeface="Times New Roman" panose="02020603050405020304" pitchFamily="18" charset="0"/>
                <a:ea typeface="ＭＳ Ｐゴシック" panose="020B0600070205080204" pitchFamily="34" charset="-128"/>
              </a:rPr>
              <a:t>This list is certainly not meant to be exhaustive – I may well have missed your favorite type of adaptive educational software – but rather to focus attention on various types of educational software that are the most established or have drawn the most attention or that appear to be the most promising moving forward.</a:t>
            </a:r>
          </a:p>
          <a:p>
            <a:endParaRPr lang="en-US" altLang="en-US" sz="1100" dirty="0">
              <a:latin typeface="Times New Roman" panose="02020603050405020304" pitchFamily="18" charset="0"/>
              <a:ea typeface="ＭＳ Ｐゴシック" panose="020B0600070205080204" pitchFamily="34" charset="-128"/>
            </a:endParaRPr>
          </a:p>
          <a:p>
            <a:r>
              <a:rPr lang="en-US" altLang="en-US" sz="1100" dirty="0">
                <a:latin typeface="Times New Roman" panose="02020603050405020304" pitchFamily="18" charset="0"/>
                <a:ea typeface="ＭＳ Ｐゴシック" panose="020B0600070205080204" pitchFamily="34" charset="-128"/>
              </a:rPr>
              <a:t>What I would like to do now is briefly review these different types of educational technology, especially focusing on the way the Learning Sciences is either validating the learning benefit of each technology or providing tools by which each technology can be improved to the point of eventually seeing regular classroom use.</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56274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C939DE1-F4C0-5840-9D9C-989E5AADC16A}"/>
              </a:ext>
            </a:extLst>
          </p:cNvPr>
          <p:cNvSpPr>
            <a:spLocks noGrp="1" noRot="1" noChangeAspect="1" noChangeArrowheads="1" noTextEdit="1"/>
          </p:cNvSpPr>
          <p:nvPr>
            <p:ph type="sldImg"/>
          </p:nvPr>
        </p:nvSpPr>
        <p:spPr>
          <a:xfrm>
            <a:off x="1150938" y="692150"/>
            <a:ext cx="4556125" cy="3416300"/>
          </a:xfrm>
          <a:ln/>
        </p:spPr>
      </p:sp>
      <p:sp>
        <p:nvSpPr>
          <p:cNvPr id="46082" name="Rectangle 3">
            <a:extLst>
              <a:ext uri="{FF2B5EF4-FFF2-40B4-BE49-F238E27FC236}">
                <a16:creationId xmlns:a16="http://schemas.microsoft.com/office/drawing/2014/main" id="{4528BD8D-56D2-BB40-BCA5-A836EC99A80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dirty="0">
                <a:latin typeface="Times New Roman" panose="02020603050405020304" pitchFamily="18" charset="0"/>
                <a:ea typeface="ＭＳ Ｐゴシック" panose="020B0600070205080204" pitchFamily="34" charset="-128"/>
              </a:rPr>
              <a:t>The first type of adaptive educational software I would like to talk about are individual learning systems, and in particular intelligent tutoring systems.  Intelligent tutoring systems are certainly not the only type of individual learning system – in fact, there are many, many individual learning programs available for learning – yet few of these rely on strong learning theory or principles, have been subjected to rigorous scientific testing, or most importantly to today’s talk, operate adaptively.</a:t>
            </a:r>
          </a:p>
          <a:p>
            <a:endParaRPr lang="en-US" altLang="en-US" sz="1100" dirty="0">
              <a:latin typeface="Times New Roman" panose="02020603050405020304" pitchFamily="18" charset="0"/>
              <a:ea typeface="ＭＳ Ｐゴシック" panose="020B0600070205080204" pitchFamily="34" charset="-128"/>
            </a:endParaRPr>
          </a:p>
          <a:p>
            <a:r>
              <a:rPr lang="en-US" altLang="en-US" sz="1100" dirty="0">
                <a:latin typeface="Times New Roman" panose="02020603050405020304" pitchFamily="18" charset="0"/>
                <a:ea typeface="ＭＳ Ｐゴシック" panose="020B0600070205080204" pitchFamily="34" charset="-128"/>
              </a:rPr>
              <a:t>ITSs are software tutors that work with single students.  I say that ITS software is a “perfect storm” of educational psychology, cognitive psychology, computer science, and AI because it truly uses principles of each.  It is based on pedagogical principles such as providing immediate, context-sensitive feedback to students but uses computing and AI techniques, such as adapting instruction using modeling techniques.</a:t>
            </a:r>
          </a:p>
          <a:p>
            <a:pPr>
              <a:buFontTx/>
              <a:buChar char="-"/>
            </a:pPr>
            <a:r>
              <a:rPr lang="en-US" altLang="en-US" sz="1100" b="1" dirty="0">
                <a:latin typeface="Times New Roman" panose="02020603050405020304" pitchFamily="18" charset="0"/>
                <a:ea typeface="ＭＳ Ｐゴシック" panose="020B0600070205080204" pitchFamily="34" charset="-128"/>
              </a:rPr>
              <a:t>&lt; click &gt; </a:t>
            </a:r>
            <a:r>
              <a:rPr lang="en-US" altLang="en-US" sz="1100" dirty="0">
                <a:latin typeface="Times New Roman" panose="02020603050405020304" pitchFamily="18" charset="0"/>
                <a:ea typeface="ＭＳ Ｐゴシック" panose="020B0600070205080204" pitchFamily="34" charset="-128"/>
              </a:rPr>
              <a:t>Andes, a college physics tutor, is one well-known example of an ITS.</a:t>
            </a:r>
          </a:p>
          <a:p>
            <a:pPr>
              <a:buFontTx/>
              <a:buChar char="-"/>
            </a:pPr>
            <a:r>
              <a:rPr lang="en-US" altLang="en-US" sz="1100" b="1" dirty="0">
                <a:latin typeface="Times New Roman" panose="02020603050405020304" pitchFamily="18" charset="0"/>
                <a:ea typeface="ＭＳ Ｐゴシック" panose="020B0600070205080204" pitchFamily="34" charset="-128"/>
              </a:rPr>
              <a:t>&lt; click &gt; </a:t>
            </a:r>
            <a:r>
              <a:rPr lang="en-US" altLang="en-US" sz="1100" dirty="0">
                <a:latin typeface="Times New Roman" panose="02020603050405020304" pitchFamily="18" charset="0"/>
                <a:ea typeface="ＭＳ Ｐゴシック" panose="020B0600070205080204" pitchFamily="34" charset="-128"/>
              </a:rPr>
              <a:t>Another example is the Algebra Cognitive Tutor, currently used in thousands of high schools across the U.S.  The Cognitive Tutor concept was developed by colleagues of mine at Carnegie Mellon University and is now marketed and sold by Carnegie Learning, a spin-off of Carnegie Mellon University.</a:t>
            </a:r>
          </a:p>
          <a:p>
            <a:pPr>
              <a:buFontTx/>
              <a:buChar char="-"/>
            </a:pPr>
            <a:r>
              <a:rPr lang="en-US" altLang="en-US" sz="1100" dirty="0">
                <a:latin typeface="Times New Roman" panose="02020603050405020304" pitchFamily="18" charset="0"/>
                <a:ea typeface="ＭＳ Ｐゴシック" panose="020B0600070205080204" pitchFamily="34" charset="-128"/>
              </a:rPr>
              <a:t> </a:t>
            </a:r>
            <a:r>
              <a:rPr lang="en-US" altLang="en-US" sz="1100" b="1" dirty="0">
                <a:latin typeface="Times New Roman" panose="02020603050405020304" pitchFamily="18" charset="0"/>
                <a:ea typeface="ＭＳ Ｐゴシック" panose="020B0600070205080204" pitchFamily="34" charset="-128"/>
              </a:rPr>
              <a:t>&lt; click &gt; </a:t>
            </a:r>
            <a:r>
              <a:rPr lang="en-US" altLang="en-US" sz="1100" dirty="0">
                <a:latin typeface="Times New Roman" panose="02020603050405020304" pitchFamily="18" charset="0"/>
                <a:ea typeface="ＭＳ Ｐゴシック" panose="020B0600070205080204" pitchFamily="34" charset="-128"/>
              </a:rPr>
              <a:t>The Genetics Tutor, which is a tutor I have been involved in developing and studying, is a tutor that has been used in many biology and genetics courses in the U.S. It covers material that is equivalent to a full course in genetics.</a:t>
            </a:r>
          </a:p>
          <a:p>
            <a:pPr>
              <a:buFontTx/>
              <a:buChar char="-"/>
            </a:pPr>
            <a:r>
              <a:rPr lang="en-US" altLang="en-US" sz="1100" b="1" dirty="0">
                <a:latin typeface="Times New Roman" panose="02020603050405020304" pitchFamily="18" charset="0"/>
                <a:ea typeface="ＭＳ Ｐゴシック" panose="020B0600070205080204" pitchFamily="34" charset="-128"/>
              </a:rPr>
              <a:t>&lt; click &gt; </a:t>
            </a:r>
            <a:r>
              <a:rPr lang="en-US" altLang="en-US" sz="1100" dirty="0">
                <a:latin typeface="Times New Roman" panose="02020603050405020304" pitchFamily="18" charset="0"/>
                <a:ea typeface="ＭＳ Ｐゴシック" panose="020B0600070205080204" pitchFamily="34" charset="-128"/>
              </a:rPr>
              <a:t>Yet another example is the SQL-Tutor, a constraint based tutor that was developed at the University of Canterbury in New Zealand and is a central part of an online Addison-Wesley course.</a:t>
            </a:r>
          </a:p>
        </p:txBody>
      </p:sp>
    </p:spTree>
    <p:extLst>
      <p:ext uri="{BB962C8B-B14F-4D97-AF65-F5344CB8AC3E}">
        <p14:creationId xmlns:p14="http://schemas.microsoft.com/office/powerpoint/2010/main" val="292677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C8391171-94AC-A54C-B4DB-1D80A144358F}"/>
              </a:ext>
            </a:extLst>
          </p:cNvPr>
          <p:cNvSpPr>
            <a:spLocks noGrp="1" noRot="1" noChangeAspect="1" noChangeArrowheads="1" noTextEdit="1"/>
          </p:cNvSpPr>
          <p:nvPr>
            <p:ph type="sldImg"/>
          </p:nvPr>
        </p:nvSpPr>
        <p:spPr>
          <a:xfrm>
            <a:off x="1150938" y="692150"/>
            <a:ext cx="4556125" cy="3416300"/>
          </a:xfrm>
          <a:ln/>
        </p:spPr>
      </p:sp>
      <p:sp>
        <p:nvSpPr>
          <p:cNvPr id="52226" name="Notes Placeholder 2">
            <a:extLst>
              <a:ext uri="{FF2B5EF4-FFF2-40B4-BE49-F238E27FC236}">
                <a16:creationId xmlns:a16="http://schemas.microsoft.com/office/drawing/2014/main" id="{A29B3D37-144E-B340-B86E-E8842DC2C66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dirty="0">
                <a:latin typeface="Times New Roman" panose="02020603050405020304" pitchFamily="18" charset="0"/>
                <a:ea typeface="ＭＳ Ｐゴシック" panose="020B0600070205080204" pitchFamily="34" charset="-128"/>
              </a:rPr>
              <a:t>The Algebra Cognitive Tutor is a real-world success story of intelligent tutors.  It has shown benefits over a more than 10-year period and is regularly used in 1000s of schools by 100s of thousands of students</a:t>
            </a:r>
          </a:p>
        </p:txBody>
      </p:sp>
    </p:spTree>
    <p:extLst>
      <p:ext uri="{BB962C8B-B14F-4D97-AF65-F5344CB8AC3E}">
        <p14:creationId xmlns:p14="http://schemas.microsoft.com/office/powerpoint/2010/main" val="28002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193667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138763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214285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4671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53974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300159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fr-F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81532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fr-F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217000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fr-F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74443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335074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26/03/2019</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304688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73F79-4DAC-8C47-A649-DC9DB7D60C0F}" type="datetimeFigureOut">
              <a:rPr lang="fr-FR" smtClean="0"/>
              <a:t>26/03/2019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D8919-9A34-974B-9F24-221CEE11233F}" type="slidenum">
              <a:rPr lang="fr-FR" smtClean="0"/>
              <a:t>‹#›</a:t>
            </a:fld>
            <a:endParaRPr lang="fr-FR"/>
          </a:p>
        </p:txBody>
      </p:sp>
    </p:spTree>
    <p:extLst>
      <p:ext uri="{BB962C8B-B14F-4D97-AF65-F5344CB8AC3E}">
        <p14:creationId xmlns:p14="http://schemas.microsoft.com/office/powerpoint/2010/main" val="3751134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3.xml"/><Relationship Id="rId7" Type="http://schemas.openxmlformats.org/officeDocument/2006/relationships/oleObject" Target="file:///Users/bmclaren/Library/Containers/com.apple.mail/Data/IJAIED-09%20(ARGUNAUT)/McLarenScheuerMiksatko-AutomatedAnalysisOfEDiscussions-IJAIED-09.doc!OLE_LINK4"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Advanced technology for learning in the classroom</a:t>
            </a:r>
          </a:p>
          <a:p>
            <a:pPr marL="0" indent="0">
              <a:spcBef>
                <a:spcPts val="1200"/>
              </a:spcBef>
              <a:buNone/>
            </a:pPr>
            <a:endParaRPr lang="fr-FR" sz="1600" cap="none" dirty="0">
              <a:solidFill>
                <a:srgbClr val="4A95C3"/>
              </a:solidFill>
              <a:latin typeface="Arial" panose="020B0604020202020204" pitchFamily="34" charset="0"/>
              <a:cs typeface="Arial" panose="020B0604020202020204" pitchFamily="34" charset="0"/>
            </a:endParaRPr>
          </a:p>
          <a:p>
            <a:pPr marL="0" indent="0">
              <a:spcBef>
                <a:spcPts val="200"/>
              </a:spcBef>
              <a:buNone/>
            </a:pPr>
            <a:r>
              <a:rPr lang="fr-FR" sz="2400" cap="none" dirty="0">
                <a:solidFill>
                  <a:srgbClr val="4A95C3"/>
                </a:solidFill>
                <a:latin typeface="Arial" panose="020B0604020202020204" pitchFamily="34" charset="0"/>
                <a:cs typeface="Arial" panose="020B0604020202020204" pitchFamily="34" charset="0"/>
              </a:rPr>
              <a:t>Bruce M. McLaren</a:t>
            </a:r>
          </a:p>
          <a:p>
            <a:pPr marL="0" indent="0">
              <a:spcBef>
                <a:spcPts val="200"/>
              </a:spcBef>
              <a:buNone/>
            </a:pPr>
            <a:r>
              <a:rPr lang="fr-FR" sz="2400" cap="none" dirty="0" err="1">
                <a:solidFill>
                  <a:srgbClr val="4A95C3"/>
                </a:solidFill>
                <a:latin typeface="Arial" panose="020B0604020202020204" pitchFamily="34" charset="0"/>
                <a:cs typeface="Arial" panose="020B0604020202020204" pitchFamily="34" charset="0"/>
              </a:rPr>
              <a:t>Associate</a:t>
            </a:r>
            <a:r>
              <a:rPr lang="fr-FR" sz="2400" cap="none" dirty="0">
                <a:solidFill>
                  <a:srgbClr val="4A95C3"/>
                </a:solidFill>
                <a:latin typeface="Arial" panose="020B0604020202020204" pitchFamily="34" charset="0"/>
                <a:cs typeface="Arial" panose="020B0604020202020204" pitchFamily="34" charset="0"/>
              </a:rPr>
              <a:t> </a:t>
            </a:r>
            <a:r>
              <a:rPr lang="fr-FR" sz="2400" cap="none" dirty="0" err="1">
                <a:solidFill>
                  <a:srgbClr val="4A95C3"/>
                </a:solidFill>
                <a:latin typeface="Arial" panose="020B0604020202020204" pitchFamily="34" charset="0"/>
                <a:cs typeface="Arial" panose="020B0604020202020204" pitchFamily="34" charset="0"/>
              </a:rPr>
              <a:t>Research</a:t>
            </a:r>
            <a:r>
              <a:rPr lang="fr-FR" sz="2400" cap="none" dirty="0">
                <a:solidFill>
                  <a:srgbClr val="4A95C3"/>
                </a:solidFill>
                <a:latin typeface="Arial" panose="020B0604020202020204" pitchFamily="34" charset="0"/>
                <a:cs typeface="Arial" panose="020B0604020202020204" pitchFamily="34" charset="0"/>
              </a:rPr>
              <a:t> Professor</a:t>
            </a:r>
          </a:p>
          <a:p>
            <a:pPr marL="0" indent="0">
              <a:spcBef>
                <a:spcPts val="200"/>
              </a:spcBef>
              <a:buNone/>
            </a:pPr>
            <a:r>
              <a:rPr lang="fr-FR" sz="2400" cap="none" dirty="0">
                <a:solidFill>
                  <a:srgbClr val="4A95C3"/>
                </a:solidFill>
                <a:latin typeface="Arial" panose="020B0604020202020204" pitchFamily="34" charset="0"/>
                <a:cs typeface="Arial" panose="020B0604020202020204" pitchFamily="34" charset="0"/>
              </a:rPr>
              <a:t>Carnegie Mellon </a:t>
            </a:r>
            <a:r>
              <a:rPr lang="fr-FR" sz="2400" cap="none" dirty="0" err="1">
                <a:solidFill>
                  <a:srgbClr val="4A95C3"/>
                </a:solidFill>
                <a:latin typeface="Arial" panose="020B0604020202020204" pitchFamily="34" charset="0"/>
                <a:cs typeface="Arial" panose="020B0604020202020204" pitchFamily="34" charset="0"/>
              </a:rPr>
              <a:t>University</a:t>
            </a:r>
            <a:endParaRPr lang="fr-FR" sz="2400" cap="none" dirty="0">
              <a:solidFill>
                <a:srgbClr val="4A95C3"/>
              </a:solidFill>
              <a:latin typeface="Arial" panose="020B0604020202020204" pitchFamily="34" charset="0"/>
              <a:cs typeface="Arial" panose="020B0604020202020204" pitchFamily="34" charset="0"/>
            </a:endParaRPr>
          </a:p>
          <a:p>
            <a:pPr marL="0" indent="0">
              <a:spcBef>
                <a:spcPts val="200"/>
              </a:spcBef>
              <a:buNone/>
            </a:pPr>
            <a:r>
              <a:rPr lang="fr-FR" sz="2400" cap="none" dirty="0">
                <a:solidFill>
                  <a:srgbClr val="4A95C3"/>
                </a:solidFill>
                <a:latin typeface="Arial" panose="020B0604020202020204" pitchFamily="34" charset="0"/>
                <a:cs typeface="Arial" panose="020B0604020202020204" pitchFamily="34" charset="0"/>
              </a:rPr>
              <a:t>Pittsburgh, PA   USA</a:t>
            </a:r>
          </a:p>
        </p:txBody>
      </p:sp>
      <p:pic>
        <p:nvPicPr>
          <p:cNvPr id="4" name="Picture 4">
            <a:extLst>
              <a:ext uri="{FF2B5EF4-FFF2-40B4-BE49-F238E27FC236}">
                <a16:creationId xmlns:a16="http://schemas.microsoft.com/office/drawing/2014/main" id="{41F11885-AA23-D74C-998B-B782EA0187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9728" y="4968519"/>
            <a:ext cx="26765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477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4DA1285D-7552-F747-93CE-077F4EA6EEA1}"/>
              </a:ext>
            </a:extLst>
          </p:cNvPr>
          <p:cNvSpPr>
            <a:spLocks noGrp="1" noChangeArrowheads="1"/>
          </p:cNvSpPr>
          <p:nvPr>
            <p:ph type="title"/>
          </p:nvPr>
        </p:nvSpPr>
        <p:spPr>
          <a:xfrm>
            <a:off x="279400" y="1053299"/>
            <a:ext cx="8864600" cy="601864"/>
          </a:xfrm>
        </p:spPr>
        <p:txBody>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Effectiveness of Cognitive Tutor Algebra at Scale</a:t>
            </a:r>
          </a:p>
        </p:txBody>
      </p:sp>
      <p:sp>
        <p:nvSpPr>
          <p:cNvPr id="53250" name="Content Placeholder 2">
            <a:extLst>
              <a:ext uri="{FF2B5EF4-FFF2-40B4-BE49-F238E27FC236}">
                <a16:creationId xmlns:a16="http://schemas.microsoft.com/office/drawing/2014/main" id="{F9B4202F-1087-D145-BE83-BC201BB035D7}"/>
              </a:ext>
            </a:extLst>
          </p:cNvPr>
          <p:cNvSpPr>
            <a:spLocks noGrp="1" noChangeArrowheads="1"/>
          </p:cNvSpPr>
          <p:nvPr>
            <p:ph idx="1"/>
          </p:nvPr>
        </p:nvSpPr>
        <p:spPr>
          <a:xfrm>
            <a:off x="423863" y="1765542"/>
            <a:ext cx="8720137" cy="4473213"/>
          </a:xfrm>
        </p:spPr>
        <p:txBody>
          <a:bodyPr>
            <a:normAutofit/>
          </a:bodyPr>
          <a:lstStyle/>
          <a:p>
            <a:pPr>
              <a:spcBef>
                <a:spcPts val="2200"/>
              </a:spcBef>
            </a:pPr>
            <a:r>
              <a:rPr lang="en-US" altLang="en-US" sz="2200" dirty="0">
                <a:latin typeface="Verdana" panose="020B0604030504040204" pitchFamily="34" charset="0"/>
                <a:ea typeface="Verdana" panose="020B0604030504040204" pitchFamily="34" charset="0"/>
                <a:cs typeface="Verdana" panose="020B0604030504040204" pitchFamily="34" charset="0"/>
              </a:rPr>
              <a:t>Over 17,000 students in 147 schools across 7 U.S. states</a:t>
            </a:r>
          </a:p>
          <a:p>
            <a:pPr>
              <a:spcBef>
                <a:spcPts val="2200"/>
              </a:spcBef>
            </a:pPr>
            <a:r>
              <a:rPr lang="en-US" altLang="en-US" sz="2200" dirty="0">
                <a:latin typeface="Verdana" panose="020B0604030504040204" pitchFamily="34" charset="0"/>
                <a:ea typeface="Verdana" panose="020B0604030504040204" pitchFamily="34" charset="0"/>
                <a:cs typeface="Verdana" panose="020B0604030504040204" pitchFamily="34" charset="0"/>
              </a:rPr>
              <a:t>Duration: 2 years</a:t>
            </a:r>
          </a:p>
          <a:p>
            <a:pPr>
              <a:spcBef>
                <a:spcPts val="2200"/>
              </a:spcBef>
            </a:pPr>
            <a:r>
              <a:rPr lang="en-US" altLang="en-US" sz="2200" dirty="0">
                <a:latin typeface="Verdana" panose="020B0604030504040204" pitchFamily="34" charset="0"/>
                <a:ea typeface="Verdana" panose="020B0604030504040204" pitchFamily="34" charset="0"/>
                <a:cs typeface="Verdana" panose="020B0604030504040204" pitchFamily="34" charset="0"/>
              </a:rPr>
              <a:t>Cost: $6 million</a:t>
            </a:r>
          </a:p>
          <a:p>
            <a:pPr>
              <a:spcBef>
                <a:spcPts val="2200"/>
              </a:spcBef>
            </a:pPr>
            <a:r>
              <a:rPr lang="en-US" altLang="en-US" sz="2200" dirty="0">
                <a:latin typeface="Verdana" panose="020B0604030504040204" pitchFamily="34" charset="0"/>
                <a:ea typeface="Verdana" panose="020B0604030504040204" pitchFamily="34" charset="0"/>
                <a:cs typeface="Verdana" panose="020B0604030504040204" pitchFamily="34" charset="0"/>
              </a:rPr>
              <a:t>Test: Algebra Proficiency Exam, 32-item multiple-choice assessment</a:t>
            </a:r>
          </a:p>
          <a:p>
            <a:pPr>
              <a:spcBef>
                <a:spcPts val="2200"/>
              </a:spcBef>
            </a:pPr>
            <a:r>
              <a:rPr lang="en-US" altLang="en-US" sz="2200" dirty="0">
                <a:latin typeface="Verdana" panose="020B0604030504040204" pitchFamily="34" charset="0"/>
                <a:ea typeface="Verdana" panose="020B0604030504040204" pitchFamily="34" charset="0"/>
                <a:cs typeface="Verdana" panose="020B0604030504040204" pitchFamily="34" charset="0"/>
              </a:rPr>
              <a:t>Participants using Cognitive Tutor Algebra improved eight percentile points, compared to the control group </a:t>
            </a:r>
          </a:p>
          <a:p>
            <a:pPr lvl="1">
              <a:spcBef>
                <a:spcPts val="1000"/>
              </a:spcBef>
            </a:pPr>
            <a:r>
              <a:rPr lang="en-US" altLang="en-US" sz="2000" dirty="0">
                <a:latin typeface="Verdana" panose="020B0604030504040204" pitchFamily="34" charset="0"/>
                <a:ea typeface="Verdana" panose="020B0604030504040204" pitchFamily="34" charset="0"/>
                <a:cs typeface="Verdana" panose="020B0604030504040204" pitchFamily="34" charset="0"/>
              </a:rPr>
              <a:t>About the same as doubling math learning in a year for a high-school student</a:t>
            </a:r>
          </a:p>
        </p:txBody>
      </p:sp>
      <p:sp>
        <p:nvSpPr>
          <p:cNvPr id="53251" name="Slide Number Placeholder 1">
            <a:extLst>
              <a:ext uri="{FF2B5EF4-FFF2-40B4-BE49-F238E27FC236}">
                <a16:creationId xmlns:a16="http://schemas.microsoft.com/office/drawing/2014/main" id="{6E940A9D-49BA-924F-BA25-3DC1CE11752F}"/>
              </a:ext>
            </a:extLst>
          </p:cNvPr>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fld id="{C3985924-9A3B-B44E-8D04-5E5B16187692}" type="slidenum">
              <a:rPr lang="en-US" altLang="en-US" sz="2400">
                <a:latin typeface="Times New Roman" panose="02020603050405020304" pitchFamily="18" charset="0"/>
              </a:rPr>
              <a:pPr>
                <a:spcBef>
                  <a:spcPct val="0"/>
                </a:spcBef>
                <a:buSzTx/>
                <a:buFontTx/>
                <a:buNone/>
              </a:pPr>
              <a:t>10</a:t>
            </a:fld>
            <a:endParaRPr lang="en-US" altLang="en-US" sz="2400">
              <a:latin typeface="Times New Roman" panose="02020603050405020304" pitchFamily="18" charset="0"/>
            </a:endParaRPr>
          </a:p>
        </p:txBody>
      </p:sp>
      <p:sp>
        <p:nvSpPr>
          <p:cNvPr id="9" name="Rectangle 4">
            <a:extLst>
              <a:ext uri="{FF2B5EF4-FFF2-40B4-BE49-F238E27FC236}">
                <a16:creationId xmlns:a16="http://schemas.microsoft.com/office/drawing/2014/main" id="{1E10D05D-0144-874F-BAD0-5DE75ACEA6B8}"/>
              </a:ext>
            </a:extLst>
          </p:cNvPr>
          <p:cNvSpPr txBox="1">
            <a:spLocks noChangeArrowheads="1"/>
          </p:cNvSpPr>
          <p:nvPr/>
        </p:nvSpPr>
        <p:spPr bwMode="auto">
          <a:xfrm>
            <a:off x="0" y="370333"/>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Intelligent Tutoring Systems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4096473149"/>
      </p:ext>
    </p:extLst>
  </p:cSld>
  <p:clrMapOvr>
    <a:masterClrMapping/>
  </p:clrMapOvr>
  <p:transition spd="slow" advTm="10911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2">
            <a:extLst>
              <a:ext uri="{FF2B5EF4-FFF2-40B4-BE49-F238E27FC236}">
                <a16:creationId xmlns:a16="http://schemas.microsoft.com/office/drawing/2014/main" id="{BC98EB59-96E2-0A49-8E1D-004C4BDE3738}"/>
              </a:ext>
            </a:extLst>
          </p:cNvPr>
          <p:cNvSpPr>
            <a:spLocks noGrp="1" noChangeArrowheads="1"/>
          </p:cNvSpPr>
          <p:nvPr>
            <p:ph idx="1"/>
          </p:nvPr>
        </p:nvSpPr>
        <p:spPr>
          <a:xfrm>
            <a:off x="533400" y="1168399"/>
            <a:ext cx="8430986" cy="2293257"/>
          </a:xfrm>
        </p:spPr>
        <p:txBody>
          <a:bodyPr>
            <a:noAutofit/>
          </a:bodyPr>
          <a:lstStyle/>
          <a:p>
            <a:r>
              <a:rPr lang="en-US" altLang="en-US" sz="2200" dirty="0">
                <a:latin typeface="Verdana" panose="020B0604030504040204" pitchFamily="34" charset="0"/>
                <a:ea typeface="Verdana" panose="020B0604030504040204" pitchFamily="34" charset="0"/>
                <a:cs typeface="Verdana" panose="020B0604030504040204" pitchFamily="34" charset="0"/>
              </a:rPr>
              <a:t>There are other intelligent tutoring systems with positive and highly encouraging learning results, e.g.,</a:t>
            </a:r>
          </a:p>
          <a:p>
            <a:pPr lvl="1">
              <a:spcBef>
                <a:spcPts val="1000"/>
              </a:spcBef>
              <a:buFont typeface="Courier New" panose="02070309020205020404" pitchFamily="49" charset="0"/>
              <a:buChar char="o"/>
            </a:pPr>
            <a:r>
              <a:rPr lang="en-US" altLang="en-US" sz="2000" dirty="0" err="1">
                <a:latin typeface="Verdana" panose="020B0604030504040204" pitchFamily="34" charset="0"/>
                <a:ea typeface="Verdana" panose="020B0604030504040204" pitchFamily="34" charset="0"/>
                <a:cs typeface="Verdana" panose="020B0604030504040204" pitchFamily="34" charset="0"/>
              </a:rPr>
              <a:t>AutoTutor</a:t>
            </a:r>
            <a:r>
              <a:rPr lang="en-US" altLang="en-US" sz="2000" dirty="0">
                <a:latin typeface="Verdana" panose="020B0604030504040204" pitchFamily="34" charset="0"/>
                <a:ea typeface="Verdana" panose="020B0604030504040204" pitchFamily="34" charset="0"/>
                <a:cs typeface="Verdana" panose="020B0604030504040204" pitchFamily="34" charset="0"/>
              </a:rPr>
              <a:t> (</a:t>
            </a:r>
            <a:r>
              <a:rPr lang="en-US" altLang="en-US" sz="2000" dirty="0" err="1">
                <a:latin typeface="Verdana" panose="020B0604030504040204" pitchFamily="34" charset="0"/>
                <a:ea typeface="Verdana" panose="020B0604030504040204" pitchFamily="34" charset="0"/>
                <a:cs typeface="Verdana" panose="020B0604030504040204" pitchFamily="34" charset="0"/>
              </a:rPr>
              <a:t>Graesser</a:t>
            </a:r>
            <a:r>
              <a:rPr lang="en-US" altLang="en-US" sz="2000" dirty="0">
                <a:latin typeface="Verdana" panose="020B0604030504040204" pitchFamily="34" charset="0"/>
                <a:ea typeface="Verdana" panose="020B0604030504040204" pitchFamily="34" charset="0"/>
                <a:cs typeface="Verdana" panose="020B0604030504040204" pitchFamily="34" charset="0"/>
              </a:rPr>
              <a:t> et al)</a:t>
            </a:r>
          </a:p>
          <a:p>
            <a:pPr lvl="1">
              <a:spcBef>
                <a:spcPts val="1000"/>
              </a:spcBef>
              <a:buFont typeface="Courier New" panose="02070309020205020404" pitchFamily="49" charset="0"/>
              <a:buChar char="o"/>
            </a:pPr>
            <a:r>
              <a:rPr lang="en-US" altLang="en-US" sz="2000" dirty="0" err="1">
                <a:latin typeface="Verdana" panose="020B0604030504040204" pitchFamily="34" charset="0"/>
                <a:ea typeface="Verdana" panose="020B0604030504040204" pitchFamily="34" charset="0"/>
                <a:cs typeface="Verdana" panose="020B0604030504040204" pitchFamily="34" charset="0"/>
              </a:rPr>
              <a:t>iStart</a:t>
            </a:r>
            <a:r>
              <a:rPr lang="en-US" altLang="en-US" sz="2000" dirty="0">
                <a:latin typeface="Verdana" panose="020B0604030504040204" pitchFamily="34" charset="0"/>
                <a:ea typeface="Verdana" panose="020B0604030504040204" pitchFamily="34" charset="0"/>
                <a:cs typeface="Verdana" panose="020B0604030504040204" pitchFamily="34" charset="0"/>
              </a:rPr>
              <a:t> (McNamara et al)</a:t>
            </a:r>
          </a:p>
          <a:p>
            <a:pPr lvl="1">
              <a:spcBef>
                <a:spcPts val="1000"/>
              </a:spcBef>
              <a:buFont typeface="Courier New" panose="02070309020205020404" pitchFamily="49" charset="0"/>
              <a:buChar char="o"/>
            </a:pPr>
            <a:r>
              <a:rPr lang="en-US" altLang="en-US" sz="2000" dirty="0">
                <a:latin typeface="Verdana" panose="020B0604030504040204" pitchFamily="34" charset="0"/>
                <a:ea typeface="Verdana" panose="020B0604030504040204" pitchFamily="34" charset="0"/>
                <a:cs typeface="Verdana" panose="020B0604030504040204" pitchFamily="34" charset="0"/>
              </a:rPr>
              <a:t>the Reading Tutor (</a:t>
            </a:r>
            <a:r>
              <a:rPr lang="en-US" altLang="en-US" sz="2000" dirty="0" err="1">
                <a:latin typeface="Verdana" panose="020B0604030504040204" pitchFamily="34" charset="0"/>
                <a:ea typeface="Verdana" panose="020B0604030504040204" pitchFamily="34" charset="0"/>
                <a:cs typeface="Verdana" panose="020B0604030504040204" pitchFamily="34" charset="0"/>
              </a:rPr>
              <a:t>Mostow</a:t>
            </a:r>
            <a:r>
              <a:rPr lang="en-US" altLang="en-US" sz="2000" dirty="0">
                <a:latin typeface="Verdana" panose="020B0604030504040204" pitchFamily="34" charset="0"/>
                <a:ea typeface="Verdana" panose="020B0604030504040204" pitchFamily="34" charset="0"/>
                <a:cs typeface="Verdana" panose="020B0604030504040204" pitchFamily="34" charset="0"/>
              </a:rPr>
              <a:t> et al)</a:t>
            </a:r>
          </a:p>
        </p:txBody>
      </p:sp>
      <p:sp>
        <p:nvSpPr>
          <p:cNvPr id="4" name="Content Placeholder 2">
            <a:extLst>
              <a:ext uri="{FF2B5EF4-FFF2-40B4-BE49-F238E27FC236}">
                <a16:creationId xmlns:a16="http://schemas.microsoft.com/office/drawing/2014/main" id="{ED25860E-0E13-BD40-939F-C4B3CD444893}"/>
              </a:ext>
            </a:extLst>
          </p:cNvPr>
          <p:cNvSpPr txBox="1">
            <a:spLocks/>
          </p:cNvSpPr>
          <p:nvPr/>
        </p:nvSpPr>
        <p:spPr bwMode="auto">
          <a:xfrm>
            <a:off x="527050" y="3510637"/>
            <a:ext cx="8310563" cy="297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r>
              <a:rPr lang="en-US" altLang="en-US" sz="2200" dirty="0"/>
              <a:t>Other directions with intelligent tutoring systems </a:t>
            </a:r>
          </a:p>
          <a:p>
            <a:pPr lvl="1">
              <a:spcBef>
                <a:spcPts val="1500"/>
              </a:spcBef>
              <a:buFont typeface="Courier New" panose="02070309020205020404" pitchFamily="49" charset="0"/>
              <a:buChar char="o"/>
            </a:pPr>
            <a:r>
              <a:rPr lang="en-US" altLang="en-US" sz="2000" dirty="0"/>
              <a:t>How to identify and adapt to affect (e.g., confusion, frustration, boredom) </a:t>
            </a:r>
          </a:p>
          <a:p>
            <a:pPr lvl="2">
              <a:buFont typeface="Wingdings" pitchFamily="2" charset="2"/>
              <a:buChar char="ü"/>
            </a:pPr>
            <a:r>
              <a:rPr lang="en-US" altLang="en-US" sz="1800" dirty="0"/>
              <a:t>Using student actions, video, brain and body sensors</a:t>
            </a:r>
          </a:p>
          <a:p>
            <a:pPr lvl="1">
              <a:spcBef>
                <a:spcPts val="1500"/>
              </a:spcBef>
              <a:buSzPct val="130000"/>
              <a:buFont typeface="Courier New" panose="02070309020205020404" pitchFamily="49" charset="0"/>
              <a:buChar char="o"/>
            </a:pPr>
            <a:r>
              <a:rPr lang="en-US" altLang="en-US" sz="2000" dirty="0"/>
              <a:t>How to identify and adapt to meta-cognitive states </a:t>
            </a:r>
          </a:p>
          <a:p>
            <a:pPr lvl="2">
              <a:buFont typeface="Wingdings" pitchFamily="2" charset="2"/>
              <a:buChar char="ü"/>
            </a:pPr>
            <a:r>
              <a:rPr lang="en-US" altLang="en-US" sz="1800" dirty="0"/>
              <a:t>E.g., Help Seeking, Task Planning</a:t>
            </a:r>
          </a:p>
          <a:p>
            <a:pPr marL="914400" lvl="2" indent="0">
              <a:buNone/>
            </a:pPr>
            <a:endParaRPr lang="en-US" altLang="en-US" sz="1600" dirty="0"/>
          </a:p>
        </p:txBody>
      </p:sp>
      <p:sp>
        <p:nvSpPr>
          <p:cNvPr id="5" name="Rectangle 4">
            <a:extLst>
              <a:ext uri="{FF2B5EF4-FFF2-40B4-BE49-F238E27FC236}">
                <a16:creationId xmlns:a16="http://schemas.microsoft.com/office/drawing/2014/main" id="{AAF15D22-1A54-F94F-9B56-8F091555FD4D}"/>
              </a:ext>
            </a:extLst>
          </p:cNvPr>
          <p:cNvSpPr txBox="1">
            <a:spLocks noChangeArrowheads="1"/>
          </p:cNvSpPr>
          <p:nvPr/>
        </p:nvSpPr>
        <p:spPr bwMode="auto">
          <a:xfrm>
            <a:off x="0" y="370333"/>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Intelligent Tutoring Systems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3406172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a:extLst>
              <a:ext uri="{FF2B5EF4-FFF2-40B4-BE49-F238E27FC236}">
                <a16:creationId xmlns:a16="http://schemas.microsoft.com/office/drawing/2014/main" id="{8A429F95-A4DB-7F4D-9207-D327CB94E87E}"/>
              </a:ext>
            </a:extLst>
          </p:cNvPr>
          <p:cNvSpPr txBox="1">
            <a:spLocks noChangeArrowheads="1"/>
          </p:cNvSpPr>
          <p:nvPr/>
        </p:nvSpPr>
        <p:spPr bwMode="auto">
          <a:xfrm>
            <a:off x="61913" y="1079951"/>
            <a:ext cx="38100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75"/>
              </a:spcBef>
            </a:pPr>
            <a:r>
              <a:rPr lang="en-US" altLang="en-US" sz="1800"/>
              <a:t>Students spend much more time out of school than in school …</a:t>
            </a:r>
          </a:p>
        </p:txBody>
      </p:sp>
      <p:pic>
        <p:nvPicPr>
          <p:cNvPr id="57350" name="Picture 14" descr="policyworld 2.tiff">
            <a:extLst>
              <a:ext uri="{FF2B5EF4-FFF2-40B4-BE49-F238E27FC236}">
                <a16:creationId xmlns:a16="http://schemas.microsoft.com/office/drawing/2014/main" id="{9F8D5A3A-61B7-D643-8545-25FB4021B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2781300"/>
            <a:ext cx="208915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15">
            <a:extLst>
              <a:ext uri="{FF2B5EF4-FFF2-40B4-BE49-F238E27FC236}">
                <a16:creationId xmlns:a16="http://schemas.microsoft.com/office/drawing/2014/main" id="{1C52C978-EAD0-ED4E-909A-5371A02FA62F}"/>
              </a:ext>
            </a:extLst>
          </p:cNvPr>
          <p:cNvSpPr txBox="1">
            <a:spLocks noChangeArrowheads="1"/>
          </p:cNvSpPr>
          <p:nvPr/>
        </p:nvSpPr>
        <p:spPr bwMode="auto">
          <a:xfrm>
            <a:off x="4035425" y="2760663"/>
            <a:ext cx="43005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a:t>Policy World</a:t>
            </a:r>
          </a:p>
          <a:p>
            <a:pPr>
              <a:spcBef>
                <a:spcPct val="0"/>
              </a:spcBef>
              <a:buSzTx/>
              <a:buFontTx/>
              <a:buNone/>
            </a:pPr>
            <a:r>
              <a:rPr lang="en-US" altLang="en-US" sz="1600"/>
              <a:t>(Easterday)</a:t>
            </a:r>
          </a:p>
        </p:txBody>
      </p:sp>
      <p:pic>
        <p:nvPicPr>
          <p:cNvPr id="57352" name="Picture 4" descr="Intrinsic">
            <a:extLst>
              <a:ext uri="{FF2B5EF4-FFF2-40B4-BE49-F238E27FC236}">
                <a16:creationId xmlns:a16="http://schemas.microsoft.com/office/drawing/2014/main" id="{E9EEFD9C-9725-054F-8990-7FB7F3EBF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831850"/>
            <a:ext cx="226536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Box 15">
            <a:extLst>
              <a:ext uri="{FF2B5EF4-FFF2-40B4-BE49-F238E27FC236}">
                <a16:creationId xmlns:a16="http://schemas.microsoft.com/office/drawing/2014/main" id="{1314BC29-EA6C-A649-B8FE-E4E793B62055}"/>
              </a:ext>
            </a:extLst>
          </p:cNvPr>
          <p:cNvSpPr txBox="1">
            <a:spLocks noChangeArrowheads="1"/>
          </p:cNvSpPr>
          <p:nvPr/>
        </p:nvSpPr>
        <p:spPr bwMode="auto">
          <a:xfrm>
            <a:off x="4373563" y="873125"/>
            <a:ext cx="4300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a:t>Zombie Division</a:t>
            </a:r>
          </a:p>
          <a:p>
            <a:pPr>
              <a:spcBef>
                <a:spcPct val="0"/>
              </a:spcBef>
              <a:buSzTx/>
              <a:buFontTx/>
              <a:buNone/>
            </a:pPr>
            <a:r>
              <a:rPr lang="en-US" altLang="en-US" sz="1600"/>
              <a:t>(Habgood et al)</a:t>
            </a:r>
          </a:p>
        </p:txBody>
      </p:sp>
      <p:sp>
        <p:nvSpPr>
          <p:cNvPr id="16" name="Rectangle 3">
            <a:extLst>
              <a:ext uri="{FF2B5EF4-FFF2-40B4-BE49-F238E27FC236}">
                <a16:creationId xmlns:a16="http://schemas.microsoft.com/office/drawing/2014/main" id="{6EA8F8B0-2C09-2842-92F4-D1B9E613ABCD}"/>
              </a:ext>
            </a:extLst>
          </p:cNvPr>
          <p:cNvSpPr txBox="1">
            <a:spLocks noChangeArrowheads="1"/>
          </p:cNvSpPr>
          <p:nvPr/>
        </p:nvSpPr>
        <p:spPr bwMode="auto">
          <a:xfrm>
            <a:off x="61913" y="2181676"/>
            <a:ext cx="39592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75"/>
              </a:spcBef>
            </a:pPr>
            <a:r>
              <a:rPr lang="en-US" altLang="en-US" sz="1800" dirty="0"/>
              <a:t>… and much of it playing video games!</a:t>
            </a:r>
          </a:p>
          <a:p>
            <a:pPr>
              <a:spcBef>
                <a:spcPts val="2400"/>
              </a:spcBef>
            </a:pPr>
            <a:r>
              <a:rPr lang="en-US" altLang="en-US" sz="1800" dirty="0"/>
              <a:t>What if even a small portion of this time was devoted to </a:t>
            </a:r>
            <a:r>
              <a:rPr lang="en-US" altLang="en-US" sz="1800" i="1" dirty="0"/>
              <a:t>educational </a:t>
            </a:r>
            <a:r>
              <a:rPr lang="en-US" altLang="en-US" sz="1800" dirty="0"/>
              <a:t>games?</a:t>
            </a:r>
          </a:p>
        </p:txBody>
      </p:sp>
      <p:pic>
        <p:nvPicPr>
          <p:cNvPr id="2" name="Picture 1" descr="Screenshot-Civilization.tiff">
            <a:extLst>
              <a:ext uri="{FF2B5EF4-FFF2-40B4-BE49-F238E27FC236}">
                <a16:creationId xmlns:a16="http://schemas.microsoft.com/office/drawing/2014/main" id="{BB25C1FC-6705-A847-BF09-FA03F0CDA1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7387" y="4810125"/>
            <a:ext cx="25257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5">
            <a:extLst>
              <a:ext uri="{FF2B5EF4-FFF2-40B4-BE49-F238E27FC236}">
                <a16:creationId xmlns:a16="http://schemas.microsoft.com/office/drawing/2014/main" id="{C77A721C-A0EC-F442-A679-76B350D29D54}"/>
              </a:ext>
            </a:extLst>
          </p:cNvPr>
          <p:cNvSpPr txBox="1">
            <a:spLocks noChangeArrowheads="1"/>
          </p:cNvSpPr>
          <p:nvPr/>
        </p:nvSpPr>
        <p:spPr bwMode="auto">
          <a:xfrm>
            <a:off x="493712" y="5287963"/>
            <a:ext cx="1628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a:t>Civilization</a:t>
            </a:r>
          </a:p>
          <a:p>
            <a:pPr>
              <a:spcBef>
                <a:spcPct val="0"/>
              </a:spcBef>
              <a:buSzTx/>
              <a:buFontTx/>
              <a:buNone/>
            </a:pPr>
            <a:r>
              <a:rPr lang="en-US" altLang="en-US" sz="1600"/>
              <a:t>(Meier)</a:t>
            </a:r>
          </a:p>
        </p:txBody>
      </p:sp>
      <p:pic>
        <p:nvPicPr>
          <p:cNvPr id="57354" name="Picture 13">
            <a:extLst>
              <a:ext uri="{FF2B5EF4-FFF2-40B4-BE49-F238E27FC236}">
                <a16:creationId xmlns:a16="http://schemas.microsoft.com/office/drawing/2014/main" id="{462B2FCC-5D1D-B241-9426-C4B8E334BC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2313" y="4738688"/>
            <a:ext cx="2735262"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4">
            <a:extLst>
              <a:ext uri="{FF2B5EF4-FFF2-40B4-BE49-F238E27FC236}">
                <a16:creationId xmlns:a16="http://schemas.microsoft.com/office/drawing/2014/main" id="{B4C2B824-86DD-E643-BE30-F2C285E3CE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0113" y="5559425"/>
            <a:ext cx="18081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5">
            <a:extLst>
              <a:ext uri="{FF2B5EF4-FFF2-40B4-BE49-F238E27FC236}">
                <a16:creationId xmlns:a16="http://schemas.microsoft.com/office/drawing/2014/main" id="{347FC7EC-98AE-9441-8439-963FEF8A1B45}"/>
              </a:ext>
            </a:extLst>
          </p:cNvPr>
          <p:cNvSpPr txBox="1">
            <a:spLocks noChangeArrowheads="1"/>
          </p:cNvSpPr>
          <p:nvPr/>
        </p:nvSpPr>
        <p:spPr bwMode="auto">
          <a:xfrm>
            <a:off x="4373563" y="4400550"/>
            <a:ext cx="43005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a:t>Decimal Point  </a:t>
            </a:r>
            <a:r>
              <a:rPr lang="en-US" altLang="en-US" sz="1600"/>
              <a:t>(McLaren et al)</a:t>
            </a:r>
          </a:p>
        </p:txBody>
      </p:sp>
      <p:sp>
        <p:nvSpPr>
          <p:cNvPr id="18" name="Rectangle 4">
            <a:extLst>
              <a:ext uri="{FF2B5EF4-FFF2-40B4-BE49-F238E27FC236}">
                <a16:creationId xmlns:a16="http://schemas.microsoft.com/office/drawing/2014/main" id="{8B987141-9CD9-114D-A506-938E2558DF68}"/>
              </a:ext>
            </a:extLst>
          </p:cNvPr>
          <p:cNvSpPr txBox="1">
            <a:spLocks noChangeArrowheads="1"/>
          </p:cNvSpPr>
          <p:nvPr/>
        </p:nvSpPr>
        <p:spPr bwMode="auto">
          <a:xfrm>
            <a:off x="0" y="185135"/>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Educational Games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2959196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7355"/>
                                        </p:tgtEl>
                                        <p:attrNameLst>
                                          <p:attrName>style.visibility</p:attrName>
                                        </p:attrNameLst>
                                      </p:cBhvr>
                                      <p:to>
                                        <p:strVal val="visible"/>
                                      </p:to>
                                    </p:set>
                                    <p:animEffect transition="in" filter="dissolve">
                                      <p:cBhvr>
                                        <p:cTn id="15" dur="500"/>
                                        <p:tgtEl>
                                          <p:spTgt spid="57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51B59C4E-6BCB-574B-A0C0-93806D83931A}"/>
              </a:ext>
            </a:extLst>
          </p:cNvPr>
          <p:cNvSpPr>
            <a:spLocks noGrp="1" noChangeArrowheads="1"/>
          </p:cNvSpPr>
          <p:nvPr>
            <p:ph type="title"/>
          </p:nvPr>
        </p:nvSpPr>
        <p:spPr>
          <a:xfrm>
            <a:off x="484188" y="638175"/>
            <a:ext cx="7772400" cy="601663"/>
          </a:xfrm>
        </p:spPr>
        <p:txBody>
          <a:bodyPr>
            <a:normAutofit/>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E.g., </a:t>
            </a:r>
            <a:r>
              <a:rPr lang="en-US" altLang="en-US" sz="2400" i="1" dirty="0">
                <a:latin typeface="Verdana" panose="020B0604030504040204" pitchFamily="34" charset="0"/>
                <a:ea typeface="Verdana" panose="020B0604030504040204" pitchFamily="34" charset="0"/>
                <a:cs typeface="Verdana" panose="020B0604030504040204" pitchFamily="34" charset="0"/>
              </a:rPr>
              <a:t>Zombie Division</a:t>
            </a:r>
            <a:endParaRPr lang="en-US" alt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73730" name="Rectangle 3">
            <a:extLst>
              <a:ext uri="{FF2B5EF4-FFF2-40B4-BE49-F238E27FC236}">
                <a16:creationId xmlns:a16="http://schemas.microsoft.com/office/drawing/2014/main" id="{EBE1A356-AACF-F94D-A7C5-2979B54E1352}"/>
              </a:ext>
            </a:extLst>
          </p:cNvPr>
          <p:cNvSpPr>
            <a:spLocks noGrp="1" noChangeArrowheads="1"/>
          </p:cNvSpPr>
          <p:nvPr>
            <p:ph type="body" idx="1"/>
          </p:nvPr>
        </p:nvSpPr>
        <p:spPr>
          <a:xfrm>
            <a:off x="317500" y="5080000"/>
            <a:ext cx="8658225" cy="1370013"/>
          </a:xfrm>
        </p:spPr>
        <p:txBody>
          <a:bodyPr/>
          <a:lstStyle/>
          <a:p>
            <a:pPr>
              <a:spcBef>
                <a:spcPts val="600"/>
              </a:spcBef>
            </a:pPr>
            <a:r>
              <a:rPr lang="en-US" altLang="en-US" sz="1600">
                <a:ea typeface="ＭＳ Ｐゴシック" panose="020B0600070205080204" pitchFamily="34" charset="-128"/>
              </a:rPr>
              <a:t>3D action-adventure game</a:t>
            </a:r>
          </a:p>
          <a:p>
            <a:pPr>
              <a:spcBef>
                <a:spcPts val="600"/>
              </a:spcBef>
            </a:pPr>
            <a:r>
              <a:rPr lang="en-US" altLang="en-US" sz="1600">
                <a:ea typeface="ＭＳ Ｐゴシック" panose="020B0600070205080204" pitchFamily="34" charset="-128"/>
              </a:rPr>
              <a:t>Designed to support learning of whole number division</a:t>
            </a:r>
          </a:p>
          <a:p>
            <a:pPr>
              <a:spcBef>
                <a:spcPts val="600"/>
              </a:spcBef>
            </a:pPr>
            <a:r>
              <a:rPr lang="en-US" altLang="en-US" sz="1600">
                <a:ea typeface="ＭＳ Ｐゴシック" panose="020B0600070205080204" pitchFamily="34" charset="-128"/>
              </a:rPr>
              <a:t>Zombies succumb when attacked with weapon whose number divides the Zombie’s number evenly</a:t>
            </a:r>
          </a:p>
          <a:p>
            <a:pPr>
              <a:spcBef>
                <a:spcPts val="600"/>
              </a:spcBef>
            </a:pPr>
            <a:r>
              <a:rPr lang="en-US" altLang="en-US" sz="1600">
                <a:ea typeface="ＭＳ Ｐゴシック" panose="020B0600070205080204" pitchFamily="34" charset="-128"/>
              </a:rPr>
              <a:t>Mathematics is integrated into game’s core mechanic</a:t>
            </a:r>
            <a:endParaRPr lang="en-US" altLang="en-US" sz="1600" i="1">
              <a:ea typeface="ＭＳ Ｐゴシック" panose="020B0600070205080204" pitchFamily="34" charset="-128"/>
            </a:endParaRPr>
          </a:p>
          <a:p>
            <a:endParaRPr lang="en-US" altLang="en-US" sz="2000">
              <a:ea typeface="ＭＳ Ｐゴシック" panose="020B0600070205080204" pitchFamily="34" charset="-128"/>
            </a:endParaRPr>
          </a:p>
        </p:txBody>
      </p:sp>
      <p:pic>
        <p:nvPicPr>
          <p:cNvPr id="73731" name="Picture 4" descr="Intrinsic">
            <a:extLst>
              <a:ext uri="{FF2B5EF4-FFF2-40B4-BE49-F238E27FC236}">
                <a16:creationId xmlns:a16="http://schemas.microsoft.com/office/drawing/2014/main" id="{C05C3829-98BC-1449-B506-05880AC2F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8" y="1320800"/>
            <a:ext cx="4724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D030534-DFC7-FD4D-90C5-8116BBEDB68C}"/>
              </a:ext>
            </a:extLst>
          </p:cNvPr>
          <p:cNvSpPr txBox="1">
            <a:spLocks noChangeArrowheads="1"/>
          </p:cNvSpPr>
          <p:nvPr/>
        </p:nvSpPr>
        <p:spPr bwMode="auto">
          <a:xfrm>
            <a:off x="5221288" y="1335088"/>
            <a:ext cx="3757612" cy="738187"/>
          </a:xfrm>
          <a:prstGeom prst="rect">
            <a:avLst/>
          </a:prstGeom>
          <a:solidFill>
            <a:srgbClr val="ADADEB"/>
          </a:solidFill>
          <a:ln w="9525">
            <a:solidFill>
              <a:schemeClr val="tx1"/>
            </a:solidFill>
            <a:miter lim="800000"/>
            <a:headEnd/>
            <a:tailEnd/>
          </a:ln>
          <a:effectLst>
            <a:outerShdw blurRad="50800" dist="38100" dir="2700000" algn="tl" rotWithShape="0">
              <a:srgbClr val="808080">
                <a:alpha val="42998"/>
              </a:srgbClr>
            </a:outerShdw>
          </a:effec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defRPr/>
            </a:pPr>
            <a:r>
              <a:rPr lang="en-US" altLang="en-US" sz="1000"/>
              <a:t>Habgood, M. P. J., &amp; Ainsworth, S. E. (2011). Motivating Children to Learn Effectively: Exploring the Value of Intrinsic Integration in Educational Games. </a:t>
            </a:r>
            <a:r>
              <a:rPr lang="en-US" altLang="en-US" sz="1000" i="1"/>
              <a:t>Journal of the Learning Sciences</a:t>
            </a:r>
            <a:r>
              <a:rPr lang="en-US" altLang="en-US" sz="1000"/>
              <a:t>.</a:t>
            </a:r>
            <a:endParaRPr lang="en-US" altLang="en-US" sz="1000">
              <a:latin typeface="Times New Roman" panose="02020603050405020304" pitchFamily="18" charset="0"/>
            </a:endParaRPr>
          </a:p>
        </p:txBody>
      </p:sp>
      <p:sp>
        <p:nvSpPr>
          <p:cNvPr id="8" name="Rectangle 4">
            <a:extLst>
              <a:ext uri="{FF2B5EF4-FFF2-40B4-BE49-F238E27FC236}">
                <a16:creationId xmlns:a16="http://schemas.microsoft.com/office/drawing/2014/main" id="{19D8F887-8419-CA48-B1DD-7C4D7216F96F}"/>
              </a:ext>
            </a:extLst>
          </p:cNvPr>
          <p:cNvSpPr txBox="1">
            <a:spLocks noChangeArrowheads="1"/>
          </p:cNvSpPr>
          <p:nvPr/>
        </p:nvSpPr>
        <p:spPr bwMode="auto">
          <a:xfrm>
            <a:off x="0" y="185135"/>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Educational Games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137150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718C4056-5863-3044-B56C-97AFE5C45D8A}"/>
              </a:ext>
            </a:extLst>
          </p:cNvPr>
          <p:cNvSpPr>
            <a:spLocks noGrp="1" noChangeArrowheads="1"/>
          </p:cNvSpPr>
          <p:nvPr>
            <p:ph type="title"/>
          </p:nvPr>
        </p:nvSpPr>
        <p:spPr>
          <a:xfrm>
            <a:off x="484188" y="638175"/>
            <a:ext cx="7772400" cy="601663"/>
          </a:xfrm>
        </p:spPr>
        <p:txBody>
          <a:bodyPr>
            <a:normAutofit/>
          </a:bodyPr>
          <a:lstStyle/>
          <a:p>
            <a:r>
              <a:rPr lang="en-US" altLang="en-US" sz="2400" i="1" dirty="0">
                <a:latin typeface="Verdana" panose="020B0604030504040204" pitchFamily="34" charset="0"/>
                <a:ea typeface="Verdana" panose="020B0604030504040204" pitchFamily="34" charset="0"/>
                <a:cs typeface="Verdana" panose="020B0604030504040204" pitchFamily="34" charset="0"/>
              </a:rPr>
              <a:t>Zombie Division </a:t>
            </a:r>
            <a:r>
              <a:rPr lang="en-US" altLang="en-US" sz="2400" dirty="0">
                <a:latin typeface="Verdana" panose="020B0604030504040204" pitchFamily="34" charset="0"/>
                <a:ea typeface="Verdana" panose="020B0604030504040204" pitchFamily="34" charset="0"/>
                <a:cs typeface="Verdana" panose="020B0604030504040204" pitchFamily="34" charset="0"/>
              </a:rPr>
              <a:t>Results – Study</a:t>
            </a:r>
          </a:p>
        </p:txBody>
      </p:sp>
      <p:sp>
        <p:nvSpPr>
          <p:cNvPr id="75778" name="Rectangle 3">
            <a:extLst>
              <a:ext uri="{FF2B5EF4-FFF2-40B4-BE49-F238E27FC236}">
                <a16:creationId xmlns:a16="http://schemas.microsoft.com/office/drawing/2014/main" id="{D45EB769-FEAB-C646-95F8-2C46A72207B7}"/>
              </a:ext>
            </a:extLst>
          </p:cNvPr>
          <p:cNvSpPr>
            <a:spLocks noGrp="1" noChangeArrowheads="1"/>
          </p:cNvSpPr>
          <p:nvPr>
            <p:ph type="body" idx="1"/>
          </p:nvPr>
        </p:nvSpPr>
        <p:spPr>
          <a:xfrm>
            <a:off x="317500" y="5080000"/>
            <a:ext cx="8658225" cy="1370013"/>
          </a:xfrm>
        </p:spPr>
        <p:txBody>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Study: Compared 3 groups using 3 versions of the game:</a:t>
            </a:r>
          </a:p>
          <a:p>
            <a:pPr lvl="1"/>
            <a:r>
              <a:rPr lang="en-US" altLang="en-US" sz="1600" dirty="0">
                <a:latin typeface="Verdana" panose="020B0604030504040204" pitchFamily="34" charset="0"/>
                <a:ea typeface="Verdana" panose="020B0604030504040204" pitchFamily="34" charset="0"/>
                <a:cs typeface="Verdana" panose="020B0604030504040204" pitchFamily="34" charset="0"/>
              </a:rPr>
              <a:t>Intrinsic: Division as part of the game (20 kids)</a:t>
            </a:r>
          </a:p>
          <a:p>
            <a:pPr lvl="1"/>
            <a:r>
              <a:rPr lang="en-US" altLang="en-US" sz="1600" dirty="0">
                <a:latin typeface="Verdana" panose="020B0604030504040204" pitchFamily="34" charset="0"/>
                <a:ea typeface="Verdana" panose="020B0604030504040204" pitchFamily="34" charset="0"/>
                <a:cs typeface="Verdana" panose="020B0604030504040204" pitchFamily="34" charset="0"/>
              </a:rPr>
              <a:t>Extrinsic: Division as separate step (between levels) of the game (20 kids)</a:t>
            </a:r>
          </a:p>
          <a:p>
            <a:pPr lvl="1"/>
            <a:r>
              <a:rPr lang="en-US" altLang="en-US" sz="1600" dirty="0">
                <a:latin typeface="Verdana" panose="020B0604030504040204" pitchFamily="34" charset="0"/>
                <a:ea typeface="Verdana" panose="020B0604030504040204" pitchFamily="34" charset="0"/>
                <a:cs typeface="Verdana" panose="020B0604030504040204" pitchFamily="34" charset="0"/>
              </a:rPr>
              <a:t>Control: No division in the game (18 kids)</a:t>
            </a:r>
          </a:p>
        </p:txBody>
      </p:sp>
      <p:pic>
        <p:nvPicPr>
          <p:cNvPr id="75779" name="Picture 4" descr="Intrinsic">
            <a:extLst>
              <a:ext uri="{FF2B5EF4-FFF2-40B4-BE49-F238E27FC236}">
                <a16:creationId xmlns:a16="http://schemas.microsoft.com/office/drawing/2014/main" id="{A781835E-BF25-1647-AA8A-264952418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352550"/>
            <a:ext cx="430847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F59EB940-D88A-C14D-B50C-5D4261500811}"/>
              </a:ext>
            </a:extLst>
          </p:cNvPr>
          <p:cNvGrpSpPr>
            <a:grpSpLocks/>
          </p:cNvGrpSpPr>
          <p:nvPr/>
        </p:nvGrpSpPr>
        <p:grpSpPr bwMode="auto">
          <a:xfrm>
            <a:off x="4883150" y="1257300"/>
            <a:ext cx="3921125" cy="3517900"/>
            <a:chOff x="4883078" y="1257558"/>
            <a:chExt cx="3921551" cy="3517643"/>
          </a:xfrm>
        </p:grpSpPr>
        <p:pic>
          <p:nvPicPr>
            <p:cNvPr id="75782" name="Picture 1" descr="Screenshot-HapgoodEtAlResults-1.jpg">
              <a:extLst>
                <a:ext uri="{FF2B5EF4-FFF2-40B4-BE49-F238E27FC236}">
                  <a16:creationId xmlns:a16="http://schemas.microsoft.com/office/drawing/2014/main" id="{BD3A0C27-E1B5-9141-A342-593E40C62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4770" y="1600918"/>
              <a:ext cx="3839859" cy="317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3">
              <a:extLst>
                <a:ext uri="{FF2B5EF4-FFF2-40B4-BE49-F238E27FC236}">
                  <a16:creationId xmlns:a16="http://schemas.microsoft.com/office/drawing/2014/main" id="{556076E6-551C-A648-B35B-A39BB71B469A}"/>
                </a:ext>
              </a:extLst>
            </p:cNvPr>
            <p:cNvSpPr txBox="1">
              <a:spLocks noChangeArrowheads="1"/>
            </p:cNvSpPr>
            <p:nvPr/>
          </p:nvSpPr>
          <p:spPr bwMode="auto">
            <a:xfrm>
              <a:off x="4883078" y="1257558"/>
              <a:ext cx="1466915" cy="40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buFontTx/>
                <a:buNone/>
              </a:pPr>
              <a:r>
                <a:rPr lang="en-US" altLang="en-US" sz="1600" b="1"/>
                <a:t>Results</a:t>
              </a:r>
            </a:p>
          </p:txBody>
        </p:sp>
      </p:grpSp>
      <p:sp>
        <p:nvSpPr>
          <p:cNvPr id="10" name="Rectangle 4">
            <a:extLst>
              <a:ext uri="{FF2B5EF4-FFF2-40B4-BE49-F238E27FC236}">
                <a16:creationId xmlns:a16="http://schemas.microsoft.com/office/drawing/2014/main" id="{AA457235-4D13-5641-898C-6FA178D23B8A}"/>
              </a:ext>
            </a:extLst>
          </p:cNvPr>
          <p:cNvSpPr txBox="1">
            <a:spLocks noChangeArrowheads="1"/>
          </p:cNvSpPr>
          <p:nvPr/>
        </p:nvSpPr>
        <p:spPr bwMode="auto">
          <a:xfrm>
            <a:off x="0" y="185135"/>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Educational Games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2636667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a:extLst>
              <a:ext uri="{FF2B5EF4-FFF2-40B4-BE49-F238E27FC236}">
                <a16:creationId xmlns:a16="http://schemas.microsoft.com/office/drawing/2014/main" id="{261ECC8F-6ADB-B644-8BA2-45CF212D9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611313"/>
            <a:ext cx="42386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CAE5DAD-9C0D-E149-84C4-0D79A750AD5B}"/>
              </a:ext>
            </a:extLst>
          </p:cNvPr>
          <p:cNvSpPr txBox="1">
            <a:spLocks/>
          </p:cNvSpPr>
          <p:nvPr/>
        </p:nvSpPr>
        <p:spPr bwMode="auto">
          <a:xfrm>
            <a:off x="101613" y="3471159"/>
            <a:ext cx="4170362" cy="2774950"/>
          </a:xfrm>
          <a:prstGeom prst="rect">
            <a:avLst/>
          </a:prstGeom>
          <a:noFill/>
          <a:ln>
            <a:noFill/>
          </a:ln>
          <a:extLst>
            <a:ext uri="{FAA26D3D-D897-4be2-8F04-BA451C77F1D7}"/>
            <a:ext uri="{909E8E84-426E-40dd-AFC4-6F175D3DCCD1}"/>
            <a:ext uri="{91240B29-F687-4f45-9708-019B960494DF}"/>
          </a:extLst>
        </p:spPr>
        <p:txBody>
          <a:bodyPr lIns="90488" tIns="44450" rIns="90488" bIns="44450"/>
          <a:lstStyle>
            <a:lvl1pPr marL="342900" indent="-342900">
              <a:defRPr sz="2400">
                <a:solidFill>
                  <a:schemeClr val="tx1"/>
                </a:solidFill>
                <a:latin typeface="Times New Roman" charset="0"/>
                <a:ea typeface="ＭＳ Ｐゴシック" charset="0"/>
                <a:cs typeface="ＭＳ Ｐゴシック" charset="0"/>
              </a:defRPr>
            </a:lvl1pPr>
            <a:lvl2pPr marL="800100" indent="-34290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ts val="2400"/>
              </a:spcBef>
              <a:buSzPct val="100000"/>
              <a:buFontTx/>
              <a:buChar char="•"/>
              <a:defRPr/>
            </a:pPr>
            <a:r>
              <a:rPr lang="en-US" sz="2200" i="1" dirty="0">
                <a:latin typeface="Verdana" charset="0"/>
              </a:rPr>
              <a:t>Students Learn – </a:t>
            </a:r>
            <a:endParaRPr lang="en-US" sz="2200" dirty="0">
              <a:latin typeface="Verdana" charset="0"/>
            </a:endParaRPr>
          </a:p>
          <a:p>
            <a:pPr marL="706438" lvl="1">
              <a:spcBef>
                <a:spcPts val="600"/>
              </a:spcBef>
              <a:buSzPct val="100000"/>
              <a:buFont typeface="Wingdings" charset="2"/>
              <a:buChar char="Ø"/>
              <a:tabLst>
                <a:tab pos="1082675" algn="l"/>
              </a:tabLst>
              <a:defRPr/>
            </a:pPr>
            <a:r>
              <a:rPr lang="en-US" sz="1800" dirty="0">
                <a:latin typeface="Verdana" charset="0"/>
              </a:rPr>
              <a:t>Decimal place value</a:t>
            </a:r>
          </a:p>
          <a:p>
            <a:pPr marL="706438" lvl="1">
              <a:spcBef>
                <a:spcPts val="600"/>
              </a:spcBef>
              <a:buSzPct val="100000"/>
              <a:buFont typeface="Wingdings" charset="2"/>
              <a:buChar char="Ø"/>
              <a:tabLst>
                <a:tab pos="1082675" algn="l"/>
              </a:tabLst>
              <a:defRPr/>
            </a:pPr>
            <a:r>
              <a:rPr lang="en-US" sz="1800" dirty="0">
                <a:latin typeface="Verdana" charset="0"/>
              </a:rPr>
              <a:t>Comparing decimal magnitude</a:t>
            </a:r>
          </a:p>
          <a:p>
            <a:pPr marL="706438" lvl="1">
              <a:spcBef>
                <a:spcPts val="600"/>
              </a:spcBef>
              <a:buSzPct val="100000"/>
              <a:buFont typeface="Wingdings" charset="2"/>
              <a:buChar char="Ø"/>
              <a:tabLst>
                <a:tab pos="1082675" algn="l"/>
              </a:tabLst>
              <a:defRPr/>
            </a:pPr>
            <a:r>
              <a:rPr lang="en-US" sz="1800" dirty="0">
                <a:latin typeface="Verdana" charset="0"/>
              </a:rPr>
              <a:t>Ordering decimals</a:t>
            </a:r>
          </a:p>
          <a:p>
            <a:pPr marL="706438" lvl="1">
              <a:spcBef>
                <a:spcPts val="600"/>
              </a:spcBef>
              <a:buSzPct val="100000"/>
              <a:buFont typeface="Wingdings" charset="2"/>
              <a:buChar char="Ø"/>
              <a:tabLst>
                <a:tab pos="1082675" algn="l"/>
              </a:tabLst>
              <a:defRPr/>
            </a:pPr>
            <a:r>
              <a:rPr lang="en-US" sz="1800" dirty="0">
                <a:latin typeface="Verdana" charset="0"/>
              </a:rPr>
              <a:t>Placing decimals on a number line</a:t>
            </a:r>
          </a:p>
          <a:p>
            <a:pPr marL="706438" lvl="1">
              <a:spcBef>
                <a:spcPts val="600"/>
              </a:spcBef>
              <a:buSzPct val="100000"/>
              <a:buFont typeface="Wingdings" charset="2"/>
              <a:buChar char="Ø"/>
              <a:tabLst>
                <a:tab pos="1082675" algn="l"/>
              </a:tabLst>
              <a:defRPr/>
            </a:pPr>
            <a:r>
              <a:rPr lang="en-US" sz="1800" dirty="0">
                <a:latin typeface="Verdana" charset="0"/>
              </a:rPr>
              <a:t>Adding decimals</a:t>
            </a:r>
          </a:p>
          <a:p>
            <a:pPr marL="457200" lvl="1" indent="0">
              <a:spcBef>
                <a:spcPts val="600"/>
              </a:spcBef>
              <a:buSzPct val="100000"/>
              <a:defRPr/>
            </a:pPr>
            <a:endParaRPr lang="en-US" sz="2200" dirty="0">
              <a:latin typeface="Verdana" charset="0"/>
            </a:endParaRPr>
          </a:p>
        </p:txBody>
      </p:sp>
      <p:sp>
        <p:nvSpPr>
          <p:cNvPr id="77827" name="Title 1">
            <a:extLst>
              <a:ext uri="{FF2B5EF4-FFF2-40B4-BE49-F238E27FC236}">
                <a16:creationId xmlns:a16="http://schemas.microsoft.com/office/drawing/2014/main" id="{E19AEDFA-42B5-C04E-B880-E5C3D3EA6CAE}"/>
              </a:ext>
            </a:extLst>
          </p:cNvPr>
          <p:cNvSpPr>
            <a:spLocks noGrp="1" noChangeArrowheads="1"/>
          </p:cNvSpPr>
          <p:nvPr>
            <p:ph type="title"/>
          </p:nvPr>
        </p:nvSpPr>
        <p:spPr>
          <a:xfrm>
            <a:off x="120650" y="512763"/>
            <a:ext cx="8942388" cy="957262"/>
          </a:xfrm>
        </p:spPr>
        <p:txBody>
          <a:bodyPr>
            <a:normAutofit/>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Decimal Point – McLaren, Mayer, </a:t>
            </a:r>
            <a:r>
              <a:rPr lang="en-US" altLang="en-US" sz="2400" dirty="0" err="1">
                <a:latin typeface="Verdana" panose="020B0604030504040204" pitchFamily="34" charset="0"/>
                <a:ea typeface="Verdana" panose="020B0604030504040204" pitchFamily="34" charset="0"/>
                <a:cs typeface="Verdana" panose="020B0604030504040204" pitchFamily="34" charset="0"/>
              </a:rPr>
              <a:t>Forlizzi</a:t>
            </a:r>
            <a:r>
              <a:rPr lang="en-US" altLang="en-US" sz="2400" dirty="0">
                <a:latin typeface="Verdana" panose="020B0604030504040204" pitchFamily="34" charset="0"/>
                <a:ea typeface="Verdana" panose="020B0604030504040204" pitchFamily="34" charset="0"/>
                <a:cs typeface="Verdana" panose="020B0604030504040204" pitchFamily="34" charset="0"/>
              </a:rPr>
              <a:t>, Adams</a:t>
            </a:r>
          </a:p>
        </p:txBody>
      </p:sp>
      <p:pic>
        <p:nvPicPr>
          <p:cNvPr id="77829" name="Picture 4">
            <a:extLst>
              <a:ext uri="{FF2B5EF4-FFF2-40B4-BE49-F238E27FC236}">
                <a16:creationId xmlns:a16="http://schemas.microsoft.com/office/drawing/2014/main" id="{A1C07D9F-2F2F-DE44-B584-7803BFD47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009" y="5321478"/>
            <a:ext cx="2460532" cy="103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a:extLst>
              <a:ext uri="{FF2B5EF4-FFF2-40B4-BE49-F238E27FC236}">
                <a16:creationId xmlns:a16="http://schemas.microsoft.com/office/drawing/2014/main" id="{49A2CE6A-B8D8-EF48-A964-10510BD5F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999" y="5047720"/>
            <a:ext cx="2097975" cy="139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8">
            <a:extLst>
              <a:ext uri="{FF2B5EF4-FFF2-40B4-BE49-F238E27FC236}">
                <a16:creationId xmlns:a16="http://schemas.microsoft.com/office/drawing/2014/main" id="{1D8F8740-875F-C949-8610-084EFF5906B9}"/>
              </a:ext>
            </a:extLst>
          </p:cNvPr>
          <p:cNvSpPr>
            <a:spLocks noChangeArrowheads="1"/>
          </p:cNvSpPr>
          <p:nvPr/>
        </p:nvSpPr>
        <p:spPr bwMode="auto">
          <a:xfrm>
            <a:off x="56017" y="1456173"/>
            <a:ext cx="4075112"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09613" indent="-346075">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SzPct val="115000"/>
            </a:pPr>
            <a:r>
              <a:rPr lang="en-US" altLang="en-US" sz="2200" i="1" dirty="0"/>
              <a:t>Students Play </a:t>
            </a:r>
            <a:r>
              <a:rPr lang="en-US" altLang="en-US" sz="2200" dirty="0"/>
              <a:t>– </a:t>
            </a:r>
          </a:p>
          <a:p>
            <a:pPr lvl="1">
              <a:spcBef>
                <a:spcPts val="600"/>
              </a:spcBef>
              <a:buFont typeface="Wingdings" pitchFamily="2" charset="2"/>
              <a:buChar char="Ø"/>
            </a:pPr>
            <a:r>
              <a:rPr lang="en-US" altLang="en-US" sz="1800" dirty="0"/>
              <a:t>A series of amusement park “mini-games”</a:t>
            </a:r>
          </a:p>
          <a:p>
            <a:pPr lvl="1">
              <a:spcBef>
                <a:spcPts val="600"/>
              </a:spcBef>
              <a:buFont typeface="Wingdings" pitchFamily="2" charset="2"/>
              <a:buChar char="Ø"/>
            </a:pPr>
            <a:r>
              <a:rPr lang="en-US" altLang="en-US" sz="1800" dirty="0"/>
              <a:t>The next game in sequence</a:t>
            </a:r>
          </a:p>
          <a:p>
            <a:pPr lvl="1">
              <a:spcBef>
                <a:spcPts val="600"/>
              </a:spcBef>
              <a:buFont typeface="Wingdings" pitchFamily="2" charset="2"/>
              <a:buChar char="Ø"/>
            </a:pPr>
            <a:r>
              <a:rPr lang="en-US" altLang="en-US" sz="1800" dirty="0"/>
              <a:t>With fantasy characters</a:t>
            </a:r>
          </a:p>
        </p:txBody>
      </p:sp>
      <p:sp>
        <p:nvSpPr>
          <p:cNvPr id="10" name="Rectangle 4">
            <a:extLst>
              <a:ext uri="{FF2B5EF4-FFF2-40B4-BE49-F238E27FC236}">
                <a16:creationId xmlns:a16="http://schemas.microsoft.com/office/drawing/2014/main" id="{42B0BA5B-0DF4-004B-B03F-A5659A2F2810}"/>
              </a:ext>
            </a:extLst>
          </p:cNvPr>
          <p:cNvSpPr txBox="1">
            <a:spLocks noChangeArrowheads="1"/>
          </p:cNvSpPr>
          <p:nvPr/>
        </p:nvSpPr>
        <p:spPr bwMode="auto">
          <a:xfrm>
            <a:off x="0" y="185135"/>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Educational Games</a:t>
            </a:r>
            <a:br>
              <a:rPr lang="en-US" altLang="en-US" sz="2400" b="1" kern="0" dirty="0">
                <a:solidFill>
                  <a:schemeClr val="tx1"/>
                </a:solidFill>
              </a:rPr>
            </a:br>
            <a:endParaRPr lang="en-US" altLang="en-US" sz="2400" b="1" kern="0" dirty="0">
              <a:solidFill>
                <a:schemeClr val="tx1"/>
              </a:solidFill>
            </a:endParaRPr>
          </a:p>
        </p:txBody>
      </p:sp>
      <p:pic>
        <p:nvPicPr>
          <p:cNvPr id="11" name="Picture 10">
            <a:extLst>
              <a:ext uri="{FF2B5EF4-FFF2-40B4-BE49-F238E27FC236}">
                <a16:creationId xmlns:a16="http://schemas.microsoft.com/office/drawing/2014/main" id="{EDD960F0-5C53-654F-8A3C-554980F8BB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43853" y="3747384"/>
            <a:ext cx="3629025"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x 3 - Bucket - Capture the Ghost.tiff">
            <a:extLst>
              <a:ext uri="{FF2B5EF4-FFF2-40B4-BE49-F238E27FC236}">
                <a16:creationId xmlns:a16="http://schemas.microsoft.com/office/drawing/2014/main" id="{476BFE37-BA9F-6448-9CD1-8A8E0A322C1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8041" y="3915659"/>
            <a:ext cx="34147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x 6 - Numberline - Goal!.tiff">
            <a:extLst>
              <a:ext uri="{FF2B5EF4-FFF2-40B4-BE49-F238E27FC236}">
                <a16:creationId xmlns:a16="http://schemas.microsoft.com/office/drawing/2014/main" id="{020998B0-CBC0-794F-801E-EFF037564CC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21741" y="4012497"/>
            <a:ext cx="3505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Ex 8 - Addition - Thirsty Vampire.tiff">
            <a:extLst>
              <a:ext uri="{FF2B5EF4-FFF2-40B4-BE49-F238E27FC236}">
                <a16:creationId xmlns:a16="http://schemas.microsoft.com/office/drawing/2014/main" id="{91ACD444-6153-834C-B41A-F4974020933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66254" y="4156959"/>
            <a:ext cx="3316287"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45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4176B21-1CA4-E143-8F7F-FC7D99AD9869}"/>
              </a:ext>
            </a:extLst>
          </p:cNvPr>
          <p:cNvSpPr>
            <a:spLocks noGrp="1"/>
          </p:cNvSpPr>
          <p:nvPr>
            <p:ph idx="1"/>
          </p:nvPr>
        </p:nvSpPr>
        <p:spPr>
          <a:xfrm>
            <a:off x="468313" y="1938529"/>
            <a:ext cx="8582025" cy="4217342"/>
          </a:xfrm>
        </p:spPr>
        <p:txBody>
          <a:bodyPr>
            <a:normAutofit/>
          </a:bodyPr>
          <a:lstStyle/>
          <a:p>
            <a:pPr>
              <a:spcBef>
                <a:spcPct val="0"/>
              </a:spcBef>
              <a:defRPr/>
            </a:pPr>
            <a:r>
              <a:rPr lang="en-US" sz="2000" dirty="0">
                <a:latin typeface="Verdana" panose="020B0604030504040204" pitchFamily="34" charset="0"/>
                <a:ea typeface="Verdana" panose="020B0604030504040204" pitchFamily="34" charset="0"/>
                <a:cs typeface="Verdana" panose="020B0604030504040204" pitchFamily="34" charset="0"/>
              </a:rPr>
              <a:t>Results reveal a clear benefit to learning with an educational game</a:t>
            </a:r>
          </a:p>
          <a:p>
            <a:pPr lvl="1">
              <a:spcBef>
                <a:spcPct val="0"/>
              </a:spcBef>
              <a:defRPr/>
            </a:pPr>
            <a:r>
              <a:rPr lang="en-US" sz="1600" i="1" dirty="0">
                <a:latin typeface="Verdana" panose="020B0604030504040204" pitchFamily="34" charset="0"/>
                <a:ea typeface="Verdana" panose="020B0604030504040204" pitchFamily="34" charset="0"/>
                <a:cs typeface="Verdana" panose="020B0604030504040204" pitchFamily="34" charset="0"/>
              </a:rPr>
              <a:t>Game students learned more than Control students</a:t>
            </a:r>
          </a:p>
          <a:p>
            <a:pPr lvl="1">
              <a:spcBef>
                <a:spcPct val="0"/>
              </a:spcBef>
              <a:defRPr/>
            </a:pPr>
            <a:r>
              <a:rPr lang="en-US" sz="1600" i="1" dirty="0">
                <a:latin typeface="Verdana" panose="020B0604030504040204" pitchFamily="34" charset="0"/>
                <a:ea typeface="Verdana" panose="020B0604030504040204" pitchFamily="34" charset="0"/>
                <a:cs typeface="Verdana" panose="020B0604030504040204" pitchFamily="34" charset="0"/>
              </a:rPr>
              <a:t>Game students enjoyed their experience more than Control students</a:t>
            </a:r>
          </a:p>
          <a:p>
            <a:pPr>
              <a:spcBef>
                <a:spcPts val="2400"/>
              </a:spcBef>
              <a:defRPr/>
            </a:pPr>
            <a:r>
              <a:rPr lang="en-US" sz="2000" dirty="0">
                <a:latin typeface="Verdana" panose="020B0604030504040204" pitchFamily="34" charset="0"/>
                <a:ea typeface="Verdana" panose="020B0604030504040204" pitchFamily="34" charset="0"/>
                <a:cs typeface="Verdana" panose="020B0604030504040204" pitchFamily="34" charset="0"/>
              </a:rPr>
              <a:t>Lower prior knowledge students benefited more</a:t>
            </a:r>
          </a:p>
          <a:p>
            <a:pPr lvl="1">
              <a:spcBef>
                <a:spcPts val="0"/>
              </a:spcBef>
              <a:defRPr/>
            </a:pPr>
            <a:r>
              <a:rPr lang="en-US" sz="1600" dirty="0">
                <a:latin typeface="Verdana" panose="020B0604030504040204" pitchFamily="34" charset="0"/>
                <a:ea typeface="Verdana" panose="020B0604030504040204" pitchFamily="34" charset="0"/>
                <a:cs typeface="Verdana" panose="020B0604030504040204" pitchFamily="34" charset="0"/>
              </a:rPr>
              <a:t>Perhaps the best audience, as they tend to lack motivation and/or interest</a:t>
            </a:r>
          </a:p>
          <a:p>
            <a:pPr>
              <a:spcBef>
                <a:spcPts val="2400"/>
              </a:spcBef>
              <a:defRPr/>
            </a:pPr>
            <a:r>
              <a:rPr lang="en-US" sz="2000" dirty="0">
                <a:latin typeface="Verdana" panose="020B0604030504040204" pitchFamily="34" charset="0"/>
                <a:ea typeface="Verdana" panose="020B0604030504040204" pitchFamily="34" charset="0"/>
                <a:cs typeface="Verdana" panose="020B0604030504040204" pitchFamily="34" charset="0"/>
              </a:rPr>
              <a:t>Females benefited more</a:t>
            </a:r>
          </a:p>
          <a:p>
            <a:pPr lvl="1">
              <a:spcBef>
                <a:spcPts val="0"/>
              </a:spcBef>
              <a:defRPr/>
            </a:pPr>
            <a:r>
              <a:rPr lang="en-US" sz="1600" dirty="0">
                <a:latin typeface="Verdana" panose="020B0604030504040204" pitchFamily="34" charset="0"/>
                <a:ea typeface="Verdana" panose="020B0604030504040204" pitchFamily="34" charset="0"/>
                <a:cs typeface="Verdana" panose="020B0604030504040204" pitchFamily="34" charset="0"/>
              </a:rPr>
              <a:t>Simple game; Young females tend to be less “gamers” than young males</a:t>
            </a:r>
          </a:p>
          <a:p>
            <a:pPr>
              <a:spcBef>
                <a:spcPts val="2400"/>
              </a:spcBef>
              <a:defRPr/>
            </a:pPr>
            <a:r>
              <a:rPr lang="en-US" sz="2000" dirty="0">
                <a:latin typeface="Verdana" panose="020B0604030504040204" pitchFamily="34" charset="0"/>
                <a:ea typeface="Verdana" panose="020B0604030504040204" pitchFamily="34" charset="0"/>
                <a:cs typeface="Verdana" panose="020B0604030504040204" pitchFamily="34" charset="0"/>
              </a:rPr>
              <a:t>A rigorous study that shows the benefit of learning mathematics with an educational game!</a:t>
            </a:r>
          </a:p>
        </p:txBody>
      </p:sp>
      <p:sp>
        <p:nvSpPr>
          <p:cNvPr id="81922" name="Title 1">
            <a:extLst>
              <a:ext uri="{FF2B5EF4-FFF2-40B4-BE49-F238E27FC236}">
                <a16:creationId xmlns:a16="http://schemas.microsoft.com/office/drawing/2014/main" id="{168AB556-881D-B445-B6FA-45B5BB0CC52A}"/>
              </a:ext>
            </a:extLst>
          </p:cNvPr>
          <p:cNvSpPr>
            <a:spLocks noGrp="1" noChangeArrowheads="1"/>
          </p:cNvSpPr>
          <p:nvPr>
            <p:ph type="title"/>
          </p:nvPr>
        </p:nvSpPr>
        <p:spPr>
          <a:xfrm>
            <a:off x="120650" y="930275"/>
            <a:ext cx="8929688" cy="847725"/>
          </a:xfrm>
        </p:spPr>
        <p:txBody>
          <a:bodyPr>
            <a:normAutofit/>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Decimal Point Study:  Results and Conclusions</a:t>
            </a:r>
          </a:p>
        </p:txBody>
      </p:sp>
      <p:sp>
        <p:nvSpPr>
          <p:cNvPr id="6" name="Rectangle 4">
            <a:extLst>
              <a:ext uri="{FF2B5EF4-FFF2-40B4-BE49-F238E27FC236}">
                <a16:creationId xmlns:a16="http://schemas.microsoft.com/office/drawing/2014/main" id="{691BD4EA-6541-0E45-8557-B0ADB4638876}"/>
              </a:ext>
            </a:extLst>
          </p:cNvPr>
          <p:cNvSpPr txBox="1">
            <a:spLocks noChangeArrowheads="1"/>
          </p:cNvSpPr>
          <p:nvPr/>
        </p:nvSpPr>
        <p:spPr bwMode="auto">
          <a:xfrm>
            <a:off x="0" y="185135"/>
            <a:ext cx="9144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Educational Games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3972413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 descr="WISE-Interface.tiff">
            <a:extLst>
              <a:ext uri="{FF2B5EF4-FFF2-40B4-BE49-F238E27FC236}">
                <a16:creationId xmlns:a16="http://schemas.microsoft.com/office/drawing/2014/main" id="{019E0DA5-3C7F-9A48-AFDF-800B9481BD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0" y="1346200"/>
            <a:ext cx="40259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4">
            <a:extLst>
              <a:ext uri="{FF2B5EF4-FFF2-40B4-BE49-F238E27FC236}">
                <a16:creationId xmlns:a16="http://schemas.microsoft.com/office/drawing/2014/main" id="{29A24B9D-727A-2049-8A4E-33C646CC2721}"/>
              </a:ext>
            </a:extLst>
          </p:cNvPr>
          <p:cNvSpPr>
            <a:spLocks noGrp="1" noChangeArrowheads="1"/>
          </p:cNvSpPr>
          <p:nvPr>
            <p:ph type="title"/>
          </p:nvPr>
        </p:nvSpPr>
        <p:spPr>
          <a:xfrm>
            <a:off x="0" y="0"/>
            <a:ext cx="9144000" cy="1041400"/>
          </a:xfrm>
          <a:noFill/>
        </p:spPr>
        <p:txBody>
          <a:bodyPr>
            <a:noAutofit/>
          </a:bodyPr>
          <a:lstStyle/>
          <a:p>
            <a:pPr algn="ct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Collaborative Learning</a:t>
            </a:r>
            <a:r>
              <a:rPr lang="en-US" altLang="en-US" sz="2600" dirty="0">
                <a:latin typeface="Verdana" panose="020B0604030504040204" pitchFamily="34" charset="0"/>
                <a:ea typeface="Verdana" panose="020B0604030504040204" pitchFamily="34" charset="0"/>
                <a:cs typeface="Verdana" panose="020B0604030504040204" pitchFamily="34" charset="0"/>
              </a:rPr>
              <a:t>:</a:t>
            </a:r>
            <a:br>
              <a:rPr lang="en-US" altLang="en-US" sz="2600" dirty="0">
                <a:latin typeface="Verdana" panose="020B0604030504040204" pitchFamily="34" charset="0"/>
                <a:ea typeface="Verdana" panose="020B0604030504040204" pitchFamily="34" charset="0"/>
                <a:cs typeface="Verdana" panose="020B0604030504040204" pitchFamily="34" charset="0"/>
              </a:rPr>
            </a:br>
            <a:r>
              <a:rPr lang="en-US" altLang="en-US" sz="2600" dirty="0">
                <a:latin typeface="Verdana" panose="020B0604030504040204" pitchFamily="34" charset="0"/>
                <a:ea typeface="Verdana" panose="020B0604030504040204" pitchFamily="34" charset="0"/>
                <a:cs typeface="Verdana" panose="020B0604030504040204" pitchFamily="34" charset="0"/>
              </a:rPr>
              <a:t>Computer-Supported Collaborative Learning</a:t>
            </a:r>
          </a:p>
        </p:txBody>
      </p:sp>
      <p:sp>
        <p:nvSpPr>
          <p:cNvPr id="59395" name="Rectangle 3">
            <a:extLst>
              <a:ext uri="{FF2B5EF4-FFF2-40B4-BE49-F238E27FC236}">
                <a16:creationId xmlns:a16="http://schemas.microsoft.com/office/drawing/2014/main" id="{848CDACD-E5B6-094D-9E85-94EDD7CEDF47}"/>
              </a:ext>
            </a:extLst>
          </p:cNvPr>
          <p:cNvSpPr txBox="1">
            <a:spLocks noChangeArrowheads="1"/>
          </p:cNvSpPr>
          <p:nvPr/>
        </p:nvSpPr>
        <p:spPr bwMode="auto">
          <a:xfrm>
            <a:off x="61913" y="1155700"/>
            <a:ext cx="43068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75"/>
              </a:spcBef>
            </a:pPr>
            <a:r>
              <a:rPr lang="en-US" altLang="en-US" sz="1800"/>
              <a:t>Builds on the theory of </a:t>
            </a:r>
            <a:r>
              <a:rPr lang="en-US" altLang="en-US" sz="1800" i="1"/>
              <a:t>constructivism; </a:t>
            </a:r>
            <a:r>
              <a:rPr lang="en-US" altLang="en-US" sz="1800"/>
              <a:t>students develop their own understanding</a:t>
            </a:r>
          </a:p>
        </p:txBody>
      </p:sp>
      <p:sp>
        <p:nvSpPr>
          <p:cNvPr id="41990" name="Rectangle 3">
            <a:extLst>
              <a:ext uri="{FF2B5EF4-FFF2-40B4-BE49-F238E27FC236}">
                <a16:creationId xmlns:a16="http://schemas.microsoft.com/office/drawing/2014/main" id="{6FE60FDA-7D93-6749-982D-00F88AF7872F}"/>
              </a:ext>
            </a:extLst>
          </p:cNvPr>
          <p:cNvSpPr txBox="1">
            <a:spLocks noChangeArrowheads="1"/>
          </p:cNvSpPr>
          <p:nvPr/>
        </p:nvSpPr>
        <p:spPr bwMode="auto">
          <a:xfrm>
            <a:off x="61913" y="2379663"/>
            <a:ext cx="4332287" cy="4105275"/>
          </a:xfrm>
          <a:prstGeom prst="rect">
            <a:avLst/>
          </a:prstGeom>
          <a:noFill/>
          <a:ln>
            <a:noFill/>
          </a:ln>
          <a:extLst>
            <a:ext uri="{FAA26D3D-D897-4be2-8F04-BA451C77F1D7}"/>
            <a:ext uri="{909E8E84-426E-40dd-AFC4-6F175D3DCCD1}"/>
            <a:ext uri="{91240B29-F687-4f45-9708-019B960494DF}"/>
          </a:extLst>
        </p:spPr>
        <p:txBody>
          <a:bodyPr lIns="90488" tIns="44450" rIns="90488" bIns="44450"/>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ts val="1275"/>
              </a:spcBef>
              <a:buSzPct val="100000"/>
              <a:buFontTx/>
              <a:buChar char="•"/>
              <a:defRPr/>
            </a:pPr>
            <a:r>
              <a:rPr lang="en-US" sz="1800" dirty="0">
                <a:latin typeface="Verdana" charset="0"/>
                <a:cs typeface="Verdana" charset="0"/>
              </a:rPr>
              <a:t>Groups share and construct knowledge</a:t>
            </a:r>
          </a:p>
          <a:p>
            <a:pPr>
              <a:spcBef>
                <a:spcPts val="1275"/>
              </a:spcBef>
              <a:buSzPct val="100000"/>
              <a:buFontTx/>
              <a:buChar char="•"/>
              <a:defRPr/>
            </a:pPr>
            <a:r>
              <a:rPr lang="en-US" sz="1800" dirty="0">
                <a:latin typeface="Verdana" charset="0"/>
                <a:cs typeface="Verdana" charset="0"/>
              </a:rPr>
              <a:t>Computers and software are used as the means of communication or as a common resource</a:t>
            </a:r>
          </a:p>
          <a:p>
            <a:pPr>
              <a:spcBef>
                <a:spcPts val="1275"/>
              </a:spcBef>
              <a:buSzPct val="100000"/>
              <a:buFontTx/>
              <a:buChar char="•"/>
              <a:defRPr/>
            </a:pPr>
            <a:r>
              <a:rPr lang="en-US" sz="1800" dirty="0">
                <a:latin typeface="Verdana"/>
                <a:cs typeface="Verdana"/>
              </a:rPr>
              <a:t>The interaction is what matters in CSCL</a:t>
            </a:r>
          </a:p>
          <a:p>
            <a:pPr>
              <a:spcBef>
                <a:spcPts val="1275"/>
              </a:spcBef>
              <a:buSzPct val="100000"/>
              <a:buFontTx/>
              <a:buChar char="•"/>
              <a:defRPr/>
            </a:pPr>
            <a:r>
              <a:rPr lang="en-US" sz="1800" dirty="0">
                <a:latin typeface="Verdana" charset="0"/>
                <a:cs typeface="Verdana" charset="0"/>
              </a:rPr>
              <a:t>More design-based than empirical, hypothesis-testing research</a:t>
            </a:r>
          </a:p>
          <a:p>
            <a:pPr>
              <a:spcBef>
                <a:spcPts val="1275"/>
              </a:spcBef>
              <a:buSzPct val="100000"/>
              <a:buFontTx/>
              <a:buChar char="•"/>
              <a:defRPr/>
            </a:pPr>
            <a:endParaRPr lang="en-US" sz="1800" dirty="0">
              <a:latin typeface="Verdana"/>
              <a:cs typeface="Verdana"/>
            </a:endParaRPr>
          </a:p>
          <a:p>
            <a:pPr marL="0" indent="0" algn="r">
              <a:defRPr/>
            </a:pPr>
            <a:endParaRPr lang="en-US" dirty="0"/>
          </a:p>
          <a:p>
            <a:pPr>
              <a:spcBef>
                <a:spcPts val="1275"/>
              </a:spcBef>
              <a:buSzPct val="100000"/>
              <a:buFontTx/>
              <a:buChar char="•"/>
              <a:defRPr/>
            </a:pPr>
            <a:endParaRPr lang="en-US" sz="1800" dirty="0">
              <a:latin typeface="Verdana" charset="0"/>
              <a:cs typeface="Verdana" charset="0"/>
            </a:endParaRPr>
          </a:p>
        </p:txBody>
      </p:sp>
      <p:sp>
        <p:nvSpPr>
          <p:cNvPr id="59397" name="TextBox 15">
            <a:extLst>
              <a:ext uri="{FF2B5EF4-FFF2-40B4-BE49-F238E27FC236}">
                <a16:creationId xmlns:a16="http://schemas.microsoft.com/office/drawing/2014/main" id="{20C438A2-B6FC-2B4D-B07E-5DAAC4BBEFD0}"/>
              </a:ext>
            </a:extLst>
          </p:cNvPr>
          <p:cNvSpPr txBox="1">
            <a:spLocks noChangeArrowheads="1"/>
          </p:cNvSpPr>
          <p:nvPr/>
        </p:nvSpPr>
        <p:spPr bwMode="auto">
          <a:xfrm>
            <a:off x="7380288" y="3454631"/>
            <a:ext cx="1654175"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a:t>VMT-Basilica</a:t>
            </a:r>
          </a:p>
          <a:p>
            <a:pPr>
              <a:spcBef>
                <a:spcPct val="0"/>
              </a:spcBef>
              <a:buSzTx/>
              <a:buFontTx/>
              <a:buNone/>
            </a:pPr>
            <a:r>
              <a:rPr lang="en-US" altLang="en-US" sz="1600"/>
              <a:t>(Kumar et al)</a:t>
            </a:r>
          </a:p>
        </p:txBody>
      </p:sp>
      <p:pic>
        <p:nvPicPr>
          <p:cNvPr id="59398" name="Picture 4">
            <a:extLst>
              <a:ext uri="{FF2B5EF4-FFF2-40B4-BE49-F238E27FC236}">
                <a16:creationId xmlns:a16="http://schemas.microsoft.com/office/drawing/2014/main" id="{89936A0D-103A-E548-854A-F5369D0C195C}"/>
              </a:ext>
            </a:extLst>
          </p:cNvPr>
          <p:cNvPicPr>
            <a:picLocks noChangeAspect="1" noChangeArrowheads="1"/>
          </p:cNvPicPr>
          <p:nvPr/>
        </p:nvPicPr>
        <p:blipFill>
          <a:blip r:embed="rId4">
            <a:clrChange>
              <a:clrFrom>
                <a:srgbClr val="888888"/>
              </a:clrFrom>
              <a:clrTo>
                <a:srgbClr val="888888">
                  <a:alpha val="0"/>
                </a:srgbClr>
              </a:clrTo>
            </a:clrChange>
            <a:extLst>
              <a:ext uri="{28A0092B-C50C-407E-A947-70E740481C1C}">
                <a14:useLocalDpi xmlns:a14="http://schemas.microsoft.com/office/drawing/2010/main" val="0"/>
              </a:ext>
            </a:extLst>
          </a:blip>
          <a:srcRect/>
          <a:stretch>
            <a:fillRect/>
          </a:stretch>
        </p:blipFill>
        <p:spPr bwMode="auto">
          <a:xfrm>
            <a:off x="5561013" y="4062643"/>
            <a:ext cx="363378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15">
            <a:extLst>
              <a:ext uri="{FF2B5EF4-FFF2-40B4-BE49-F238E27FC236}">
                <a16:creationId xmlns:a16="http://schemas.microsoft.com/office/drawing/2014/main" id="{77A42CCC-FE81-5F49-8F82-96D39297264D}"/>
              </a:ext>
            </a:extLst>
          </p:cNvPr>
          <p:cNvSpPr txBox="1">
            <a:spLocks noChangeArrowheads="1"/>
          </p:cNvSpPr>
          <p:nvPr/>
        </p:nvSpPr>
        <p:spPr bwMode="auto">
          <a:xfrm>
            <a:off x="4533900" y="1044575"/>
            <a:ext cx="1847850"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a:t>WISE</a:t>
            </a:r>
          </a:p>
          <a:p>
            <a:pPr>
              <a:spcBef>
                <a:spcPct val="0"/>
              </a:spcBef>
              <a:buSzTx/>
              <a:buFontTx/>
              <a:buNone/>
            </a:pPr>
            <a:r>
              <a:rPr lang="en-US" altLang="en-US" sz="1600"/>
              <a:t>(Linn et al)</a:t>
            </a:r>
          </a:p>
        </p:txBody>
      </p:sp>
    </p:spTree>
    <p:extLst>
      <p:ext uri="{BB962C8B-B14F-4D97-AF65-F5344CB8AC3E}">
        <p14:creationId xmlns:p14="http://schemas.microsoft.com/office/powerpoint/2010/main" val="1048686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ontent Placeholder 2">
            <a:extLst>
              <a:ext uri="{FF2B5EF4-FFF2-40B4-BE49-F238E27FC236}">
                <a16:creationId xmlns:a16="http://schemas.microsoft.com/office/drawing/2014/main" id="{770237A6-A384-A645-ACC7-08E35662A50B}"/>
              </a:ext>
            </a:extLst>
          </p:cNvPr>
          <p:cNvSpPr>
            <a:spLocks noGrp="1" noChangeArrowheads="1"/>
          </p:cNvSpPr>
          <p:nvPr>
            <p:ph idx="1"/>
          </p:nvPr>
        </p:nvSpPr>
        <p:spPr>
          <a:xfrm>
            <a:off x="533400" y="1879600"/>
            <a:ext cx="7645400" cy="2492375"/>
          </a:xfrm>
        </p:spPr>
        <p:txBody>
          <a:bodyPr/>
          <a:lstStyle/>
          <a:p>
            <a:pPr>
              <a:buSzPct val="130000"/>
            </a:pPr>
            <a:r>
              <a:rPr lang="en-US" altLang="en-US" sz="1800" dirty="0">
                <a:latin typeface="Verdana" panose="020B0604030504040204" pitchFamily="34" charset="0"/>
                <a:ea typeface="Verdana" panose="020B0604030504040204" pitchFamily="34" charset="0"/>
                <a:cs typeface="Verdana" panose="020B0604030504040204" pitchFamily="34" charset="0"/>
              </a:rPr>
              <a:t>Software platform to support </a:t>
            </a:r>
            <a:r>
              <a:rPr lang="en-US" altLang="en-US" sz="1800" i="1" dirty="0">
                <a:latin typeface="Verdana" panose="020B0604030504040204" pitchFamily="34" charset="0"/>
                <a:ea typeface="Verdana" panose="020B0604030504040204" pitchFamily="34" charset="0"/>
                <a:cs typeface="Verdana" panose="020B0604030504040204" pitchFamily="34" charset="0"/>
              </a:rPr>
              <a:t>science inquiry activities</a:t>
            </a:r>
          </a:p>
          <a:p>
            <a:pPr>
              <a:spcBef>
                <a:spcPts val="1200"/>
              </a:spcBef>
              <a:buSzPct val="130000"/>
            </a:pPr>
            <a:r>
              <a:rPr lang="en-US" altLang="en-US" sz="1800" dirty="0">
                <a:latin typeface="Verdana" panose="020B0604030504040204" pitchFamily="34" charset="0"/>
                <a:ea typeface="Verdana" panose="020B0604030504040204" pitchFamily="34" charset="0"/>
                <a:cs typeface="Verdana" panose="020B0604030504040204" pitchFamily="34" charset="0"/>
              </a:rPr>
              <a:t>Scaffolds learning in multiple ways:</a:t>
            </a:r>
          </a:p>
          <a:p>
            <a:pPr lvl="1">
              <a:spcBef>
                <a:spcPts val="1000"/>
              </a:spcBef>
              <a:buFont typeface="Courier New" panose="02070309020205020404" pitchFamily="49" charset="0"/>
              <a:buChar char="o"/>
            </a:pPr>
            <a:r>
              <a:rPr lang="en-US" altLang="en-US" sz="1800" dirty="0">
                <a:latin typeface="Verdana" panose="020B0604030504040204" pitchFamily="34" charset="0"/>
                <a:ea typeface="Verdana" panose="020B0604030504040204" pitchFamily="34" charset="0"/>
                <a:cs typeface="Verdana" panose="020B0604030504040204" pitchFamily="34" charset="0"/>
              </a:rPr>
              <a:t>Personalized instruction</a:t>
            </a:r>
          </a:p>
          <a:p>
            <a:pPr lvl="1">
              <a:spcBef>
                <a:spcPts val="1000"/>
              </a:spcBef>
              <a:buFont typeface="Courier New" panose="02070309020205020404" pitchFamily="49" charset="0"/>
              <a:buChar char="o"/>
            </a:pPr>
            <a:r>
              <a:rPr lang="en-US" altLang="en-US" sz="1800" dirty="0">
                <a:latin typeface="Verdana" panose="020B0604030504040204" pitchFamily="34" charset="0"/>
                <a:ea typeface="Verdana" panose="020B0604030504040204" pitchFamily="34" charset="0"/>
                <a:cs typeface="Verdana" panose="020B0604030504040204" pitchFamily="34" charset="0"/>
              </a:rPr>
              <a:t>Cognitive hints</a:t>
            </a:r>
          </a:p>
          <a:p>
            <a:pPr lvl="1">
              <a:spcBef>
                <a:spcPts val="1000"/>
              </a:spcBef>
              <a:buFont typeface="Courier New" panose="02070309020205020404" pitchFamily="49" charset="0"/>
              <a:buChar char="o"/>
            </a:pPr>
            <a:r>
              <a:rPr lang="en-US" altLang="en-US" sz="1800" dirty="0">
                <a:latin typeface="Verdana" panose="020B0604030504040204" pitchFamily="34" charset="0"/>
                <a:ea typeface="Verdana" panose="020B0604030504040204" pitchFamily="34" charset="0"/>
                <a:cs typeface="Verdana" panose="020B0604030504040204" pitchFamily="34" charset="0"/>
              </a:rPr>
              <a:t>Role &amp; Activity Scripting</a:t>
            </a:r>
          </a:p>
          <a:p>
            <a:pPr lvl="1">
              <a:spcBef>
                <a:spcPts val="1000"/>
              </a:spcBef>
              <a:buFont typeface="Courier New" panose="02070309020205020404" pitchFamily="49" charset="0"/>
              <a:buChar char="o"/>
            </a:pPr>
            <a:r>
              <a:rPr lang="en-US" altLang="en-US" sz="1800" dirty="0">
                <a:latin typeface="Verdana" panose="020B0604030504040204" pitchFamily="34" charset="0"/>
                <a:ea typeface="Verdana" panose="020B0604030504040204" pitchFamily="34" charset="0"/>
                <a:cs typeface="Verdana" panose="020B0604030504040204" pitchFamily="34" charset="0"/>
              </a:rPr>
              <a:t>Discussion diagramming</a:t>
            </a:r>
          </a:p>
        </p:txBody>
      </p:sp>
      <p:sp>
        <p:nvSpPr>
          <p:cNvPr id="4" name="Rectangle 4">
            <a:extLst>
              <a:ext uri="{FF2B5EF4-FFF2-40B4-BE49-F238E27FC236}">
                <a16:creationId xmlns:a16="http://schemas.microsoft.com/office/drawing/2014/main" id="{6161E074-07E2-494F-8441-D094034B993A}"/>
              </a:ext>
            </a:extLst>
          </p:cNvPr>
          <p:cNvSpPr txBox="1">
            <a:spLocks noChangeArrowheads="1"/>
          </p:cNvSpPr>
          <p:nvPr/>
        </p:nvSpPr>
        <p:spPr bwMode="auto">
          <a:xfrm>
            <a:off x="0" y="1128713"/>
            <a:ext cx="9144000" cy="547687"/>
          </a:xfrm>
          <a:prstGeom prst="rect">
            <a:avLst/>
          </a:prstGeom>
          <a:noFill/>
          <a:ln>
            <a:noFill/>
          </a:ln>
          <a:extLst>
            <a:ext uri="{909E8E84-426E-40dd-AFC4-6F175D3DCCD1}"/>
            <a:ext uri="{91240B29-F687-4f45-9708-019B960494DF}"/>
          </a:extLst>
        </p:spPr>
        <p:txBody>
          <a:bodyPr lIns="90488" tIns="44450" rIns="90488" bIns="44450" anchor="ctr">
            <a:normAutofit fontScale="97500"/>
          </a:bodyP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WISE (Linn, </a:t>
            </a:r>
            <a:r>
              <a:rPr lang="en-US" sz="2600" dirty="0" err="1">
                <a:solidFill>
                  <a:schemeClr val="tx1"/>
                </a:solidFill>
                <a:latin typeface="Verdana" panose="020B0604030504040204" pitchFamily="34" charset="0"/>
                <a:ea typeface="Verdana" panose="020B0604030504040204" pitchFamily="34" charset="0"/>
                <a:cs typeface="Verdana" panose="020B0604030504040204" pitchFamily="34" charset="0"/>
              </a:rPr>
              <a:t>Slotta</a:t>
            </a:r>
            <a:r>
              <a:rPr lang="en-US" sz="2600" dirty="0">
                <a:solidFill>
                  <a:schemeClr val="tx1"/>
                </a:solidFill>
                <a:latin typeface="Verdana" panose="020B0604030504040204" pitchFamily="34" charset="0"/>
                <a:ea typeface="Verdana" panose="020B0604030504040204" pitchFamily="34" charset="0"/>
                <a:cs typeface="Verdana" panose="020B0604030504040204" pitchFamily="34" charset="0"/>
              </a:rPr>
              <a:t>, et al)</a:t>
            </a:r>
          </a:p>
        </p:txBody>
      </p:sp>
      <p:sp>
        <p:nvSpPr>
          <p:cNvPr id="2" name="Rectangle 1">
            <a:extLst>
              <a:ext uri="{FF2B5EF4-FFF2-40B4-BE49-F238E27FC236}">
                <a16:creationId xmlns:a16="http://schemas.microsoft.com/office/drawing/2014/main" id="{8342B250-76D2-D94E-BF1A-5BEC79BA90F3}"/>
              </a:ext>
            </a:extLst>
          </p:cNvPr>
          <p:cNvSpPr>
            <a:spLocks noChangeArrowheads="1"/>
          </p:cNvSpPr>
          <p:nvPr/>
        </p:nvSpPr>
        <p:spPr bwMode="auto">
          <a:xfrm>
            <a:off x="533400" y="4540250"/>
            <a:ext cx="42037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1800" dirty="0"/>
              <a:t>Student pairs jointly do knowledge co-construction by:</a:t>
            </a:r>
          </a:p>
          <a:p>
            <a:pPr lvl="1">
              <a:spcBef>
                <a:spcPts val="1000"/>
              </a:spcBef>
              <a:buSzTx/>
              <a:buFont typeface="Courier New" panose="02070309020205020404" pitchFamily="49" charset="0"/>
              <a:buChar char="o"/>
            </a:pPr>
            <a:r>
              <a:rPr lang="en-US" altLang="en-US" sz="1800" dirty="0"/>
              <a:t>Role playing</a:t>
            </a:r>
          </a:p>
          <a:p>
            <a:pPr lvl="1">
              <a:spcBef>
                <a:spcPts val="1000"/>
              </a:spcBef>
              <a:buSzTx/>
              <a:buFont typeface="Courier New" panose="02070309020205020404" pitchFamily="49" charset="0"/>
              <a:buChar char="o"/>
            </a:pPr>
            <a:r>
              <a:rPr lang="en-US" altLang="en-US" sz="1800" dirty="0"/>
              <a:t>Peer critiquing</a:t>
            </a:r>
          </a:p>
          <a:p>
            <a:pPr lvl="1">
              <a:spcBef>
                <a:spcPts val="1000"/>
              </a:spcBef>
              <a:buSzTx/>
              <a:buFont typeface="Courier New" panose="02070309020205020404" pitchFamily="49" charset="0"/>
              <a:buChar char="o"/>
            </a:pPr>
            <a:r>
              <a:rPr lang="en-US" altLang="en-US" sz="1800" dirty="0"/>
              <a:t>Debating</a:t>
            </a:r>
          </a:p>
        </p:txBody>
      </p:sp>
      <p:pic>
        <p:nvPicPr>
          <p:cNvPr id="61445" name="Picture 4" descr="WISE-Interface.tiff">
            <a:extLst>
              <a:ext uri="{FF2B5EF4-FFF2-40B4-BE49-F238E27FC236}">
                <a16:creationId xmlns:a16="http://schemas.microsoft.com/office/drawing/2014/main" id="{28480742-0411-D84D-A17E-4781804C83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3035300"/>
            <a:ext cx="44577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MarciaLinn.png">
            <a:extLst>
              <a:ext uri="{FF2B5EF4-FFF2-40B4-BE49-F238E27FC236}">
                <a16:creationId xmlns:a16="http://schemas.microsoft.com/office/drawing/2014/main" id="{2A9498A6-E0A1-C945-BC5C-D52CA5C359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4502" y="1888859"/>
            <a:ext cx="864298" cy="10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JimSlotta.jpg">
            <a:extLst>
              <a:ext uri="{FF2B5EF4-FFF2-40B4-BE49-F238E27FC236}">
                <a16:creationId xmlns:a16="http://schemas.microsoft.com/office/drawing/2014/main" id="{71E54337-6EFC-A349-A313-D5CF848C49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2023269"/>
            <a:ext cx="89486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2">
            <a:extLst>
              <a:ext uri="{FF2B5EF4-FFF2-40B4-BE49-F238E27FC236}">
                <a16:creationId xmlns:a16="http://schemas.microsoft.com/office/drawing/2014/main" id="{E5D8AF15-0C8A-F54B-A2A8-DA7678A2F148}"/>
              </a:ext>
            </a:extLst>
          </p:cNvPr>
          <p:cNvSpPr txBox="1">
            <a:spLocks noChangeArrowheads="1"/>
          </p:cNvSpPr>
          <p:nvPr/>
        </p:nvSpPr>
        <p:spPr bwMode="auto">
          <a:xfrm>
            <a:off x="5130800" y="2786063"/>
            <a:ext cx="893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r">
              <a:spcBef>
                <a:spcPct val="0"/>
              </a:spcBef>
              <a:buSzTx/>
              <a:buFontTx/>
              <a:buNone/>
            </a:pPr>
            <a:r>
              <a:rPr lang="en-US" altLang="en-US" sz="1800" b="1"/>
              <a:t>WISE</a:t>
            </a:r>
          </a:p>
        </p:txBody>
      </p:sp>
      <p:sp>
        <p:nvSpPr>
          <p:cNvPr id="15" name="Rectangle 4">
            <a:extLst>
              <a:ext uri="{FF2B5EF4-FFF2-40B4-BE49-F238E27FC236}">
                <a16:creationId xmlns:a16="http://schemas.microsoft.com/office/drawing/2014/main" id="{BA0C6D7B-74CA-5347-AAF6-0828B93835CC}"/>
              </a:ext>
            </a:extLst>
          </p:cNvPr>
          <p:cNvSpPr>
            <a:spLocks noGrp="1" noChangeArrowheads="1"/>
          </p:cNvSpPr>
          <p:nvPr>
            <p:ph type="title"/>
          </p:nvPr>
        </p:nvSpPr>
        <p:spPr>
          <a:xfrm>
            <a:off x="0" y="0"/>
            <a:ext cx="9144000" cy="1041400"/>
          </a:xfrm>
          <a:noFill/>
        </p:spPr>
        <p:txBody>
          <a:bodyPr>
            <a:noAutofit/>
          </a:bodyPr>
          <a:lstStyle/>
          <a:p>
            <a:pPr algn="ct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Collaborative Learning</a:t>
            </a:r>
            <a:r>
              <a:rPr lang="en-US" altLang="en-US" sz="2600" dirty="0">
                <a:latin typeface="Verdana" panose="020B0604030504040204" pitchFamily="34" charset="0"/>
                <a:ea typeface="Verdana" panose="020B0604030504040204" pitchFamily="34" charset="0"/>
                <a:cs typeface="Verdana" panose="020B0604030504040204" pitchFamily="34" charset="0"/>
              </a:rPr>
              <a:t>:</a:t>
            </a:r>
            <a:br>
              <a:rPr lang="en-US" altLang="en-US" sz="2600" dirty="0">
                <a:latin typeface="Verdana" panose="020B0604030504040204" pitchFamily="34" charset="0"/>
                <a:ea typeface="Verdana" panose="020B0604030504040204" pitchFamily="34" charset="0"/>
                <a:cs typeface="Verdana" panose="020B0604030504040204" pitchFamily="34" charset="0"/>
              </a:rPr>
            </a:br>
            <a:r>
              <a:rPr lang="en-US" altLang="en-US" sz="2600" dirty="0">
                <a:latin typeface="Verdana" panose="020B0604030504040204" pitchFamily="34" charset="0"/>
                <a:ea typeface="Verdana" panose="020B0604030504040204" pitchFamily="34" charset="0"/>
                <a:cs typeface="Verdana" panose="020B0604030504040204" pitchFamily="34" charset="0"/>
              </a:rPr>
              <a:t>Computer-Supported Collaborative Learning</a:t>
            </a:r>
          </a:p>
        </p:txBody>
      </p:sp>
    </p:spTree>
    <p:extLst>
      <p:ext uri="{BB962C8B-B14F-4D97-AF65-F5344CB8AC3E}">
        <p14:creationId xmlns:p14="http://schemas.microsoft.com/office/powerpoint/2010/main" val="2196357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CB3F27-8428-CA49-B619-0225D80FFD53}"/>
              </a:ext>
            </a:extLst>
          </p:cNvPr>
          <p:cNvGrpSpPr>
            <a:grpSpLocks/>
          </p:cNvGrpSpPr>
          <p:nvPr/>
        </p:nvGrpSpPr>
        <p:grpSpPr bwMode="auto">
          <a:xfrm>
            <a:off x="4046538" y="3175000"/>
            <a:ext cx="5021262" cy="3370263"/>
            <a:chOff x="4046538" y="3175000"/>
            <a:chExt cx="5021262" cy="3370263"/>
          </a:xfrm>
        </p:grpSpPr>
        <p:pic>
          <p:nvPicPr>
            <p:cNvPr id="63497" name="Picture 4">
              <a:extLst>
                <a:ext uri="{FF2B5EF4-FFF2-40B4-BE49-F238E27FC236}">
                  <a16:creationId xmlns:a16="http://schemas.microsoft.com/office/drawing/2014/main" id="{A20AFC22-195D-D64C-ABDF-1F73FE44E79C}"/>
                </a:ext>
              </a:extLst>
            </p:cNvPr>
            <p:cNvPicPr>
              <a:picLocks noChangeAspect="1" noChangeArrowheads="1"/>
            </p:cNvPicPr>
            <p:nvPr/>
          </p:nvPicPr>
          <p:blipFill>
            <a:blip r:embed="rId3">
              <a:clrChange>
                <a:clrFrom>
                  <a:srgbClr val="888888"/>
                </a:clrFrom>
                <a:clrTo>
                  <a:srgbClr val="888888">
                    <a:alpha val="0"/>
                  </a:srgbClr>
                </a:clrTo>
              </a:clrChange>
              <a:extLst>
                <a:ext uri="{28A0092B-C50C-407E-A947-70E740481C1C}">
                  <a14:useLocalDpi xmlns:a14="http://schemas.microsoft.com/office/drawing/2010/main" val="0"/>
                </a:ext>
              </a:extLst>
            </a:blip>
            <a:srcRect/>
            <a:stretch>
              <a:fillRect/>
            </a:stretch>
          </p:blipFill>
          <p:spPr bwMode="auto">
            <a:xfrm>
              <a:off x="4046538" y="3467100"/>
              <a:ext cx="50212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TextBox 2">
              <a:extLst>
                <a:ext uri="{FF2B5EF4-FFF2-40B4-BE49-F238E27FC236}">
                  <a16:creationId xmlns:a16="http://schemas.microsoft.com/office/drawing/2014/main" id="{6E56E3C5-7000-FF45-81DD-96C0ACFCC0EA}"/>
                </a:ext>
              </a:extLst>
            </p:cNvPr>
            <p:cNvSpPr txBox="1">
              <a:spLocks noChangeArrowheads="1"/>
            </p:cNvSpPr>
            <p:nvPr/>
          </p:nvSpPr>
          <p:spPr bwMode="auto">
            <a:xfrm>
              <a:off x="6991350" y="3175000"/>
              <a:ext cx="184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r">
                <a:spcBef>
                  <a:spcPct val="0"/>
                </a:spcBef>
                <a:buSzTx/>
                <a:buFontTx/>
                <a:buNone/>
              </a:pPr>
              <a:r>
                <a:rPr lang="en-US" altLang="en-US" sz="1800" b="1"/>
                <a:t>VMT-Basilica</a:t>
              </a:r>
            </a:p>
          </p:txBody>
        </p:sp>
      </p:grpSp>
      <p:sp>
        <p:nvSpPr>
          <p:cNvPr id="63490" name="Content Placeholder 2">
            <a:extLst>
              <a:ext uri="{FF2B5EF4-FFF2-40B4-BE49-F238E27FC236}">
                <a16:creationId xmlns:a16="http://schemas.microsoft.com/office/drawing/2014/main" id="{7B46E542-BABA-6A4A-B572-10D9DC657E10}"/>
              </a:ext>
            </a:extLst>
          </p:cNvPr>
          <p:cNvSpPr>
            <a:spLocks noGrp="1" noChangeArrowheads="1"/>
          </p:cNvSpPr>
          <p:nvPr>
            <p:ph idx="1"/>
          </p:nvPr>
        </p:nvSpPr>
        <p:spPr>
          <a:xfrm>
            <a:off x="338328" y="1701800"/>
            <a:ext cx="7645400" cy="1676400"/>
          </a:xfrm>
        </p:spPr>
        <p:txBody>
          <a:bodyPr>
            <a:normAutofit/>
          </a:bodyPr>
          <a:lstStyle/>
          <a:p>
            <a:pPr>
              <a:buSzPct val="130000"/>
            </a:pPr>
            <a:r>
              <a:rPr lang="en-US" altLang="en-US" sz="1900" dirty="0">
                <a:latin typeface="Verdana" panose="020B0604030504040204" pitchFamily="34" charset="0"/>
                <a:ea typeface="Verdana" panose="020B0604030504040204" pitchFamily="34" charset="0"/>
                <a:cs typeface="Verdana" panose="020B0604030504040204" pitchFamily="34" charset="0"/>
              </a:rPr>
              <a:t>Adapt collaborative process as students work together on a design task</a:t>
            </a:r>
          </a:p>
          <a:p>
            <a:pPr>
              <a:buSzPct val="130000"/>
            </a:pPr>
            <a:r>
              <a:rPr lang="en-US" altLang="en-US" sz="1900" dirty="0">
                <a:latin typeface="Verdana" panose="020B0604030504040204" pitchFamily="34" charset="0"/>
                <a:ea typeface="Verdana" panose="020B0604030504040204" pitchFamily="34" charset="0"/>
                <a:cs typeface="Verdana" panose="020B0604030504040204" pitchFamily="34" charset="0"/>
              </a:rPr>
              <a:t>Use of </a:t>
            </a:r>
            <a:r>
              <a:rPr lang="en-US" altLang="en-US" sz="1900" i="1" dirty="0">
                <a:latin typeface="Verdana" panose="020B0604030504040204" pitchFamily="34" charset="0"/>
                <a:ea typeface="Verdana" panose="020B0604030504040204" pitchFamily="34" charset="0"/>
                <a:cs typeface="Verdana" panose="020B0604030504040204" pitchFamily="34" charset="0"/>
              </a:rPr>
              <a:t>Conversational Agents </a:t>
            </a:r>
            <a:r>
              <a:rPr lang="en-US" altLang="en-US" sz="1900" dirty="0">
                <a:latin typeface="Verdana" panose="020B0604030504040204" pitchFamily="34" charset="0"/>
                <a:ea typeface="Verdana" panose="020B0604030504040204" pitchFamily="34" charset="0"/>
                <a:cs typeface="Verdana" panose="020B0604030504040204" pitchFamily="34" charset="0"/>
              </a:rPr>
              <a:t>(natural language processing) to shape conversation and support effective participation to achieve positive impact on learning</a:t>
            </a:r>
          </a:p>
        </p:txBody>
      </p:sp>
      <p:sp>
        <p:nvSpPr>
          <p:cNvPr id="63492" name="Rectangle 4">
            <a:extLst>
              <a:ext uri="{FF2B5EF4-FFF2-40B4-BE49-F238E27FC236}">
                <a16:creationId xmlns:a16="http://schemas.microsoft.com/office/drawing/2014/main" id="{D9BD0361-0F90-F146-B71C-A5B2BC4C0A18}"/>
              </a:ext>
            </a:extLst>
          </p:cNvPr>
          <p:cNvSpPr txBox="1">
            <a:spLocks noChangeArrowheads="1"/>
          </p:cNvSpPr>
          <p:nvPr/>
        </p:nvSpPr>
        <p:spPr bwMode="auto">
          <a:xfrm>
            <a:off x="-195072" y="1179513"/>
            <a:ext cx="91440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ctr">
              <a:lnSpc>
                <a:spcPct val="90000"/>
              </a:lnSpc>
              <a:spcBef>
                <a:spcPct val="0"/>
              </a:spcBef>
              <a:buSzTx/>
              <a:buFontTx/>
              <a:buNone/>
            </a:pPr>
            <a:r>
              <a:rPr lang="en-US" altLang="en-US" sz="2200" dirty="0"/>
              <a:t>Conversational Agents (Rosé, Kumar et al)</a:t>
            </a:r>
            <a:br>
              <a:rPr lang="en-US" altLang="en-US" sz="2200" dirty="0"/>
            </a:br>
            <a:endParaRPr lang="en-US" altLang="en-US" sz="2200" dirty="0"/>
          </a:p>
        </p:txBody>
      </p:sp>
      <p:sp>
        <p:nvSpPr>
          <p:cNvPr id="2" name="Rectangle 1">
            <a:extLst>
              <a:ext uri="{FF2B5EF4-FFF2-40B4-BE49-F238E27FC236}">
                <a16:creationId xmlns:a16="http://schemas.microsoft.com/office/drawing/2014/main" id="{BBFBDA66-0AB8-6846-8359-F1BC7A9D320E}"/>
              </a:ext>
            </a:extLst>
          </p:cNvPr>
          <p:cNvSpPr>
            <a:spLocks noChangeArrowheads="1"/>
          </p:cNvSpPr>
          <p:nvPr/>
        </p:nvSpPr>
        <p:spPr bwMode="auto">
          <a:xfrm>
            <a:off x="338328" y="3298825"/>
            <a:ext cx="3467100"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Pct val="120000"/>
            </a:pPr>
            <a:r>
              <a:rPr lang="en-US" altLang="en-US" sz="1900" dirty="0">
                <a:ea typeface="Verdana" panose="020B0604030504040204" pitchFamily="34" charset="0"/>
                <a:cs typeface="Verdana" panose="020B0604030504040204" pitchFamily="34" charset="0"/>
              </a:rPr>
              <a:t>Historical Perspective:</a:t>
            </a:r>
          </a:p>
          <a:p>
            <a:pPr lvl="1">
              <a:spcBef>
                <a:spcPts val="1000"/>
              </a:spcBef>
              <a:buSzTx/>
              <a:buFont typeface="Courier New" panose="02070309020205020404" pitchFamily="49" charset="0"/>
              <a:buChar char="o"/>
            </a:pPr>
            <a:r>
              <a:rPr lang="en-US" altLang="en-US" sz="1500" dirty="0">
                <a:ea typeface="Verdana" panose="020B0604030504040204" pitchFamily="34" charset="0"/>
                <a:cs typeface="Verdana" panose="020B0604030504040204" pitchFamily="34" charset="0"/>
              </a:rPr>
              <a:t>Socratic dialogue tutors (Rosé et al, 2001)</a:t>
            </a:r>
          </a:p>
          <a:p>
            <a:pPr lvl="1">
              <a:spcBef>
                <a:spcPts val="1000"/>
              </a:spcBef>
              <a:buSzTx/>
              <a:buFont typeface="Courier New" panose="02070309020205020404" pitchFamily="49" charset="0"/>
              <a:buChar char="o"/>
            </a:pPr>
            <a:r>
              <a:rPr lang="en-US" altLang="en-US" sz="1500" dirty="0">
                <a:ea typeface="Verdana" panose="020B0604030504040204" pitchFamily="34" charset="0"/>
                <a:cs typeface="Verdana" panose="020B0604030504040204" pitchFamily="34" charset="0"/>
              </a:rPr>
              <a:t>Students learn more when working with a partner, and even better with support (</a:t>
            </a:r>
            <a:r>
              <a:rPr lang="en-US" altLang="en-US" sz="1500" dirty="0" err="1">
                <a:ea typeface="Verdana" panose="020B0604030504040204" pitchFamily="34" charset="0"/>
                <a:cs typeface="Verdana" panose="020B0604030504040204" pitchFamily="34" charset="0"/>
              </a:rPr>
              <a:t>Gweon</a:t>
            </a:r>
            <a:r>
              <a:rPr lang="en-US" altLang="en-US" sz="1500" dirty="0">
                <a:ea typeface="Verdana" panose="020B0604030504040204" pitchFamily="34" charset="0"/>
                <a:cs typeface="Verdana" panose="020B0604030504040204" pitchFamily="34" charset="0"/>
              </a:rPr>
              <a:t> et al, 2006)</a:t>
            </a:r>
          </a:p>
          <a:p>
            <a:pPr lvl="1">
              <a:spcBef>
                <a:spcPts val="1000"/>
              </a:spcBef>
              <a:buSzTx/>
              <a:buFont typeface="Courier New" panose="02070309020205020404" pitchFamily="49" charset="0"/>
              <a:buChar char="o"/>
            </a:pPr>
            <a:r>
              <a:rPr lang="en-US" altLang="en-US" sz="1500" dirty="0">
                <a:ea typeface="Verdana" panose="020B0604030504040204" pitchFamily="34" charset="0"/>
                <a:cs typeface="Verdana" panose="020B0604030504040204" pitchFamily="34" charset="0"/>
              </a:rPr>
              <a:t>Tutorial dialogue agents provide effective support for collaborative learning (Kumar et al, 2007)</a:t>
            </a:r>
          </a:p>
        </p:txBody>
      </p:sp>
      <p:sp>
        <p:nvSpPr>
          <p:cNvPr id="6" name="Rectangle 5">
            <a:extLst>
              <a:ext uri="{FF2B5EF4-FFF2-40B4-BE49-F238E27FC236}">
                <a16:creationId xmlns:a16="http://schemas.microsoft.com/office/drawing/2014/main" id="{08528197-1029-064A-8CBA-251EC7C0E532}"/>
              </a:ext>
            </a:extLst>
          </p:cNvPr>
          <p:cNvSpPr>
            <a:spLocks noChangeArrowheads="1"/>
          </p:cNvSpPr>
          <p:nvPr/>
        </p:nvSpPr>
        <p:spPr bwMode="auto">
          <a:xfrm>
            <a:off x="4064000" y="4475163"/>
            <a:ext cx="4953000" cy="954087"/>
          </a:xfrm>
          <a:prstGeom prst="rect">
            <a:avLst/>
          </a:prstGeom>
          <a:solidFill>
            <a:schemeClr val="bg1"/>
          </a:solidFill>
          <a:ln w="9525">
            <a:solidFill>
              <a:schemeClr val="tx1"/>
            </a:solidFill>
            <a:miter lim="800000"/>
            <a:headEnd/>
            <a:tailEnd/>
          </a:ln>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SzTx/>
              <a:buFontTx/>
              <a:buNone/>
            </a:pPr>
            <a:r>
              <a:rPr lang="en-US" altLang="en-US" sz="1400" b="1"/>
              <a:t>** Students learn up to 1.25 standard deviations more when interactive support is provided in the environment. </a:t>
            </a:r>
            <a:r>
              <a:rPr lang="en-US" altLang="en-US" sz="1400" b="1">
                <a:solidFill>
                  <a:srgbClr val="FF6600"/>
                </a:solidFill>
              </a:rPr>
              <a:t>(more than a full letter grade!)</a:t>
            </a:r>
          </a:p>
        </p:txBody>
      </p:sp>
      <p:pic>
        <p:nvPicPr>
          <p:cNvPr id="63495" name="Picture 6">
            <a:extLst>
              <a:ext uri="{FF2B5EF4-FFF2-40B4-BE49-F238E27FC236}">
                <a16:creationId xmlns:a16="http://schemas.microsoft.com/office/drawing/2014/main" id="{D2E51931-669C-4946-B114-48547C3296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8368" y="1068324"/>
            <a:ext cx="865632" cy="86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6" descr="RohitKumarPhoto.jpg">
            <a:extLst>
              <a:ext uri="{FF2B5EF4-FFF2-40B4-BE49-F238E27FC236}">
                <a16:creationId xmlns:a16="http://schemas.microsoft.com/office/drawing/2014/main" id="{B2B95234-FA5C-7444-8A46-FA28BC79D7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8368" y="2000512"/>
            <a:ext cx="865632" cy="92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a:extLst>
              <a:ext uri="{FF2B5EF4-FFF2-40B4-BE49-F238E27FC236}">
                <a16:creationId xmlns:a16="http://schemas.microsoft.com/office/drawing/2014/main" id="{07C44E89-ECD6-9E4E-B56F-7B48C2BE684C}"/>
              </a:ext>
            </a:extLst>
          </p:cNvPr>
          <p:cNvSpPr>
            <a:spLocks noGrp="1" noChangeArrowheads="1"/>
          </p:cNvSpPr>
          <p:nvPr>
            <p:ph type="title"/>
          </p:nvPr>
        </p:nvSpPr>
        <p:spPr>
          <a:xfrm>
            <a:off x="0" y="0"/>
            <a:ext cx="9144000" cy="1041400"/>
          </a:xfrm>
          <a:noFill/>
        </p:spPr>
        <p:txBody>
          <a:bodyPr>
            <a:noAutofit/>
          </a:bodyPr>
          <a:lstStyle/>
          <a:p>
            <a:pPr algn="ct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Collaborative Learning</a:t>
            </a:r>
            <a:r>
              <a:rPr lang="en-US" altLang="en-US" sz="2600" dirty="0">
                <a:latin typeface="Verdana" panose="020B0604030504040204" pitchFamily="34" charset="0"/>
                <a:ea typeface="Verdana" panose="020B0604030504040204" pitchFamily="34" charset="0"/>
                <a:cs typeface="Verdana" panose="020B0604030504040204" pitchFamily="34" charset="0"/>
              </a:rPr>
              <a:t>:</a:t>
            </a:r>
            <a:br>
              <a:rPr lang="en-US" altLang="en-US" sz="2600" dirty="0">
                <a:latin typeface="Verdana" panose="020B0604030504040204" pitchFamily="34" charset="0"/>
                <a:ea typeface="Verdana" panose="020B0604030504040204" pitchFamily="34" charset="0"/>
                <a:cs typeface="Verdana" panose="020B0604030504040204" pitchFamily="34" charset="0"/>
              </a:rPr>
            </a:br>
            <a:r>
              <a:rPr lang="en-US" altLang="en-US" sz="2600" dirty="0">
                <a:latin typeface="Verdana" panose="020B0604030504040204" pitchFamily="34" charset="0"/>
                <a:ea typeface="Verdana" panose="020B0604030504040204" pitchFamily="34" charset="0"/>
                <a:cs typeface="Verdana" panose="020B0604030504040204" pitchFamily="34" charset="0"/>
              </a:rPr>
              <a:t>Computer-Supported Collaborative Learning</a:t>
            </a:r>
          </a:p>
        </p:txBody>
      </p:sp>
    </p:spTree>
    <p:extLst>
      <p:ext uri="{BB962C8B-B14F-4D97-AF65-F5344CB8AC3E}">
        <p14:creationId xmlns:p14="http://schemas.microsoft.com/office/powerpoint/2010/main" val="754218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15F06ABB-9874-D744-8312-57E0D81EB0BA}"/>
              </a:ext>
            </a:extLst>
          </p:cNvPr>
          <p:cNvSpPr>
            <a:spLocks noGrp="1" noChangeArrowheads="1"/>
          </p:cNvSpPr>
          <p:nvPr>
            <p:ph type="title"/>
          </p:nvPr>
        </p:nvSpPr>
        <p:spPr>
          <a:xfrm>
            <a:off x="152400" y="609600"/>
            <a:ext cx="8991600" cy="1143000"/>
          </a:xfrm>
        </p:spPr>
        <p:txBody>
          <a:bodyPr>
            <a:normAutofit/>
          </a:bodyPr>
          <a:lstStyle/>
          <a:p>
            <a:r>
              <a:rPr lang="en-US" altLang="en-US" sz="3200" dirty="0">
                <a:latin typeface="Verdana" panose="020B0604030504040204" pitchFamily="34" charset="0"/>
                <a:ea typeface="Verdana" panose="020B0604030504040204" pitchFamily="34" charset="0"/>
                <a:cs typeface="Verdana" panose="020B0604030504040204" pitchFamily="34" charset="0"/>
              </a:rPr>
              <a:t>Today’s reality in education …</a:t>
            </a:r>
          </a:p>
        </p:txBody>
      </p:sp>
      <p:sp>
        <p:nvSpPr>
          <p:cNvPr id="12290" name="Content Placeholder 2">
            <a:extLst>
              <a:ext uri="{FF2B5EF4-FFF2-40B4-BE49-F238E27FC236}">
                <a16:creationId xmlns:a16="http://schemas.microsoft.com/office/drawing/2014/main" id="{FD29BDA1-FC9E-284B-A0C8-1272CCE949DC}"/>
              </a:ext>
            </a:extLst>
          </p:cNvPr>
          <p:cNvSpPr>
            <a:spLocks noGrp="1" noChangeArrowheads="1"/>
          </p:cNvSpPr>
          <p:nvPr>
            <p:ph idx="1"/>
          </p:nvPr>
        </p:nvSpPr>
        <p:spPr>
          <a:xfrm>
            <a:off x="392144" y="2025650"/>
            <a:ext cx="8678863" cy="590550"/>
          </a:xfrm>
        </p:spPr>
        <p:txBody>
          <a:bodyPr/>
          <a:lstStyle/>
          <a:p>
            <a:pPr>
              <a:spcAft>
                <a:spcPts val="1400"/>
              </a:spcAft>
              <a:buSzPct val="130000"/>
            </a:pPr>
            <a:r>
              <a:rPr lang="en-US" altLang="en-US" sz="2400" dirty="0">
                <a:latin typeface="Verdana" panose="020B0604030504040204" pitchFamily="34" charset="0"/>
                <a:ea typeface="Verdana" panose="020B0604030504040204" pitchFamily="34" charset="0"/>
                <a:cs typeface="Verdana" panose="020B0604030504040204" pitchFamily="34" charset="0"/>
              </a:rPr>
              <a:t>Class sizes are growing …</a:t>
            </a:r>
          </a:p>
        </p:txBody>
      </p:sp>
      <p:sp>
        <p:nvSpPr>
          <p:cNvPr id="5" name="Content Placeholder 2">
            <a:extLst>
              <a:ext uri="{FF2B5EF4-FFF2-40B4-BE49-F238E27FC236}">
                <a16:creationId xmlns:a16="http://schemas.microsoft.com/office/drawing/2014/main" id="{A37F6326-711A-7D4A-9758-3FDB9ECC0E44}"/>
              </a:ext>
            </a:extLst>
          </p:cNvPr>
          <p:cNvSpPr txBox="1">
            <a:spLocks/>
          </p:cNvSpPr>
          <p:nvPr/>
        </p:nvSpPr>
        <p:spPr bwMode="auto">
          <a:xfrm>
            <a:off x="330200" y="2806700"/>
            <a:ext cx="867886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Aft>
                <a:spcPts val="2400"/>
              </a:spcAft>
            </a:pPr>
            <a:r>
              <a:rPr lang="en-US" altLang="ja-JP" sz="2400" dirty="0"/>
              <a:t>Teachers are overwhelmed …</a:t>
            </a:r>
          </a:p>
          <a:p>
            <a:pPr>
              <a:spcAft>
                <a:spcPts val="2400"/>
              </a:spcAft>
            </a:pPr>
            <a:r>
              <a:rPr lang="en-US" altLang="ja-JP" sz="2400" dirty="0"/>
              <a:t>Kids are more technologically sophisticated and they expect to encounter such sophistication in the education and instruction they receive …</a:t>
            </a:r>
          </a:p>
          <a:p>
            <a:pPr>
              <a:spcAft>
                <a:spcPts val="2400"/>
              </a:spcAft>
            </a:pPr>
            <a:r>
              <a:rPr lang="en-US" altLang="ja-JP" sz="2400" dirty="0"/>
              <a:t>So, will advanced learning technology be the panacea?</a:t>
            </a:r>
          </a:p>
        </p:txBody>
      </p:sp>
    </p:spTree>
    <p:extLst>
      <p:ext uri="{BB962C8B-B14F-4D97-AF65-F5344CB8AC3E}">
        <p14:creationId xmlns:p14="http://schemas.microsoft.com/office/powerpoint/2010/main" val="1506780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29A24B9D-727A-2049-8A4E-33C646CC2721}"/>
              </a:ext>
            </a:extLst>
          </p:cNvPr>
          <p:cNvSpPr>
            <a:spLocks noGrp="1" noChangeArrowheads="1"/>
          </p:cNvSpPr>
          <p:nvPr>
            <p:ph type="title"/>
          </p:nvPr>
        </p:nvSpPr>
        <p:spPr>
          <a:xfrm>
            <a:off x="0" y="0"/>
            <a:ext cx="9144000" cy="914400"/>
          </a:xfrm>
          <a:noFill/>
        </p:spPr>
        <p:txBody>
          <a:bodyPr>
            <a:noAutofit/>
          </a:bodyPr>
          <a:lstStyle/>
          <a:p>
            <a:pPr algn="ct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Classroom Orchestration</a:t>
            </a:r>
            <a:endParaRPr lang="en-US" altLang="en-US" sz="2600" dirty="0">
              <a:latin typeface="Verdana" panose="020B0604030504040204" pitchFamily="34" charset="0"/>
              <a:ea typeface="Verdana" panose="020B0604030504040204" pitchFamily="34" charset="0"/>
              <a:cs typeface="Verdana" panose="020B0604030504040204" pitchFamily="34" charset="0"/>
            </a:endParaRPr>
          </a:p>
        </p:txBody>
      </p:sp>
      <p:sp>
        <p:nvSpPr>
          <p:cNvPr id="59395" name="Rectangle 3">
            <a:extLst>
              <a:ext uri="{FF2B5EF4-FFF2-40B4-BE49-F238E27FC236}">
                <a16:creationId xmlns:a16="http://schemas.microsoft.com/office/drawing/2014/main" id="{848CDACD-E5B6-094D-9E85-94EDD7CEDF47}"/>
              </a:ext>
            </a:extLst>
          </p:cNvPr>
          <p:cNvSpPr txBox="1">
            <a:spLocks noChangeArrowheads="1"/>
          </p:cNvSpPr>
          <p:nvPr/>
        </p:nvSpPr>
        <p:spPr bwMode="auto">
          <a:xfrm>
            <a:off x="61913" y="1155700"/>
            <a:ext cx="48529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Aft>
                <a:spcPts val="2400"/>
              </a:spcAft>
            </a:pPr>
            <a:r>
              <a:rPr lang="en-US" sz="1800" b="1" i="1" dirty="0"/>
              <a:t>Traditional classrooms</a:t>
            </a:r>
            <a:r>
              <a:rPr lang="en-US" sz="1800" dirty="0"/>
              <a:t>: the teacher’s role is to be the primary source of information, and the learners passively receive it. </a:t>
            </a:r>
          </a:p>
        </p:txBody>
      </p:sp>
      <p:sp>
        <p:nvSpPr>
          <p:cNvPr id="41990" name="Rectangle 3">
            <a:extLst>
              <a:ext uri="{FF2B5EF4-FFF2-40B4-BE49-F238E27FC236}">
                <a16:creationId xmlns:a16="http://schemas.microsoft.com/office/drawing/2014/main" id="{6FE60FDA-7D93-6749-982D-00F88AF7872F}"/>
              </a:ext>
            </a:extLst>
          </p:cNvPr>
          <p:cNvSpPr txBox="1">
            <a:spLocks noChangeArrowheads="1"/>
          </p:cNvSpPr>
          <p:nvPr/>
        </p:nvSpPr>
        <p:spPr bwMode="auto">
          <a:xfrm>
            <a:off x="61914" y="2412321"/>
            <a:ext cx="4610904" cy="4105275"/>
          </a:xfrm>
          <a:prstGeom prst="rect">
            <a:avLst/>
          </a:prstGeom>
          <a:noFill/>
          <a:ln>
            <a:noFill/>
          </a:ln>
          <a:extLst>
            <a:ext uri="{FAA26D3D-D897-4be2-8F04-BA451C77F1D7}"/>
            <a:ext uri="{909E8E84-426E-40dd-AFC4-6F175D3DCCD1}"/>
            <a:ext uri="{91240B29-F687-4f45-9708-019B960494DF}"/>
          </a:extLst>
        </p:spPr>
        <p:txBody>
          <a:bodyPr lIns="90488" tIns="44450" rIns="90488" bIns="44450"/>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ts val="2400"/>
              </a:spcAft>
              <a:buSzPct val="120000"/>
              <a:buFont typeface="Arial" panose="020B0604020202020204" pitchFamily="34" charset="0"/>
              <a:buChar char="•"/>
            </a:pPr>
            <a:r>
              <a:rPr lang="en-US" sz="1800" b="1" i="1" dirty="0">
                <a:latin typeface="Verdana" panose="020B0604030504040204" pitchFamily="34" charset="0"/>
                <a:ea typeface="Verdana" panose="020B0604030504040204" pitchFamily="34" charset="0"/>
                <a:cs typeface="Verdana" panose="020B0604030504040204" pitchFamily="34" charset="0"/>
              </a:rPr>
              <a:t>Modern Classrooms</a:t>
            </a:r>
            <a:r>
              <a:rPr lang="en-US" sz="1800" dirty="0">
                <a:latin typeface="Verdana" panose="020B0604030504040204" pitchFamily="34" charset="0"/>
                <a:ea typeface="Verdana" panose="020B0604030504040204" pitchFamily="34" charset="0"/>
                <a:cs typeface="Verdana" panose="020B0604030504040204" pitchFamily="34" charset="0"/>
              </a:rPr>
              <a:t>: the teacher’s role will shift more and more to the “guide on the side”</a:t>
            </a:r>
          </a:p>
          <a:p>
            <a:pPr>
              <a:spcAft>
                <a:spcPts val="2400"/>
              </a:spcAft>
              <a:buSzPct val="120000"/>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Educational technology is taking a more prominent role in supporting students in their learning</a:t>
            </a:r>
          </a:p>
          <a:p>
            <a:pPr>
              <a:spcAft>
                <a:spcPts val="2400"/>
              </a:spcAft>
              <a:buSzPct val="120000"/>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Schools and universities are beginning to redesign learning spaces </a:t>
            </a:r>
          </a:p>
          <a:p>
            <a:pPr>
              <a:spcAft>
                <a:spcPts val="2400"/>
              </a:spcAft>
              <a:buSzPct val="120000"/>
              <a:buFont typeface="Arial" panose="020B0604020202020204" pitchFamily="34" charset="0"/>
              <a:buChar char="•"/>
            </a:pPr>
            <a:r>
              <a:rPr lang="en-US" sz="1800" dirty="0">
                <a:latin typeface="Verdana" panose="020B0604030504040204" pitchFamily="34" charset="0"/>
                <a:ea typeface="Verdana" panose="020B0604030504040204" pitchFamily="34" charset="0"/>
                <a:cs typeface="Verdana" panose="020B0604030504040204" pitchFamily="34" charset="0"/>
              </a:rPr>
              <a:t>Vast amounts of data on student activities is being collected and analyzed</a:t>
            </a:r>
          </a:p>
          <a:p>
            <a:pPr>
              <a:spcBef>
                <a:spcPts val="1275"/>
              </a:spcBef>
              <a:buSzPct val="100000"/>
              <a:buFontTx/>
              <a:buChar char="•"/>
              <a:defRPr/>
            </a:pPr>
            <a:endParaRPr lang="en-US" sz="1800" dirty="0">
              <a:latin typeface="Verdana"/>
              <a:cs typeface="Verdana"/>
            </a:endParaRPr>
          </a:p>
          <a:p>
            <a:pPr marL="0" indent="0" algn="r">
              <a:defRPr/>
            </a:pPr>
            <a:endParaRPr lang="en-US" dirty="0"/>
          </a:p>
          <a:p>
            <a:pPr>
              <a:spcBef>
                <a:spcPts val="1275"/>
              </a:spcBef>
              <a:buSzPct val="100000"/>
              <a:buFontTx/>
              <a:buChar char="•"/>
              <a:defRPr/>
            </a:pPr>
            <a:endParaRPr lang="en-US" sz="1800" dirty="0">
              <a:latin typeface="Verdana" charset="0"/>
              <a:cs typeface="Verdana" charset="0"/>
            </a:endParaRPr>
          </a:p>
        </p:txBody>
      </p:sp>
      <p:sp>
        <p:nvSpPr>
          <p:cNvPr id="59399" name="TextBox 15">
            <a:extLst>
              <a:ext uri="{FF2B5EF4-FFF2-40B4-BE49-F238E27FC236}">
                <a16:creationId xmlns:a16="http://schemas.microsoft.com/office/drawing/2014/main" id="{0866A175-34EC-8F40-AE28-5D0386A5D5CA}"/>
              </a:ext>
            </a:extLst>
          </p:cNvPr>
          <p:cNvSpPr txBox="1">
            <a:spLocks noChangeArrowheads="1"/>
          </p:cNvSpPr>
          <p:nvPr/>
        </p:nvSpPr>
        <p:spPr bwMode="auto">
          <a:xfrm>
            <a:off x="5865599" y="781493"/>
            <a:ext cx="1847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dirty="0"/>
              <a:t>ARGUNAUT</a:t>
            </a:r>
          </a:p>
          <a:p>
            <a:pPr>
              <a:spcBef>
                <a:spcPct val="0"/>
              </a:spcBef>
              <a:buSzTx/>
              <a:buFontTx/>
              <a:buNone/>
            </a:pPr>
            <a:r>
              <a:rPr lang="en-US" altLang="en-US" sz="1600" dirty="0"/>
              <a:t>(McLaren et al)</a:t>
            </a:r>
          </a:p>
        </p:txBody>
      </p:sp>
      <p:pic>
        <p:nvPicPr>
          <p:cNvPr id="59401" name="Picture 20" descr="Macintosh HD:Users:matthias:Desktop:D4.2:MImain.png">
            <a:extLst>
              <a:ext uri="{FF2B5EF4-FFF2-40B4-BE49-F238E27FC236}">
                <a16:creationId xmlns:a16="http://schemas.microsoft.com/office/drawing/2014/main" id="{7C764B22-072A-A748-AA27-20B332FB7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787" y="1305368"/>
            <a:ext cx="29591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hape 139" descr="Lumilo deep-dive.png">
            <a:extLst>
              <a:ext uri="{FF2B5EF4-FFF2-40B4-BE49-F238E27FC236}">
                <a16:creationId xmlns:a16="http://schemas.microsoft.com/office/drawing/2014/main" id="{ECF43C54-293B-3C44-83A5-9C8215EC414B}"/>
              </a:ext>
            </a:extLst>
          </p:cNvPr>
          <p:cNvPicPr preferRelativeResize="0"/>
          <p:nvPr/>
        </p:nvPicPr>
        <p:blipFill rotWithShape="1">
          <a:blip r:embed="rId4">
            <a:alphaModFix/>
          </a:blip>
          <a:srcRect/>
          <a:stretch/>
        </p:blipFill>
        <p:spPr>
          <a:xfrm>
            <a:off x="5598103" y="2967909"/>
            <a:ext cx="3046063" cy="1785771"/>
          </a:xfrm>
          <a:prstGeom prst="rect">
            <a:avLst/>
          </a:prstGeom>
          <a:noFill/>
          <a:ln>
            <a:solidFill>
              <a:schemeClr val="tx2"/>
            </a:solidFill>
          </a:ln>
        </p:spPr>
      </p:pic>
      <p:sp>
        <p:nvSpPr>
          <p:cNvPr id="12" name="TextBox 15">
            <a:extLst>
              <a:ext uri="{FF2B5EF4-FFF2-40B4-BE49-F238E27FC236}">
                <a16:creationId xmlns:a16="http://schemas.microsoft.com/office/drawing/2014/main" id="{BD56316C-0F3E-3246-A828-32379299A29C}"/>
              </a:ext>
            </a:extLst>
          </p:cNvPr>
          <p:cNvSpPr txBox="1">
            <a:spLocks noChangeArrowheads="1"/>
          </p:cNvSpPr>
          <p:nvPr/>
        </p:nvSpPr>
        <p:spPr bwMode="auto">
          <a:xfrm>
            <a:off x="4672817" y="2410152"/>
            <a:ext cx="1847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600" b="1" dirty="0"/>
              <a:t>LUMILO</a:t>
            </a:r>
          </a:p>
          <a:p>
            <a:pPr>
              <a:spcBef>
                <a:spcPct val="0"/>
              </a:spcBef>
              <a:buSzTx/>
              <a:buFontTx/>
              <a:buNone/>
            </a:pPr>
            <a:r>
              <a:rPr lang="en-US" altLang="en-US" sz="1600" dirty="0"/>
              <a:t>(Holstein et al)</a:t>
            </a:r>
          </a:p>
        </p:txBody>
      </p:sp>
      <p:pic>
        <p:nvPicPr>
          <p:cNvPr id="13" name="Shape 89">
            <a:extLst>
              <a:ext uri="{FF2B5EF4-FFF2-40B4-BE49-F238E27FC236}">
                <a16:creationId xmlns:a16="http://schemas.microsoft.com/office/drawing/2014/main" id="{C17707AE-582E-DC43-B27C-1147DACD6DB7}"/>
              </a:ext>
            </a:extLst>
          </p:cNvPr>
          <p:cNvPicPr preferRelativeResize="0"/>
          <p:nvPr/>
        </p:nvPicPr>
        <p:blipFill rotWithShape="1">
          <a:blip r:embed="rId5">
            <a:alphaModFix/>
          </a:blip>
          <a:srcRect l="7553" r="14175"/>
          <a:stretch/>
        </p:blipFill>
        <p:spPr>
          <a:xfrm>
            <a:off x="6211415" y="4791946"/>
            <a:ext cx="2726872" cy="1763984"/>
          </a:xfrm>
          <a:prstGeom prst="rect">
            <a:avLst/>
          </a:prstGeom>
          <a:noFill/>
          <a:ln>
            <a:noFill/>
          </a:ln>
        </p:spPr>
      </p:pic>
      <p:pic>
        <p:nvPicPr>
          <p:cNvPr id="14" name="Shape 90">
            <a:extLst>
              <a:ext uri="{FF2B5EF4-FFF2-40B4-BE49-F238E27FC236}">
                <a16:creationId xmlns:a16="http://schemas.microsoft.com/office/drawing/2014/main" id="{8C94F6F1-486D-A747-A3B4-60ED91B46A3D}"/>
              </a:ext>
            </a:extLst>
          </p:cNvPr>
          <p:cNvPicPr preferRelativeResize="0"/>
          <p:nvPr/>
        </p:nvPicPr>
        <p:blipFill>
          <a:blip r:embed="rId6">
            <a:alphaModFix/>
          </a:blip>
          <a:stretch>
            <a:fillRect/>
          </a:stretch>
        </p:blipFill>
        <p:spPr>
          <a:xfrm>
            <a:off x="8245822" y="5759602"/>
            <a:ext cx="862004" cy="1002928"/>
          </a:xfrm>
          <a:prstGeom prst="rect">
            <a:avLst/>
          </a:prstGeom>
          <a:noFill/>
          <a:ln w="28575" cap="flat" cmpd="sng">
            <a:solidFill>
              <a:srgbClr val="000000"/>
            </a:solidFill>
            <a:prstDash val="solid"/>
            <a:round/>
            <a:headEnd type="none" w="sm" len="sm"/>
            <a:tailEnd type="none" w="sm" len="sm"/>
          </a:ln>
        </p:spPr>
      </p:pic>
      <p:sp>
        <p:nvSpPr>
          <p:cNvPr id="15" name="Shape 92">
            <a:extLst>
              <a:ext uri="{FF2B5EF4-FFF2-40B4-BE49-F238E27FC236}">
                <a16:creationId xmlns:a16="http://schemas.microsoft.com/office/drawing/2014/main" id="{EAFAD438-10D2-8E4B-8515-53442F5B35F2}"/>
              </a:ext>
            </a:extLst>
          </p:cNvPr>
          <p:cNvSpPr txBox="1"/>
          <p:nvPr/>
        </p:nvSpPr>
        <p:spPr>
          <a:xfrm>
            <a:off x="4914900" y="4906887"/>
            <a:ext cx="1307887" cy="809100"/>
          </a:xfrm>
          <a:prstGeom prst="rect">
            <a:avLst/>
          </a:prstGeom>
          <a:noFill/>
          <a:ln>
            <a:noFill/>
          </a:ln>
        </p:spPr>
        <p:txBody>
          <a:bodyPr spcFirstLastPara="1" wrap="square" lIns="91425" tIns="91425" rIns="91425" bIns="91425" anchor="t" anchorCtr="0">
            <a:noAutofit/>
          </a:bodyPr>
          <a:lstStyle/>
          <a:p>
            <a:pPr>
              <a:spcAft>
                <a:spcPts val="600"/>
              </a:spcAft>
            </a:pPr>
            <a:r>
              <a:rPr lang="en" sz="1600" b="1" dirty="0">
                <a:latin typeface="Helvetica" charset="0"/>
                <a:ea typeface="Helvetica" charset="0"/>
                <a:cs typeface="Helvetica" charset="0"/>
              </a:rPr>
              <a:t>Lantern </a:t>
            </a:r>
            <a:r>
              <a:rPr lang="en" sz="1600" dirty="0">
                <a:latin typeface="Helvetica" charset="0"/>
                <a:ea typeface="Helvetica" charset="0"/>
                <a:cs typeface="Helvetica" charset="0"/>
                <a:sym typeface="Roboto"/>
              </a:rPr>
              <a:t>(</a:t>
            </a:r>
            <a:r>
              <a:rPr lang="en" sz="1600" dirty="0" err="1">
                <a:latin typeface="Helvetica" charset="0"/>
                <a:ea typeface="Helvetica" charset="0"/>
                <a:cs typeface="Helvetica" charset="0"/>
                <a:sym typeface="Roboto"/>
              </a:rPr>
              <a:t>Alavi</a:t>
            </a:r>
            <a:r>
              <a:rPr lang="en" sz="1600" dirty="0">
                <a:latin typeface="Helvetica" charset="0"/>
                <a:ea typeface="Helvetica" charset="0"/>
                <a:cs typeface="Helvetica" charset="0"/>
                <a:sym typeface="Roboto"/>
              </a:rPr>
              <a:t> et al.)</a:t>
            </a:r>
            <a:endParaRPr sz="1600" dirty="0">
              <a:latin typeface="Helvetica" charset="0"/>
              <a:ea typeface="Helvetica" charset="0"/>
              <a:cs typeface="Helvetica" charset="0"/>
              <a:sym typeface="Roboto"/>
            </a:endParaRPr>
          </a:p>
        </p:txBody>
      </p:sp>
    </p:spTree>
    <p:extLst>
      <p:ext uri="{BB962C8B-B14F-4D97-AF65-F5344CB8AC3E}">
        <p14:creationId xmlns:p14="http://schemas.microsoft.com/office/powerpoint/2010/main" val="4115920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90" name="Shape 190"/>
          <p:cNvPicPr preferRelativeResize="0"/>
          <p:nvPr/>
        </p:nvPicPr>
        <p:blipFill rotWithShape="1">
          <a:blip r:embed="rId3">
            <a:alphaModFix/>
          </a:blip>
          <a:srcRect l="1340" t="3688" r="45886" b="40261"/>
          <a:stretch/>
        </p:blipFill>
        <p:spPr>
          <a:xfrm>
            <a:off x="3881601" y="3207873"/>
            <a:ext cx="5262399" cy="3157608"/>
          </a:xfrm>
          <a:prstGeom prst="rect">
            <a:avLst/>
          </a:prstGeom>
          <a:noFill/>
          <a:ln>
            <a:noFill/>
          </a:ln>
        </p:spPr>
      </p:pic>
      <p:sp>
        <p:nvSpPr>
          <p:cNvPr id="6" name="Shape 123"/>
          <p:cNvSpPr/>
          <p:nvPr/>
        </p:nvSpPr>
        <p:spPr>
          <a:xfrm>
            <a:off x="258597" y="680509"/>
            <a:ext cx="8803758" cy="619561"/>
          </a:xfrm>
          <a:prstGeom prst="rect">
            <a:avLst/>
          </a:prstGeom>
          <a:noFill/>
          <a:ln>
            <a:noFill/>
          </a:ln>
        </p:spPr>
        <p:txBody>
          <a:bodyPr spcFirstLastPara="1" wrap="square" lIns="91425" tIns="91425" rIns="91425" bIns="91425" anchor="ctr" anchorCtr="0">
            <a:noAutofit/>
          </a:bodyPr>
          <a:lstStyle/>
          <a:p>
            <a:pPr algn="ctr"/>
            <a:r>
              <a:rPr lang="en" sz="2600" dirty="0">
                <a:latin typeface="Verdana" panose="020B0604030504040204" pitchFamily="34" charset="0"/>
                <a:ea typeface="Verdana" panose="020B0604030504040204" pitchFamily="34" charset="0"/>
                <a:cs typeface="Verdana" panose="020B0604030504040204" pitchFamily="34" charset="0"/>
                <a:sym typeface="Roboto"/>
              </a:rPr>
              <a:t>L</a:t>
            </a:r>
            <a:r>
              <a:rPr lang="en-US" sz="2600" dirty="0" err="1">
                <a:latin typeface="Verdana" panose="020B0604030504040204" pitchFamily="34" charset="0"/>
                <a:ea typeface="Verdana" panose="020B0604030504040204" pitchFamily="34" charset="0"/>
                <a:cs typeface="Verdana" panose="020B0604030504040204" pitchFamily="34" charset="0"/>
                <a:sym typeface="Roboto"/>
              </a:rPr>
              <a:t>umilo</a:t>
            </a:r>
            <a:r>
              <a:rPr lang="en-US" sz="2600" dirty="0">
                <a:latin typeface="Verdana" panose="020B0604030504040204" pitchFamily="34" charset="0"/>
                <a:ea typeface="Verdana" panose="020B0604030504040204" pitchFamily="34" charset="0"/>
                <a:cs typeface="Verdana" panose="020B0604030504040204" pitchFamily="34" charset="0"/>
                <a:sym typeface="Roboto"/>
              </a:rPr>
              <a:t> (Holstein et al)</a:t>
            </a:r>
          </a:p>
        </p:txBody>
      </p:sp>
      <p:pic>
        <p:nvPicPr>
          <p:cNvPr id="7" name="Picture 6"/>
          <p:cNvPicPr>
            <a:picLocks noChangeAspect="1"/>
          </p:cNvPicPr>
          <p:nvPr/>
        </p:nvPicPr>
        <p:blipFill>
          <a:blip r:embed="rId4"/>
          <a:stretch>
            <a:fillRect/>
          </a:stretch>
        </p:blipFill>
        <p:spPr>
          <a:xfrm>
            <a:off x="5281943" y="1937781"/>
            <a:ext cx="928687" cy="9286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887" y="1937781"/>
            <a:ext cx="939412" cy="914212"/>
          </a:xfrm>
          <a:prstGeom prst="rect">
            <a:avLst/>
          </a:prstGeom>
        </p:spPr>
      </p:pic>
      <p:sp>
        <p:nvSpPr>
          <p:cNvPr id="2" name="Rectangle 1"/>
          <p:cNvSpPr/>
          <p:nvPr/>
        </p:nvSpPr>
        <p:spPr>
          <a:xfrm>
            <a:off x="7382556" y="1937781"/>
            <a:ext cx="1532844" cy="830997"/>
          </a:xfrm>
          <a:prstGeom prst="rect">
            <a:avLst/>
          </a:prstGeom>
        </p:spPr>
        <p:txBody>
          <a:bodyPr wrap="square">
            <a:spAutoFit/>
          </a:bodyPr>
          <a:lstStyle/>
          <a:p>
            <a:pPr lvl="0"/>
            <a:r>
              <a:rPr lang="en-US" sz="1600" dirty="0">
                <a:solidFill>
                  <a:schemeClr val="accent1"/>
                </a:solidFill>
                <a:latin typeface="Helvetica" charset="0"/>
                <a:ea typeface="Helvetica" charset="0"/>
                <a:cs typeface="Helvetica" charset="0"/>
                <a:sym typeface="Roboto"/>
              </a:rPr>
              <a:t>Joint work with</a:t>
            </a:r>
          </a:p>
          <a:p>
            <a:pPr lvl="0"/>
            <a:r>
              <a:rPr lang="en-US" sz="1600" dirty="0">
                <a:solidFill>
                  <a:schemeClr val="accent1"/>
                </a:solidFill>
                <a:latin typeface="Helvetica" charset="0"/>
                <a:ea typeface="Helvetica" charset="0"/>
                <a:cs typeface="Helvetica" charset="0"/>
                <a:sym typeface="Roboto"/>
              </a:rPr>
              <a:t>Ken Holstein &amp;</a:t>
            </a:r>
          </a:p>
          <a:p>
            <a:pPr lvl="0"/>
            <a:r>
              <a:rPr lang="en-US" sz="1600" dirty="0">
                <a:solidFill>
                  <a:schemeClr val="accent1"/>
                </a:solidFill>
                <a:latin typeface="Helvetica" charset="0"/>
                <a:ea typeface="Helvetica" charset="0"/>
                <a:cs typeface="Helvetica" charset="0"/>
                <a:sym typeface="Roboto"/>
              </a:rPr>
              <a:t>Vincent </a:t>
            </a:r>
            <a:r>
              <a:rPr lang="en-US" sz="1600" dirty="0" err="1">
                <a:solidFill>
                  <a:schemeClr val="accent1"/>
                </a:solidFill>
                <a:latin typeface="Helvetica" charset="0"/>
                <a:ea typeface="Helvetica" charset="0"/>
                <a:cs typeface="Helvetica" charset="0"/>
                <a:sym typeface="Roboto"/>
              </a:rPr>
              <a:t>Aleven</a:t>
            </a:r>
            <a:endParaRPr lang="en-US" sz="1600" dirty="0">
              <a:solidFill>
                <a:schemeClr val="accent1"/>
              </a:solidFill>
              <a:latin typeface="Helvetica" charset="0"/>
              <a:ea typeface="Helvetica" charset="0"/>
              <a:cs typeface="Helvetica" charset="0"/>
              <a:sym typeface="Roboto"/>
            </a:endParaRPr>
          </a:p>
        </p:txBody>
      </p:sp>
      <p:sp>
        <p:nvSpPr>
          <p:cNvPr id="11" name="Rectangle 4">
            <a:extLst>
              <a:ext uri="{FF2B5EF4-FFF2-40B4-BE49-F238E27FC236}">
                <a16:creationId xmlns:a16="http://schemas.microsoft.com/office/drawing/2014/main" id="{97498EBD-A9D1-4540-8742-8AD61F7707ED}"/>
              </a:ext>
            </a:extLst>
          </p:cNvPr>
          <p:cNvSpPr txBox="1">
            <a:spLocks noChangeArrowheads="1"/>
          </p:cNvSpPr>
          <p:nvPr/>
        </p:nvSpPr>
        <p:spPr>
          <a:xfrm>
            <a:off x="0" y="-310251"/>
            <a:ext cx="9144000" cy="91440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Classroom Orchestration</a:t>
            </a:r>
            <a:endParaRPr lang="en-US" altLang="en-US" sz="26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Shape 125">
            <a:extLst>
              <a:ext uri="{FF2B5EF4-FFF2-40B4-BE49-F238E27FC236}">
                <a16:creationId xmlns:a16="http://schemas.microsoft.com/office/drawing/2014/main" id="{A0E300E4-442A-A24F-B730-6438FBB0E162}"/>
              </a:ext>
            </a:extLst>
          </p:cNvPr>
          <p:cNvPicPr preferRelativeResize="0"/>
          <p:nvPr/>
        </p:nvPicPr>
        <p:blipFill rotWithShape="1">
          <a:blip r:embed="rId6">
            <a:alphaModFix/>
          </a:blip>
          <a:srcRect l="3282" r="71773"/>
          <a:stretch/>
        </p:blipFill>
        <p:spPr>
          <a:xfrm>
            <a:off x="3467152" y="4545037"/>
            <a:ext cx="1452719" cy="2306679"/>
          </a:xfrm>
          <a:prstGeom prst="rect">
            <a:avLst/>
          </a:prstGeom>
          <a:noFill/>
          <a:ln>
            <a:solidFill>
              <a:schemeClr val="tx2"/>
            </a:solidFill>
          </a:ln>
        </p:spPr>
      </p:pic>
      <p:sp>
        <p:nvSpPr>
          <p:cNvPr id="15" name="Rectangle 1">
            <a:extLst>
              <a:ext uri="{FF2B5EF4-FFF2-40B4-BE49-F238E27FC236}">
                <a16:creationId xmlns:a16="http://schemas.microsoft.com/office/drawing/2014/main" id="{634AFAA0-043D-0D49-A983-0C99766782ED}"/>
              </a:ext>
            </a:extLst>
          </p:cNvPr>
          <p:cNvSpPr>
            <a:spLocks noChangeArrowheads="1"/>
          </p:cNvSpPr>
          <p:nvPr/>
        </p:nvSpPr>
        <p:spPr bwMode="auto">
          <a:xfrm>
            <a:off x="-1" y="3457220"/>
            <a:ext cx="388160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00"/>
              </a:spcBef>
              <a:buSzPct val="130000"/>
            </a:pPr>
            <a:r>
              <a:rPr lang="en-US" altLang="en-US" sz="1600" dirty="0">
                <a:ea typeface="Verdana" panose="020B0604030504040204" pitchFamily="34" charset="0"/>
                <a:cs typeface="Verdana" panose="020B0604030504040204" pitchFamily="34" charset="0"/>
              </a:rPr>
              <a:t>Allows teacher to keep their eyes on the class </a:t>
            </a:r>
          </a:p>
          <a:p>
            <a:pPr>
              <a:spcBef>
                <a:spcPts val="1200"/>
              </a:spcBef>
              <a:buSzPct val="130000"/>
            </a:pPr>
            <a:r>
              <a:rPr lang="en-US" altLang="en-US" sz="1600" dirty="0">
                <a:ea typeface="Verdana" panose="020B0604030504040204" pitchFamily="34" charset="0"/>
                <a:cs typeface="Verdana" panose="020B0604030504040204" pitchFamily="34" charset="0"/>
              </a:rPr>
              <a:t>Information is delivered in a private manner</a:t>
            </a:r>
          </a:p>
        </p:txBody>
      </p:sp>
      <p:sp>
        <p:nvSpPr>
          <p:cNvPr id="17" name="Rectangle 1">
            <a:extLst>
              <a:ext uri="{FF2B5EF4-FFF2-40B4-BE49-F238E27FC236}">
                <a16:creationId xmlns:a16="http://schemas.microsoft.com/office/drawing/2014/main" id="{2D9A3FE0-A3DE-0443-8F0B-9DB4075224EE}"/>
              </a:ext>
            </a:extLst>
          </p:cNvPr>
          <p:cNvSpPr>
            <a:spLocks noChangeArrowheads="1"/>
          </p:cNvSpPr>
          <p:nvPr/>
        </p:nvSpPr>
        <p:spPr bwMode="auto">
          <a:xfrm>
            <a:off x="-1" y="1894248"/>
            <a:ext cx="40821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00"/>
              </a:spcBef>
              <a:buSzPct val="130000"/>
            </a:pPr>
            <a:r>
              <a:rPr lang="en-US" altLang="en-US" sz="1600" dirty="0">
                <a:ea typeface="Verdana" panose="020B0604030504040204" pitchFamily="34" charset="0"/>
                <a:cs typeface="Verdana" panose="020B0604030504040204" pitchFamily="34" charset="0"/>
              </a:rPr>
              <a:t>Help Teachers help their students</a:t>
            </a:r>
          </a:p>
          <a:p>
            <a:pPr>
              <a:spcBef>
                <a:spcPts val="1200"/>
              </a:spcBef>
              <a:buSzPct val="130000"/>
            </a:pPr>
            <a:r>
              <a:rPr lang="en-US" altLang="en-US" sz="1600" dirty="0" err="1">
                <a:ea typeface="Verdana" panose="020B0604030504040204" pitchFamily="34" charset="0"/>
                <a:cs typeface="Verdana" panose="020B0604030504040204" pitchFamily="34" charset="0"/>
              </a:rPr>
              <a:t>Lumilo</a:t>
            </a:r>
            <a:r>
              <a:rPr lang="en-US" altLang="en-US" sz="1600" dirty="0">
                <a:ea typeface="Verdana" panose="020B0604030504040204" pitchFamily="34" charset="0"/>
                <a:cs typeface="Verdana" panose="020B0604030504040204" pitchFamily="34" charset="0"/>
              </a:rPr>
              <a:t> uses </a:t>
            </a:r>
            <a:r>
              <a:rPr lang="en-US" altLang="en-US" sz="1600" b="1" dirty="0">
                <a:ea typeface="Verdana" panose="020B0604030504040204" pitchFamily="34" charset="0"/>
                <a:cs typeface="Verdana" panose="020B0604030504040204" pitchFamily="34" charset="0"/>
              </a:rPr>
              <a:t>mixed-reality smart glasses</a:t>
            </a:r>
            <a:r>
              <a:rPr lang="en-US" altLang="en-US" sz="1600" dirty="0">
                <a:ea typeface="Verdana" panose="020B0604030504040204" pitchFamily="34" charset="0"/>
                <a:cs typeface="Verdana" panose="020B0604030504040204" pitchFamily="34" charset="0"/>
              </a:rPr>
              <a:t> to deliver learning analytics to an AI-enabled classroom</a:t>
            </a:r>
          </a:p>
        </p:txBody>
      </p:sp>
    </p:spTree>
    <p:extLst>
      <p:ext uri="{BB962C8B-B14F-4D97-AF65-F5344CB8AC3E}">
        <p14:creationId xmlns:p14="http://schemas.microsoft.com/office/powerpoint/2010/main" val="409997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Shape 726"/>
          <p:cNvPicPr preferRelativeResize="0"/>
          <p:nvPr/>
        </p:nvPicPr>
        <p:blipFill>
          <a:blip r:embed="rId3">
            <a:alphaModFix/>
          </a:blip>
          <a:stretch>
            <a:fillRect/>
          </a:stretch>
        </p:blipFill>
        <p:spPr>
          <a:xfrm>
            <a:off x="2438401" y="2500091"/>
            <a:ext cx="3857701" cy="2673351"/>
          </a:xfrm>
          <a:prstGeom prst="rect">
            <a:avLst/>
          </a:prstGeom>
          <a:noFill/>
          <a:ln>
            <a:noFill/>
          </a:ln>
        </p:spPr>
      </p:pic>
      <p:sp>
        <p:nvSpPr>
          <p:cNvPr id="727" name="Shape 727"/>
          <p:cNvSpPr txBox="1"/>
          <p:nvPr/>
        </p:nvSpPr>
        <p:spPr>
          <a:xfrm>
            <a:off x="-152400" y="1463360"/>
            <a:ext cx="8910828" cy="960530"/>
          </a:xfrm>
          <a:prstGeom prst="rect">
            <a:avLst/>
          </a:prstGeom>
          <a:noFill/>
          <a:ln>
            <a:noFill/>
          </a:ln>
        </p:spPr>
        <p:txBody>
          <a:bodyPr spcFirstLastPara="1" wrap="square" lIns="91425" tIns="91425" rIns="91425" bIns="91425" anchor="ctr" anchorCtr="0">
            <a:noAutofit/>
          </a:bodyPr>
          <a:lstStyle/>
          <a:p>
            <a:pPr marL="457200">
              <a:lnSpc>
                <a:spcPct val="115000"/>
              </a:lnSpc>
            </a:pPr>
            <a:r>
              <a:rPr lang="en" sz="2400" dirty="0">
                <a:latin typeface="Verdana" panose="020B0604030504040204" pitchFamily="34" charset="0"/>
                <a:ea typeface="Verdana" panose="020B0604030504040204" pitchFamily="34" charset="0"/>
                <a:cs typeface="Verdana" panose="020B0604030504040204" pitchFamily="34" charset="0"/>
                <a:sym typeface="Roboto"/>
              </a:rPr>
              <a:t>When teacher </a:t>
            </a:r>
            <a:r>
              <a:rPr lang="en-US" sz="2400" dirty="0">
                <a:latin typeface="Verdana" panose="020B0604030504040204" pitchFamily="34" charset="0"/>
                <a:ea typeface="Verdana" panose="020B0604030504040204" pitchFamily="34" charset="0"/>
                <a:cs typeface="Verdana" panose="020B0604030504040204" pitchFamily="34" charset="0"/>
                <a:sym typeface="Roboto"/>
              </a:rPr>
              <a:t>has mixed-reality, real-time orchestration tool, </a:t>
            </a:r>
            <a:r>
              <a:rPr lang="en" sz="2400" b="1" i="1" dirty="0">
                <a:latin typeface="Verdana" panose="020B0604030504040204" pitchFamily="34" charset="0"/>
                <a:ea typeface="Verdana" panose="020B0604030504040204" pitchFamily="34" charset="0"/>
                <a:cs typeface="Verdana" panose="020B0604030504040204" pitchFamily="34" charset="0"/>
                <a:sym typeface="Roboto"/>
              </a:rPr>
              <a:t>students learn more</a:t>
            </a:r>
            <a:endParaRPr sz="2400" b="1" i="1" dirty="0">
              <a:latin typeface="Verdana" panose="020B0604030504040204" pitchFamily="34" charset="0"/>
              <a:ea typeface="Verdana" panose="020B0604030504040204" pitchFamily="34" charset="0"/>
              <a:cs typeface="Verdana" panose="020B0604030504040204" pitchFamily="34" charset="0"/>
            </a:endParaRPr>
          </a:p>
        </p:txBody>
      </p:sp>
      <p:sp>
        <p:nvSpPr>
          <p:cNvPr id="728" name="Shape 728"/>
          <p:cNvSpPr txBox="1"/>
          <p:nvPr/>
        </p:nvSpPr>
        <p:spPr>
          <a:xfrm>
            <a:off x="4084400" y="5000565"/>
            <a:ext cx="834300" cy="174300"/>
          </a:xfrm>
          <a:prstGeom prst="rect">
            <a:avLst/>
          </a:prstGeom>
          <a:solidFill>
            <a:srgbClr val="FFFFFF"/>
          </a:solidFill>
          <a:ln>
            <a:noFill/>
          </a:ln>
        </p:spPr>
        <p:txBody>
          <a:bodyPr spcFirstLastPara="1" wrap="square" lIns="91425" tIns="91425" rIns="91425" bIns="91425" anchor="t" anchorCtr="0">
            <a:noAutofit/>
          </a:bodyPr>
          <a:lstStyle/>
          <a:p>
            <a:endParaRPr sz="4000">
              <a:latin typeface="Helvetica" charset="0"/>
              <a:ea typeface="Helvetica" charset="0"/>
              <a:cs typeface="Helvetica" charset="0"/>
            </a:endParaRPr>
          </a:p>
        </p:txBody>
      </p:sp>
      <p:sp>
        <p:nvSpPr>
          <p:cNvPr id="729" name="Shape 729"/>
          <p:cNvSpPr txBox="1"/>
          <p:nvPr/>
        </p:nvSpPr>
        <p:spPr>
          <a:xfrm>
            <a:off x="2951075" y="4942415"/>
            <a:ext cx="684900" cy="207600"/>
          </a:xfrm>
          <a:prstGeom prst="rect">
            <a:avLst/>
          </a:prstGeom>
          <a:solidFill>
            <a:srgbClr val="FFFFFF"/>
          </a:solidFill>
          <a:ln>
            <a:noFill/>
          </a:ln>
        </p:spPr>
        <p:txBody>
          <a:bodyPr spcFirstLastPara="1" wrap="square" lIns="91425" tIns="91425" rIns="91425" bIns="91425" anchor="t" anchorCtr="0">
            <a:noAutofit/>
          </a:bodyPr>
          <a:lstStyle/>
          <a:p>
            <a:pPr algn="ctr"/>
            <a:r>
              <a:rPr lang="en" sz="1600" dirty="0">
                <a:solidFill>
                  <a:srgbClr val="666666"/>
                </a:solidFill>
                <a:latin typeface="Helvetica" charset="0"/>
                <a:ea typeface="Helvetica" charset="0"/>
                <a:cs typeface="Helvetica" charset="0"/>
              </a:rPr>
              <a:t>Pre</a:t>
            </a:r>
            <a:r>
              <a:rPr lang="en-US" sz="1600" dirty="0">
                <a:solidFill>
                  <a:srgbClr val="666666"/>
                </a:solidFill>
                <a:latin typeface="Helvetica" charset="0"/>
                <a:ea typeface="Helvetica" charset="0"/>
                <a:cs typeface="Helvetica" charset="0"/>
              </a:rPr>
              <a:t>-</a:t>
            </a:r>
            <a:r>
              <a:rPr lang="en" sz="1600" dirty="0">
                <a:solidFill>
                  <a:srgbClr val="666666"/>
                </a:solidFill>
                <a:latin typeface="Helvetica" charset="0"/>
                <a:ea typeface="Helvetica" charset="0"/>
                <a:cs typeface="Helvetica" charset="0"/>
              </a:rPr>
              <a:t>test</a:t>
            </a:r>
            <a:endParaRPr sz="1600" dirty="0">
              <a:solidFill>
                <a:srgbClr val="666666"/>
              </a:solidFill>
              <a:latin typeface="Helvetica" charset="0"/>
              <a:ea typeface="Helvetica" charset="0"/>
              <a:cs typeface="Helvetica" charset="0"/>
            </a:endParaRPr>
          </a:p>
        </p:txBody>
      </p:sp>
      <p:sp>
        <p:nvSpPr>
          <p:cNvPr id="730" name="Shape 730"/>
          <p:cNvSpPr txBox="1"/>
          <p:nvPr/>
        </p:nvSpPr>
        <p:spPr>
          <a:xfrm>
            <a:off x="5122500" y="4942415"/>
            <a:ext cx="684900" cy="207600"/>
          </a:xfrm>
          <a:prstGeom prst="rect">
            <a:avLst/>
          </a:prstGeom>
          <a:solidFill>
            <a:srgbClr val="FFFFFF"/>
          </a:solidFill>
          <a:ln>
            <a:noFill/>
          </a:ln>
        </p:spPr>
        <p:txBody>
          <a:bodyPr spcFirstLastPara="1" wrap="square" lIns="91425" tIns="91425" rIns="91425" bIns="91425" anchor="t" anchorCtr="0">
            <a:noAutofit/>
          </a:bodyPr>
          <a:lstStyle/>
          <a:p>
            <a:pPr algn="ctr"/>
            <a:r>
              <a:rPr lang="en" sz="1600" dirty="0">
                <a:solidFill>
                  <a:srgbClr val="666666"/>
                </a:solidFill>
                <a:latin typeface="Helvetica" charset="0"/>
                <a:ea typeface="Helvetica" charset="0"/>
                <a:cs typeface="Helvetica" charset="0"/>
              </a:rPr>
              <a:t>Post</a:t>
            </a:r>
            <a:r>
              <a:rPr lang="en-US" sz="1600" dirty="0">
                <a:solidFill>
                  <a:srgbClr val="666666"/>
                </a:solidFill>
                <a:latin typeface="Helvetica" charset="0"/>
                <a:ea typeface="Helvetica" charset="0"/>
                <a:cs typeface="Helvetica" charset="0"/>
              </a:rPr>
              <a:t>-</a:t>
            </a:r>
            <a:r>
              <a:rPr lang="en" sz="1600" dirty="0">
                <a:solidFill>
                  <a:srgbClr val="666666"/>
                </a:solidFill>
                <a:latin typeface="Helvetica" charset="0"/>
                <a:ea typeface="Helvetica" charset="0"/>
                <a:cs typeface="Helvetica" charset="0"/>
              </a:rPr>
              <a:t>test</a:t>
            </a:r>
            <a:endParaRPr sz="1600" dirty="0">
              <a:solidFill>
                <a:srgbClr val="666666"/>
              </a:solidFill>
              <a:latin typeface="Helvetica" charset="0"/>
              <a:ea typeface="Helvetica" charset="0"/>
              <a:cs typeface="Helvetica" charset="0"/>
            </a:endParaRPr>
          </a:p>
        </p:txBody>
      </p:sp>
      <p:sp>
        <p:nvSpPr>
          <p:cNvPr id="731" name="Shape 731"/>
          <p:cNvSpPr txBox="1"/>
          <p:nvPr/>
        </p:nvSpPr>
        <p:spPr>
          <a:xfrm rot="5400000">
            <a:off x="2206800" y="3596215"/>
            <a:ext cx="834300" cy="174300"/>
          </a:xfrm>
          <a:prstGeom prst="rect">
            <a:avLst/>
          </a:prstGeom>
          <a:solidFill>
            <a:srgbClr val="FFFFFF"/>
          </a:solidFill>
          <a:ln>
            <a:noFill/>
          </a:ln>
        </p:spPr>
        <p:txBody>
          <a:bodyPr spcFirstLastPara="1" wrap="square" lIns="91425" tIns="91425" rIns="91425" bIns="91425" anchor="t" anchorCtr="0">
            <a:noAutofit/>
          </a:bodyPr>
          <a:lstStyle/>
          <a:p>
            <a:endParaRPr sz="4000">
              <a:latin typeface="Helvetica" charset="0"/>
              <a:ea typeface="Helvetica" charset="0"/>
              <a:cs typeface="Helvetica" charset="0"/>
            </a:endParaRPr>
          </a:p>
        </p:txBody>
      </p:sp>
      <p:sp>
        <p:nvSpPr>
          <p:cNvPr id="732" name="Shape 732"/>
          <p:cNvSpPr txBox="1"/>
          <p:nvPr/>
        </p:nvSpPr>
        <p:spPr>
          <a:xfrm>
            <a:off x="1447800" y="3580564"/>
            <a:ext cx="1204500" cy="301285"/>
          </a:xfrm>
          <a:prstGeom prst="rect">
            <a:avLst/>
          </a:prstGeom>
          <a:solidFill>
            <a:srgbClr val="FFFFFF"/>
          </a:solidFill>
          <a:ln>
            <a:noFill/>
          </a:ln>
        </p:spPr>
        <p:txBody>
          <a:bodyPr spcFirstLastPara="1" wrap="square" lIns="91425" tIns="91425" rIns="91425" bIns="91425" anchor="t" anchorCtr="0">
            <a:noAutofit/>
          </a:bodyPr>
          <a:lstStyle/>
          <a:p>
            <a:pPr algn="ctr"/>
            <a:r>
              <a:rPr lang="en" sz="1600" dirty="0">
                <a:solidFill>
                  <a:srgbClr val="666666"/>
                </a:solidFill>
                <a:latin typeface="Helvetica" charset="0"/>
                <a:ea typeface="Helvetica" charset="0"/>
                <a:cs typeface="Helvetica" charset="0"/>
              </a:rPr>
              <a:t>Test</a:t>
            </a:r>
            <a:endParaRPr sz="1600" dirty="0">
              <a:solidFill>
                <a:srgbClr val="666666"/>
              </a:solidFill>
              <a:latin typeface="Helvetica" charset="0"/>
              <a:ea typeface="Helvetica" charset="0"/>
              <a:cs typeface="Helvetica" charset="0"/>
            </a:endParaRPr>
          </a:p>
          <a:p>
            <a:pPr algn="ctr"/>
            <a:r>
              <a:rPr lang="en" sz="1600" dirty="0">
                <a:solidFill>
                  <a:srgbClr val="666666"/>
                </a:solidFill>
                <a:latin typeface="Helvetica" charset="0"/>
                <a:ea typeface="Helvetica" charset="0"/>
                <a:cs typeface="Helvetica" charset="0"/>
              </a:rPr>
              <a:t>Score</a:t>
            </a:r>
            <a:endParaRPr sz="1600" dirty="0">
              <a:solidFill>
                <a:srgbClr val="666666"/>
              </a:solidFill>
              <a:latin typeface="Helvetica" charset="0"/>
              <a:ea typeface="Helvetica" charset="0"/>
              <a:cs typeface="Helvetica" charset="0"/>
            </a:endParaRPr>
          </a:p>
        </p:txBody>
      </p:sp>
      <p:sp>
        <p:nvSpPr>
          <p:cNvPr id="733" name="Shape 733"/>
          <p:cNvSpPr txBox="1"/>
          <p:nvPr/>
        </p:nvSpPr>
        <p:spPr>
          <a:xfrm>
            <a:off x="329184" y="5732817"/>
            <a:ext cx="8429244" cy="915392"/>
          </a:xfrm>
          <a:prstGeom prst="rect">
            <a:avLst/>
          </a:prstGeom>
          <a:noFill/>
          <a:ln>
            <a:noFill/>
          </a:ln>
        </p:spPr>
        <p:txBody>
          <a:bodyPr spcFirstLastPara="1" wrap="square" lIns="91425" tIns="91425" rIns="91425" bIns="91425" anchor="t" anchorCtr="0">
            <a:noAutofit/>
          </a:bodyPr>
          <a:lstStyle/>
          <a:p>
            <a:r>
              <a:rPr lang="en-US" sz="1200" dirty="0">
                <a:latin typeface="Helvetica" charset="0"/>
                <a:ea typeface="Helvetica" charset="0"/>
                <a:cs typeface="Helvetica" charset="0"/>
              </a:rPr>
              <a:t>Holstein, K., McLaren, B.M. &amp; </a:t>
            </a:r>
            <a:r>
              <a:rPr lang="en-US" sz="1200" dirty="0" err="1">
                <a:latin typeface="Helvetica" charset="0"/>
                <a:ea typeface="Helvetica" charset="0"/>
                <a:cs typeface="Helvetica" charset="0"/>
              </a:rPr>
              <a:t>Aleven</a:t>
            </a:r>
            <a:r>
              <a:rPr lang="en-US" sz="1200" dirty="0">
                <a:latin typeface="Helvetica" charset="0"/>
                <a:ea typeface="Helvetica" charset="0"/>
                <a:cs typeface="Helvetica" charset="0"/>
              </a:rPr>
              <a:t>, V. (2018). Student learning benefits of a mixed-reality teacher awareness tool in AI-enhanced classrooms.  In C. Rosé, R. </a:t>
            </a:r>
            <a:r>
              <a:rPr lang="en-US" sz="1200" dirty="0" err="1">
                <a:latin typeface="Helvetica" charset="0"/>
                <a:ea typeface="Helvetica" charset="0"/>
                <a:cs typeface="Helvetica" charset="0"/>
              </a:rPr>
              <a:t>Martínez</a:t>
            </a:r>
            <a:r>
              <a:rPr lang="en-US" sz="1200" dirty="0">
                <a:latin typeface="Helvetica" charset="0"/>
                <a:ea typeface="Helvetica" charset="0"/>
                <a:cs typeface="Helvetica" charset="0"/>
              </a:rPr>
              <a:t>-Maldonado, H.U. Hoppe, R. </a:t>
            </a:r>
            <a:r>
              <a:rPr lang="en-US" sz="1200" dirty="0" err="1">
                <a:latin typeface="Helvetica" charset="0"/>
                <a:ea typeface="Helvetica" charset="0"/>
                <a:cs typeface="Helvetica" charset="0"/>
              </a:rPr>
              <a:t>Luckin</a:t>
            </a:r>
            <a:r>
              <a:rPr lang="en-US" sz="1200" dirty="0">
                <a:latin typeface="Helvetica" charset="0"/>
                <a:ea typeface="Helvetica" charset="0"/>
                <a:cs typeface="Helvetica" charset="0"/>
              </a:rPr>
              <a:t>, M. </a:t>
            </a:r>
            <a:r>
              <a:rPr lang="en-US" sz="1200" dirty="0" err="1">
                <a:latin typeface="Helvetica" charset="0"/>
                <a:ea typeface="Helvetica" charset="0"/>
                <a:cs typeface="Helvetica" charset="0"/>
              </a:rPr>
              <a:t>Mavrikis</a:t>
            </a:r>
            <a:r>
              <a:rPr lang="en-US" sz="1200" dirty="0">
                <a:latin typeface="Helvetica" charset="0"/>
                <a:ea typeface="Helvetica" charset="0"/>
                <a:cs typeface="Helvetica" charset="0"/>
              </a:rPr>
              <a:t>, K. </a:t>
            </a:r>
            <a:r>
              <a:rPr lang="en-US" sz="1200" dirty="0" err="1">
                <a:latin typeface="Helvetica" charset="0"/>
                <a:ea typeface="Helvetica" charset="0"/>
                <a:cs typeface="Helvetica" charset="0"/>
              </a:rPr>
              <a:t>Porayska-Pomsta</a:t>
            </a:r>
            <a:r>
              <a:rPr lang="en-US" sz="1200" dirty="0">
                <a:latin typeface="Helvetica" charset="0"/>
                <a:ea typeface="Helvetica" charset="0"/>
                <a:cs typeface="Helvetica" charset="0"/>
              </a:rPr>
              <a:t>, B. McLaren and B. du </a:t>
            </a:r>
            <a:r>
              <a:rPr lang="en-US" sz="1200" dirty="0" err="1">
                <a:latin typeface="Helvetica" charset="0"/>
                <a:ea typeface="Helvetica" charset="0"/>
                <a:cs typeface="Helvetica" charset="0"/>
              </a:rPr>
              <a:t>Boulay</a:t>
            </a:r>
            <a:r>
              <a:rPr lang="en-US" sz="1200" dirty="0">
                <a:latin typeface="Helvetica" charset="0"/>
                <a:ea typeface="Helvetica" charset="0"/>
                <a:cs typeface="Helvetica" charset="0"/>
              </a:rPr>
              <a:t> (Eds.). </a:t>
            </a:r>
            <a:r>
              <a:rPr lang="en-US" sz="1200" i="1" dirty="0">
                <a:latin typeface="Helvetica" charset="0"/>
                <a:ea typeface="Helvetica" charset="0"/>
                <a:cs typeface="Helvetica" charset="0"/>
              </a:rPr>
              <a:t>Proceedings of the 19th International Conference on Artificial Intelligence in Education (AIED 2018). </a:t>
            </a:r>
            <a:r>
              <a:rPr lang="en-US" sz="1200" dirty="0">
                <a:latin typeface="Helvetica" charset="0"/>
                <a:ea typeface="Helvetica" charset="0"/>
                <a:cs typeface="Helvetica" charset="0"/>
              </a:rPr>
              <a:t>LNAI 10947 (pp. 154-168). </a:t>
            </a:r>
            <a:r>
              <a:rPr lang="en-US" sz="1200" i="1" dirty="0">
                <a:latin typeface="Helvetica" charset="0"/>
                <a:ea typeface="Helvetica" charset="0"/>
                <a:cs typeface="Helvetica" charset="0"/>
              </a:rPr>
              <a:t> </a:t>
            </a:r>
            <a:r>
              <a:rPr lang="en-US" sz="1200" dirty="0">
                <a:latin typeface="Helvetica" charset="0"/>
                <a:ea typeface="Helvetica" charset="0"/>
                <a:cs typeface="Helvetica" charset="0"/>
              </a:rPr>
              <a:t>Springer: Berlin.</a:t>
            </a:r>
            <a:endParaRPr sz="1200" dirty="0">
              <a:latin typeface="Helvetica" charset="0"/>
              <a:ea typeface="Helvetica" charset="0"/>
              <a:cs typeface="Helvetica" charset="0"/>
              <a:sym typeface="Roboto"/>
            </a:endParaRPr>
          </a:p>
        </p:txBody>
      </p:sp>
      <p:sp>
        <p:nvSpPr>
          <p:cNvPr id="4" name="TextBox 3"/>
          <p:cNvSpPr txBox="1"/>
          <p:nvPr/>
        </p:nvSpPr>
        <p:spPr>
          <a:xfrm>
            <a:off x="5464950" y="3836766"/>
            <a:ext cx="1344310" cy="369332"/>
          </a:xfrm>
          <a:prstGeom prst="rect">
            <a:avLst/>
          </a:prstGeom>
          <a:solidFill>
            <a:schemeClr val="bg1"/>
          </a:solidFill>
        </p:spPr>
        <p:txBody>
          <a:bodyPr wrap="square" rtlCol="0">
            <a:spAutoFit/>
          </a:bodyPr>
          <a:lstStyle/>
          <a:p>
            <a:r>
              <a:rPr lang="en-US" dirty="0" err="1">
                <a:solidFill>
                  <a:srgbClr val="0070C0"/>
                </a:solidFill>
                <a:latin typeface="Helvetica" charset="0"/>
                <a:ea typeface="Helvetica" charset="0"/>
                <a:cs typeface="Helvetica" charset="0"/>
              </a:rPr>
              <a:t>NoGlasses</a:t>
            </a:r>
            <a:endParaRPr lang="en-US" dirty="0">
              <a:solidFill>
                <a:srgbClr val="0070C0"/>
              </a:solidFill>
              <a:latin typeface="Helvetica" charset="0"/>
              <a:ea typeface="Helvetica" charset="0"/>
              <a:cs typeface="Helvetica" charset="0"/>
            </a:endParaRPr>
          </a:p>
        </p:txBody>
      </p:sp>
      <p:sp>
        <p:nvSpPr>
          <p:cNvPr id="13" name="TextBox 12"/>
          <p:cNvSpPr txBox="1"/>
          <p:nvPr/>
        </p:nvSpPr>
        <p:spPr>
          <a:xfrm>
            <a:off x="5464950" y="2680807"/>
            <a:ext cx="3184200" cy="369332"/>
          </a:xfrm>
          <a:prstGeom prst="rect">
            <a:avLst/>
          </a:prstGeom>
          <a:solidFill>
            <a:schemeClr val="bg1"/>
          </a:solidFill>
        </p:spPr>
        <p:txBody>
          <a:bodyPr wrap="square" rtlCol="0">
            <a:spAutoFit/>
          </a:bodyPr>
          <a:lstStyle/>
          <a:p>
            <a:r>
              <a:rPr lang="en-US" dirty="0">
                <a:solidFill>
                  <a:srgbClr val="FF0000"/>
                </a:solidFill>
                <a:latin typeface="Helvetica" charset="0"/>
                <a:ea typeface="Helvetica" charset="0"/>
                <a:cs typeface="Helvetica" charset="0"/>
              </a:rPr>
              <a:t>Glasses + Analytics (</a:t>
            </a:r>
            <a:r>
              <a:rPr lang="en-US" dirty="0" err="1">
                <a:solidFill>
                  <a:srgbClr val="FF0000"/>
                </a:solidFill>
                <a:latin typeface="Helvetica" charset="0"/>
                <a:ea typeface="Helvetica" charset="0"/>
                <a:cs typeface="Helvetica" charset="0"/>
              </a:rPr>
              <a:t>Lumilo</a:t>
            </a:r>
            <a:r>
              <a:rPr lang="en-US" dirty="0">
                <a:solidFill>
                  <a:srgbClr val="FF0000"/>
                </a:solidFill>
                <a:latin typeface="Helvetica" charset="0"/>
                <a:ea typeface="Helvetica" charset="0"/>
                <a:cs typeface="Helvetica" charset="0"/>
              </a:rPr>
              <a:t>)</a:t>
            </a:r>
          </a:p>
        </p:txBody>
      </p:sp>
      <p:sp>
        <p:nvSpPr>
          <p:cNvPr id="14" name="TextBox 13"/>
          <p:cNvSpPr txBox="1"/>
          <p:nvPr/>
        </p:nvSpPr>
        <p:spPr>
          <a:xfrm>
            <a:off x="5464950" y="3062701"/>
            <a:ext cx="1344310" cy="369332"/>
          </a:xfrm>
          <a:prstGeom prst="rect">
            <a:avLst/>
          </a:prstGeom>
          <a:solidFill>
            <a:schemeClr val="bg1"/>
          </a:solidFill>
        </p:spPr>
        <p:txBody>
          <a:bodyPr wrap="square" rtlCol="0">
            <a:spAutoFit/>
          </a:bodyPr>
          <a:lstStyle/>
          <a:p>
            <a:r>
              <a:rPr lang="en-US" dirty="0">
                <a:solidFill>
                  <a:srgbClr val="00B050"/>
                </a:solidFill>
                <a:latin typeface="Helvetica" charset="0"/>
                <a:ea typeface="Helvetica" charset="0"/>
                <a:cs typeface="Helvetica" charset="0"/>
              </a:rPr>
              <a:t>Glasses</a:t>
            </a:r>
          </a:p>
        </p:txBody>
      </p:sp>
      <p:sp>
        <p:nvSpPr>
          <p:cNvPr id="21" name="Shape 123">
            <a:extLst>
              <a:ext uri="{FF2B5EF4-FFF2-40B4-BE49-F238E27FC236}">
                <a16:creationId xmlns:a16="http://schemas.microsoft.com/office/drawing/2014/main" id="{B5541E55-EAD6-794E-A2A9-9CC37252BED9}"/>
              </a:ext>
            </a:extLst>
          </p:cNvPr>
          <p:cNvSpPr/>
          <p:nvPr/>
        </p:nvSpPr>
        <p:spPr>
          <a:xfrm>
            <a:off x="258597" y="680509"/>
            <a:ext cx="8803758" cy="619561"/>
          </a:xfrm>
          <a:prstGeom prst="rect">
            <a:avLst/>
          </a:prstGeom>
          <a:noFill/>
          <a:ln>
            <a:noFill/>
          </a:ln>
        </p:spPr>
        <p:txBody>
          <a:bodyPr spcFirstLastPara="1" wrap="square" lIns="91425" tIns="91425" rIns="91425" bIns="91425" anchor="ctr" anchorCtr="0">
            <a:noAutofit/>
          </a:bodyPr>
          <a:lstStyle/>
          <a:p>
            <a:pPr algn="ctr"/>
            <a:r>
              <a:rPr lang="en" sz="2600" dirty="0">
                <a:latin typeface="Verdana" panose="020B0604030504040204" pitchFamily="34" charset="0"/>
                <a:ea typeface="Verdana" panose="020B0604030504040204" pitchFamily="34" charset="0"/>
                <a:cs typeface="Verdana" panose="020B0604030504040204" pitchFamily="34" charset="0"/>
                <a:sym typeface="Roboto"/>
              </a:rPr>
              <a:t>L</a:t>
            </a:r>
            <a:r>
              <a:rPr lang="en-US" sz="2600" dirty="0" err="1">
                <a:latin typeface="Verdana" panose="020B0604030504040204" pitchFamily="34" charset="0"/>
                <a:ea typeface="Verdana" panose="020B0604030504040204" pitchFamily="34" charset="0"/>
                <a:cs typeface="Verdana" panose="020B0604030504040204" pitchFamily="34" charset="0"/>
                <a:sym typeface="Roboto"/>
              </a:rPr>
              <a:t>umilo</a:t>
            </a:r>
            <a:r>
              <a:rPr lang="en-US" sz="2600" dirty="0">
                <a:latin typeface="Verdana" panose="020B0604030504040204" pitchFamily="34" charset="0"/>
                <a:ea typeface="Verdana" panose="020B0604030504040204" pitchFamily="34" charset="0"/>
                <a:cs typeface="Verdana" panose="020B0604030504040204" pitchFamily="34" charset="0"/>
                <a:sym typeface="Roboto"/>
              </a:rPr>
              <a:t> (Holstein et al)</a:t>
            </a:r>
          </a:p>
        </p:txBody>
      </p:sp>
      <p:sp>
        <p:nvSpPr>
          <p:cNvPr id="22" name="Rectangle 4">
            <a:extLst>
              <a:ext uri="{FF2B5EF4-FFF2-40B4-BE49-F238E27FC236}">
                <a16:creationId xmlns:a16="http://schemas.microsoft.com/office/drawing/2014/main" id="{43F084A2-16D6-6C47-9E67-CA680AFC821B}"/>
              </a:ext>
            </a:extLst>
          </p:cNvPr>
          <p:cNvSpPr txBox="1">
            <a:spLocks noChangeArrowheads="1"/>
          </p:cNvSpPr>
          <p:nvPr/>
        </p:nvSpPr>
        <p:spPr>
          <a:xfrm>
            <a:off x="0" y="-310251"/>
            <a:ext cx="9144000" cy="91440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Classroom Orchestration</a:t>
            </a:r>
            <a:endParaRPr lang="en-US" altLang="en-US" sz="2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2869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p:nvPr/>
        </p:nvSpPr>
        <p:spPr>
          <a:xfrm>
            <a:off x="4572000" y="3485279"/>
            <a:ext cx="3907076" cy="1216075"/>
          </a:xfrm>
          <a:prstGeom prst="rect">
            <a:avLst/>
          </a:prstGeom>
          <a:noFill/>
          <a:ln>
            <a:noFill/>
          </a:ln>
        </p:spPr>
        <p:txBody>
          <a:bodyPr spcFirstLastPara="1" wrap="square" lIns="91425" tIns="91425" rIns="91425" bIns="91425" anchor="t" anchorCtr="0">
            <a:noAutofit/>
          </a:bodyPr>
          <a:lstStyle/>
          <a:p>
            <a:pPr algn="ctr">
              <a:spcAft>
                <a:spcPts val="600"/>
              </a:spcAft>
            </a:pPr>
            <a:r>
              <a:rPr lang="en" sz="1600" b="1" dirty="0" err="1">
                <a:latin typeface="Helvetica" charset="0"/>
                <a:ea typeface="Helvetica" charset="0"/>
                <a:cs typeface="Helvetica" charset="0"/>
                <a:sym typeface="Roboto"/>
              </a:rPr>
              <a:t>MTDashboard</a:t>
            </a:r>
            <a:r>
              <a:rPr lang="en" sz="1600" b="1" dirty="0">
                <a:latin typeface="Helvetica" charset="0"/>
                <a:ea typeface="Helvetica" charset="0"/>
                <a:cs typeface="Helvetica" charset="0"/>
                <a:sym typeface="Roboto"/>
              </a:rPr>
              <a:t> and </a:t>
            </a:r>
            <a:r>
              <a:rPr lang="en" sz="1600" b="1" dirty="0" err="1">
                <a:latin typeface="Helvetica" charset="0"/>
                <a:ea typeface="Helvetica" charset="0"/>
                <a:cs typeface="Helvetica" charset="0"/>
                <a:sym typeface="Roboto"/>
              </a:rPr>
              <a:t>MTFeedback</a:t>
            </a:r>
            <a:endParaRPr sz="1600" b="1" dirty="0">
              <a:latin typeface="Helvetica" charset="0"/>
              <a:ea typeface="Helvetica" charset="0"/>
              <a:cs typeface="Helvetica" charset="0"/>
              <a:sym typeface="Roboto"/>
            </a:endParaRPr>
          </a:p>
          <a:p>
            <a:pPr algn="ctr"/>
            <a:r>
              <a:rPr lang="en" sz="1600" dirty="0">
                <a:latin typeface="Helvetica" charset="0"/>
                <a:ea typeface="Helvetica" charset="0"/>
                <a:cs typeface="Helvetica" charset="0"/>
                <a:sym typeface="Roboto"/>
              </a:rPr>
              <a:t>(Martinez-Maldonado et al., 2013; 2015)</a:t>
            </a:r>
            <a:endParaRPr sz="1600" dirty="0">
              <a:latin typeface="Helvetica" charset="0"/>
              <a:ea typeface="Helvetica" charset="0"/>
              <a:cs typeface="Helvetica" charset="0"/>
              <a:sym typeface="Roboto"/>
            </a:endParaRPr>
          </a:p>
        </p:txBody>
      </p:sp>
      <p:pic>
        <p:nvPicPr>
          <p:cNvPr id="88" name="Shape 88"/>
          <p:cNvPicPr preferRelativeResize="0"/>
          <p:nvPr/>
        </p:nvPicPr>
        <p:blipFill>
          <a:blip r:embed="rId4">
            <a:alphaModFix/>
          </a:blip>
          <a:stretch>
            <a:fillRect/>
          </a:stretch>
        </p:blipFill>
        <p:spPr>
          <a:xfrm>
            <a:off x="4814026" y="1437159"/>
            <a:ext cx="2759124" cy="1994146"/>
          </a:xfrm>
          <a:prstGeom prst="rect">
            <a:avLst/>
          </a:prstGeom>
          <a:noFill/>
          <a:ln>
            <a:noFill/>
          </a:ln>
        </p:spPr>
      </p:pic>
      <p:pic>
        <p:nvPicPr>
          <p:cNvPr id="89" name="Shape 89"/>
          <p:cNvPicPr preferRelativeResize="0"/>
          <p:nvPr/>
        </p:nvPicPr>
        <p:blipFill rotWithShape="1">
          <a:blip r:embed="rId5">
            <a:alphaModFix/>
          </a:blip>
          <a:srcRect l="7553" r="14175"/>
          <a:stretch/>
        </p:blipFill>
        <p:spPr>
          <a:xfrm>
            <a:off x="653143" y="1425861"/>
            <a:ext cx="3259079" cy="2104388"/>
          </a:xfrm>
          <a:prstGeom prst="rect">
            <a:avLst/>
          </a:prstGeom>
          <a:noFill/>
          <a:ln>
            <a:noFill/>
          </a:ln>
        </p:spPr>
      </p:pic>
      <p:pic>
        <p:nvPicPr>
          <p:cNvPr id="90" name="Shape 90"/>
          <p:cNvPicPr preferRelativeResize="0"/>
          <p:nvPr/>
        </p:nvPicPr>
        <p:blipFill>
          <a:blip r:embed="rId6">
            <a:alphaModFix/>
          </a:blip>
          <a:stretch>
            <a:fillRect/>
          </a:stretch>
        </p:blipFill>
        <p:spPr>
          <a:xfrm>
            <a:off x="3187482" y="2864947"/>
            <a:ext cx="1090604" cy="1331496"/>
          </a:xfrm>
          <a:prstGeom prst="rect">
            <a:avLst/>
          </a:prstGeom>
          <a:noFill/>
          <a:ln w="28575" cap="flat" cmpd="sng">
            <a:solidFill>
              <a:srgbClr val="000000"/>
            </a:solidFill>
            <a:prstDash val="solid"/>
            <a:round/>
            <a:headEnd type="none" w="sm" len="sm"/>
            <a:tailEnd type="none" w="sm" len="sm"/>
          </a:ln>
        </p:spPr>
      </p:pic>
      <p:sp>
        <p:nvSpPr>
          <p:cNvPr id="92" name="Shape 92"/>
          <p:cNvSpPr txBox="1"/>
          <p:nvPr/>
        </p:nvSpPr>
        <p:spPr>
          <a:xfrm>
            <a:off x="506607" y="3545202"/>
            <a:ext cx="2916127" cy="809100"/>
          </a:xfrm>
          <a:prstGeom prst="rect">
            <a:avLst/>
          </a:prstGeom>
          <a:noFill/>
          <a:ln>
            <a:noFill/>
          </a:ln>
        </p:spPr>
        <p:txBody>
          <a:bodyPr spcFirstLastPara="1" wrap="square" lIns="91425" tIns="91425" rIns="91425" bIns="91425" anchor="t" anchorCtr="0">
            <a:noAutofit/>
          </a:bodyPr>
          <a:lstStyle/>
          <a:p>
            <a:pPr algn="ctr">
              <a:spcAft>
                <a:spcPts val="600"/>
              </a:spcAft>
            </a:pPr>
            <a:r>
              <a:rPr lang="en" sz="1600" b="1" dirty="0">
                <a:latin typeface="Helvetica" charset="0"/>
                <a:ea typeface="Helvetica" charset="0"/>
                <a:cs typeface="Helvetica" charset="0"/>
              </a:rPr>
              <a:t>Lantern</a:t>
            </a:r>
          </a:p>
          <a:p>
            <a:pPr algn="ctr"/>
            <a:r>
              <a:rPr lang="en" sz="1600" dirty="0">
                <a:latin typeface="Helvetica" charset="0"/>
                <a:ea typeface="Helvetica" charset="0"/>
                <a:cs typeface="Helvetica" charset="0"/>
                <a:sym typeface="Roboto"/>
              </a:rPr>
              <a:t>(</a:t>
            </a:r>
            <a:r>
              <a:rPr lang="en" sz="1600" dirty="0" err="1">
                <a:latin typeface="Helvetica" charset="0"/>
                <a:ea typeface="Helvetica" charset="0"/>
                <a:cs typeface="Helvetica" charset="0"/>
                <a:sym typeface="Roboto"/>
              </a:rPr>
              <a:t>Alavi</a:t>
            </a:r>
            <a:r>
              <a:rPr lang="en" sz="1600" dirty="0">
                <a:latin typeface="Helvetica" charset="0"/>
                <a:ea typeface="Helvetica" charset="0"/>
                <a:cs typeface="Helvetica" charset="0"/>
                <a:sym typeface="Roboto"/>
              </a:rPr>
              <a:t> et al., 2009;</a:t>
            </a:r>
            <a:r>
              <a:rPr lang="en-US" sz="1600" dirty="0">
                <a:latin typeface="Helvetica" charset="0"/>
                <a:ea typeface="Helvetica" charset="0"/>
                <a:cs typeface="Helvetica" charset="0"/>
                <a:sym typeface="Roboto"/>
              </a:rPr>
              <a:t> </a:t>
            </a:r>
            <a:r>
              <a:rPr lang="en" sz="1600" dirty="0">
                <a:latin typeface="Helvetica" charset="0"/>
                <a:ea typeface="Helvetica" charset="0"/>
                <a:cs typeface="Helvetica" charset="0"/>
                <a:sym typeface="Roboto"/>
              </a:rPr>
              <a:t>2012)</a:t>
            </a:r>
            <a:endParaRPr sz="1600" dirty="0">
              <a:latin typeface="Helvetica" charset="0"/>
              <a:ea typeface="Helvetica" charset="0"/>
              <a:cs typeface="Helvetica" charset="0"/>
              <a:sym typeface="Roboto"/>
            </a:endParaRPr>
          </a:p>
        </p:txBody>
      </p:sp>
      <p:sp>
        <p:nvSpPr>
          <p:cNvPr id="12" name="Shape 123">
            <a:extLst>
              <a:ext uri="{FF2B5EF4-FFF2-40B4-BE49-F238E27FC236}">
                <a16:creationId xmlns:a16="http://schemas.microsoft.com/office/drawing/2014/main" id="{8AC1F37E-53E9-3D4E-BB77-A31302C7AB2C}"/>
              </a:ext>
            </a:extLst>
          </p:cNvPr>
          <p:cNvSpPr/>
          <p:nvPr/>
        </p:nvSpPr>
        <p:spPr>
          <a:xfrm>
            <a:off x="213627" y="560589"/>
            <a:ext cx="8803758" cy="619561"/>
          </a:xfrm>
          <a:prstGeom prst="rect">
            <a:avLst/>
          </a:prstGeom>
          <a:noFill/>
          <a:ln>
            <a:noFill/>
          </a:ln>
        </p:spPr>
        <p:txBody>
          <a:bodyPr spcFirstLastPara="1" wrap="square" lIns="91425" tIns="91425" rIns="91425" bIns="91425" anchor="ctr" anchorCtr="0">
            <a:noAutofit/>
          </a:bodyPr>
          <a:lstStyle/>
          <a:p>
            <a:pPr algn="ctr"/>
            <a:r>
              <a:rPr lang="en-US" sz="2600" dirty="0">
                <a:latin typeface="Verdana" panose="020B0604030504040204" pitchFamily="34" charset="0"/>
                <a:ea typeface="Verdana" panose="020B0604030504040204" pitchFamily="34" charset="0"/>
                <a:cs typeface="Verdana" panose="020B0604030504040204" pitchFamily="34" charset="0"/>
                <a:sym typeface="Roboto"/>
              </a:rPr>
              <a:t>Other Advanced Technology</a:t>
            </a:r>
          </a:p>
        </p:txBody>
      </p:sp>
      <p:sp>
        <p:nvSpPr>
          <p:cNvPr id="13" name="Rectangle 4">
            <a:extLst>
              <a:ext uri="{FF2B5EF4-FFF2-40B4-BE49-F238E27FC236}">
                <a16:creationId xmlns:a16="http://schemas.microsoft.com/office/drawing/2014/main" id="{F7D5C768-3890-6346-B4C4-7B3FF64B781E}"/>
              </a:ext>
            </a:extLst>
          </p:cNvPr>
          <p:cNvSpPr txBox="1">
            <a:spLocks noChangeArrowheads="1"/>
          </p:cNvSpPr>
          <p:nvPr/>
        </p:nvSpPr>
        <p:spPr>
          <a:xfrm>
            <a:off x="0" y="-310251"/>
            <a:ext cx="9144000" cy="91440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000"/>
              </a:spcBef>
              <a:spcAft>
                <a:spcPts val="2000"/>
              </a:spcAft>
            </a:pPr>
            <a:r>
              <a:rPr lang="en-US" altLang="en-US" sz="2600" u="sng" dirty="0">
                <a:latin typeface="Verdana" panose="020B0604030504040204" pitchFamily="34" charset="0"/>
                <a:ea typeface="Verdana" panose="020B0604030504040204" pitchFamily="34" charset="0"/>
                <a:cs typeface="Verdana" panose="020B0604030504040204" pitchFamily="34" charset="0"/>
              </a:rPr>
              <a:t>Classroom Orchestration</a:t>
            </a:r>
            <a:endParaRPr lang="en-US" altLang="en-US" sz="2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9" name="Object 3">
            <a:extLst>
              <a:ext uri="{FF2B5EF4-FFF2-40B4-BE49-F238E27FC236}">
                <a16:creationId xmlns:a16="http://schemas.microsoft.com/office/drawing/2014/main" id="{FEE80F12-E4F4-204A-8281-A471A263E5DB}"/>
              </a:ext>
            </a:extLst>
          </p:cNvPr>
          <p:cNvGraphicFramePr>
            <a:graphicFrameLocks noChangeAspect="1"/>
          </p:cNvGraphicFramePr>
          <p:nvPr>
            <p:extLst>
              <p:ext uri="{D42A27DB-BD31-4B8C-83A1-F6EECF244321}">
                <p14:modId xmlns:p14="http://schemas.microsoft.com/office/powerpoint/2010/main" val="1044137272"/>
              </p:ext>
            </p:extLst>
          </p:nvPr>
        </p:nvGraphicFramePr>
        <p:xfrm>
          <a:off x="2026242" y="4432146"/>
          <a:ext cx="3771959" cy="2481408"/>
        </p:xfrm>
        <a:graphic>
          <a:graphicData uri="http://schemas.openxmlformats.org/presentationml/2006/ole">
            <mc:AlternateContent xmlns:mc="http://schemas.openxmlformats.org/markup-compatibility/2006">
              <mc:Choice xmlns:v="urn:schemas-microsoft-com:vml" Requires="v">
                <p:oleObj spid="_x0000_s174084" name="Document" r:id="rId7" imgW="10718800" imgH="5994400" progId="Word.Document.12">
                  <p:link updateAutomatic="1"/>
                </p:oleObj>
              </mc:Choice>
              <mc:Fallback>
                <p:oleObj name="Document" r:id="rId7" imgW="10718800" imgH="5994400" progId="Word.Document.12">
                  <p:link updateAutomatic="1"/>
                  <p:pic>
                    <p:nvPicPr>
                      <p:cNvPr id="65545" name="Object 3">
                        <a:extLst>
                          <a:ext uri="{FF2B5EF4-FFF2-40B4-BE49-F238E27FC236}">
                            <a16:creationId xmlns:a16="http://schemas.microsoft.com/office/drawing/2014/main" id="{F2624FA0-DCF8-C442-99EF-EEF69E783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6242" y="4432146"/>
                        <a:ext cx="3771959" cy="2481408"/>
                      </a:xfrm>
                      <a:prstGeom prst="rect">
                        <a:avLst/>
                      </a:prstGeom>
                      <a:noFill/>
                      <a:ln>
                        <a:noFill/>
                      </a:ln>
                      <a:effectLst/>
                      <a:extLst/>
                    </p:spPr>
                  </p:pic>
                </p:oleObj>
              </mc:Fallback>
            </mc:AlternateContent>
          </a:graphicData>
        </a:graphic>
      </p:graphicFrame>
      <p:sp>
        <p:nvSpPr>
          <p:cNvPr id="10" name="Text Box 8">
            <a:extLst>
              <a:ext uri="{FF2B5EF4-FFF2-40B4-BE49-F238E27FC236}">
                <a16:creationId xmlns:a16="http://schemas.microsoft.com/office/drawing/2014/main" id="{4B3F991E-0EC1-3745-895F-D46B725B0AAE}"/>
              </a:ext>
            </a:extLst>
          </p:cNvPr>
          <p:cNvSpPr txBox="1">
            <a:spLocks noChangeArrowheads="1"/>
          </p:cNvSpPr>
          <p:nvPr/>
        </p:nvSpPr>
        <p:spPr bwMode="auto">
          <a:xfrm>
            <a:off x="4572000" y="4453936"/>
            <a:ext cx="1187532" cy="584775"/>
          </a:xfrm>
          <a:prstGeom prst="rect">
            <a:avLst/>
          </a:prstGeom>
          <a:solidFill>
            <a:srgbClr val="FFFF99"/>
          </a:solidFill>
          <a:ln w="9525">
            <a:solidFill>
              <a:srgbClr val="FF0000"/>
            </a:solidFill>
            <a:miter lim="800000"/>
            <a:headEnd/>
            <a:tailEnd/>
          </a:ln>
        </p:spPr>
        <p:txBody>
          <a:bodyPr wrap="square">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SzTx/>
              <a:buFontTx/>
              <a:buNone/>
            </a:pPr>
            <a:r>
              <a:rPr lang="en-US" altLang="en-US" sz="1600" b="1" dirty="0">
                <a:solidFill>
                  <a:srgbClr val="FF0000"/>
                </a:solidFill>
                <a:latin typeface="Tahoma" panose="020B0604030504040204" pitchFamily="34" charset="0"/>
                <a:sym typeface="Tahoma" panose="020B0604030504040204" pitchFamily="34" charset="0"/>
              </a:rPr>
              <a:t>Deep Alerts     </a:t>
            </a:r>
          </a:p>
        </p:txBody>
      </p:sp>
      <p:sp>
        <p:nvSpPr>
          <p:cNvPr id="11" name="Shape 86">
            <a:extLst>
              <a:ext uri="{FF2B5EF4-FFF2-40B4-BE49-F238E27FC236}">
                <a16:creationId xmlns:a16="http://schemas.microsoft.com/office/drawing/2014/main" id="{AF721E61-916A-D345-912A-C4811ED39A28}"/>
              </a:ext>
            </a:extLst>
          </p:cNvPr>
          <p:cNvSpPr txBox="1"/>
          <p:nvPr/>
        </p:nvSpPr>
        <p:spPr>
          <a:xfrm>
            <a:off x="5165766" y="5080649"/>
            <a:ext cx="3395958" cy="1216075"/>
          </a:xfrm>
          <a:prstGeom prst="rect">
            <a:avLst/>
          </a:prstGeom>
          <a:noFill/>
          <a:ln>
            <a:noFill/>
          </a:ln>
        </p:spPr>
        <p:txBody>
          <a:bodyPr spcFirstLastPara="1" wrap="square" lIns="91425" tIns="91425" rIns="91425" bIns="91425" anchor="t" anchorCtr="0">
            <a:noAutofit/>
          </a:bodyPr>
          <a:lstStyle/>
          <a:p>
            <a:pPr algn="ctr">
              <a:spcAft>
                <a:spcPts val="600"/>
              </a:spcAft>
            </a:pPr>
            <a:r>
              <a:rPr lang="en-US" sz="1600" b="1" dirty="0">
                <a:latin typeface="Helvetica" charset="0"/>
                <a:ea typeface="Helvetica" charset="0"/>
                <a:cs typeface="Helvetica" charset="0"/>
                <a:sym typeface="Roboto"/>
              </a:rPr>
              <a:t>ARGUNAUT</a:t>
            </a:r>
            <a:endParaRPr sz="1600" b="1" dirty="0">
              <a:latin typeface="Helvetica" charset="0"/>
              <a:ea typeface="Helvetica" charset="0"/>
              <a:cs typeface="Helvetica" charset="0"/>
              <a:sym typeface="Roboto"/>
            </a:endParaRPr>
          </a:p>
          <a:p>
            <a:pPr algn="ctr"/>
            <a:r>
              <a:rPr lang="en" sz="1600" dirty="0">
                <a:latin typeface="Helvetica" charset="0"/>
                <a:ea typeface="Helvetica" charset="0"/>
                <a:cs typeface="Helvetica" charset="0"/>
                <a:sym typeface="Roboto"/>
              </a:rPr>
              <a:t>(McLaren et al., 2010)</a:t>
            </a:r>
            <a:endParaRPr sz="1600" dirty="0">
              <a:latin typeface="Helvetica" charset="0"/>
              <a:ea typeface="Helvetica" charset="0"/>
              <a:cs typeface="Helvetica" charset="0"/>
              <a:sym typeface="Roboto"/>
            </a:endParaRPr>
          </a:p>
        </p:txBody>
      </p:sp>
    </p:spTree>
    <p:extLst>
      <p:ext uri="{BB962C8B-B14F-4D97-AF65-F5344CB8AC3E}">
        <p14:creationId xmlns:p14="http://schemas.microsoft.com/office/powerpoint/2010/main" val="18082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par>
                                <p:cTn id="8" presetID="9"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dissolve">
                                      <p:cBhvr>
                                        <p:cTn id="10" dur="500"/>
                                        <p:tgtEl>
                                          <p:spTgt spid="9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dissolve">
                                      <p:cBhvr>
                                        <p:cTn id="13" dur="500"/>
                                        <p:tgtEl>
                                          <p:spTgt spid="9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dissolve">
                                      <p:cBhvr>
                                        <p:cTn id="18" dur="500"/>
                                        <p:tgtEl>
                                          <p:spTgt spid="8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dissolv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92"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6D2DBDCC-02AE-334D-B6FD-D8DB27AF1A4F}"/>
              </a:ext>
            </a:extLst>
          </p:cNvPr>
          <p:cNvSpPr>
            <a:spLocks noGrp="1" noChangeArrowheads="1"/>
          </p:cNvSpPr>
          <p:nvPr>
            <p:ph type="title"/>
          </p:nvPr>
        </p:nvSpPr>
        <p:spPr>
          <a:xfrm>
            <a:off x="101600" y="93303"/>
            <a:ext cx="8940800" cy="1388965"/>
          </a:xfrm>
        </p:spPr>
        <p:txBody>
          <a:bodyPr/>
          <a:lstStyle/>
          <a:p>
            <a:r>
              <a:rPr lang="en-US" altLang="en-US" sz="2800" dirty="0">
                <a:latin typeface="Verdana" panose="020B0604030504040204" pitchFamily="34" charset="0"/>
                <a:ea typeface="Verdana" panose="020B0604030504040204" pitchFamily="34" charset="0"/>
                <a:cs typeface="Verdana" panose="020B0604030504040204" pitchFamily="34" charset="0"/>
              </a:rPr>
              <a:t>Trade-offs of sophistication of technology versus demonstrated learning benefits</a:t>
            </a:r>
          </a:p>
        </p:txBody>
      </p:sp>
      <p:cxnSp>
        <p:nvCxnSpPr>
          <p:cNvPr id="88066" name="Straight Connector 4">
            <a:extLst>
              <a:ext uri="{FF2B5EF4-FFF2-40B4-BE49-F238E27FC236}">
                <a16:creationId xmlns:a16="http://schemas.microsoft.com/office/drawing/2014/main" id="{2DF74596-7ED6-AD48-A793-ACD324363469}"/>
              </a:ext>
            </a:extLst>
          </p:cNvPr>
          <p:cNvCxnSpPr>
            <a:cxnSpLocks noChangeShapeType="1"/>
          </p:cNvCxnSpPr>
          <p:nvPr/>
        </p:nvCxnSpPr>
        <p:spPr bwMode="auto">
          <a:xfrm>
            <a:off x="1676400" y="1879600"/>
            <a:ext cx="38100" cy="42545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88067" name="Straight Connector 5">
            <a:extLst>
              <a:ext uri="{FF2B5EF4-FFF2-40B4-BE49-F238E27FC236}">
                <a16:creationId xmlns:a16="http://schemas.microsoft.com/office/drawing/2014/main" id="{132C9589-D0C5-8947-8A75-298BB1632B5B}"/>
              </a:ext>
            </a:extLst>
          </p:cNvPr>
          <p:cNvCxnSpPr>
            <a:cxnSpLocks noChangeShapeType="1"/>
          </p:cNvCxnSpPr>
          <p:nvPr/>
        </p:nvCxnSpPr>
        <p:spPr bwMode="auto">
          <a:xfrm flipH="1">
            <a:off x="1727200" y="6121400"/>
            <a:ext cx="6985000" cy="12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8068" name="Title 1">
            <a:extLst>
              <a:ext uri="{FF2B5EF4-FFF2-40B4-BE49-F238E27FC236}">
                <a16:creationId xmlns:a16="http://schemas.microsoft.com/office/drawing/2014/main" id="{BF589B71-CDF8-ED44-822B-DFA876966F2E}"/>
              </a:ext>
            </a:extLst>
          </p:cNvPr>
          <p:cNvSpPr txBox="1">
            <a:spLocks/>
          </p:cNvSpPr>
          <p:nvPr/>
        </p:nvSpPr>
        <p:spPr bwMode="auto">
          <a:xfrm>
            <a:off x="101600" y="3086100"/>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400" b="1">
                <a:solidFill>
                  <a:schemeClr val="tx2"/>
                </a:solidFill>
              </a:rPr>
              <a:t>Sophistication of Technology</a:t>
            </a:r>
          </a:p>
        </p:txBody>
      </p:sp>
      <p:sp>
        <p:nvSpPr>
          <p:cNvPr id="88069" name="Title 1">
            <a:extLst>
              <a:ext uri="{FF2B5EF4-FFF2-40B4-BE49-F238E27FC236}">
                <a16:creationId xmlns:a16="http://schemas.microsoft.com/office/drawing/2014/main" id="{5D9BC9F7-4EDB-EF49-B02D-CADAF08123B5}"/>
              </a:ext>
            </a:extLst>
          </p:cNvPr>
          <p:cNvSpPr txBox="1">
            <a:spLocks/>
          </p:cNvSpPr>
          <p:nvPr/>
        </p:nvSpPr>
        <p:spPr bwMode="auto">
          <a:xfrm>
            <a:off x="3797300" y="6210300"/>
            <a:ext cx="3556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1400" b="1">
                <a:solidFill>
                  <a:schemeClr val="tx2"/>
                </a:solidFill>
              </a:rPr>
              <a:t>Demonstrated learning benefits (Scientifically and/or practically)</a:t>
            </a:r>
          </a:p>
        </p:txBody>
      </p:sp>
      <p:sp>
        <p:nvSpPr>
          <p:cNvPr id="88070" name="Content Placeholder 2">
            <a:extLst>
              <a:ext uri="{FF2B5EF4-FFF2-40B4-BE49-F238E27FC236}">
                <a16:creationId xmlns:a16="http://schemas.microsoft.com/office/drawing/2014/main" id="{CF522C80-3D53-B34C-B746-865FD4A0E09F}"/>
              </a:ext>
            </a:extLst>
          </p:cNvPr>
          <p:cNvSpPr txBox="1">
            <a:spLocks/>
          </p:cNvSpPr>
          <p:nvPr/>
        </p:nvSpPr>
        <p:spPr bwMode="auto">
          <a:xfrm>
            <a:off x="1778000" y="6162675"/>
            <a:ext cx="889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800"/>
              <a:t>Less</a:t>
            </a:r>
          </a:p>
        </p:txBody>
      </p:sp>
      <p:sp>
        <p:nvSpPr>
          <p:cNvPr id="88071" name="Content Placeholder 2">
            <a:extLst>
              <a:ext uri="{FF2B5EF4-FFF2-40B4-BE49-F238E27FC236}">
                <a16:creationId xmlns:a16="http://schemas.microsoft.com/office/drawing/2014/main" id="{D0E62862-247E-2647-B7A9-ACE9718439F6}"/>
              </a:ext>
            </a:extLst>
          </p:cNvPr>
          <p:cNvSpPr txBox="1">
            <a:spLocks/>
          </p:cNvSpPr>
          <p:nvPr/>
        </p:nvSpPr>
        <p:spPr bwMode="auto">
          <a:xfrm>
            <a:off x="7797800" y="6175375"/>
            <a:ext cx="889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800"/>
              <a:t>More</a:t>
            </a:r>
          </a:p>
        </p:txBody>
      </p:sp>
      <p:sp>
        <p:nvSpPr>
          <p:cNvPr id="88072" name="Content Placeholder 2">
            <a:extLst>
              <a:ext uri="{FF2B5EF4-FFF2-40B4-BE49-F238E27FC236}">
                <a16:creationId xmlns:a16="http://schemas.microsoft.com/office/drawing/2014/main" id="{C43512CF-5A2D-564B-95E4-44B453A7C572}"/>
              </a:ext>
            </a:extLst>
          </p:cNvPr>
          <p:cNvSpPr txBox="1">
            <a:spLocks/>
          </p:cNvSpPr>
          <p:nvPr/>
        </p:nvSpPr>
        <p:spPr bwMode="auto">
          <a:xfrm>
            <a:off x="927100" y="5502275"/>
            <a:ext cx="889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800"/>
              <a:t>Less</a:t>
            </a:r>
          </a:p>
        </p:txBody>
      </p:sp>
      <p:sp>
        <p:nvSpPr>
          <p:cNvPr id="88073" name="Content Placeholder 2">
            <a:extLst>
              <a:ext uri="{FF2B5EF4-FFF2-40B4-BE49-F238E27FC236}">
                <a16:creationId xmlns:a16="http://schemas.microsoft.com/office/drawing/2014/main" id="{C2E7D329-CE67-BA4E-ADFD-39ABBC032448}"/>
              </a:ext>
            </a:extLst>
          </p:cNvPr>
          <p:cNvSpPr txBox="1">
            <a:spLocks/>
          </p:cNvSpPr>
          <p:nvPr/>
        </p:nvSpPr>
        <p:spPr bwMode="auto">
          <a:xfrm>
            <a:off x="876300" y="1857375"/>
            <a:ext cx="889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800"/>
              <a:t>More</a:t>
            </a:r>
          </a:p>
        </p:txBody>
      </p:sp>
      <p:grpSp>
        <p:nvGrpSpPr>
          <p:cNvPr id="2" name="Group 1">
            <a:extLst>
              <a:ext uri="{FF2B5EF4-FFF2-40B4-BE49-F238E27FC236}">
                <a16:creationId xmlns:a16="http://schemas.microsoft.com/office/drawing/2014/main" id="{9B066EAE-4EE8-FD47-8669-F3D6BD95A01A}"/>
              </a:ext>
            </a:extLst>
          </p:cNvPr>
          <p:cNvGrpSpPr>
            <a:grpSpLocks/>
          </p:cNvGrpSpPr>
          <p:nvPr/>
        </p:nvGrpSpPr>
        <p:grpSpPr bwMode="auto">
          <a:xfrm>
            <a:off x="6435278" y="4089400"/>
            <a:ext cx="2438400" cy="1231900"/>
            <a:chOff x="5994400" y="4089400"/>
            <a:chExt cx="2438400" cy="1231900"/>
          </a:xfrm>
        </p:grpSpPr>
        <p:sp>
          <p:nvSpPr>
            <p:cNvPr id="14" name="Oval 13">
              <a:extLst>
                <a:ext uri="{FF2B5EF4-FFF2-40B4-BE49-F238E27FC236}">
                  <a16:creationId xmlns:a16="http://schemas.microsoft.com/office/drawing/2014/main" id="{8FDE65E6-E976-4E4A-BBD0-F63606F77EC5}"/>
                </a:ext>
              </a:extLst>
            </p:cNvPr>
            <p:cNvSpPr/>
            <p:nvPr/>
          </p:nvSpPr>
          <p:spPr bwMode="auto">
            <a:xfrm>
              <a:off x="6172200" y="4089400"/>
              <a:ext cx="203200" cy="228600"/>
            </a:xfrm>
            <a:prstGeom prst="ellipse">
              <a:avLst/>
            </a:prstGeom>
            <a:solidFill>
              <a:schemeClr val="tx2">
                <a:lumMod val="40000"/>
                <a:lumOff val="60000"/>
              </a:schemeClr>
            </a:solidFill>
            <a:ln w="12700" cap="flat" cmpd="sng" algn="ctr">
              <a:solidFill>
                <a:schemeClr val="tx2">
                  <a:lumMod val="40000"/>
                  <a:lumOff val="60000"/>
                </a:schemeClr>
              </a:solidFill>
              <a:prstDash val="solid"/>
              <a:round/>
              <a:headEnd type="none" w="med" len="med"/>
              <a:tailEnd type="none" w="med" len="med"/>
            </a:ln>
            <a:effectLst/>
          </p:spPr>
          <p:txBody>
            <a:bodyPr/>
            <a:lstStyle/>
            <a:p>
              <a:pPr algn="r">
                <a:defRPr/>
              </a:pPr>
              <a:endParaRPr lang="en-US">
                <a:latin typeface="Times New Roman" pitchFamily="-65" charset="0"/>
                <a:ea typeface="ＭＳ Ｐゴシック" charset="0"/>
                <a:cs typeface="ＭＳ Ｐゴシック" charset="0"/>
              </a:endParaRPr>
            </a:p>
          </p:txBody>
        </p:sp>
        <p:sp>
          <p:nvSpPr>
            <p:cNvPr id="88086" name="Content Placeholder 2">
              <a:extLst>
                <a:ext uri="{FF2B5EF4-FFF2-40B4-BE49-F238E27FC236}">
                  <a16:creationId xmlns:a16="http://schemas.microsoft.com/office/drawing/2014/main" id="{FA415586-DC66-7949-AE97-5CA242B45D56}"/>
                </a:ext>
              </a:extLst>
            </p:cNvPr>
            <p:cNvSpPr txBox="1">
              <a:spLocks/>
            </p:cNvSpPr>
            <p:nvPr/>
          </p:nvSpPr>
          <p:spPr bwMode="auto">
            <a:xfrm>
              <a:off x="5994400" y="4333875"/>
              <a:ext cx="2438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400" b="1" dirty="0"/>
                <a:t>Intelligent Tutors</a:t>
              </a:r>
            </a:p>
            <a:p>
              <a:pPr>
                <a:spcBef>
                  <a:spcPct val="0"/>
                </a:spcBef>
                <a:buFontTx/>
                <a:buNone/>
              </a:pPr>
              <a:r>
                <a:rPr lang="en-US" altLang="en-US" sz="1400" dirty="0"/>
                <a:t>(e.g., Cognitive Tutors,          Constraint-based Tutors)</a:t>
              </a:r>
            </a:p>
          </p:txBody>
        </p:sp>
      </p:grpSp>
      <p:grpSp>
        <p:nvGrpSpPr>
          <p:cNvPr id="3" name="Group 2">
            <a:extLst>
              <a:ext uri="{FF2B5EF4-FFF2-40B4-BE49-F238E27FC236}">
                <a16:creationId xmlns:a16="http://schemas.microsoft.com/office/drawing/2014/main" id="{4D9D7138-C083-E443-B966-F9251364205E}"/>
              </a:ext>
            </a:extLst>
          </p:cNvPr>
          <p:cNvGrpSpPr>
            <a:grpSpLocks/>
          </p:cNvGrpSpPr>
          <p:nvPr/>
        </p:nvGrpSpPr>
        <p:grpSpPr bwMode="auto">
          <a:xfrm>
            <a:off x="4942139" y="4927600"/>
            <a:ext cx="2046492" cy="990600"/>
            <a:chOff x="3390900" y="4927600"/>
            <a:chExt cx="1694547" cy="990600"/>
          </a:xfrm>
        </p:grpSpPr>
        <p:sp>
          <p:nvSpPr>
            <p:cNvPr id="20" name="Oval 19">
              <a:extLst>
                <a:ext uri="{FF2B5EF4-FFF2-40B4-BE49-F238E27FC236}">
                  <a16:creationId xmlns:a16="http://schemas.microsoft.com/office/drawing/2014/main" id="{D2F451F1-F32B-304C-811B-6ADEBE5F0D1E}"/>
                </a:ext>
              </a:extLst>
            </p:cNvPr>
            <p:cNvSpPr/>
            <p:nvPr/>
          </p:nvSpPr>
          <p:spPr bwMode="auto">
            <a:xfrm>
              <a:off x="3568357" y="4927600"/>
              <a:ext cx="203746" cy="215900"/>
            </a:xfrm>
            <a:prstGeom prst="ellipse">
              <a:avLst/>
            </a:prstGeom>
            <a:solidFill>
              <a:schemeClr val="tx2">
                <a:lumMod val="40000"/>
                <a:lumOff val="60000"/>
              </a:schemeClr>
            </a:solidFill>
            <a:ln w="12700" cap="flat" cmpd="sng" algn="ctr">
              <a:solidFill>
                <a:schemeClr val="tx2">
                  <a:lumMod val="40000"/>
                  <a:lumOff val="60000"/>
                </a:schemeClr>
              </a:solidFill>
              <a:prstDash val="solid"/>
              <a:round/>
              <a:headEnd type="none" w="med" len="med"/>
              <a:tailEnd type="none" w="med" len="med"/>
            </a:ln>
            <a:effectLst/>
          </p:spPr>
          <p:txBody>
            <a:bodyPr/>
            <a:lstStyle/>
            <a:p>
              <a:pPr algn="r">
                <a:defRPr/>
              </a:pPr>
              <a:endParaRPr lang="en-US">
                <a:latin typeface="Times New Roman" pitchFamily="-65" charset="0"/>
                <a:ea typeface="ＭＳ Ｐゴシック" charset="0"/>
                <a:cs typeface="ＭＳ Ｐゴシック" charset="0"/>
              </a:endParaRPr>
            </a:p>
          </p:txBody>
        </p:sp>
        <p:sp>
          <p:nvSpPr>
            <p:cNvPr id="88084" name="Content Placeholder 2">
              <a:extLst>
                <a:ext uri="{FF2B5EF4-FFF2-40B4-BE49-F238E27FC236}">
                  <a16:creationId xmlns:a16="http://schemas.microsoft.com/office/drawing/2014/main" id="{AAD9CAE7-E790-D24D-84F0-AF13E4A91CB4}"/>
                </a:ext>
              </a:extLst>
            </p:cNvPr>
            <p:cNvSpPr txBox="1">
              <a:spLocks/>
            </p:cNvSpPr>
            <p:nvPr/>
          </p:nvSpPr>
          <p:spPr bwMode="auto">
            <a:xfrm>
              <a:off x="3390900" y="5172075"/>
              <a:ext cx="169454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400" b="1" dirty="0"/>
                <a:t>Collaborative Systems: Low Tech</a:t>
              </a:r>
            </a:p>
            <a:p>
              <a:pPr>
                <a:spcBef>
                  <a:spcPct val="0"/>
                </a:spcBef>
                <a:buFontTx/>
                <a:buNone/>
              </a:pPr>
              <a:r>
                <a:rPr lang="en-US" altLang="en-US" sz="1400" dirty="0"/>
                <a:t>(e.g., WISE, </a:t>
              </a:r>
              <a:r>
                <a:rPr lang="en-US" altLang="en-US" sz="1400" dirty="0" err="1"/>
                <a:t>Coler</a:t>
              </a:r>
              <a:r>
                <a:rPr lang="en-US" altLang="en-US" sz="1400" dirty="0"/>
                <a:t>)</a:t>
              </a:r>
            </a:p>
          </p:txBody>
        </p:sp>
      </p:grpSp>
      <p:grpSp>
        <p:nvGrpSpPr>
          <p:cNvPr id="4" name="Group 3">
            <a:extLst>
              <a:ext uri="{FF2B5EF4-FFF2-40B4-BE49-F238E27FC236}">
                <a16:creationId xmlns:a16="http://schemas.microsoft.com/office/drawing/2014/main" id="{25980AFD-05FF-B342-8EF3-29B2F3059878}"/>
              </a:ext>
            </a:extLst>
          </p:cNvPr>
          <p:cNvGrpSpPr>
            <a:grpSpLocks/>
          </p:cNvGrpSpPr>
          <p:nvPr/>
        </p:nvGrpSpPr>
        <p:grpSpPr bwMode="auto">
          <a:xfrm>
            <a:off x="4385135" y="2226133"/>
            <a:ext cx="2338607" cy="1079500"/>
            <a:chOff x="3213100" y="2051050"/>
            <a:chExt cx="2129999" cy="920750"/>
          </a:xfrm>
        </p:grpSpPr>
        <p:sp>
          <p:nvSpPr>
            <p:cNvPr id="22" name="Oval 21">
              <a:extLst>
                <a:ext uri="{FF2B5EF4-FFF2-40B4-BE49-F238E27FC236}">
                  <a16:creationId xmlns:a16="http://schemas.microsoft.com/office/drawing/2014/main" id="{C055C74F-21C5-0749-AA36-D15C10695D7C}"/>
                </a:ext>
              </a:extLst>
            </p:cNvPr>
            <p:cNvSpPr/>
            <p:nvPr/>
          </p:nvSpPr>
          <p:spPr bwMode="auto">
            <a:xfrm>
              <a:off x="3432876" y="2051050"/>
              <a:ext cx="196641" cy="184150"/>
            </a:xfrm>
            <a:prstGeom prst="ellipse">
              <a:avLst/>
            </a:prstGeom>
            <a:solidFill>
              <a:schemeClr val="tx2">
                <a:lumMod val="40000"/>
                <a:lumOff val="60000"/>
              </a:schemeClr>
            </a:solidFill>
            <a:ln w="12700" cap="flat" cmpd="sng" algn="ctr">
              <a:solidFill>
                <a:schemeClr val="tx2">
                  <a:lumMod val="40000"/>
                  <a:lumOff val="60000"/>
                </a:schemeClr>
              </a:solidFill>
              <a:prstDash val="solid"/>
              <a:round/>
              <a:headEnd type="none" w="med" len="med"/>
              <a:tailEnd type="none" w="med" len="med"/>
            </a:ln>
            <a:effectLst/>
          </p:spPr>
          <p:txBody>
            <a:bodyPr/>
            <a:lstStyle/>
            <a:p>
              <a:pPr algn="r">
                <a:defRPr/>
              </a:pPr>
              <a:endParaRPr lang="en-US">
                <a:latin typeface="Times New Roman" pitchFamily="-65" charset="0"/>
                <a:ea typeface="ＭＳ Ｐゴシック" charset="0"/>
                <a:cs typeface="ＭＳ Ｐゴシック" charset="0"/>
              </a:endParaRPr>
            </a:p>
          </p:txBody>
        </p:sp>
        <p:sp>
          <p:nvSpPr>
            <p:cNvPr id="88082" name="Content Placeholder 2">
              <a:extLst>
                <a:ext uri="{FF2B5EF4-FFF2-40B4-BE49-F238E27FC236}">
                  <a16:creationId xmlns:a16="http://schemas.microsoft.com/office/drawing/2014/main" id="{806D3D86-5F47-034A-A6EF-3A2651669A3C}"/>
                </a:ext>
              </a:extLst>
            </p:cNvPr>
            <p:cNvSpPr txBox="1">
              <a:spLocks/>
            </p:cNvSpPr>
            <p:nvPr/>
          </p:nvSpPr>
          <p:spPr bwMode="auto">
            <a:xfrm>
              <a:off x="3213100" y="2263775"/>
              <a:ext cx="212999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400" b="1" dirty="0"/>
                <a:t>Collaborative Systems: </a:t>
              </a:r>
            </a:p>
            <a:p>
              <a:pPr>
                <a:spcBef>
                  <a:spcPct val="0"/>
                </a:spcBef>
                <a:buFontTx/>
                <a:buNone/>
              </a:pPr>
              <a:r>
                <a:rPr lang="en-US" altLang="en-US" sz="1400" b="1" dirty="0"/>
                <a:t>High Tech</a:t>
              </a:r>
            </a:p>
            <a:p>
              <a:pPr>
                <a:spcBef>
                  <a:spcPct val="0"/>
                </a:spcBef>
                <a:buFontTx/>
                <a:buNone/>
              </a:pPr>
              <a:r>
                <a:rPr lang="en-US" altLang="en-US" sz="1400" dirty="0"/>
                <a:t>(Conversational Agents)</a:t>
              </a:r>
            </a:p>
          </p:txBody>
        </p:sp>
      </p:grpSp>
      <p:grpSp>
        <p:nvGrpSpPr>
          <p:cNvPr id="5" name="Group 4">
            <a:extLst>
              <a:ext uri="{FF2B5EF4-FFF2-40B4-BE49-F238E27FC236}">
                <a16:creationId xmlns:a16="http://schemas.microsoft.com/office/drawing/2014/main" id="{40B2806C-7FA4-B847-91C7-2521DA59DD2D}"/>
              </a:ext>
            </a:extLst>
          </p:cNvPr>
          <p:cNvGrpSpPr>
            <a:grpSpLocks/>
          </p:cNvGrpSpPr>
          <p:nvPr/>
        </p:nvGrpSpPr>
        <p:grpSpPr bwMode="auto">
          <a:xfrm>
            <a:off x="2745028" y="1968500"/>
            <a:ext cx="2082800" cy="685800"/>
            <a:chOff x="2273300" y="3098800"/>
            <a:chExt cx="2082800" cy="685800"/>
          </a:xfrm>
        </p:grpSpPr>
        <p:sp>
          <p:nvSpPr>
            <p:cNvPr id="24" name="Oval 23">
              <a:extLst>
                <a:ext uri="{FF2B5EF4-FFF2-40B4-BE49-F238E27FC236}">
                  <a16:creationId xmlns:a16="http://schemas.microsoft.com/office/drawing/2014/main" id="{7B118F4F-BA27-1345-9AB4-214E44CDCBDE}"/>
                </a:ext>
              </a:extLst>
            </p:cNvPr>
            <p:cNvSpPr/>
            <p:nvPr/>
          </p:nvSpPr>
          <p:spPr bwMode="auto">
            <a:xfrm>
              <a:off x="2451100" y="3098800"/>
              <a:ext cx="203200" cy="215900"/>
            </a:xfrm>
            <a:prstGeom prst="ellipse">
              <a:avLst/>
            </a:prstGeom>
            <a:solidFill>
              <a:schemeClr val="tx2">
                <a:lumMod val="40000"/>
                <a:lumOff val="60000"/>
              </a:schemeClr>
            </a:solidFill>
            <a:ln w="12700" cap="flat" cmpd="sng" algn="ctr">
              <a:solidFill>
                <a:schemeClr val="tx2">
                  <a:lumMod val="40000"/>
                  <a:lumOff val="60000"/>
                </a:schemeClr>
              </a:solidFill>
              <a:prstDash val="solid"/>
              <a:round/>
              <a:headEnd type="none" w="med" len="med"/>
              <a:tailEnd type="none" w="med" len="med"/>
            </a:ln>
            <a:effectLst/>
          </p:spPr>
          <p:txBody>
            <a:bodyPr/>
            <a:lstStyle/>
            <a:p>
              <a:pPr algn="r">
                <a:defRPr/>
              </a:pPr>
              <a:endParaRPr lang="en-US">
                <a:latin typeface="Times New Roman" pitchFamily="-65" charset="0"/>
                <a:ea typeface="ＭＳ Ｐゴシック" charset="0"/>
                <a:cs typeface="ＭＳ Ｐゴシック" charset="0"/>
              </a:endParaRPr>
            </a:p>
          </p:txBody>
        </p:sp>
        <p:sp>
          <p:nvSpPr>
            <p:cNvPr id="88080" name="Content Placeholder 2">
              <a:extLst>
                <a:ext uri="{FF2B5EF4-FFF2-40B4-BE49-F238E27FC236}">
                  <a16:creationId xmlns:a16="http://schemas.microsoft.com/office/drawing/2014/main" id="{86A67B11-D99D-D04C-9EAB-C08E30C0542E}"/>
                </a:ext>
              </a:extLst>
            </p:cNvPr>
            <p:cNvSpPr txBox="1">
              <a:spLocks/>
            </p:cNvSpPr>
            <p:nvPr/>
          </p:nvSpPr>
          <p:spPr bwMode="auto">
            <a:xfrm>
              <a:off x="2273300" y="3343275"/>
              <a:ext cx="2082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400" b="1" dirty="0"/>
                <a:t>Educational Games</a:t>
              </a:r>
            </a:p>
          </p:txBody>
        </p:sp>
      </p:grpSp>
      <p:sp>
        <p:nvSpPr>
          <p:cNvPr id="26" name="Rectangle 25">
            <a:extLst>
              <a:ext uri="{FF2B5EF4-FFF2-40B4-BE49-F238E27FC236}">
                <a16:creationId xmlns:a16="http://schemas.microsoft.com/office/drawing/2014/main" id="{60B91D70-3CD8-754C-883A-86A5B1D4C2E9}"/>
              </a:ext>
            </a:extLst>
          </p:cNvPr>
          <p:cNvSpPr>
            <a:spLocks noChangeArrowheads="1"/>
          </p:cNvSpPr>
          <p:nvPr/>
        </p:nvSpPr>
        <p:spPr bwMode="auto">
          <a:xfrm>
            <a:off x="6237514" y="1660067"/>
            <a:ext cx="2636163" cy="1873707"/>
          </a:xfrm>
          <a:prstGeom prst="rect">
            <a:avLst/>
          </a:prstGeom>
          <a:noFill/>
          <a:ln w="12700">
            <a:solidFill>
              <a:schemeClr val="tx1"/>
            </a:solidFill>
            <a:prstDash val="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ctr">
              <a:spcBef>
                <a:spcPts val="2000"/>
              </a:spcBef>
              <a:buSzTx/>
              <a:buFontTx/>
              <a:buNone/>
            </a:pPr>
            <a:r>
              <a:rPr lang="en-US" altLang="en-US" sz="1800" dirty="0"/>
              <a:t>Still lots of room for successes here!</a:t>
            </a:r>
          </a:p>
        </p:txBody>
      </p:sp>
      <p:grpSp>
        <p:nvGrpSpPr>
          <p:cNvPr id="25" name="Group 24">
            <a:extLst>
              <a:ext uri="{FF2B5EF4-FFF2-40B4-BE49-F238E27FC236}">
                <a16:creationId xmlns:a16="http://schemas.microsoft.com/office/drawing/2014/main" id="{8B4A1AA7-6C2E-5C45-BF79-0A1FAD631498}"/>
              </a:ext>
            </a:extLst>
          </p:cNvPr>
          <p:cNvGrpSpPr>
            <a:grpSpLocks/>
          </p:cNvGrpSpPr>
          <p:nvPr/>
        </p:nvGrpSpPr>
        <p:grpSpPr bwMode="auto">
          <a:xfrm>
            <a:off x="2238827" y="2827958"/>
            <a:ext cx="1915879" cy="990600"/>
            <a:chOff x="3390900" y="4927600"/>
            <a:chExt cx="1586397" cy="990600"/>
          </a:xfrm>
        </p:grpSpPr>
        <p:sp>
          <p:nvSpPr>
            <p:cNvPr id="27" name="Oval 26">
              <a:extLst>
                <a:ext uri="{FF2B5EF4-FFF2-40B4-BE49-F238E27FC236}">
                  <a16:creationId xmlns:a16="http://schemas.microsoft.com/office/drawing/2014/main" id="{D4A4C267-E00E-454E-B7F2-90925FA7773D}"/>
                </a:ext>
              </a:extLst>
            </p:cNvPr>
            <p:cNvSpPr/>
            <p:nvPr/>
          </p:nvSpPr>
          <p:spPr bwMode="auto">
            <a:xfrm>
              <a:off x="3568357" y="4927600"/>
              <a:ext cx="203746" cy="215900"/>
            </a:xfrm>
            <a:prstGeom prst="ellipse">
              <a:avLst/>
            </a:prstGeom>
            <a:solidFill>
              <a:schemeClr val="tx2">
                <a:lumMod val="40000"/>
                <a:lumOff val="60000"/>
              </a:schemeClr>
            </a:solidFill>
            <a:ln w="12700" cap="flat" cmpd="sng" algn="ctr">
              <a:solidFill>
                <a:schemeClr val="tx2">
                  <a:lumMod val="40000"/>
                  <a:lumOff val="60000"/>
                </a:schemeClr>
              </a:solidFill>
              <a:prstDash val="solid"/>
              <a:round/>
              <a:headEnd type="none" w="med" len="med"/>
              <a:tailEnd type="none" w="med" len="med"/>
            </a:ln>
            <a:effectLst/>
          </p:spPr>
          <p:txBody>
            <a:bodyPr/>
            <a:lstStyle/>
            <a:p>
              <a:pPr algn="r">
                <a:defRPr/>
              </a:pPr>
              <a:endParaRPr lang="en-US">
                <a:latin typeface="Times New Roman" pitchFamily="-65" charset="0"/>
                <a:ea typeface="ＭＳ Ｐゴシック" charset="0"/>
                <a:cs typeface="ＭＳ Ｐゴシック" charset="0"/>
              </a:endParaRPr>
            </a:p>
          </p:txBody>
        </p:sp>
        <p:sp>
          <p:nvSpPr>
            <p:cNvPr id="28" name="Content Placeholder 2">
              <a:extLst>
                <a:ext uri="{FF2B5EF4-FFF2-40B4-BE49-F238E27FC236}">
                  <a16:creationId xmlns:a16="http://schemas.microsoft.com/office/drawing/2014/main" id="{B42068B4-087F-4248-9EB8-4CE9206F5F86}"/>
                </a:ext>
              </a:extLst>
            </p:cNvPr>
            <p:cNvSpPr txBox="1">
              <a:spLocks/>
            </p:cNvSpPr>
            <p:nvPr/>
          </p:nvSpPr>
          <p:spPr bwMode="auto">
            <a:xfrm>
              <a:off x="3390900" y="5172075"/>
              <a:ext cx="158639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buFontTx/>
                <a:buNone/>
              </a:pPr>
              <a:r>
                <a:rPr lang="en-US" altLang="en-US" sz="1400" b="1" dirty="0"/>
                <a:t>Classroom Orchestration Tools</a:t>
              </a:r>
            </a:p>
            <a:p>
              <a:pPr>
                <a:spcBef>
                  <a:spcPct val="0"/>
                </a:spcBef>
                <a:buFontTx/>
                <a:buNone/>
              </a:pPr>
              <a:r>
                <a:rPr lang="en-US" altLang="en-US" sz="1400" dirty="0"/>
                <a:t>(e.g., ARGUNAUT, </a:t>
              </a:r>
              <a:r>
                <a:rPr lang="en-US" altLang="en-US" sz="1400" dirty="0" err="1"/>
                <a:t>Lumilo</a:t>
              </a:r>
              <a:r>
                <a:rPr lang="en-US" altLang="en-US" sz="1400" dirty="0"/>
                <a:t>)</a:t>
              </a:r>
            </a:p>
          </p:txBody>
        </p:sp>
      </p:grpSp>
    </p:spTree>
    <p:extLst>
      <p:ext uri="{BB962C8B-B14F-4D97-AF65-F5344CB8AC3E}">
        <p14:creationId xmlns:p14="http://schemas.microsoft.com/office/powerpoint/2010/main" val="230245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027A4694-AF0F-1446-9B5F-6A73A4DE8E35}"/>
              </a:ext>
            </a:extLst>
          </p:cNvPr>
          <p:cNvSpPr>
            <a:spLocks noGrp="1" noChangeArrowheads="1"/>
          </p:cNvSpPr>
          <p:nvPr>
            <p:ph type="title"/>
          </p:nvPr>
        </p:nvSpPr>
        <p:spPr>
          <a:xfrm>
            <a:off x="685800" y="180394"/>
            <a:ext cx="7772400" cy="982663"/>
          </a:xfrm>
        </p:spPr>
        <p:txBody>
          <a:bodyPr/>
          <a:lstStyle/>
          <a:p>
            <a:r>
              <a:rPr lang="en-US" altLang="en-US" dirty="0">
                <a:latin typeface="Verdana" panose="020B0604030504040204" pitchFamily="34" charset="0"/>
                <a:ea typeface="Verdana" panose="020B0604030504040204" pitchFamily="34" charset="0"/>
                <a:cs typeface="Verdana" panose="020B0604030504040204" pitchFamily="34" charset="0"/>
              </a:rPr>
              <a:t>Conclusions</a:t>
            </a:r>
          </a:p>
        </p:txBody>
      </p:sp>
      <p:sp>
        <p:nvSpPr>
          <p:cNvPr id="90114" name="Content Placeholder 2">
            <a:extLst>
              <a:ext uri="{FF2B5EF4-FFF2-40B4-BE49-F238E27FC236}">
                <a16:creationId xmlns:a16="http://schemas.microsoft.com/office/drawing/2014/main" id="{E7A159AF-3239-F848-A764-A8CC23809098}"/>
              </a:ext>
            </a:extLst>
          </p:cNvPr>
          <p:cNvSpPr>
            <a:spLocks noGrp="1" noChangeArrowheads="1"/>
          </p:cNvSpPr>
          <p:nvPr>
            <p:ph idx="1"/>
          </p:nvPr>
        </p:nvSpPr>
        <p:spPr>
          <a:xfrm>
            <a:off x="503238" y="1380443"/>
            <a:ext cx="8539162" cy="2015900"/>
          </a:xfrm>
        </p:spPr>
        <p:txBody>
          <a:bodyPr>
            <a:normAutofit fontScale="85000" lnSpcReduction="20000"/>
          </a:bodyPr>
          <a:lstStyle/>
          <a:p>
            <a:pPr marL="288925" indent="-273050">
              <a:buSzPct val="130000"/>
            </a:pPr>
            <a:r>
              <a:rPr lang="en-US" altLang="en-US" sz="3100" dirty="0">
                <a:latin typeface="Verdana" panose="020B0604030504040204" pitchFamily="34" charset="0"/>
                <a:ea typeface="Verdana" panose="020B0604030504040204" pitchFamily="34" charset="0"/>
                <a:cs typeface="Verdana" panose="020B0604030504040204" pitchFamily="34" charset="0"/>
              </a:rPr>
              <a:t>Learning science is definitely helping:</a:t>
            </a:r>
          </a:p>
          <a:p>
            <a:pPr lvl="1">
              <a:lnSpc>
                <a:spcPct val="120000"/>
              </a:lnSpc>
              <a:spcBef>
                <a:spcPts val="1200"/>
              </a:spcBef>
              <a:buFont typeface="Courier New" panose="02070309020205020404" pitchFamily="49" charset="0"/>
              <a:buChar char="o"/>
            </a:pPr>
            <a:r>
              <a:rPr lang="en-US" altLang="en-US" sz="2600" dirty="0">
                <a:latin typeface="Verdana" panose="020B0604030504040204" pitchFamily="34" charset="0"/>
                <a:ea typeface="Verdana" panose="020B0604030504040204" pitchFamily="34" charset="0"/>
                <a:cs typeface="Verdana" panose="020B0604030504040204" pitchFamily="34" charset="0"/>
              </a:rPr>
              <a:t>To guide the development of advanced learning technology</a:t>
            </a:r>
          </a:p>
          <a:p>
            <a:pPr lvl="1">
              <a:lnSpc>
                <a:spcPct val="120000"/>
              </a:lnSpc>
              <a:spcBef>
                <a:spcPts val="1200"/>
              </a:spcBef>
              <a:buFont typeface="Courier New" panose="02070309020205020404" pitchFamily="49" charset="0"/>
              <a:buChar char="o"/>
            </a:pPr>
            <a:r>
              <a:rPr lang="en-US" altLang="en-US" sz="2600" dirty="0">
                <a:latin typeface="Verdana" panose="020B0604030504040204" pitchFamily="34" charset="0"/>
                <a:ea typeface="Verdana" panose="020B0604030504040204" pitchFamily="34" charset="0"/>
                <a:cs typeface="Verdana" panose="020B0604030504040204" pitchFamily="34" charset="0"/>
              </a:rPr>
              <a:t>To evaluate, validate, and improve the learning technology</a:t>
            </a:r>
          </a:p>
        </p:txBody>
      </p:sp>
      <p:sp>
        <p:nvSpPr>
          <p:cNvPr id="4" name="Content Placeholder 2">
            <a:extLst>
              <a:ext uri="{FF2B5EF4-FFF2-40B4-BE49-F238E27FC236}">
                <a16:creationId xmlns:a16="http://schemas.microsoft.com/office/drawing/2014/main" id="{603B1A6D-B2E8-B847-8988-B95279C76BDB}"/>
              </a:ext>
            </a:extLst>
          </p:cNvPr>
          <p:cNvSpPr txBox="1">
            <a:spLocks/>
          </p:cNvSpPr>
          <p:nvPr/>
        </p:nvSpPr>
        <p:spPr bwMode="auto">
          <a:xfrm>
            <a:off x="482600" y="3559630"/>
            <a:ext cx="8280400" cy="298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00"/>
              </a:spcBef>
            </a:pPr>
            <a:r>
              <a:rPr lang="en-US" altLang="en-US" sz="2600" dirty="0"/>
              <a:t>Yet, there has been more success in research, less in real-world classroom use:</a:t>
            </a:r>
          </a:p>
          <a:p>
            <a:pPr lvl="1">
              <a:spcBef>
                <a:spcPts val="1200"/>
              </a:spcBef>
              <a:buFont typeface="Courier New" panose="02070309020205020404" pitchFamily="49" charset="0"/>
              <a:buChar char="o"/>
            </a:pPr>
            <a:r>
              <a:rPr lang="en-US" altLang="en-US" sz="2200" dirty="0"/>
              <a:t>Advanced technologies are moving forward, proving themselves scientifically</a:t>
            </a:r>
          </a:p>
          <a:p>
            <a:pPr lvl="1">
              <a:spcBef>
                <a:spcPts val="1200"/>
              </a:spcBef>
              <a:buFont typeface="Courier New" panose="02070309020205020404" pitchFamily="49" charset="0"/>
              <a:buChar char="o"/>
            </a:pPr>
            <a:r>
              <a:rPr lang="en-US" altLang="en-US" sz="2200" dirty="0"/>
              <a:t>However, we are still in the early stages of incorporating these advanced technologies into real-world classrooms</a:t>
            </a:r>
          </a:p>
        </p:txBody>
      </p:sp>
    </p:spTree>
    <p:extLst>
      <p:ext uri="{BB962C8B-B14F-4D97-AF65-F5344CB8AC3E}">
        <p14:creationId xmlns:p14="http://schemas.microsoft.com/office/powerpoint/2010/main" val="1373380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BCFA3F20-D9E4-BF4A-8E1C-8B0BBAF1FD44}"/>
              </a:ext>
            </a:extLst>
          </p:cNvPr>
          <p:cNvSpPr>
            <a:spLocks noGrp="1" noChangeArrowheads="1"/>
          </p:cNvSpPr>
          <p:nvPr>
            <p:ph type="title"/>
          </p:nvPr>
        </p:nvSpPr>
        <p:spPr>
          <a:xfrm>
            <a:off x="685800" y="609600"/>
            <a:ext cx="7772400" cy="982663"/>
          </a:xfrm>
        </p:spPr>
        <p:txBody>
          <a:bodyPr/>
          <a:lstStyle/>
          <a:p>
            <a:r>
              <a:rPr lang="en-US" altLang="en-US" dirty="0">
                <a:latin typeface="Verdana" panose="020B0604030504040204" pitchFamily="34" charset="0"/>
                <a:ea typeface="Verdana" panose="020B0604030504040204" pitchFamily="34" charset="0"/>
                <a:cs typeface="Verdana" panose="020B0604030504040204" pitchFamily="34" charset="0"/>
              </a:rPr>
              <a:t>The Future</a:t>
            </a:r>
          </a:p>
        </p:txBody>
      </p:sp>
      <p:sp>
        <p:nvSpPr>
          <p:cNvPr id="92162" name="Content Placeholder 2">
            <a:extLst>
              <a:ext uri="{FF2B5EF4-FFF2-40B4-BE49-F238E27FC236}">
                <a16:creationId xmlns:a16="http://schemas.microsoft.com/office/drawing/2014/main" id="{0D1167B7-E624-2249-BAC1-50B10BA24C87}"/>
              </a:ext>
            </a:extLst>
          </p:cNvPr>
          <p:cNvSpPr>
            <a:spLocks noGrp="1" noChangeArrowheads="1"/>
          </p:cNvSpPr>
          <p:nvPr>
            <p:ph idx="1"/>
          </p:nvPr>
        </p:nvSpPr>
        <p:spPr>
          <a:xfrm>
            <a:off x="510493" y="1651031"/>
            <a:ext cx="8437562" cy="4553826"/>
          </a:xfrm>
        </p:spPr>
        <p:txBody>
          <a:bodyPr>
            <a:normAutofit fontScale="92500" lnSpcReduction="20000"/>
          </a:bodyPr>
          <a:lstStyle/>
          <a:p>
            <a:pPr>
              <a:lnSpc>
                <a:spcPct val="120000"/>
              </a:lnSpc>
              <a:spcBef>
                <a:spcPts val="2000"/>
              </a:spcBef>
            </a:pPr>
            <a:r>
              <a:rPr lang="en-US" altLang="en-US" sz="2600" dirty="0">
                <a:latin typeface="Verdana" panose="020B0604030504040204" pitchFamily="34" charset="0"/>
                <a:ea typeface="Verdana" panose="020B0604030504040204" pitchFamily="34" charset="0"/>
                <a:cs typeface="Verdana" panose="020B0604030504040204" pitchFamily="34" charset="0"/>
                <a:sym typeface="Wingdings" pitchFamily="2" charset="2"/>
              </a:rPr>
              <a:t>Researchers will leverage advanced technologies to investigate new ways of learning</a:t>
            </a:r>
          </a:p>
          <a:p>
            <a:pPr lvl="1">
              <a:lnSpc>
                <a:spcPct val="110000"/>
              </a:lnSpc>
              <a:spcBef>
                <a:spcPts val="1000"/>
              </a:spcBef>
            </a:pPr>
            <a:r>
              <a:rPr lang="en-US" alt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augmented reality</a:t>
            </a:r>
          </a:p>
          <a:p>
            <a:pPr lvl="1">
              <a:lnSpc>
                <a:spcPct val="110000"/>
              </a:lnSpc>
              <a:spcBef>
                <a:spcPts val="1000"/>
              </a:spcBef>
            </a:pPr>
            <a:r>
              <a:rPr lang="en-US" alt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virtual reality</a:t>
            </a:r>
          </a:p>
          <a:p>
            <a:pPr lvl="1">
              <a:lnSpc>
                <a:spcPct val="110000"/>
              </a:lnSpc>
              <a:spcBef>
                <a:spcPts val="1000"/>
              </a:spcBef>
            </a:pPr>
            <a:r>
              <a:rPr lang="en-US" altLang="en-US" dirty="0">
                <a:latin typeface="Verdana" panose="020B0604030504040204" pitchFamily="34" charset="0"/>
                <a:ea typeface="Verdana" panose="020B0604030504040204" pitchFamily="34" charset="0"/>
                <a:cs typeface="Verdana" panose="020B0604030504040204" pitchFamily="34" charset="0"/>
                <a:sym typeface="Wingdings" pitchFamily="2" charset="2"/>
              </a:rPr>
              <a:t>novel use of haptic devices</a:t>
            </a:r>
          </a:p>
          <a:p>
            <a:pPr lvl="1">
              <a:lnSpc>
                <a:spcPct val="110000"/>
              </a:lnSpc>
              <a:spcBef>
                <a:spcPts val="1000"/>
              </a:spcBef>
            </a:pPr>
            <a:r>
              <a:rPr lang="en-US" altLang="en-US" sz="2200" dirty="0">
                <a:latin typeface="Verdana" panose="020B0604030504040204" pitchFamily="34" charset="0"/>
                <a:ea typeface="Verdana" panose="020B0604030504040204" pitchFamily="34" charset="0"/>
                <a:cs typeface="Verdana" panose="020B0604030504040204" pitchFamily="34" charset="0"/>
                <a:sym typeface="Wingdings" pitchFamily="2" charset="2"/>
              </a:rPr>
              <a:t>combining technologies (e.g., Ed Games &amp; Collaboration)</a:t>
            </a:r>
          </a:p>
          <a:p>
            <a:pPr>
              <a:lnSpc>
                <a:spcPct val="120000"/>
              </a:lnSpc>
              <a:spcBef>
                <a:spcPts val="2000"/>
              </a:spcBef>
            </a:pPr>
            <a:r>
              <a:rPr lang="en-US" altLang="en-US" sz="2600" dirty="0">
                <a:latin typeface="Verdana" panose="020B0604030504040204" pitchFamily="34" charset="0"/>
                <a:ea typeface="Verdana" panose="020B0604030504040204" pitchFamily="34" charset="0"/>
                <a:cs typeface="Verdana" panose="020B0604030504040204" pitchFamily="34" charset="0"/>
              </a:rPr>
              <a:t>Companies spinning off from universities to deploy the advanced learning technologies</a:t>
            </a:r>
            <a:endParaRPr lang="en-US" altLang="en-US" sz="2600" dirty="0">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lnSpc>
                <a:spcPct val="120000"/>
              </a:lnSpc>
              <a:spcBef>
                <a:spcPts val="2000"/>
              </a:spcBef>
            </a:pPr>
            <a:r>
              <a:rPr lang="en-US" altLang="en-US" sz="2600" dirty="0">
                <a:latin typeface="Verdana" panose="020B0604030504040204" pitchFamily="34" charset="0"/>
                <a:ea typeface="Verdana" panose="020B0604030504040204" pitchFamily="34" charset="0"/>
                <a:cs typeface="Verdana" panose="020B0604030504040204" pitchFamily="34" charset="0"/>
                <a:sym typeface="Wingdings" pitchFamily="2" charset="2"/>
              </a:rPr>
              <a:t>Classrooms full of artificial intelligence-infused software and hardware to support learning</a:t>
            </a:r>
          </a:p>
        </p:txBody>
      </p:sp>
      <p:sp>
        <p:nvSpPr>
          <p:cNvPr id="4" name="Content Placeholder 2">
            <a:extLst>
              <a:ext uri="{FF2B5EF4-FFF2-40B4-BE49-F238E27FC236}">
                <a16:creationId xmlns:a16="http://schemas.microsoft.com/office/drawing/2014/main" id="{73B67B22-25DE-4D48-A2F8-A6979673D527}"/>
              </a:ext>
            </a:extLst>
          </p:cNvPr>
          <p:cNvSpPr txBox="1">
            <a:spLocks/>
          </p:cNvSpPr>
          <p:nvPr/>
        </p:nvSpPr>
        <p:spPr bwMode="auto">
          <a:xfrm>
            <a:off x="2817586" y="6858000"/>
            <a:ext cx="8280400" cy="195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1200"/>
              </a:spcBef>
            </a:pPr>
            <a:r>
              <a:rPr lang="en-US" altLang="en-US" sz="2600" dirty="0"/>
              <a:t>Yet, more science and technology is needed:</a:t>
            </a:r>
          </a:p>
          <a:p>
            <a:pPr lvl="1"/>
            <a:r>
              <a:rPr lang="en-US" altLang="en-US" sz="1900" dirty="0"/>
              <a:t>How can we identify and adapt to boredom, frustration and confusion in tutoring systems?</a:t>
            </a:r>
          </a:p>
          <a:p>
            <a:pPr lvl="1"/>
            <a:r>
              <a:rPr lang="en-US" altLang="en-US" sz="1900" dirty="0"/>
              <a:t>How can we make collaborative learning systems more directly adaptive to student needs?</a:t>
            </a:r>
          </a:p>
          <a:p>
            <a:pPr lvl="1"/>
            <a:r>
              <a:rPr lang="en-US" altLang="en-US" sz="1900" dirty="0"/>
              <a:t>Educational games are exciting, but are they beneficial to learning? Can we leverage game adaptation to the benefit of learning?</a:t>
            </a:r>
          </a:p>
        </p:txBody>
      </p:sp>
    </p:spTree>
    <p:extLst>
      <p:ext uri="{BB962C8B-B14F-4D97-AF65-F5344CB8AC3E}">
        <p14:creationId xmlns:p14="http://schemas.microsoft.com/office/powerpoint/2010/main" val="398481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E0DB8D23-1E1D-1343-9B1D-8BD06DB0F0FA}"/>
              </a:ext>
            </a:extLst>
          </p:cNvPr>
          <p:cNvSpPr txBox="1">
            <a:spLocks/>
          </p:cNvSpPr>
          <p:nvPr/>
        </p:nvSpPr>
        <p:spPr bwMode="auto">
          <a:xfrm>
            <a:off x="0" y="0"/>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2100" dirty="0"/>
              <a:t>Certainly money is being poured into learning software …</a:t>
            </a:r>
          </a:p>
        </p:txBody>
      </p:sp>
      <p:pic>
        <p:nvPicPr>
          <p:cNvPr id="20482" name="Picture 4" descr="GlobalEducationExpendiatures.tiff">
            <a:extLst>
              <a:ext uri="{FF2B5EF4-FFF2-40B4-BE49-F238E27FC236}">
                <a16:creationId xmlns:a16="http://schemas.microsoft.com/office/drawing/2014/main" id="{8F0B183F-B5A3-9748-B18C-BC213B4456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622300"/>
            <a:ext cx="6072188"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9816EC45-C5C1-A04A-8189-5D09DD694408}"/>
              </a:ext>
            </a:extLst>
          </p:cNvPr>
          <p:cNvSpPr>
            <a:spLocks noGrp="1" noChangeArrowheads="1"/>
          </p:cNvSpPr>
          <p:nvPr>
            <p:ph type="title"/>
          </p:nvPr>
        </p:nvSpPr>
        <p:spPr>
          <a:xfrm>
            <a:off x="1752600" y="6261100"/>
            <a:ext cx="7200900" cy="609600"/>
          </a:xfrm>
        </p:spPr>
        <p:txBody>
          <a:bodyPr/>
          <a:lstStyle/>
          <a:p>
            <a:r>
              <a:rPr lang="en-US" altLang="en-US" sz="1400">
                <a:ea typeface="ＭＳ Ｐゴシック" panose="020B0600070205080204" pitchFamily="34" charset="-128"/>
              </a:rPr>
              <a:t>From “Global e-Learning Investment Review” by IBIS Capital, January 2013</a:t>
            </a:r>
          </a:p>
        </p:txBody>
      </p:sp>
      <p:sp>
        <p:nvSpPr>
          <p:cNvPr id="2" name="Rectangle 1">
            <a:extLst>
              <a:ext uri="{FF2B5EF4-FFF2-40B4-BE49-F238E27FC236}">
                <a16:creationId xmlns:a16="http://schemas.microsoft.com/office/drawing/2014/main" id="{38AF20DA-1A8F-4E45-8AA9-1E9FFF70327B}"/>
              </a:ext>
            </a:extLst>
          </p:cNvPr>
          <p:cNvSpPr>
            <a:spLocks noChangeArrowheads="1"/>
          </p:cNvSpPr>
          <p:nvPr/>
        </p:nvSpPr>
        <p:spPr bwMode="auto">
          <a:xfrm>
            <a:off x="2184400" y="4089400"/>
            <a:ext cx="2082800" cy="1968500"/>
          </a:xfrm>
          <a:prstGeom prst="rect">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r">
              <a:spcBef>
                <a:spcPct val="0"/>
              </a:spcBef>
              <a:buSzTx/>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961645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9B2E9C6B-F7E8-6E49-80F8-412E09C86FE1}"/>
              </a:ext>
            </a:extLst>
          </p:cNvPr>
          <p:cNvSpPr>
            <a:spLocks noGrp="1" noChangeArrowheads="1"/>
          </p:cNvSpPr>
          <p:nvPr>
            <p:ph type="title"/>
          </p:nvPr>
        </p:nvSpPr>
        <p:spPr>
          <a:xfrm>
            <a:off x="177800" y="359837"/>
            <a:ext cx="8864600" cy="1143000"/>
          </a:xfrm>
        </p:spPr>
        <p:txBody>
          <a:bodyPr/>
          <a:lstStyle/>
          <a:p>
            <a:r>
              <a:rPr lang="en-US" altLang="en-US" sz="3200" dirty="0">
                <a:latin typeface="Verdana" panose="020B0604030504040204" pitchFamily="34" charset="0"/>
                <a:ea typeface="Verdana" panose="020B0604030504040204" pitchFamily="34" charset="0"/>
                <a:cs typeface="Verdana" panose="020B0604030504040204" pitchFamily="34" charset="0"/>
              </a:rPr>
              <a:t>So what underlies Advanced Technology for Learning in the Classroom?</a:t>
            </a:r>
          </a:p>
        </p:txBody>
      </p:sp>
      <p:sp>
        <p:nvSpPr>
          <p:cNvPr id="24578" name="Content Placeholder 2">
            <a:extLst>
              <a:ext uri="{FF2B5EF4-FFF2-40B4-BE49-F238E27FC236}">
                <a16:creationId xmlns:a16="http://schemas.microsoft.com/office/drawing/2014/main" id="{1D95FFC9-BC77-B34F-B880-5B1CC776B831}"/>
              </a:ext>
            </a:extLst>
          </p:cNvPr>
          <p:cNvSpPr>
            <a:spLocks noGrp="1" noChangeArrowheads="1"/>
          </p:cNvSpPr>
          <p:nvPr>
            <p:ph idx="1"/>
          </p:nvPr>
        </p:nvSpPr>
        <p:spPr>
          <a:xfrm>
            <a:off x="304800" y="1892300"/>
            <a:ext cx="8559800" cy="865188"/>
          </a:xfrm>
        </p:spPr>
        <p:txBody>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The Learning Sciences: an interdisciplinary field to further our understanding of learning – and learning with technology</a:t>
            </a:r>
          </a:p>
        </p:txBody>
      </p:sp>
      <p:sp>
        <p:nvSpPr>
          <p:cNvPr id="24579" name="Rounded Rectangle 8">
            <a:extLst>
              <a:ext uri="{FF2B5EF4-FFF2-40B4-BE49-F238E27FC236}">
                <a16:creationId xmlns:a16="http://schemas.microsoft.com/office/drawing/2014/main" id="{D7606149-C889-6F4A-A76A-C44AC8354AE5}"/>
              </a:ext>
            </a:extLst>
          </p:cNvPr>
          <p:cNvSpPr>
            <a:spLocks noChangeArrowheads="1"/>
          </p:cNvSpPr>
          <p:nvPr/>
        </p:nvSpPr>
        <p:spPr bwMode="auto">
          <a:xfrm>
            <a:off x="3294063" y="4165600"/>
            <a:ext cx="2730500" cy="1042988"/>
          </a:xfrm>
          <a:prstGeom prst="roundRect">
            <a:avLst>
              <a:gd name="adj" fmla="val 16667"/>
            </a:avLst>
          </a:prstGeom>
          <a:solidFill>
            <a:srgbClr val="CCFFCC"/>
          </a:solidFill>
          <a:ln w="12700">
            <a:solidFill>
              <a:schemeClr val="tx1"/>
            </a:solidFill>
            <a:round/>
            <a:headEnd/>
            <a:tailEnd/>
          </a:ln>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ctr">
              <a:spcBef>
                <a:spcPct val="0"/>
              </a:spcBef>
              <a:buSzTx/>
              <a:buFontTx/>
              <a:buNone/>
            </a:pPr>
            <a:r>
              <a:rPr lang="en-US" altLang="en-US" sz="2600" b="1" dirty="0"/>
              <a:t>The Learning Sciences</a:t>
            </a:r>
          </a:p>
          <a:p>
            <a:pPr>
              <a:spcBef>
                <a:spcPct val="0"/>
              </a:spcBef>
              <a:buSzTx/>
              <a:buFontTx/>
              <a:buNone/>
            </a:pPr>
            <a:endParaRPr lang="en-US" altLang="en-US" sz="2400" dirty="0">
              <a:latin typeface="Arial" panose="020B0604020202020204" pitchFamily="34" charset="0"/>
            </a:endParaRPr>
          </a:p>
          <a:p>
            <a:pPr algn="r">
              <a:spcBef>
                <a:spcPct val="0"/>
              </a:spcBef>
              <a:buSzTx/>
              <a:buFontTx/>
              <a:buNone/>
            </a:pPr>
            <a:endParaRPr lang="en-US" altLang="en-US" sz="2400" dirty="0">
              <a:latin typeface="Times New Roman" panose="02020603050405020304" pitchFamily="18" charset="0"/>
            </a:endParaRPr>
          </a:p>
        </p:txBody>
      </p:sp>
      <p:grpSp>
        <p:nvGrpSpPr>
          <p:cNvPr id="5" name="Group 4">
            <a:extLst>
              <a:ext uri="{FF2B5EF4-FFF2-40B4-BE49-F238E27FC236}">
                <a16:creationId xmlns:a16="http://schemas.microsoft.com/office/drawing/2014/main" id="{E757248A-2956-FF4B-890B-D8EAFA2FF731}"/>
              </a:ext>
            </a:extLst>
          </p:cNvPr>
          <p:cNvGrpSpPr>
            <a:grpSpLocks/>
          </p:cNvGrpSpPr>
          <p:nvPr/>
        </p:nvGrpSpPr>
        <p:grpSpPr bwMode="auto">
          <a:xfrm>
            <a:off x="615950" y="5162550"/>
            <a:ext cx="2713038" cy="1328738"/>
            <a:chOff x="615950" y="5161853"/>
            <a:chExt cx="2713624" cy="1329435"/>
          </a:xfrm>
        </p:grpSpPr>
        <p:sp>
          <p:nvSpPr>
            <p:cNvPr id="24590" name="Rounded Rectangle 6">
              <a:extLst>
                <a:ext uri="{FF2B5EF4-FFF2-40B4-BE49-F238E27FC236}">
                  <a16:creationId xmlns:a16="http://schemas.microsoft.com/office/drawing/2014/main" id="{34FB12C0-BC05-D34B-B1ED-B9DB60EDC217}"/>
                </a:ext>
              </a:extLst>
            </p:cNvPr>
            <p:cNvSpPr>
              <a:spLocks noChangeArrowheads="1"/>
            </p:cNvSpPr>
            <p:nvPr/>
          </p:nvSpPr>
          <p:spPr bwMode="auto">
            <a:xfrm>
              <a:off x="615950" y="5500688"/>
              <a:ext cx="1998663" cy="990600"/>
            </a:xfrm>
            <a:prstGeom prst="roundRect">
              <a:avLst>
                <a:gd name="adj" fmla="val 16667"/>
              </a:avLst>
            </a:prstGeom>
            <a:solidFill>
              <a:srgbClr val="FFFF00"/>
            </a:solidFill>
            <a:ln w="12700">
              <a:solidFill>
                <a:schemeClr val="tx1"/>
              </a:solidFill>
              <a:round/>
              <a:headEnd/>
              <a:tailEnd/>
            </a:ln>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2200"/>
                <a:t>Artificial Intelligence</a:t>
              </a:r>
            </a:p>
            <a:p>
              <a:pPr algn="r">
                <a:spcBef>
                  <a:spcPct val="0"/>
                </a:spcBef>
                <a:buSzTx/>
                <a:buFontTx/>
                <a:buNone/>
              </a:pPr>
              <a:endParaRPr lang="en-US" altLang="en-US" sz="2400">
                <a:latin typeface="Times New Roman" panose="02020603050405020304" pitchFamily="18" charset="0"/>
              </a:endParaRPr>
            </a:p>
          </p:txBody>
        </p:sp>
        <p:cxnSp>
          <p:nvCxnSpPr>
            <p:cNvPr id="24591" name="Straight Arrow Connector 10">
              <a:extLst>
                <a:ext uri="{FF2B5EF4-FFF2-40B4-BE49-F238E27FC236}">
                  <a16:creationId xmlns:a16="http://schemas.microsoft.com/office/drawing/2014/main" id="{FE73B71A-E7F9-B74D-95E6-5D183C0F82D0}"/>
                </a:ext>
              </a:extLst>
            </p:cNvPr>
            <p:cNvCxnSpPr>
              <a:cxnSpLocks noChangeShapeType="1"/>
            </p:cNvCxnSpPr>
            <p:nvPr/>
          </p:nvCxnSpPr>
          <p:spPr bwMode="auto">
            <a:xfrm flipV="1">
              <a:off x="2586038" y="5161853"/>
              <a:ext cx="743536" cy="418210"/>
            </a:xfrm>
            <a:prstGeom prst="straightConnector1">
              <a:avLst/>
            </a:prstGeom>
            <a:noFill/>
            <a:ln w="12700">
              <a:solidFill>
                <a:schemeClr val="tx1"/>
              </a:solidFill>
              <a:round/>
              <a:headEnd type="oval" w="med" len="med"/>
              <a:tailEnd type="triangle" w="lg" len="lg"/>
            </a:ln>
            <a:extLst>
              <a:ext uri="{909E8E84-426E-40DD-AFC4-6F175D3DCCD1}">
                <a14:hiddenFill xmlns:a14="http://schemas.microsoft.com/office/drawing/2010/main">
                  <a:noFill/>
                </a14:hiddenFill>
              </a:ext>
            </a:extLst>
          </p:spPr>
        </p:cxnSp>
      </p:grpSp>
      <p:grpSp>
        <p:nvGrpSpPr>
          <p:cNvPr id="2" name="Group 1">
            <a:extLst>
              <a:ext uri="{FF2B5EF4-FFF2-40B4-BE49-F238E27FC236}">
                <a16:creationId xmlns:a16="http://schemas.microsoft.com/office/drawing/2014/main" id="{42F17447-E937-3B40-9DB6-36EBC9A8F04A}"/>
              </a:ext>
            </a:extLst>
          </p:cNvPr>
          <p:cNvGrpSpPr>
            <a:grpSpLocks/>
          </p:cNvGrpSpPr>
          <p:nvPr/>
        </p:nvGrpSpPr>
        <p:grpSpPr bwMode="auto">
          <a:xfrm>
            <a:off x="596900" y="3086100"/>
            <a:ext cx="2705100" cy="1181100"/>
            <a:chOff x="596900" y="3086100"/>
            <a:chExt cx="2705681" cy="1181756"/>
          </a:xfrm>
        </p:grpSpPr>
        <p:sp>
          <p:nvSpPr>
            <p:cNvPr id="24588" name="Rounded Rectangle 3">
              <a:extLst>
                <a:ext uri="{FF2B5EF4-FFF2-40B4-BE49-F238E27FC236}">
                  <a16:creationId xmlns:a16="http://schemas.microsoft.com/office/drawing/2014/main" id="{4154257A-07C6-4645-AB08-4DDD2D571507}"/>
                </a:ext>
              </a:extLst>
            </p:cNvPr>
            <p:cNvSpPr>
              <a:spLocks noChangeArrowheads="1"/>
            </p:cNvSpPr>
            <p:nvPr/>
          </p:nvSpPr>
          <p:spPr bwMode="auto">
            <a:xfrm>
              <a:off x="596900" y="3086100"/>
              <a:ext cx="2036763" cy="1050925"/>
            </a:xfrm>
            <a:prstGeom prst="roundRect">
              <a:avLst>
                <a:gd name="adj" fmla="val 16667"/>
              </a:avLst>
            </a:prstGeom>
            <a:solidFill>
              <a:srgbClr val="FF0000"/>
            </a:solidFill>
            <a:ln w="12700">
              <a:solidFill>
                <a:schemeClr val="tx1"/>
              </a:solidFill>
              <a:round/>
              <a:headEnd/>
              <a:tailEnd/>
            </a:ln>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2200" dirty="0"/>
                <a:t>Educational Psychology</a:t>
              </a:r>
            </a:p>
            <a:p>
              <a:pPr algn="r">
                <a:spcBef>
                  <a:spcPct val="0"/>
                </a:spcBef>
                <a:buSzTx/>
                <a:buFontTx/>
                <a:buNone/>
              </a:pPr>
              <a:endParaRPr lang="en-US" altLang="en-US" sz="2400" dirty="0">
                <a:latin typeface="Times New Roman" panose="02020603050405020304" pitchFamily="18" charset="0"/>
              </a:endParaRPr>
            </a:p>
          </p:txBody>
        </p:sp>
        <p:cxnSp>
          <p:nvCxnSpPr>
            <p:cNvPr id="24589" name="Straight Arrow Connector 11">
              <a:extLst>
                <a:ext uri="{FF2B5EF4-FFF2-40B4-BE49-F238E27FC236}">
                  <a16:creationId xmlns:a16="http://schemas.microsoft.com/office/drawing/2014/main" id="{56B75698-661D-9F4C-BE05-EC638874E336}"/>
                </a:ext>
              </a:extLst>
            </p:cNvPr>
            <p:cNvCxnSpPr>
              <a:cxnSpLocks noChangeShapeType="1"/>
            </p:cNvCxnSpPr>
            <p:nvPr/>
          </p:nvCxnSpPr>
          <p:spPr bwMode="auto">
            <a:xfrm>
              <a:off x="2614533" y="4013151"/>
              <a:ext cx="688048" cy="254705"/>
            </a:xfrm>
            <a:prstGeom prst="straightConnector1">
              <a:avLst/>
            </a:prstGeom>
            <a:noFill/>
            <a:ln w="12700">
              <a:solidFill>
                <a:schemeClr val="tx1"/>
              </a:solidFill>
              <a:round/>
              <a:headEnd type="oval" w="med" len="med"/>
              <a:tailEnd type="triangle" w="lg" len="lg"/>
            </a:ln>
            <a:extLst>
              <a:ext uri="{909E8E84-426E-40DD-AFC4-6F175D3DCCD1}">
                <a14:hiddenFill xmlns:a14="http://schemas.microsoft.com/office/drawing/2010/main">
                  <a:noFill/>
                </a14:hiddenFill>
              </a:ext>
            </a:extLst>
          </p:spPr>
        </p:cxnSp>
      </p:grpSp>
      <p:grpSp>
        <p:nvGrpSpPr>
          <p:cNvPr id="23558" name="Group 3">
            <a:extLst>
              <a:ext uri="{FF2B5EF4-FFF2-40B4-BE49-F238E27FC236}">
                <a16:creationId xmlns:a16="http://schemas.microsoft.com/office/drawing/2014/main" id="{8942C52A-AEE4-D147-A009-9DB21F09C306}"/>
              </a:ext>
            </a:extLst>
          </p:cNvPr>
          <p:cNvGrpSpPr>
            <a:grpSpLocks/>
          </p:cNvGrpSpPr>
          <p:nvPr/>
        </p:nvGrpSpPr>
        <p:grpSpPr bwMode="auto">
          <a:xfrm>
            <a:off x="6040438" y="5053013"/>
            <a:ext cx="2555875" cy="1406525"/>
            <a:chOff x="6040386" y="5053429"/>
            <a:chExt cx="2555930" cy="1406085"/>
          </a:xfrm>
        </p:grpSpPr>
        <p:sp>
          <p:nvSpPr>
            <p:cNvPr id="24586" name="Rounded Rectangle 7">
              <a:extLst>
                <a:ext uri="{FF2B5EF4-FFF2-40B4-BE49-F238E27FC236}">
                  <a16:creationId xmlns:a16="http://schemas.microsoft.com/office/drawing/2014/main" id="{8EC27A34-3FC5-BD4F-9524-9446FA20A363}"/>
                </a:ext>
              </a:extLst>
            </p:cNvPr>
            <p:cNvSpPr>
              <a:spLocks noChangeArrowheads="1"/>
            </p:cNvSpPr>
            <p:nvPr/>
          </p:nvSpPr>
          <p:spPr bwMode="auto">
            <a:xfrm>
              <a:off x="6707191" y="5467326"/>
              <a:ext cx="1889125" cy="992188"/>
            </a:xfrm>
            <a:prstGeom prst="roundRect">
              <a:avLst>
                <a:gd name="adj" fmla="val 16667"/>
              </a:avLst>
            </a:prstGeom>
            <a:solidFill>
              <a:srgbClr val="FFC1AE"/>
            </a:solidFill>
            <a:ln w="12700">
              <a:solidFill>
                <a:schemeClr val="tx1"/>
              </a:solidFill>
              <a:round/>
              <a:headEnd/>
              <a:tailEnd/>
            </a:ln>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r>
                <a:rPr lang="en-US" altLang="en-US" sz="2200"/>
                <a:t>Computer Science</a:t>
              </a:r>
            </a:p>
            <a:p>
              <a:pPr algn="r">
                <a:spcBef>
                  <a:spcPct val="0"/>
                </a:spcBef>
                <a:buSzTx/>
                <a:buFontTx/>
                <a:buNone/>
              </a:pPr>
              <a:endParaRPr lang="en-US" altLang="en-US" sz="2400">
                <a:latin typeface="Times New Roman" panose="02020603050405020304" pitchFamily="18" charset="0"/>
              </a:endParaRPr>
            </a:p>
          </p:txBody>
        </p:sp>
        <p:cxnSp>
          <p:nvCxnSpPr>
            <p:cNvPr id="24587" name="Straight Arrow Connector 13">
              <a:extLst>
                <a:ext uri="{FF2B5EF4-FFF2-40B4-BE49-F238E27FC236}">
                  <a16:creationId xmlns:a16="http://schemas.microsoft.com/office/drawing/2014/main" id="{1525AA4B-891E-B040-9EFF-EF645EBFAC11}"/>
                </a:ext>
              </a:extLst>
            </p:cNvPr>
            <p:cNvCxnSpPr>
              <a:cxnSpLocks noChangeShapeType="1"/>
            </p:cNvCxnSpPr>
            <p:nvPr/>
          </p:nvCxnSpPr>
          <p:spPr bwMode="auto">
            <a:xfrm flipH="1" flipV="1">
              <a:off x="6040386" y="5053429"/>
              <a:ext cx="703277" cy="445946"/>
            </a:xfrm>
            <a:prstGeom prst="straightConnector1">
              <a:avLst/>
            </a:prstGeom>
            <a:noFill/>
            <a:ln w="12700">
              <a:solidFill>
                <a:schemeClr val="tx1"/>
              </a:solidFill>
              <a:round/>
              <a:headEnd type="oval" w="med" len="med"/>
              <a:tailEnd type="triangle" w="lg" len="lg"/>
            </a:ln>
            <a:extLst>
              <a:ext uri="{909E8E84-426E-40DD-AFC4-6F175D3DCCD1}">
                <a14:hiddenFill xmlns:a14="http://schemas.microsoft.com/office/drawing/2010/main">
                  <a:noFill/>
                </a14:hiddenFill>
              </a:ext>
            </a:extLst>
          </p:spPr>
        </p:cxnSp>
      </p:grpSp>
      <p:grpSp>
        <p:nvGrpSpPr>
          <p:cNvPr id="3" name="Group 2">
            <a:extLst>
              <a:ext uri="{FF2B5EF4-FFF2-40B4-BE49-F238E27FC236}">
                <a16:creationId xmlns:a16="http://schemas.microsoft.com/office/drawing/2014/main" id="{CD504A5B-011B-6F42-AF4B-51559F9A974D}"/>
              </a:ext>
            </a:extLst>
          </p:cNvPr>
          <p:cNvGrpSpPr>
            <a:grpSpLocks/>
          </p:cNvGrpSpPr>
          <p:nvPr/>
        </p:nvGrpSpPr>
        <p:grpSpPr bwMode="auto">
          <a:xfrm>
            <a:off x="6008688" y="2959100"/>
            <a:ext cx="2476500" cy="1289050"/>
            <a:chOff x="6009403" y="2959100"/>
            <a:chExt cx="2475785" cy="1288887"/>
          </a:xfrm>
        </p:grpSpPr>
        <p:sp>
          <p:nvSpPr>
            <p:cNvPr id="6" name="Rounded Rectangle 5">
              <a:extLst>
                <a:ext uri="{FF2B5EF4-FFF2-40B4-BE49-F238E27FC236}">
                  <a16:creationId xmlns:a16="http://schemas.microsoft.com/office/drawing/2014/main" id="{DC424FA8-0536-C549-A6B6-6D393844F40B}"/>
                </a:ext>
              </a:extLst>
            </p:cNvPr>
            <p:cNvSpPr/>
            <p:nvPr/>
          </p:nvSpPr>
          <p:spPr bwMode="auto">
            <a:xfrm>
              <a:off x="6596608" y="2959100"/>
              <a:ext cx="1888580" cy="992063"/>
            </a:xfrm>
            <a:prstGeom prst="round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a:lstStyle/>
            <a:p>
              <a:pPr>
                <a:defRPr/>
              </a:pPr>
              <a:r>
                <a:rPr lang="en-US" sz="2200" dirty="0">
                  <a:latin typeface="Verdana"/>
                  <a:ea typeface="ＭＳ Ｐゴシック" charset="0"/>
                  <a:cs typeface="Verdana"/>
                </a:rPr>
                <a:t>Cognitive Science</a:t>
              </a:r>
            </a:p>
          </p:txBody>
        </p:sp>
        <p:cxnSp>
          <p:nvCxnSpPr>
            <p:cNvPr id="24585" name="Straight Arrow Connector 15">
              <a:extLst>
                <a:ext uri="{FF2B5EF4-FFF2-40B4-BE49-F238E27FC236}">
                  <a16:creationId xmlns:a16="http://schemas.microsoft.com/office/drawing/2014/main" id="{78A8177A-E293-E043-94AC-13E5E4AE5E77}"/>
                </a:ext>
              </a:extLst>
            </p:cNvPr>
            <p:cNvCxnSpPr>
              <a:cxnSpLocks noChangeShapeType="1"/>
            </p:cNvCxnSpPr>
            <p:nvPr/>
          </p:nvCxnSpPr>
          <p:spPr bwMode="auto">
            <a:xfrm flipH="1">
              <a:off x="6009403" y="3922713"/>
              <a:ext cx="604122" cy="325274"/>
            </a:xfrm>
            <a:prstGeom prst="straightConnector1">
              <a:avLst/>
            </a:prstGeom>
            <a:noFill/>
            <a:ln w="12700">
              <a:solidFill>
                <a:schemeClr val="tx1"/>
              </a:solidFill>
              <a:round/>
              <a:headEnd type="oval" w="med" len="med"/>
              <a:tailEnd type="triangle" w="lg" len="lg"/>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863225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2000"/>
                            </p:stCondLst>
                            <p:childTnLst>
                              <p:par>
                                <p:cTn id="9" presetID="9" presetClass="entr" presetSubtype="0" fill="hold"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nodeType="afterGroup">
                            <p:stCondLst>
                              <p:cond delay="4000"/>
                            </p:stCondLst>
                            <p:childTnLst>
                              <p:par>
                                <p:cTn id="13" presetID="9" presetClass="entr" presetSubtype="0" fill="hold" nodeType="after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nodeType="afterGroup">
                            <p:stCondLst>
                              <p:cond delay="6000"/>
                            </p:stCondLst>
                            <p:childTnLst>
                              <p:par>
                                <p:cTn id="17" presetID="9" presetClass="entr" presetSubtype="0" fill="hold" nodeType="afterEffect">
                                  <p:stCondLst>
                                    <p:cond delay="1500"/>
                                  </p:stCondLst>
                                  <p:childTnLst>
                                    <p:set>
                                      <p:cBhvr>
                                        <p:cTn id="18" dur="1" fill="hold">
                                          <p:stCondLst>
                                            <p:cond delay="0"/>
                                          </p:stCondLst>
                                        </p:cTn>
                                        <p:tgtEl>
                                          <p:spTgt spid="23558"/>
                                        </p:tgtEl>
                                        <p:attrNameLst>
                                          <p:attrName>style.visibility</p:attrName>
                                        </p:attrNameLst>
                                      </p:cBhvr>
                                      <p:to>
                                        <p:strVal val="visible"/>
                                      </p:to>
                                    </p:set>
                                    <p:animEffect transition="in" filter="dissolve">
                                      <p:cBhvr>
                                        <p:cTn id="19"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8BBACD69-E610-6F42-B771-E752C104639D}"/>
              </a:ext>
            </a:extLst>
          </p:cNvPr>
          <p:cNvSpPr>
            <a:spLocks noGrp="1" noChangeArrowheads="1"/>
          </p:cNvSpPr>
          <p:nvPr>
            <p:ph type="title"/>
          </p:nvPr>
        </p:nvSpPr>
        <p:spPr>
          <a:xfrm>
            <a:off x="254000" y="365126"/>
            <a:ext cx="8889999" cy="1325563"/>
          </a:xfrm>
        </p:spPr>
        <p:txBody>
          <a:bodyPr/>
          <a:lstStyle/>
          <a:p>
            <a:r>
              <a:rPr lang="en-US" altLang="en-US" sz="3200" dirty="0">
                <a:latin typeface="Verdana" panose="020B0604030504040204" pitchFamily="34" charset="0"/>
                <a:ea typeface="Verdana" panose="020B0604030504040204" pitchFamily="34" charset="0"/>
                <a:cs typeface="Verdana" panose="020B0604030504040204" pitchFamily="34" charset="0"/>
              </a:rPr>
              <a:t>Zone of Proximal Development </a:t>
            </a:r>
            <a:r>
              <a:rPr lang="en-US" altLang="en-US" sz="2000" dirty="0">
                <a:latin typeface="Verdana" panose="020B0604030504040204" pitchFamily="34" charset="0"/>
                <a:ea typeface="Verdana" panose="020B0604030504040204" pitchFamily="34" charset="0"/>
                <a:cs typeface="Verdana" panose="020B0604030504040204" pitchFamily="34" charset="0"/>
              </a:rPr>
              <a:t>(Vygotsky)</a:t>
            </a:r>
          </a:p>
        </p:txBody>
      </p:sp>
      <p:pic>
        <p:nvPicPr>
          <p:cNvPr id="28674" name="Picture 3" descr="ZoneOfProximalDevelopment.tiff">
            <a:extLst>
              <a:ext uri="{FF2B5EF4-FFF2-40B4-BE49-F238E27FC236}">
                <a16:creationId xmlns:a16="http://schemas.microsoft.com/office/drawing/2014/main" id="{A5C2FA7A-0721-EF46-A124-EC52733A6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2247900"/>
            <a:ext cx="751840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365C43B-7A94-8A42-A33B-C3AB56C31E4E}"/>
              </a:ext>
            </a:extLst>
          </p:cNvPr>
          <p:cNvGrpSpPr>
            <a:grpSpLocks/>
          </p:cNvGrpSpPr>
          <p:nvPr/>
        </p:nvGrpSpPr>
        <p:grpSpPr bwMode="auto">
          <a:xfrm>
            <a:off x="4572000" y="2603500"/>
            <a:ext cx="1955800" cy="3340100"/>
            <a:chOff x="4572000" y="2603500"/>
            <a:chExt cx="1955800" cy="3340100"/>
          </a:xfrm>
        </p:grpSpPr>
        <p:sp>
          <p:nvSpPr>
            <p:cNvPr id="28676" name="Rectangle 4">
              <a:extLst>
                <a:ext uri="{FF2B5EF4-FFF2-40B4-BE49-F238E27FC236}">
                  <a16:creationId xmlns:a16="http://schemas.microsoft.com/office/drawing/2014/main" id="{4368FD07-FB9A-634B-BCF6-14922030B1E0}"/>
                </a:ext>
              </a:extLst>
            </p:cNvPr>
            <p:cNvSpPr>
              <a:spLocks noChangeArrowheads="1"/>
            </p:cNvSpPr>
            <p:nvPr/>
          </p:nvSpPr>
          <p:spPr bwMode="auto">
            <a:xfrm>
              <a:off x="4572000" y="2603500"/>
              <a:ext cx="1689100" cy="33401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gn="r">
                <a:spcBef>
                  <a:spcPct val="0"/>
                </a:spcBef>
                <a:buSzTx/>
                <a:buFontTx/>
                <a:buNone/>
              </a:pPr>
              <a:endParaRPr lang="en-US" altLang="en-US" sz="2400">
                <a:latin typeface="Times New Roman" panose="02020603050405020304" pitchFamily="18" charset="0"/>
              </a:endParaRPr>
            </a:p>
          </p:txBody>
        </p:sp>
        <p:sp>
          <p:nvSpPr>
            <p:cNvPr id="6" name="TextBox 5">
              <a:extLst>
                <a:ext uri="{FF2B5EF4-FFF2-40B4-BE49-F238E27FC236}">
                  <a16:creationId xmlns:a16="http://schemas.microsoft.com/office/drawing/2014/main" id="{CAA56EB8-FAC7-1745-84EE-D1EC6D6F7288}"/>
                </a:ext>
              </a:extLst>
            </p:cNvPr>
            <p:cNvSpPr txBox="1"/>
            <p:nvPr/>
          </p:nvSpPr>
          <p:spPr>
            <a:xfrm>
              <a:off x="4618038" y="5118100"/>
              <a:ext cx="1909762" cy="461963"/>
            </a:xfrm>
            <a:prstGeom prst="rect">
              <a:avLst/>
            </a:prstGeom>
            <a:noFill/>
          </p:spPr>
          <p:txBody>
            <a:bodyPr>
              <a:spAutoFit/>
            </a:bodyPr>
            <a:lstStyle/>
            <a:p>
              <a:pPr>
                <a:defRPr/>
              </a:pPr>
              <a:r>
                <a:rPr lang="en-US" sz="1200" b="1" dirty="0">
                  <a:solidFill>
                    <a:srgbClr val="FF0000"/>
                  </a:solidFill>
                  <a:latin typeface="+mj-lt"/>
                  <a:ea typeface="ＭＳ Ｐゴシック" charset="0"/>
                  <a:cs typeface="ＭＳ Ｐゴシック" charset="0"/>
                </a:rPr>
                <a:t>Zone of Proximal Development</a:t>
              </a:r>
            </a:p>
          </p:txBody>
        </p:sp>
      </p:grpSp>
    </p:spTree>
    <p:extLst>
      <p:ext uri="{BB962C8B-B14F-4D97-AF65-F5344CB8AC3E}">
        <p14:creationId xmlns:p14="http://schemas.microsoft.com/office/powerpoint/2010/main" val="2122940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ADD6F280-8090-B84A-872C-78C649E045A0}"/>
              </a:ext>
            </a:extLst>
          </p:cNvPr>
          <p:cNvSpPr>
            <a:spLocks noGrp="1" noChangeArrowheads="1"/>
          </p:cNvSpPr>
          <p:nvPr>
            <p:ph type="title"/>
          </p:nvPr>
        </p:nvSpPr>
        <p:spPr>
          <a:xfrm>
            <a:off x="228600" y="253474"/>
            <a:ext cx="8220919" cy="990600"/>
          </a:xfrm>
        </p:spPr>
        <p:txBody>
          <a:bodyPr/>
          <a:lstStyle/>
          <a:p>
            <a:r>
              <a:rPr lang="en-US" altLang="en-US" sz="3200" dirty="0">
                <a:latin typeface="Verdana" panose="020B0604030504040204" pitchFamily="34" charset="0"/>
                <a:ea typeface="Verdana" panose="020B0604030504040204" pitchFamily="34" charset="0"/>
                <a:cs typeface="Verdana" panose="020B0604030504040204" pitchFamily="34" charset="0"/>
              </a:rPr>
              <a:t>The Assistance Dilemma </a:t>
            </a:r>
            <a:r>
              <a:rPr lang="en-US" altLang="en-US" sz="2000" dirty="0">
                <a:latin typeface="Verdana" panose="020B0604030504040204" pitchFamily="34" charset="0"/>
                <a:ea typeface="Verdana" panose="020B0604030504040204" pitchFamily="34" charset="0"/>
                <a:cs typeface="Verdana" panose="020B0604030504040204" pitchFamily="34" charset="0"/>
              </a:rPr>
              <a:t>(Koedinger &amp; </a:t>
            </a:r>
            <a:r>
              <a:rPr lang="en-US" altLang="en-US" sz="2000" dirty="0" err="1">
                <a:latin typeface="Verdana" panose="020B0604030504040204" pitchFamily="34" charset="0"/>
                <a:ea typeface="Verdana" panose="020B0604030504040204" pitchFamily="34" charset="0"/>
                <a:cs typeface="Verdana" panose="020B0604030504040204" pitchFamily="34" charset="0"/>
              </a:rPr>
              <a:t>Aleven</a:t>
            </a:r>
            <a:r>
              <a:rPr lang="en-US" alt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30722" name="Content Placeholder 2">
            <a:extLst>
              <a:ext uri="{FF2B5EF4-FFF2-40B4-BE49-F238E27FC236}">
                <a16:creationId xmlns:a16="http://schemas.microsoft.com/office/drawing/2014/main" id="{CFEB39BE-1F8E-1A49-AFF8-0BED94401768}"/>
              </a:ext>
            </a:extLst>
          </p:cNvPr>
          <p:cNvSpPr>
            <a:spLocks noGrp="1" noChangeArrowheads="1"/>
          </p:cNvSpPr>
          <p:nvPr>
            <p:ph sz="quarter" idx="1"/>
          </p:nvPr>
        </p:nvSpPr>
        <p:spPr>
          <a:xfrm>
            <a:off x="228600" y="1257300"/>
            <a:ext cx="8326438" cy="2413000"/>
          </a:xfrm>
        </p:spPr>
        <p:txBody>
          <a:bodyPr/>
          <a:lstStyle/>
          <a:p>
            <a:r>
              <a:rPr lang="en-US" altLang="en-US" sz="2200" dirty="0">
                <a:latin typeface="Verdana" panose="020B0604030504040204" pitchFamily="34" charset="0"/>
                <a:ea typeface="Verdana" panose="020B0604030504040204" pitchFamily="34" charset="0"/>
                <a:cs typeface="Verdana" panose="020B0604030504040204" pitchFamily="34" charset="0"/>
              </a:rPr>
              <a:t>Koedinger &amp; </a:t>
            </a:r>
            <a:r>
              <a:rPr lang="en-US" altLang="en-US" sz="2200" dirty="0" err="1">
                <a:latin typeface="Verdana" panose="020B0604030504040204" pitchFamily="34" charset="0"/>
                <a:ea typeface="Verdana" panose="020B0604030504040204" pitchFamily="34" charset="0"/>
                <a:cs typeface="Verdana" panose="020B0604030504040204" pitchFamily="34" charset="0"/>
              </a:rPr>
              <a:t>Aleven</a:t>
            </a:r>
            <a:r>
              <a:rPr lang="en-US" altLang="en-US" sz="2200" dirty="0">
                <a:latin typeface="Verdana" panose="020B0604030504040204" pitchFamily="34" charset="0"/>
                <a:ea typeface="Verdana" panose="020B0604030504040204" pitchFamily="34" charset="0"/>
                <a:cs typeface="Verdana" panose="020B0604030504040204" pitchFamily="34" charset="0"/>
              </a:rPr>
              <a:t> 2007; 			                        Koedinger, Pavlik, McLaren, &amp; </a:t>
            </a:r>
            <a:r>
              <a:rPr lang="en-US" altLang="en-US" sz="2200" dirty="0" err="1">
                <a:latin typeface="Verdana" panose="020B0604030504040204" pitchFamily="34" charset="0"/>
                <a:ea typeface="Verdana" panose="020B0604030504040204" pitchFamily="34" charset="0"/>
                <a:cs typeface="Verdana" panose="020B0604030504040204" pitchFamily="34" charset="0"/>
              </a:rPr>
              <a:t>Aleven</a:t>
            </a:r>
            <a:r>
              <a:rPr lang="en-US" altLang="en-US" sz="2200" dirty="0">
                <a:latin typeface="Verdana" panose="020B0604030504040204" pitchFamily="34" charset="0"/>
                <a:ea typeface="Verdana" panose="020B0604030504040204" pitchFamily="34" charset="0"/>
                <a:cs typeface="Verdana" panose="020B0604030504040204" pitchFamily="34" charset="0"/>
              </a:rPr>
              <a:t>, 2008</a:t>
            </a:r>
          </a:p>
          <a:p>
            <a:pPr>
              <a:spcBef>
                <a:spcPts val="1000"/>
              </a:spcBef>
            </a:pPr>
            <a:r>
              <a:rPr lang="en-US" altLang="en-US" sz="2200" dirty="0">
                <a:latin typeface="Verdana" panose="020B0604030504040204" pitchFamily="34" charset="0"/>
                <a:ea typeface="Verdana" panose="020B0604030504040204" pitchFamily="34" charset="0"/>
                <a:cs typeface="Verdana" panose="020B0604030504040204" pitchFamily="34" charset="0"/>
              </a:rPr>
              <a:t>Should online instruction provide:</a:t>
            </a:r>
          </a:p>
          <a:p>
            <a:pPr lvl="1">
              <a:spcBef>
                <a:spcPts val="1800"/>
              </a:spcBef>
            </a:pPr>
            <a:r>
              <a:rPr lang="en-US" altLang="en-US" sz="2000" b="1" i="1" dirty="0">
                <a:latin typeface="Verdana" panose="020B0604030504040204" pitchFamily="34" charset="0"/>
                <a:ea typeface="Verdana" panose="020B0604030504040204" pitchFamily="34" charset="0"/>
                <a:cs typeface="Verdana" panose="020B0604030504040204" pitchFamily="34" charset="0"/>
              </a:rPr>
              <a:t>More assistance </a:t>
            </a:r>
            <a:r>
              <a:rPr lang="en-US" altLang="en-US" sz="2000" dirty="0">
                <a:latin typeface="Verdana" panose="020B0604030504040204" pitchFamily="34" charset="0"/>
                <a:ea typeface="Verdana" panose="020B0604030504040204" pitchFamily="34" charset="0"/>
                <a:cs typeface="Verdana" panose="020B0604030504040204" pitchFamily="34" charset="0"/>
              </a:rPr>
              <a:t>&amp; make learning tasks easier?   OR</a:t>
            </a:r>
          </a:p>
          <a:p>
            <a:pPr lvl="1">
              <a:spcBef>
                <a:spcPts val="1800"/>
              </a:spcBef>
            </a:pPr>
            <a:r>
              <a:rPr lang="en-US" altLang="en-US" sz="2000" b="1" i="1" dirty="0">
                <a:latin typeface="Verdana" panose="020B0604030504040204" pitchFamily="34" charset="0"/>
                <a:ea typeface="Verdana" panose="020B0604030504040204" pitchFamily="34" charset="0"/>
                <a:cs typeface="Verdana" panose="020B0604030504040204" pitchFamily="34" charset="0"/>
              </a:rPr>
              <a:t>Less assistance </a:t>
            </a:r>
            <a:r>
              <a:rPr lang="en-US" altLang="en-US" sz="2000" dirty="0">
                <a:latin typeface="Verdana" panose="020B0604030504040204" pitchFamily="34" charset="0"/>
                <a:ea typeface="Verdana" panose="020B0604030504040204" pitchFamily="34" charset="0"/>
                <a:cs typeface="Verdana" panose="020B0604030504040204" pitchFamily="34" charset="0"/>
              </a:rPr>
              <a:t>&amp; make learning tasks more difficult?</a:t>
            </a:r>
          </a:p>
        </p:txBody>
      </p:sp>
      <p:graphicFrame>
        <p:nvGraphicFramePr>
          <p:cNvPr id="13" name="Group 3">
            <a:extLst>
              <a:ext uri="{FF2B5EF4-FFF2-40B4-BE49-F238E27FC236}">
                <a16:creationId xmlns:a16="http://schemas.microsoft.com/office/drawing/2014/main" id="{316B63E3-5E3C-E04B-9CDC-DAFCC2D980EB}"/>
              </a:ext>
            </a:extLst>
          </p:cNvPr>
          <p:cNvGraphicFramePr>
            <a:graphicFrameLocks noGrp="1"/>
          </p:cNvGraphicFramePr>
          <p:nvPr/>
        </p:nvGraphicFramePr>
        <p:xfrm>
          <a:off x="228600" y="3749675"/>
          <a:ext cx="8807450" cy="2706688"/>
        </p:xfrm>
        <a:graphic>
          <a:graphicData uri="http://schemas.openxmlformats.org/drawingml/2006/table">
            <a:tbl>
              <a:tblPr/>
              <a:tblGrid>
                <a:gridCol w="1590145">
                  <a:extLst>
                    <a:ext uri="{9D8B030D-6E8A-4147-A177-3AD203B41FA5}">
                      <a16:colId xmlns:a16="http://schemas.microsoft.com/office/drawing/2014/main" val="20000"/>
                    </a:ext>
                  </a:extLst>
                </a:gridCol>
                <a:gridCol w="3791970">
                  <a:extLst>
                    <a:ext uri="{9D8B030D-6E8A-4147-A177-3AD203B41FA5}">
                      <a16:colId xmlns:a16="http://schemas.microsoft.com/office/drawing/2014/main" val="20001"/>
                    </a:ext>
                  </a:extLst>
                </a:gridCol>
                <a:gridCol w="3425335">
                  <a:extLst>
                    <a:ext uri="{9D8B030D-6E8A-4147-A177-3AD203B41FA5}">
                      <a16:colId xmlns:a16="http://schemas.microsoft.com/office/drawing/2014/main" val="20002"/>
                    </a:ext>
                  </a:extLst>
                </a:gridCol>
              </a:tblGrid>
              <a:tr h="335282">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600" b="0" i="0" u="none" strike="noStrike" cap="none" normalizeH="0" baseline="0">
                        <a:ln>
                          <a:noFill/>
                        </a:ln>
                        <a:solidFill>
                          <a:schemeClr val="tx1"/>
                        </a:solidFill>
                        <a:effectLst/>
                        <a:latin typeface="Verdana" charset="0"/>
                        <a:ea typeface="ＭＳ Ｐゴシック" charset="-128"/>
                      </a:endParaRPr>
                    </a:p>
                  </a:txBody>
                  <a:tcPr marL="91461" marR="91461" marT="45721" marB="45721" horzOverflow="overflow">
                    <a:lnL>
                      <a:noFill/>
                    </a:lnL>
                    <a:lnR>
                      <a:noFill/>
                    </a:lnR>
                    <a:lnT>
                      <a:noFill/>
                    </a:lnT>
                    <a:lnB>
                      <a:noFill/>
                    </a:lnB>
                    <a:lnTlToBr>
                      <a:noFill/>
                    </a:lnTlToBr>
                    <a:lnBlToTr>
                      <a:noFill/>
                    </a:lnBlToTr>
                    <a:noFill/>
                  </a:tcPr>
                </a:tc>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1600" b="1" i="0" u="none" strike="noStrike" cap="none" normalizeH="0" baseline="0">
                          <a:ln>
                            <a:noFill/>
                          </a:ln>
                          <a:solidFill>
                            <a:srgbClr val="008000"/>
                          </a:solidFill>
                          <a:effectLst/>
                          <a:latin typeface="Verdana" charset="0"/>
                          <a:ea typeface="ＭＳ Ｐゴシック" charset="-128"/>
                        </a:rPr>
                        <a:t>Benefits</a:t>
                      </a:r>
                      <a:endParaRPr kumimoji="0" lang="en-US" altLang="en-US" sz="1600" b="0" i="0" u="none" strike="noStrike" cap="none" normalizeH="0" baseline="0">
                        <a:ln>
                          <a:noFill/>
                        </a:ln>
                        <a:solidFill>
                          <a:srgbClr val="008000"/>
                        </a:solidFill>
                        <a:effectLst/>
                        <a:latin typeface="Verdana" charset="0"/>
                        <a:ea typeface="ＭＳ Ｐゴシック" charset="-128"/>
                      </a:endParaRPr>
                    </a:p>
                  </a:txBody>
                  <a:tcPr marL="91461" marR="91461"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1600" b="1" i="0" u="none" strike="noStrike" cap="none" normalizeH="0" baseline="0">
                          <a:ln>
                            <a:noFill/>
                          </a:ln>
                          <a:solidFill>
                            <a:srgbClr val="FF0000"/>
                          </a:solidFill>
                          <a:effectLst/>
                          <a:latin typeface="Verdana" charset="0"/>
                          <a:ea typeface="ＭＳ Ｐゴシック" charset="-128"/>
                        </a:rPr>
                        <a:t>Costs</a:t>
                      </a:r>
                      <a:endParaRPr kumimoji="0" lang="en-US" altLang="en-US" sz="1600" b="0" i="0" u="none" strike="noStrike" cap="none" normalizeH="0" baseline="0">
                        <a:ln>
                          <a:noFill/>
                        </a:ln>
                        <a:solidFill>
                          <a:srgbClr val="FF0000"/>
                        </a:solidFill>
                        <a:effectLst/>
                        <a:latin typeface="Verdana" charset="0"/>
                        <a:ea typeface="ＭＳ Ｐゴシック" charset="-128"/>
                      </a:endParaRPr>
                    </a:p>
                  </a:txBody>
                  <a:tcPr marL="91461" marR="91461" marT="45721" marB="4572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06338">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600" b="1" i="0" u="none" strike="noStrike" cap="none" normalizeH="0" baseline="0">
                        <a:ln>
                          <a:noFill/>
                        </a:ln>
                        <a:solidFill>
                          <a:schemeClr val="tx1"/>
                        </a:solidFill>
                        <a:effectLst/>
                        <a:latin typeface="Verdana" charset="0"/>
                        <a:ea typeface="ＭＳ Ｐゴシック" charset="-128"/>
                      </a:endParaRP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1600" b="1" i="0" u="none" strike="noStrike" cap="none" normalizeH="0" baseline="0">
                          <a:ln>
                            <a:noFill/>
                          </a:ln>
                          <a:solidFill>
                            <a:schemeClr val="tx1"/>
                          </a:solidFill>
                          <a:effectLst/>
                          <a:latin typeface="Verdana" charset="0"/>
                          <a:ea typeface="ＭＳ Ｐゴシック" charset="-128"/>
                        </a:rPr>
                        <a:t>Giving assistance</a:t>
                      </a:r>
                    </a:p>
                  </a:txBody>
                  <a:tcPr marL="91461" marR="91461" marT="45721" marB="45721"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600" b="0" i="0" u="none" strike="noStrike" cap="none" normalizeH="0" baseline="0" dirty="0">
                        <a:ln>
                          <a:noFill/>
                        </a:ln>
                        <a:solidFill>
                          <a:srgbClr val="008000"/>
                        </a:solidFill>
                        <a:effectLst/>
                        <a:latin typeface="Verdana" charset="0"/>
                        <a:ea typeface="ＭＳ Ｐゴシック" charset="-128"/>
                      </a:endParaRPr>
                    </a:p>
                  </a:txBody>
                  <a:tcPr marL="91461" marR="91461"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600" b="0" i="0" u="none" strike="noStrike" cap="none" normalizeH="0" baseline="0" dirty="0">
                        <a:ln>
                          <a:noFill/>
                        </a:ln>
                        <a:solidFill>
                          <a:srgbClr val="FF0000"/>
                        </a:solidFill>
                        <a:effectLst/>
                        <a:latin typeface="Verdana" charset="0"/>
                        <a:ea typeface="ＭＳ Ｐゴシック" charset="-128"/>
                      </a:endParaRPr>
                    </a:p>
                  </a:txBody>
                  <a:tcPr marL="91461" marR="91461"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5068">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600" b="1" i="0" u="none" strike="noStrike" cap="none" normalizeH="0" baseline="0" dirty="0">
                        <a:ln>
                          <a:noFill/>
                        </a:ln>
                        <a:solidFill>
                          <a:schemeClr val="tx1"/>
                        </a:solidFill>
                        <a:effectLst/>
                        <a:latin typeface="Verdana" charset="0"/>
                        <a:ea typeface="ＭＳ Ｐゴシック" charset="-128"/>
                      </a:endParaRP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1600" b="1" i="0" u="none" strike="noStrike" cap="none" normalizeH="0" baseline="0" dirty="0">
                          <a:ln>
                            <a:noFill/>
                          </a:ln>
                          <a:solidFill>
                            <a:schemeClr val="tx1"/>
                          </a:solidFill>
                          <a:effectLst/>
                          <a:latin typeface="Verdana" charset="0"/>
                          <a:ea typeface="ＭＳ Ｐゴシック" charset="-128"/>
                        </a:rPr>
                        <a:t>Withholding assistance</a:t>
                      </a:r>
                      <a:endParaRPr kumimoji="0" lang="en-US" altLang="en-US" sz="1600" b="0" i="0" u="none" strike="noStrike" cap="none" normalizeH="0" baseline="0" dirty="0">
                        <a:ln>
                          <a:noFill/>
                        </a:ln>
                        <a:solidFill>
                          <a:schemeClr val="tx1"/>
                        </a:solidFill>
                        <a:effectLst/>
                        <a:latin typeface="Verdana" charset="0"/>
                        <a:ea typeface="ＭＳ Ｐゴシック" charset="-128"/>
                      </a:endParaRPr>
                    </a:p>
                  </a:txBody>
                  <a:tcPr marL="91461" marR="91461" marT="45721" marB="45721"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800" b="0" i="0" u="none" strike="noStrike" cap="none" normalizeH="0" baseline="0" dirty="0">
                        <a:ln>
                          <a:noFill/>
                        </a:ln>
                        <a:solidFill>
                          <a:srgbClr val="008000"/>
                        </a:solidFill>
                        <a:effectLst/>
                        <a:latin typeface="Verdana" charset="0"/>
                        <a:ea typeface="ＭＳ Ｐゴシック" charset="-128"/>
                      </a:endParaRPr>
                    </a:p>
                  </a:txBody>
                  <a:tcPr marL="91461" marR="91461"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400">
                          <a:solidFill>
                            <a:schemeClr val="tx1"/>
                          </a:solidFill>
                          <a:latin typeface="Verdana" charset="0"/>
                          <a:ea typeface="ＭＳ Ｐゴシック" charset="-128"/>
                        </a:defRPr>
                      </a:lvl1pPr>
                      <a:lvl2pPr marL="742950" indent="-285750" algn="l">
                        <a:spcBef>
                          <a:spcPct val="20000"/>
                        </a:spcBef>
                        <a:buSzPct val="100000"/>
                        <a:defRPr sz="2000">
                          <a:solidFill>
                            <a:schemeClr val="tx1"/>
                          </a:solidFill>
                          <a:latin typeface="Verdana" charset="0"/>
                          <a:ea typeface="ＭＳ Ｐゴシック" charset="-128"/>
                        </a:defRPr>
                      </a:lvl2pPr>
                      <a:lvl3pPr marL="1143000" indent="-228600" algn="l">
                        <a:spcBef>
                          <a:spcPct val="20000"/>
                        </a:spcBef>
                        <a:buSzPct val="100000"/>
                        <a:defRPr>
                          <a:solidFill>
                            <a:schemeClr val="tx1"/>
                          </a:solidFill>
                          <a:latin typeface="Verdana" charset="0"/>
                          <a:ea typeface="ＭＳ Ｐゴシック" charset="-128"/>
                        </a:defRPr>
                      </a:lvl3pPr>
                      <a:lvl4pPr marL="1600200" indent="-228600" algn="l">
                        <a:spcBef>
                          <a:spcPct val="20000"/>
                        </a:spcBef>
                        <a:buSzPct val="100000"/>
                        <a:defRPr sz="1600">
                          <a:solidFill>
                            <a:schemeClr val="tx1"/>
                          </a:solidFill>
                          <a:latin typeface="Verdana" charset="0"/>
                          <a:ea typeface="ＭＳ Ｐゴシック" charset="-128"/>
                        </a:defRPr>
                      </a:lvl4pPr>
                      <a:lvl5pPr marL="2057400" indent="-228600" algn="l">
                        <a:spcBef>
                          <a:spcPct val="20000"/>
                        </a:spcBef>
                        <a:buSzPct val="100000"/>
                        <a:defRPr sz="1600">
                          <a:solidFill>
                            <a:schemeClr val="tx1"/>
                          </a:solidFill>
                          <a:latin typeface="Verdana" charset="0"/>
                          <a:ea typeface="ＭＳ Ｐゴシック" charset="-128"/>
                        </a:defRPr>
                      </a:lvl5pPr>
                      <a:lvl6pPr marL="2514600" indent="-228600" eaLnBrk="0" fontAlgn="base" hangingPunct="0">
                        <a:spcBef>
                          <a:spcPct val="20000"/>
                        </a:spcBef>
                        <a:spcAft>
                          <a:spcPct val="0"/>
                        </a:spcAft>
                        <a:buSzPct val="100000"/>
                        <a:defRPr sz="1600">
                          <a:solidFill>
                            <a:schemeClr val="tx1"/>
                          </a:solidFill>
                          <a:latin typeface="Verdana" charset="0"/>
                          <a:ea typeface="ＭＳ Ｐゴシック" charset="-128"/>
                        </a:defRPr>
                      </a:lvl6pPr>
                      <a:lvl7pPr marL="2971800" indent="-228600" eaLnBrk="0" fontAlgn="base" hangingPunct="0">
                        <a:spcBef>
                          <a:spcPct val="20000"/>
                        </a:spcBef>
                        <a:spcAft>
                          <a:spcPct val="0"/>
                        </a:spcAft>
                        <a:buSzPct val="100000"/>
                        <a:defRPr sz="1600">
                          <a:solidFill>
                            <a:schemeClr val="tx1"/>
                          </a:solidFill>
                          <a:latin typeface="Verdana" charset="0"/>
                          <a:ea typeface="ＭＳ Ｐゴシック" charset="-128"/>
                        </a:defRPr>
                      </a:lvl7pPr>
                      <a:lvl8pPr marL="3429000" indent="-228600" eaLnBrk="0" fontAlgn="base" hangingPunct="0">
                        <a:spcBef>
                          <a:spcPct val="20000"/>
                        </a:spcBef>
                        <a:spcAft>
                          <a:spcPct val="0"/>
                        </a:spcAft>
                        <a:buSzPct val="100000"/>
                        <a:defRPr sz="1600">
                          <a:solidFill>
                            <a:schemeClr val="tx1"/>
                          </a:solidFill>
                          <a:latin typeface="Verdana" charset="0"/>
                          <a:ea typeface="ＭＳ Ｐゴシック" charset="-128"/>
                        </a:defRPr>
                      </a:lvl8pPr>
                      <a:lvl9pPr marL="3886200" indent="-228600" eaLnBrk="0" fontAlgn="base" hangingPunct="0">
                        <a:spcBef>
                          <a:spcPct val="20000"/>
                        </a:spcBef>
                        <a:spcAft>
                          <a:spcPct val="0"/>
                        </a:spcAft>
                        <a:buSzPct val="100000"/>
                        <a:defRPr sz="1600">
                          <a:solidFill>
                            <a:schemeClr val="tx1"/>
                          </a:solidFill>
                          <a:latin typeface="Verdana"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1800" b="0" i="0" u="none" strike="noStrike" cap="none" normalizeH="0" baseline="0" dirty="0">
                        <a:ln>
                          <a:noFill/>
                        </a:ln>
                        <a:solidFill>
                          <a:srgbClr val="FF0000"/>
                        </a:solidFill>
                        <a:effectLst/>
                        <a:latin typeface="Verdana" charset="0"/>
                        <a:ea typeface="ＭＳ Ｐゴシック" charset="-128"/>
                      </a:endParaRPr>
                    </a:p>
                    <a:p>
                      <a:pPr marL="0" marR="0" lvl="0" indent="0" algn="l" defTabSz="914400" rtl="0" eaLnBrk="0" fontAlgn="base" latinLnBrk="0" hangingPunct="0">
                        <a:lnSpc>
                          <a:spcPct val="100000"/>
                        </a:lnSpc>
                        <a:spcBef>
                          <a:spcPct val="20000"/>
                        </a:spcBef>
                        <a:spcAft>
                          <a:spcPct val="0"/>
                        </a:spcAft>
                        <a:buClrTx/>
                        <a:buSzPct val="100000"/>
                        <a:buFontTx/>
                        <a:buNone/>
                        <a:tabLst/>
                      </a:pPr>
                      <a:br>
                        <a:rPr kumimoji="0" lang="en-US" altLang="en-US" sz="1800" b="0" i="0" u="none" strike="noStrike" cap="none" normalizeH="0" baseline="0" dirty="0">
                          <a:ln>
                            <a:noFill/>
                          </a:ln>
                          <a:solidFill>
                            <a:srgbClr val="FF0000"/>
                          </a:solidFill>
                          <a:effectLst/>
                          <a:latin typeface="Verdana" charset="0"/>
                          <a:ea typeface="ＭＳ Ｐゴシック" charset="-128"/>
                        </a:rPr>
                      </a:br>
                      <a:endParaRPr kumimoji="0" lang="en-US" altLang="en-US" sz="1800" b="0" i="0" u="none" strike="noStrike" cap="none" normalizeH="0" baseline="0" dirty="0">
                        <a:ln>
                          <a:noFill/>
                        </a:ln>
                        <a:solidFill>
                          <a:srgbClr val="FF0000"/>
                        </a:solidFill>
                        <a:effectLst/>
                        <a:latin typeface="Verdana" charset="0"/>
                        <a:ea typeface="ＭＳ Ｐゴシック" charset="-128"/>
                      </a:endParaRPr>
                    </a:p>
                  </a:txBody>
                  <a:tcPr marL="91461" marR="91461"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B7FEE2BE-C950-3E49-8299-6EA340CB410E}"/>
              </a:ext>
            </a:extLst>
          </p:cNvPr>
          <p:cNvSpPr txBox="1">
            <a:spLocks noChangeArrowheads="1"/>
          </p:cNvSpPr>
          <p:nvPr/>
        </p:nvSpPr>
        <p:spPr bwMode="auto">
          <a:xfrm>
            <a:off x="2122488" y="4416425"/>
            <a:ext cx="2898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buFontTx/>
              <a:buNone/>
            </a:pPr>
            <a:r>
              <a:rPr lang="en-US" altLang="en-US" sz="1800" dirty="0">
                <a:solidFill>
                  <a:srgbClr val="008000"/>
                </a:solidFill>
              </a:rPr>
              <a:t>Less wasted time</a:t>
            </a:r>
          </a:p>
        </p:txBody>
      </p:sp>
      <p:sp>
        <p:nvSpPr>
          <p:cNvPr id="6" name="TextBox 5">
            <a:extLst>
              <a:ext uri="{FF2B5EF4-FFF2-40B4-BE49-F238E27FC236}">
                <a16:creationId xmlns:a16="http://schemas.microsoft.com/office/drawing/2014/main" id="{8C80E620-079A-374F-963C-E5B04EF29CA8}"/>
              </a:ext>
            </a:extLst>
          </p:cNvPr>
          <p:cNvSpPr txBox="1">
            <a:spLocks noChangeArrowheads="1"/>
          </p:cNvSpPr>
          <p:nvPr/>
        </p:nvSpPr>
        <p:spPr bwMode="auto">
          <a:xfrm>
            <a:off x="5811838" y="4232275"/>
            <a:ext cx="30845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buFontTx/>
              <a:buNone/>
            </a:pPr>
            <a:r>
              <a:rPr lang="en-US" altLang="en-US" sz="1800" dirty="0">
                <a:solidFill>
                  <a:srgbClr val="FF0000"/>
                </a:solidFill>
              </a:rPr>
              <a:t>Shallow processing;</a:t>
            </a:r>
          </a:p>
          <a:p>
            <a:pPr>
              <a:buFontTx/>
              <a:buNone/>
            </a:pPr>
            <a:r>
              <a:rPr lang="en-US" altLang="en-US" sz="1800" dirty="0">
                <a:solidFill>
                  <a:srgbClr val="FF0000"/>
                </a:solidFill>
              </a:rPr>
              <a:t>Does not engage long-term memory</a:t>
            </a:r>
          </a:p>
        </p:txBody>
      </p:sp>
      <p:sp>
        <p:nvSpPr>
          <p:cNvPr id="7" name="TextBox 6">
            <a:extLst>
              <a:ext uri="{FF2B5EF4-FFF2-40B4-BE49-F238E27FC236}">
                <a16:creationId xmlns:a16="http://schemas.microsoft.com/office/drawing/2014/main" id="{E7E8BAE2-79E7-964D-BF20-8D83DCE92540}"/>
              </a:ext>
            </a:extLst>
          </p:cNvPr>
          <p:cNvSpPr txBox="1">
            <a:spLocks noChangeArrowheads="1"/>
          </p:cNvSpPr>
          <p:nvPr/>
        </p:nvSpPr>
        <p:spPr bwMode="auto">
          <a:xfrm>
            <a:off x="5780088" y="5484813"/>
            <a:ext cx="3363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buFontTx/>
              <a:buNone/>
            </a:pPr>
            <a:r>
              <a:rPr lang="en-US" altLang="en-US" sz="1800" dirty="0">
                <a:solidFill>
                  <a:srgbClr val="FF0000"/>
                </a:solidFill>
              </a:rPr>
              <a:t>Floundering, confusion, wasted time</a:t>
            </a:r>
          </a:p>
        </p:txBody>
      </p:sp>
      <p:sp>
        <p:nvSpPr>
          <p:cNvPr id="8" name="TextBox 7">
            <a:extLst>
              <a:ext uri="{FF2B5EF4-FFF2-40B4-BE49-F238E27FC236}">
                <a16:creationId xmlns:a16="http://schemas.microsoft.com/office/drawing/2014/main" id="{1B9513DB-3056-2144-9BEA-0B7C981EFA3C}"/>
              </a:ext>
            </a:extLst>
          </p:cNvPr>
          <p:cNvSpPr txBox="1">
            <a:spLocks noChangeArrowheads="1"/>
          </p:cNvSpPr>
          <p:nvPr/>
        </p:nvSpPr>
        <p:spPr bwMode="auto">
          <a:xfrm>
            <a:off x="2054225" y="5437188"/>
            <a:ext cx="3602038"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buFontTx/>
              <a:buNone/>
            </a:pPr>
            <a:r>
              <a:rPr lang="en-US" altLang="en-US" sz="1800" dirty="0">
                <a:solidFill>
                  <a:srgbClr val="008000"/>
                </a:solidFill>
              </a:rPr>
              <a:t>Generative processing;</a:t>
            </a:r>
          </a:p>
          <a:p>
            <a:pPr>
              <a:buFontTx/>
              <a:buNone/>
            </a:pPr>
            <a:r>
              <a:rPr lang="en-US" altLang="en-US" sz="1800" dirty="0">
                <a:solidFill>
                  <a:srgbClr val="008000"/>
                </a:solidFill>
              </a:rPr>
              <a:t>Engages &amp; structures long-term memory</a:t>
            </a:r>
          </a:p>
        </p:txBody>
      </p:sp>
    </p:spTree>
    <p:extLst>
      <p:ext uri="{BB962C8B-B14F-4D97-AF65-F5344CB8AC3E}">
        <p14:creationId xmlns:p14="http://schemas.microsoft.com/office/powerpoint/2010/main" val="32946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B045BA0-4D11-704A-A9AF-9F0CF3C32297}"/>
              </a:ext>
            </a:extLst>
          </p:cNvPr>
          <p:cNvSpPr>
            <a:spLocks noGrp="1" noChangeArrowheads="1"/>
          </p:cNvSpPr>
          <p:nvPr>
            <p:ph type="title"/>
          </p:nvPr>
        </p:nvSpPr>
        <p:spPr>
          <a:xfrm>
            <a:off x="241300" y="201380"/>
            <a:ext cx="8902700" cy="1513120"/>
          </a:xfrm>
        </p:spPr>
        <p:txBody>
          <a:bodyPr>
            <a:normAutofit/>
          </a:bodyPr>
          <a:lstStyle/>
          <a:p>
            <a:r>
              <a:rPr lang="en-US" altLang="en-US" sz="3200" dirty="0">
                <a:latin typeface="Verdana" panose="020B0604030504040204" pitchFamily="34" charset="0"/>
                <a:ea typeface="Verdana" panose="020B0604030504040204" pitchFamily="34" charset="0"/>
                <a:cs typeface="Verdana" panose="020B0604030504040204" pitchFamily="34" charset="0"/>
              </a:rPr>
              <a:t>What is the variety of advanced learning technology that has resulted?</a:t>
            </a:r>
          </a:p>
        </p:txBody>
      </p:sp>
      <p:sp>
        <p:nvSpPr>
          <p:cNvPr id="43010" name="Content Placeholder 2">
            <a:extLst>
              <a:ext uri="{FF2B5EF4-FFF2-40B4-BE49-F238E27FC236}">
                <a16:creationId xmlns:a16="http://schemas.microsoft.com/office/drawing/2014/main" id="{CBD3E0D0-E9AE-174C-9546-9F5A1C810BB9}"/>
              </a:ext>
            </a:extLst>
          </p:cNvPr>
          <p:cNvSpPr>
            <a:spLocks noGrp="1" noChangeArrowheads="1"/>
          </p:cNvSpPr>
          <p:nvPr>
            <p:ph idx="1"/>
          </p:nvPr>
        </p:nvSpPr>
        <p:spPr>
          <a:xfrm>
            <a:off x="360820" y="1776377"/>
            <a:ext cx="8505598" cy="1293391"/>
          </a:xfrm>
        </p:spPr>
        <p:txBody>
          <a:bodyPr>
            <a:normAutofit fontScale="92500" lnSpcReduction="10000"/>
          </a:bodyPr>
          <a:lstStyle/>
          <a:p>
            <a:pPr>
              <a:buSzPct val="130000"/>
            </a:pPr>
            <a:r>
              <a:rPr lang="en-US" altLang="en-US" sz="3100" i="1" dirty="0">
                <a:latin typeface="Verdana" panose="020B0604030504040204" pitchFamily="34" charset="0"/>
                <a:ea typeface="Verdana" panose="020B0604030504040204" pitchFamily="34" charset="0"/>
                <a:cs typeface="Verdana" panose="020B0604030504040204" pitchFamily="34" charset="0"/>
              </a:rPr>
              <a:t> Individual learning</a:t>
            </a:r>
            <a:endParaRPr lang="en-US" altLang="en-US" sz="3100" dirty="0">
              <a:latin typeface="Verdana" panose="020B0604030504040204" pitchFamily="34" charset="0"/>
              <a:ea typeface="Verdana" panose="020B0604030504040204" pitchFamily="34" charset="0"/>
              <a:cs typeface="Verdana" panose="020B0604030504040204" pitchFamily="34" charset="0"/>
            </a:endParaRPr>
          </a:p>
          <a:p>
            <a:pPr lvl="1">
              <a:lnSpc>
                <a:spcPct val="110000"/>
              </a:lnSpc>
            </a:pPr>
            <a:r>
              <a:rPr lang="en-US" altLang="en-US" sz="2500" dirty="0">
                <a:latin typeface="Verdana" panose="020B0604030504040204" pitchFamily="34" charset="0"/>
                <a:ea typeface="Verdana" panose="020B0604030504040204" pitchFamily="34" charset="0"/>
                <a:cs typeface="Verdana" panose="020B0604030504040204" pitchFamily="34" charset="0"/>
              </a:rPr>
              <a:t>Intelligent tutoring systems</a:t>
            </a:r>
          </a:p>
          <a:p>
            <a:pPr lvl="1">
              <a:lnSpc>
                <a:spcPct val="110000"/>
              </a:lnSpc>
            </a:pPr>
            <a:r>
              <a:rPr lang="en-US" altLang="en-US" sz="2500" dirty="0">
                <a:latin typeface="Verdana" panose="020B0604030504040204" pitchFamily="34" charset="0"/>
                <a:ea typeface="Verdana" panose="020B0604030504040204" pitchFamily="34" charset="0"/>
                <a:cs typeface="Verdana" panose="020B0604030504040204" pitchFamily="34" charset="0"/>
              </a:rPr>
              <a:t>Educational games</a:t>
            </a:r>
          </a:p>
        </p:txBody>
      </p:sp>
      <p:sp>
        <p:nvSpPr>
          <p:cNvPr id="4" name="Content Placeholder 2">
            <a:extLst>
              <a:ext uri="{FF2B5EF4-FFF2-40B4-BE49-F238E27FC236}">
                <a16:creationId xmlns:a16="http://schemas.microsoft.com/office/drawing/2014/main" id="{47EBFA79-E664-5D45-9513-689125E47750}"/>
              </a:ext>
            </a:extLst>
          </p:cNvPr>
          <p:cNvSpPr txBox="1">
            <a:spLocks/>
          </p:cNvSpPr>
          <p:nvPr/>
        </p:nvSpPr>
        <p:spPr bwMode="auto">
          <a:xfrm>
            <a:off x="344945" y="3233054"/>
            <a:ext cx="8684758" cy="334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spcBef>
                <a:spcPts val="2400"/>
              </a:spcBef>
            </a:pPr>
            <a:r>
              <a:rPr lang="en-US" altLang="en-US" sz="2900" i="1" dirty="0"/>
              <a:t>Collaborative learning</a:t>
            </a:r>
          </a:p>
          <a:p>
            <a:pPr lvl="1">
              <a:spcBef>
                <a:spcPts val="500"/>
              </a:spcBef>
              <a:buFont typeface="Arial" panose="020B0604020202020204" pitchFamily="34" charset="0"/>
              <a:buChar char="•"/>
            </a:pPr>
            <a:r>
              <a:rPr lang="en-US" altLang="en-US" sz="2300" dirty="0"/>
              <a:t>Debate and argumentation systems</a:t>
            </a:r>
          </a:p>
          <a:p>
            <a:pPr lvl="1">
              <a:spcBef>
                <a:spcPts val="500"/>
              </a:spcBef>
              <a:buFont typeface="Arial" panose="020B0604020202020204" pitchFamily="34" charset="0"/>
              <a:buChar char="•"/>
            </a:pPr>
            <a:r>
              <a:rPr lang="en-US" altLang="en-US" sz="2300" dirty="0"/>
              <a:t>Joint writing exercises</a:t>
            </a:r>
          </a:p>
          <a:p>
            <a:pPr lvl="1">
              <a:spcBef>
                <a:spcPts val="500"/>
              </a:spcBef>
              <a:buFont typeface="Arial" panose="020B0604020202020204" pitchFamily="34" charset="0"/>
              <a:buChar char="•"/>
            </a:pPr>
            <a:r>
              <a:rPr lang="en-US" altLang="en-US" sz="2300" dirty="0"/>
              <a:t>Joint problem solving </a:t>
            </a:r>
          </a:p>
          <a:p>
            <a:pPr>
              <a:spcBef>
                <a:spcPts val="2400"/>
              </a:spcBef>
            </a:pPr>
            <a:r>
              <a:rPr lang="en-US" altLang="en-US" sz="2900" i="1" dirty="0"/>
              <a:t>Classroom Orchestration</a:t>
            </a:r>
          </a:p>
          <a:p>
            <a:pPr lvl="1">
              <a:spcBef>
                <a:spcPts val="500"/>
              </a:spcBef>
              <a:buFont typeface="Arial" panose="020B0604020202020204" pitchFamily="34" charset="0"/>
              <a:buChar char="•"/>
            </a:pPr>
            <a:r>
              <a:rPr lang="en-US" altLang="en-US" sz="2300" dirty="0"/>
              <a:t>Tools to help instructors guide a classroom</a:t>
            </a:r>
          </a:p>
        </p:txBody>
      </p:sp>
    </p:spTree>
    <p:extLst>
      <p:ext uri="{BB962C8B-B14F-4D97-AF65-F5344CB8AC3E}">
        <p14:creationId xmlns:p14="http://schemas.microsoft.com/office/powerpoint/2010/main" val="3084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28967793-EA10-DE46-ACE6-80256C32F14B}"/>
              </a:ext>
            </a:extLst>
          </p:cNvPr>
          <p:cNvSpPr txBox="1">
            <a:spLocks noChangeArrowheads="1"/>
          </p:cNvSpPr>
          <p:nvPr/>
        </p:nvSpPr>
        <p:spPr bwMode="auto">
          <a:xfrm>
            <a:off x="61913" y="1005564"/>
            <a:ext cx="350196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nSpc>
                <a:spcPct val="90000"/>
              </a:lnSpc>
            </a:pPr>
            <a:r>
              <a:rPr lang="en-US" altLang="en-US" sz="1900" dirty="0"/>
              <a:t>Intelligent tutoring systems (ITS)</a:t>
            </a:r>
          </a:p>
          <a:p>
            <a:pPr lvl="1">
              <a:lnSpc>
                <a:spcPct val="90000"/>
              </a:lnSpc>
            </a:pPr>
            <a:r>
              <a:rPr lang="en-US" altLang="en-US" sz="1800" dirty="0"/>
              <a:t>Adaptively presents tasks</a:t>
            </a:r>
          </a:p>
          <a:p>
            <a:pPr lvl="1">
              <a:lnSpc>
                <a:spcPct val="90000"/>
              </a:lnSpc>
            </a:pPr>
            <a:r>
              <a:rPr lang="en-US" altLang="en-US" sz="1800" dirty="0"/>
              <a:t>Hints on demand</a:t>
            </a:r>
          </a:p>
          <a:p>
            <a:pPr lvl="1">
              <a:lnSpc>
                <a:spcPct val="90000"/>
              </a:lnSpc>
              <a:spcAft>
                <a:spcPts val="1400"/>
              </a:spcAft>
            </a:pPr>
            <a:r>
              <a:rPr lang="en-US" altLang="en-US" sz="1800" dirty="0"/>
              <a:t>Error feedback based on specific errors</a:t>
            </a:r>
          </a:p>
        </p:txBody>
      </p:sp>
      <p:grpSp>
        <p:nvGrpSpPr>
          <p:cNvPr id="15" name="Group 14">
            <a:extLst>
              <a:ext uri="{FF2B5EF4-FFF2-40B4-BE49-F238E27FC236}">
                <a16:creationId xmlns:a16="http://schemas.microsoft.com/office/drawing/2014/main" id="{8CD93AA1-0DC5-BF47-9EDC-F03C14BB0D58}"/>
              </a:ext>
            </a:extLst>
          </p:cNvPr>
          <p:cNvGrpSpPr/>
          <p:nvPr/>
        </p:nvGrpSpPr>
        <p:grpSpPr>
          <a:xfrm>
            <a:off x="185521" y="1716481"/>
            <a:ext cx="9090044" cy="3976012"/>
            <a:chOff x="53956" y="1345472"/>
            <a:chExt cx="9090044" cy="3976012"/>
          </a:xfrm>
        </p:grpSpPr>
        <p:grpSp>
          <p:nvGrpSpPr>
            <p:cNvPr id="10" name="Group 9">
              <a:extLst>
                <a:ext uri="{FF2B5EF4-FFF2-40B4-BE49-F238E27FC236}">
                  <a16:creationId xmlns:a16="http://schemas.microsoft.com/office/drawing/2014/main" id="{66618F88-DD97-4443-9A66-13173E22BF5A}"/>
                </a:ext>
              </a:extLst>
            </p:cNvPr>
            <p:cNvGrpSpPr/>
            <p:nvPr/>
          </p:nvGrpSpPr>
          <p:grpSpPr>
            <a:xfrm>
              <a:off x="53956" y="1345472"/>
              <a:ext cx="8807086" cy="3562350"/>
              <a:chOff x="45584" y="1447044"/>
              <a:chExt cx="8807086" cy="3562350"/>
            </a:xfrm>
          </p:grpSpPr>
          <p:sp>
            <p:nvSpPr>
              <p:cNvPr id="45075" name="Rectangle 3">
                <a:extLst>
                  <a:ext uri="{FF2B5EF4-FFF2-40B4-BE49-F238E27FC236}">
                    <a16:creationId xmlns:a16="http://schemas.microsoft.com/office/drawing/2014/main" id="{BCAA6BB5-F54E-4241-AD38-1C9E896C5F3B}"/>
                  </a:ext>
                </a:extLst>
              </p:cNvPr>
              <p:cNvSpPr txBox="1">
                <a:spLocks noChangeArrowheads="1"/>
              </p:cNvSpPr>
              <p:nvPr/>
            </p:nvSpPr>
            <p:spPr bwMode="auto">
              <a:xfrm>
                <a:off x="45584" y="3228219"/>
                <a:ext cx="3810274" cy="73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nSpc>
                    <a:spcPct val="90000"/>
                  </a:lnSpc>
                </a:pPr>
                <a:r>
                  <a:rPr lang="en-US" altLang="en-US" sz="1800" dirty="0"/>
                  <a:t>Algebra Cognitive Tutor </a:t>
                </a:r>
              </a:p>
              <a:p>
                <a:pPr lvl="1">
                  <a:lnSpc>
                    <a:spcPct val="90000"/>
                  </a:lnSpc>
                </a:pPr>
                <a:r>
                  <a:rPr lang="en-US" altLang="en-US" sz="1800" dirty="0"/>
                  <a:t>Part of complete course</a:t>
                </a:r>
              </a:p>
            </p:txBody>
          </p:sp>
          <p:pic>
            <p:nvPicPr>
              <p:cNvPr id="45070" name="Picture 2" descr="alg1_im">
                <a:extLst>
                  <a:ext uri="{FF2B5EF4-FFF2-40B4-BE49-F238E27FC236}">
                    <a16:creationId xmlns:a16="http://schemas.microsoft.com/office/drawing/2014/main" id="{A548EE83-ECC0-5841-936A-3866C1E6C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833" y="1447044"/>
                <a:ext cx="4945837"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9A9A837D-A283-764D-921C-FA76193E91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4457884"/>
              <a:ext cx="3086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F906AF88-6D43-A648-8E5B-F90BF7B4DB2C}"/>
              </a:ext>
            </a:extLst>
          </p:cNvPr>
          <p:cNvGrpSpPr/>
          <p:nvPr/>
        </p:nvGrpSpPr>
        <p:grpSpPr>
          <a:xfrm>
            <a:off x="185521" y="2327046"/>
            <a:ext cx="9082087" cy="3414602"/>
            <a:chOff x="-3403" y="1985052"/>
            <a:chExt cx="9082087" cy="3414602"/>
          </a:xfrm>
        </p:grpSpPr>
        <p:pic>
          <p:nvPicPr>
            <p:cNvPr id="45073" name="Picture 4" descr="Example Andes screenshot">
              <a:extLst>
                <a:ext uri="{FF2B5EF4-FFF2-40B4-BE49-F238E27FC236}">
                  <a16:creationId xmlns:a16="http://schemas.microsoft.com/office/drawing/2014/main" id="{C0FDDEB9-E461-CE46-9AB3-B1E730D4A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175" y="1985052"/>
              <a:ext cx="5171509" cy="34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2" name="Rectangle 3">
              <a:extLst>
                <a:ext uri="{FF2B5EF4-FFF2-40B4-BE49-F238E27FC236}">
                  <a16:creationId xmlns:a16="http://schemas.microsoft.com/office/drawing/2014/main" id="{D361CC79-36BD-5D41-B018-A47CD151FE72}"/>
                </a:ext>
              </a:extLst>
            </p:cNvPr>
            <p:cNvSpPr txBox="1">
              <a:spLocks noChangeArrowheads="1"/>
            </p:cNvSpPr>
            <p:nvPr/>
          </p:nvSpPr>
          <p:spPr bwMode="auto">
            <a:xfrm>
              <a:off x="-3403" y="3975115"/>
              <a:ext cx="3810274" cy="74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nSpc>
                  <a:spcPct val="90000"/>
                </a:lnSpc>
              </a:pPr>
              <a:r>
                <a:rPr lang="en-US" altLang="en-US" sz="1800" dirty="0"/>
                <a:t>Andes: College Physics Tutor</a:t>
              </a:r>
            </a:p>
            <a:p>
              <a:pPr lvl="1">
                <a:lnSpc>
                  <a:spcPct val="90000"/>
                </a:lnSpc>
              </a:pPr>
              <a:r>
                <a:rPr lang="en-US" altLang="en-US" sz="1800" dirty="0"/>
                <a:t>Replaces homework</a:t>
              </a:r>
            </a:p>
            <a:p>
              <a:pPr>
                <a:lnSpc>
                  <a:spcPct val="90000"/>
                </a:lnSpc>
              </a:pPr>
              <a:endParaRPr lang="en-US" altLang="en-US" sz="1800" dirty="0"/>
            </a:p>
          </p:txBody>
        </p:sp>
      </p:grpSp>
      <p:grpSp>
        <p:nvGrpSpPr>
          <p:cNvPr id="12" name="Group 11">
            <a:extLst>
              <a:ext uri="{FF2B5EF4-FFF2-40B4-BE49-F238E27FC236}">
                <a16:creationId xmlns:a16="http://schemas.microsoft.com/office/drawing/2014/main" id="{E3F5ECF4-4C28-9748-9EE8-A80C14352622}"/>
              </a:ext>
            </a:extLst>
          </p:cNvPr>
          <p:cNvGrpSpPr/>
          <p:nvPr/>
        </p:nvGrpSpPr>
        <p:grpSpPr>
          <a:xfrm>
            <a:off x="222617" y="1670008"/>
            <a:ext cx="8990213" cy="4391739"/>
            <a:chOff x="12926" y="1227100"/>
            <a:chExt cx="8990213" cy="4391739"/>
          </a:xfrm>
        </p:grpSpPr>
        <p:sp>
          <p:nvSpPr>
            <p:cNvPr id="45068" name="Rectangle 3">
              <a:extLst>
                <a:ext uri="{FF2B5EF4-FFF2-40B4-BE49-F238E27FC236}">
                  <a16:creationId xmlns:a16="http://schemas.microsoft.com/office/drawing/2014/main" id="{A00D1D34-399F-3B48-B6FF-74CDE9FDCAC9}"/>
                </a:ext>
              </a:extLst>
            </p:cNvPr>
            <p:cNvSpPr txBox="1">
              <a:spLocks noChangeArrowheads="1"/>
            </p:cNvSpPr>
            <p:nvPr/>
          </p:nvSpPr>
          <p:spPr bwMode="auto">
            <a:xfrm>
              <a:off x="12926" y="4872714"/>
              <a:ext cx="380993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nSpc>
                  <a:spcPct val="90000"/>
                </a:lnSpc>
              </a:pPr>
              <a:r>
                <a:rPr lang="en-US" altLang="en-US" sz="1800" dirty="0"/>
                <a:t>Genetics Tutor </a:t>
              </a:r>
            </a:p>
            <a:p>
              <a:pPr lvl="1">
                <a:lnSpc>
                  <a:spcPct val="90000"/>
                </a:lnSpc>
              </a:pPr>
              <a:r>
                <a:rPr lang="en-US" altLang="en-US" sz="1800" dirty="0"/>
                <a:t>Most of a full course</a:t>
              </a:r>
            </a:p>
          </p:txBody>
        </p:sp>
        <p:pic>
          <p:nvPicPr>
            <p:cNvPr id="45069" name="Picture 7" descr="Genetics Tutor Screenshot.tiff">
              <a:extLst>
                <a:ext uri="{FF2B5EF4-FFF2-40B4-BE49-F238E27FC236}">
                  <a16:creationId xmlns:a16="http://schemas.microsoft.com/office/drawing/2014/main" id="{D532BFC4-B5C7-6C46-BEC2-D3CCC76973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1619" y="1227100"/>
              <a:ext cx="5401520" cy="4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2E558DAE-1757-A04D-B665-6ECC6B2C5B53}"/>
              </a:ext>
            </a:extLst>
          </p:cNvPr>
          <p:cNvGrpSpPr/>
          <p:nvPr/>
        </p:nvGrpSpPr>
        <p:grpSpPr>
          <a:xfrm>
            <a:off x="222617" y="1716481"/>
            <a:ext cx="8990212" cy="5363820"/>
            <a:chOff x="12926" y="1504549"/>
            <a:chExt cx="8990212" cy="5363820"/>
          </a:xfrm>
        </p:grpSpPr>
        <p:pic>
          <p:nvPicPr>
            <p:cNvPr id="45066" name="Picture 3" descr="SQLfeedback">
              <a:extLst>
                <a:ext uri="{FF2B5EF4-FFF2-40B4-BE49-F238E27FC236}">
                  <a16:creationId xmlns:a16="http://schemas.microsoft.com/office/drawing/2014/main" id="{B66B7D1D-DEC0-CE4E-A835-23A6171630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619" y="1504549"/>
              <a:ext cx="5401519" cy="407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3">
              <a:extLst>
                <a:ext uri="{FF2B5EF4-FFF2-40B4-BE49-F238E27FC236}">
                  <a16:creationId xmlns:a16="http://schemas.microsoft.com/office/drawing/2014/main" id="{854CE254-FC1B-574C-8CF1-D6EEB62CB0AB}"/>
                </a:ext>
              </a:extLst>
            </p:cNvPr>
            <p:cNvSpPr txBox="1">
              <a:spLocks noChangeArrowheads="1"/>
            </p:cNvSpPr>
            <p:nvPr/>
          </p:nvSpPr>
          <p:spPr bwMode="auto">
            <a:xfrm>
              <a:off x="12926" y="5817822"/>
              <a:ext cx="5653088" cy="105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28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SzPct val="100000"/>
                <a:buChar char="–"/>
                <a:defRPr sz="24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SzPct val="100000"/>
                <a:buChar char="•"/>
                <a:defRPr sz="20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SzPct val="100000"/>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a:solidFill>
                    <a:schemeClr val="tx1"/>
                  </a:solidFill>
                  <a:latin typeface="Verdana" panose="020B0604030504040204" pitchFamily="34" charset="0"/>
                  <a:ea typeface="ＭＳ Ｐゴシック" panose="020B0600070205080204" pitchFamily="34" charset="-128"/>
                </a:defRPr>
              </a:lvl9pPr>
            </a:lstStyle>
            <a:p>
              <a:pPr>
                <a:lnSpc>
                  <a:spcPct val="90000"/>
                </a:lnSpc>
              </a:pPr>
              <a:r>
                <a:rPr lang="en-US" altLang="en-US" sz="1800" dirty="0"/>
                <a:t>SQL-Tutor Constraint-Based Tutor</a:t>
              </a:r>
            </a:p>
            <a:p>
              <a:pPr lvl="1">
                <a:lnSpc>
                  <a:spcPct val="90000"/>
                </a:lnSpc>
              </a:pPr>
              <a:r>
                <a:rPr lang="en-US" altLang="en-US" sz="1800" dirty="0"/>
                <a:t>Central part of Addison-Wesley Course</a:t>
              </a:r>
            </a:p>
          </p:txBody>
        </p:sp>
      </p:grpSp>
      <p:sp>
        <p:nvSpPr>
          <p:cNvPr id="23" name="Rectangle 4">
            <a:extLst>
              <a:ext uri="{FF2B5EF4-FFF2-40B4-BE49-F238E27FC236}">
                <a16:creationId xmlns:a16="http://schemas.microsoft.com/office/drawing/2014/main" id="{3E2801BE-7A89-E347-B61E-641DE50C108C}"/>
              </a:ext>
            </a:extLst>
          </p:cNvPr>
          <p:cNvSpPr txBox="1">
            <a:spLocks noChangeArrowheads="1"/>
          </p:cNvSpPr>
          <p:nvPr/>
        </p:nvSpPr>
        <p:spPr bwMode="auto">
          <a:xfrm>
            <a:off x="0" y="219919"/>
            <a:ext cx="9144000" cy="82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Intelligent Tutoring Systems</a:t>
            </a:r>
            <a:br>
              <a:rPr lang="en-US" altLang="en-US" sz="2400" b="1" kern="0" dirty="0">
                <a:solidFill>
                  <a:schemeClr val="tx1"/>
                </a:solidFill>
              </a:rPr>
            </a:br>
            <a:endParaRPr lang="en-US" altLang="en-US" sz="2400" b="1" kern="0" dirty="0">
              <a:solidFill>
                <a:schemeClr val="tx1"/>
              </a:solidFill>
            </a:endParaRPr>
          </a:p>
        </p:txBody>
      </p:sp>
    </p:spTree>
    <p:extLst>
      <p:ext uri="{BB962C8B-B14F-4D97-AF65-F5344CB8AC3E}">
        <p14:creationId xmlns:p14="http://schemas.microsoft.com/office/powerpoint/2010/main" val="248144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8F450551-96B4-344B-81DD-0F5B4AEE5E65}"/>
              </a:ext>
            </a:extLst>
          </p:cNvPr>
          <p:cNvSpPr>
            <a:spLocks noGrp="1" noChangeArrowheads="1"/>
          </p:cNvSpPr>
          <p:nvPr>
            <p:ph type="title"/>
          </p:nvPr>
        </p:nvSpPr>
        <p:spPr>
          <a:xfrm>
            <a:off x="228600" y="468313"/>
            <a:ext cx="8407400" cy="619125"/>
          </a:xfrm>
        </p:spPr>
        <p:txBody>
          <a:bodyPr>
            <a:normAutofit/>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Algebra Cognitive Tutor</a:t>
            </a:r>
          </a:p>
        </p:txBody>
      </p:sp>
      <p:grpSp>
        <p:nvGrpSpPr>
          <p:cNvPr id="51202" name="Group 12">
            <a:extLst>
              <a:ext uri="{FF2B5EF4-FFF2-40B4-BE49-F238E27FC236}">
                <a16:creationId xmlns:a16="http://schemas.microsoft.com/office/drawing/2014/main" id="{4CBBEA88-2835-CE44-9CAB-2D5EDD0A6934}"/>
              </a:ext>
            </a:extLst>
          </p:cNvPr>
          <p:cNvGrpSpPr>
            <a:grpSpLocks/>
          </p:cNvGrpSpPr>
          <p:nvPr/>
        </p:nvGrpSpPr>
        <p:grpSpPr bwMode="auto">
          <a:xfrm>
            <a:off x="228600" y="1087438"/>
            <a:ext cx="8629650" cy="5387975"/>
            <a:chOff x="0" y="556"/>
            <a:chExt cx="5760" cy="3596"/>
          </a:xfrm>
        </p:grpSpPr>
        <p:pic>
          <p:nvPicPr>
            <p:cNvPr id="51204" name="Picture 13">
              <a:extLst>
                <a:ext uri="{FF2B5EF4-FFF2-40B4-BE49-F238E27FC236}">
                  <a16:creationId xmlns:a16="http://schemas.microsoft.com/office/drawing/2014/main" id="{315A221E-B6B5-8A43-9D6F-CB8DD30E9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6"/>
              <a:ext cx="5760" cy="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4">
              <a:extLst>
                <a:ext uri="{FF2B5EF4-FFF2-40B4-BE49-F238E27FC236}">
                  <a16:creationId xmlns:a16="http://schemas.microsoft.com/office/drawing/2014/main" id="{AA5597AE-ABEF-5346-BA57-FE0766513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14"/>
              <a:ext cx="1822"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4">
            <a:extLst>
              <a:ext uri="{FF2B5EF4-FFF2-40B4-BE49-F238E27FC236}">
                <a16:creationId xmlns:a16="http://schemas.microsoft.com/office/drawing/2014/main" id="{011E6273-C634-114F-BEB9-BD2041445D75}"/>
              </a:ext>
            </a:extLst>
          </p:cNvPr>
          <p:cNvSpPr txBox="1">
            <a:spLocks noChangeArrowheads="1"/>
          </p:cNvSpPr>
          <p:nvPr/>
        </p:nvSpPr>
        <p:spPr bwMode="auto">
          <a:xfrm>
            <a:off x="0" y="219919"/>
            <a:ext cx="9144000" cy="34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a:extLst>
        </p:spPr>
        <p:txBody>
          <a:bodyPr lIns="90488" tIns="44450" rIns="90488" bIns="44450" anchor="ct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Verdana" pitchFamily="-65" charset="0"/>
                <a:ea typeface="ＭＳ Ｐゴシック" charset="-128"/>
                <a:cs typeface="ＭＳ Ｐゴシック" charset="-128"/>
              </a:defRPr>
            </a:lvl5pPr>
            <a:lvl6pPr marL="457200" algn="l" rtl="0" eaLnBrk="0" fontAlgn="base" hangingPunct="0">
              <a:spcBef>
                <a:spcPct val="0"/>
              </a:spcBef>
              <a:spcAft>
                <a:spcPct val="0"/>
              </a:spcAft>
              <a:defRPr sz="4000">
                <a:solidFill>
                  <a:schemeClr val="tx2"/>
                </a:solidFill>
                <a:latin typeface="Verdana" pitchFamily="-65" charset="0"/>
              </a:defRPr>
            </a:lvl6pPr>
            <a:lvl7pPr marL="914400" algn="l" rtl="0" eaLnBrk="0" fontAlgn="base" hangingPunct="0">
              <a:spcBef>
                <a:spcPct val="0"/>
              </a:spcBef>
              <a:spcAft>
                <a:spcPct val="0"/>
              </a:spcAft>
              <a:defRPr sz="4000">
                <a:solidFill>
                  <a:schemeClr val="tx2"/>
                </a:solidFill>
                <a:latin typeface="Verdana" pitchFamily="-65" charset="0"/>
              </a:defRPr>
            </a:lvl7pPr>
            <a:lvl8pPr marL="1371600" algn="l" rtl="0" eaLnBrk="0" fontAlgn="base" hangingPunct="0">
              <a:spcBef>
                <a:spcPct val="0"/>
              </a:spcBef>
              <a:spcAft>
                <a:spcPct val="0"/>
              </a:spcAft>
              <a:defRPr sz="4000">
                <a:solidFill>
                  <a:schemeClr val="tx2"/>
                </a:solidFill>
                <a:latin typeface="Verdana" pitchFamily="-65" charset="0"/>
              </a:defRPr>
            </a:lvl8pPr>
            <a:lvl9pPr marL="1828800" algn="l" rtl="0" eaLnBrk="0" fontAlgn="base" hangingPunct="0">
              <a:spcBef>
                <a:spcPct val="0"/>
              </a:spcBef>
              <a:spcAft>
                <a:spcPct val="0"/>
              </a:spcAft>
              <a:defRPr sz="4000">
                <a:solidFill>
                  <a:schemeClr val="tx2"/>
                </a:solidFill>
                <a:latin typeface="Verdana" pitchFamily="-65" charset="0"/>
              </a:defRPr>
            </a:lvl9pPr>
          </a:lstStyle>
          <a:p>
            <a:pPr algn="ctr">
              <a:defRPr/>
            </a:pPr>
            <a:r>
              <a:rPr lang="en-US" altLang="en-US" sz="2400" u="sng" kern="0" dirty="0">
                <a:solidFill>
                  <a:schemeClr val="tx1"/>
                </a:solidFill>
                <a:latin typeface="Verdana" panose="020B0604030504040204" pitchFamily="34" charset="0"/>
                <a:ea typeface="Verdana" panose="020B0604030504040204" pitchFamily="34" charset="0"/>
                <a:cs typeface="Verdana" panose="020B0604030504040204" pitchFamily="34" charset="0"/>
              </a:rPr>
              <a:t>Individual Learning</a:t>
            </a:r>
            <a:r>
              <a:rPr lang="en-US" altLang="en-US" sz="2400" kern="0" dirty="0">
                <a:solidFill>
                  <a:schemeClr val="tx1"/>
                </a:solidFill>
                <a:latin typeface="Verdana" panose="020B0604030504040204" pitchFamily="34" charset="0"/>
                <a:ea typeface="Verdana" panose="020B0604030504040204" pitchFamily="34" charset="0"/>
                <a:cs typeface="Verdana" panose="020B0604030504040204" pitchFamily="34" charset="0"/>
              </a:rPr>
              <a:t>: Intelligent Tutoring Systems</a:t>
            </a:r>
            <a:br>
              <a:rPr lang="en-US" altLang="en-US" sz="2400" b="1" kern="0" dirty="0">
                <a:solidFill>
                  <a:schemeClr val="tx1"/>
                </a:solidFill>
              </a:rPr>
            </a:br>
            <a:endParaRPr lang="en-US" altLang="en-US" sz="2400" b="1" kern="0" dirty="0">
              <a:solidFill>
                <a:schemeClr val="tx1"/>
              </a:solidFill>
            </a:endParaRPr>
          </a:p>
        </p:txBody>
      </p:sp>
    </p:spTree>
    <p:custDataLst>
      <p:tags r:id="rId1"/>
    </p:custDataLst>
    <p:extLst>
      <p:ext uri="{BB962C8B-B14F-4D97-AF65-F5344CB8AC3E}">
        <p14:creationId xmlns:p14="http://schemas.microsoft.com/office/powerpoint/2010/main" val="71828070"/>
      </p:ext>
    </p:extLst>
  </p:cSld>
  <p:clrMapOvr>
    <a:masterClrMapping/>
  </p:clrMapOvr>
  <p:transition spd="slow" advTm="90628"/>
</p:sld>
</file>

<file path=ppt/tags/tag1.xml><?xml version="1.0" encoding="utf-8"?>
<p:tagLst xmlns:a="http://schemas.openxmlformats.org/drawingml/2006/main" xmlns:r="http://schemas.openxmlformats.org/officeDocument/2006/relationships" xmlns:p="http://schemas.openxmlformats.org/presentationml/2006/main">
  <p:tag name="TIMING" val="|38|2.7|5.9|27.7|13.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2182</TotalTime>
  <Words>5933</Words>
  <Application>Microsoft Macintosh PowerPoint</Application>
  <PresentationFormat>On-screen Show (4:3)</PresentationFormat>
  <Paragraphs>442</Paragraphs>
  <Slides>26</Slides>
  <Notes>26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Links</vt:lpstr>
      </vt:variant>
      <vt:variant>
        <vt:i4>1</vt:i4>
      </vt:variant>
      <vt:variant>
        <vt:lpstr>Slide Titles</vt:lpstr>
      </vt:variant>
      <vt:variant>
        <vt:i4>26</vt:i4>
      </vt:variant>
    </vt:vector>
  </HeadingPairs>
  <TitlesOfParts>
    <vt:vector size="42" baseType="lpstr">
      <vt:lpstr>Arial Unicode MS</vt:lpstr>
      <vt:lpstr>ＭＳ Ｐゴシック</vt:lpstr>
      <vt:lpstr>Arial</vt:lpstr>
      <vt:lpstr>Calibri</vt:lpstr>
      <vt:lpstr>Calibri Light</vt:lpstr>
      <vt:lpstr>Courier New</vt:lpstr>
      <vt:lpstr>Helvetica</vt:lpstr>
      <vt:lpstr>Helvetica Neue</vt:lpstr>
      <vt:lpstr>Mangal</vt:lpstr>
      <vt:lpstr>Roboto</vt:lpstr>
      <vt:lpstr>Tahoma</vt:lpstr>
      <vt:lpstr>Times New Roman</vt:lpstr>
      <vt:lpstr>Verdana</vt:lpstr>
      <vt:lpstr>Wingdings</vt:lpstr>
      <vt:lpstr>Thème Office</vt:lpstr>
      <vt:lpstr>file:////Users/bmclaren/Library/Containers/com.apple.mail/Data/IJAIED-09%20(ARGUNAUT)/McLarenScheuerMiksatko-AutomatedAnalysisOfEDiscussions-IJAIED-09.doc!OLE_LINK4</vt:lpstr>
      <vt:lpstr>PowerPoint Presentation</vt:lpstr>
      <vt:lpstr>Today’s reality in education …</vt:lpstr>
      <vt:lpstr>From “Global e-Learning Investment Review” by IBIS Capital, January 2013</vt:lpstr>
      <vt:lpstr>So what underlies Advanced Technology for Learning in the Classroom?</vt:lpstr>
      <vt:lpstr>Zone of Proximal Development (Vygotsky)</vt:lpstr>
      <vt:lpstr>The Assistance Dilemma (Koedinger &amp; Aleven)</vt:lpstr>
      <vt:lpstr>What is the variety of advanced learning technology that has resulted?</vt:lpstr>
      <vt:lpstr>PowerPoint Presentation</vt:lpstr>
      <vt:lpstr>Algebra Cognitive Tutor</vt:lpstr>
      <vt:lpstr>Effectiveness of Cognitive Tutor Algebra at Scale</vt:lpstr>
      <vt:lpstr>PowerPoint Presentation</vt:lpstr>
      <vt:lpstr>PowerPoint Presentation</vt:lpstr>
      <vt:lpstr>E.g., Zombie Division</vt:lpstr>
      <vt:lpstr>Zombie Division Results – Study</vt:lpstr>
      <vt:lpstr>Decimal Point – McLaren, Mayer, Forlizzi, Adams</vt:lpstr>
      <vt:lpstr>Decimal Point Study:  Results and Conclusions</vt:lpstr>
      <vt:lpstr>Collaborative Learning: Computer-Supported Collaborative Learning</vt:lpstr>
      <vt:lpstr>Collaborative Learning: Computer-Supported Collaborative Learning</vt:lpstr>
      <vt:lpstr>Collaborative Learning: Computer-Supported Collaborative Learning</vt:lpstr>
      <vt:lpstr>Classroom Orchestration</vt:lpstr>
      <vt:lpstr>PowerPoint Presentation</vt:lpstr>
      <vt:lpstr>PowerPoint Presentation</vt:lpstr>
      <vt:lpstr>PowerPoint Presentation</vt:lpstr>
      <vt:lpstr>Trade-offs of sophistication of technology versus demonstrated learning benefits</vt:lpstr>
      <vt:lpstr>Conclusions</vt:lpstr>
      <vt:lpstr>The Future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Bruce McLaren</cp:lastModifiedBy>
  <cp:revision>129</cp:revision>
  <dcterms:created xsi:type="dcterms:W3CDTF">2018-11-12T10:18:09Z</dcterms:created>
  <dcterms:modified xsi:type="dcterms:W3CDTF">2019-03-27T04:00:50Z</dcterms:modified>
</cp:coreProperties>
</file>