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7" r:id="rId2"/>
    <p:sldId id="285" r:id="rId3"/>
    <p:sldId id="258" r:id="rId4"/>
    <p:sldId id="282" r:id="rId5"/>
    <p:sldId id="263" r:id="rId6"/>
    <p:sldId id="262" r:id="rId7"/>
    <p:sldId id="268" r:id="rId8"/>
    <p:sldId id="272" r:id="rId9"/>
    <p:sldId id="259" r:id="rId10"/>
    <p:sldId id="287" r:id="rId11"/>
    <p:sldId id="269" r:id="rId12"/>
    <p:sldId id="288" r:id="rId13"/>
    <p:sldId id="275" r:id="rId14"/>
    <p:sldId id="276" r:id="rId15"/>
    <p:sldId id="293" r:id="rId16"/>
    <p:sldId id="274" r:id="rId17"/>
    <p:sldId id="295" r:id="rId18"/>
    <p:sldId id="296" r:id="rId19"/>
    <p:sldId id="297" r:id="rId20"/>
    <p:sldId id="298" r:id="rId21"/>
    <p:sldId id="299" r:id="rId22"/>
    <p:sldId id="313" r:id="rId23"/>
    <p:sldId id="270" r:id="rId24"/>
    <p:sldId id="300" r:id="rId25"/>
    <p:sldId id="301" r:id="rId26"/>
    <p:sldId id="340" r:id="rId27"/>
    <p:sldId id="302" r:id="rId28"/>
    <p:sldId id="271" r:id="rId29"/>
    <p:sldId id="319" r:id="rId30"/>
    <p:sldId id="318" r:id="rId31"/>
    <p:sldId id="264" r:id="rId32"/>
    <p:sldId id="305" r:id="rId33"/>
    <p:sldId id="306" r:id="rId34"/>
    <p:sldId id="307" r:id="rId35"/>
    <p:sldId id="308" r:id="rId36"/>
    <p:sldId id="309" r:id="rId37"/>
    <p:sldId id="310" r:id="rId38"/>
    <p:sldId id="311" r:id="rId39"/>
    <p:sldId id="316" r:id="rId40"/>
    <p:sldId id="283" r:id="rId41"/>
    <p:sldId id="315" r:id="rId42"/>
    <p:sldId id="322" r:id="rId43"/>
    <p:sldId id="323" r:id="rId44"/>
    <p:sldId id="332" r:id="rId45"/>
    <p:sldId id="333" r:id="rId46"/>
    <p:sldId id="337" r:id="rId47"/>
    <p:sldId id="338" r:id="rId48"/>
    <p:sldId id="339" r:id="rId49"/>
    <p:sldId id="317"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7E"/>
    <a:srgbClr val="4A95C3"/>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717" autoAdjust="0"/>
  </p:normalViewPr>
  <p:slideViewPr>
    <p:cSldViewPr snapToGrid="0" snapToObjects="1">
      <p:cViewPr varScale="1">
        <p:scale>
          <a:sx n="80" d="100"/>
          <a:sy n="80" d="100"/>
        </p:scale>
        <p:origin x="-1208" y="-104"/>
      </p:cViewPr>
      <p:guideLst>
        <p:guide orient="horz" pos="2160"/>
        <p:guide pos="2880"/>
      </p:guideLst>
    </p:cSldViewPr>
  </p:slideViewPr>
  <p:notesTextViewPr>
    <p:cViewPr>
      <p:scale>
        <a:sx n="1" d="1"/>
        <a:sy n="1" d="1"/>
      </p:scale>
      <p:origin x="0" y="0"/>
    </p:cViewPr>
  </p:notesTextViewPr>
  <p:sorterViewPr>
    <p:cViewPr>
      <p:scale>
        <a:sx n="66" d="100"/>
        <a:sy n="66" d="100"/>
      </p:scale>
      <p:origin x="0" y="256"/>
    </p:cViewPr>
  </p:sorterViewPr>
  <p:notesViewPr>
    <p:cSldViewPr snapToGrid="0" snapToObjects="1">
      <p:cViewPr>
        <p:scale>
          <a:sx n="200" d="100"/>
          <a:sy n="200" d="100"/>
        </p:scale>
        <p:origin x="16" y="8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D8944D-4AA0-C64C-A75D-B7D4C5E58CD4}" type="datetimeFigureOut">
              <a:rPr lang="en-US" smtClean="0"/>
              <a:t>3/28/19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3C317E-29AA-794D-906C-2504B57307DF}" type="slidenum">
              <a:rPr lang="en-US" smtClean="0"/>
              <a:t>‹#›</a:t>
            </a:fld>
            <a:endParaRPr lang="en-US"/>
          </a:p>
        </p:txBody>
      </p:sp>
    </p:spTree>
    <p:extLst>
      <p:ext uri="{BB962C8B-B14F-4D97-AF65-F5344CB8AC3E}">
        <p14:creationId xmlns:p14="http://schemas.microsoft.com/office/powerpoint/2010/main" val="35039906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noProof="0" dirty="0" smtClean="0"/>
          </a:p>
        </p:txBody>
      </p:sp>
      <p:sp>
        <p:nvSpPr>
          <p:cNvPr id="4" name="Slide Number Placeholder 3"/>
          <p:cNvSpPr>
            <a:spLocks noGrp="1"/>
          </p:cNvSpPr>
          <p:nvPr>
            <p:ph type="sldNum" sz="quarter" idx="10"/>
          </p:nvPr>
        </p:nvSpPr>
        <p:spPr/>
        <p:txBody>
          <a:bodyPr/>
          <a:lstStyle/>
          <a:p>
            <a:fld id="{6B3C317E-29AA-794D-906C-2504B57307DF}" type="slidenum">
              <a:rPr lang="en-US" smtClean="0"/>
              <a:t>1</a:t>
            </a:fld>
            <a:endParaRPr lang="en-US"/>
          </a:p>
        </p:txBody>
      </p:sp>
    </p:spTree>
    <p:extLst>
      <p:ext uri="{BB962C8B-B14F-4D97-AF65-F5344CB8AC3E}">
        <p14:creationId xmlns:p14="http://schemas.microsoft.com/office/powerpoint/2010/main" val="983182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Mes</a:t>
            </a:r>
            <a:r>
              <a:rPr lang="fr-FR" baseline="0" noProof="0" dirty="0" smtClean="0"/>
              <a:t>dames, messieurs bonjour</a:t>
            </a:r>
          </a:p>
          <a:p>
            <a:r>
              <a:rPr lang="fr-FR" baseline="0" noProof="0" dirty="0" smtClean="0"/>
              <a:t>Merci pour l’honneur et le plaisir de vous adresser la parole</a:t>
            </a:r>
          </a:p>
          <a:p>
            <a:r>
              <a:rPr lang="fr-FR" noProof="0" dirty="0" smtClean="0"/>
              <a:t>L’apprentissage des mathématiques peut</a:t>
            </a:r>
            <a:r>
              <a:rPr lang="fr-FR" baseline="0" noProof="0" dirty="0" smtClean="0"/>
              <a:t> être un voyage passionnant dans un pays de merveilles – des montagnes de découvertes nous offrant ces moments d'Eureka privilégiés, des vallées d’erreurs desquelles nous remontons plus savants, des mers agitées de jeux, d’énigmes et de casse-tête qui nous exaltent. </a:t>
            </a:r>
          </a:p>
          <a:p>
            <a:r>
              <a:rPr lang="fr-FR" baseline="0" noProof="0" dirty="0" smtClean="0"/>
              <a:t>Ou bien, l’apprentissage des mathématiques peut être la mémorisation de faits additifs et multiplicatifs isolés, de formules apparemment incohérentes, et de procédures vides de sens. Ce voyage est une descente dans un enfer d’ennui, de frustration, d’échec et d’humiliation</a:t>
            </a:r>
          </a:p>
          <a:p>
            <a:r>
              <a:rPr lang="fr-FR" baseline="0" noProof="0" dirty="0" smtClean="0"/>
              <a:t>CLICK</a:t>
            </a:r>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10</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a:t>
            </a:r>
            <a:r>
              <a:rPr lang="fr-FR" baseline="0" dirty="0" smtClean="0"/>
              <a:t> FORMULER DES IDEES MATHEMATIQUES DIGNES D’ECOUTE (tous les jours de nouvelles études viennent confirmer ce postulat)</a:t>
            </a:r>
          </a:p>
          <a:p>
            <a:r>
              <a:rPr lang="fr-FR" baseline="0" dirty="0" smtClean="0"/>
              <a:t>--DE SE PASSIONNER POUR LES MATH´EMATIQUES </a:t>
            </a:r>
          </a:p>
          <a:p>
            <a:r>
              <a:rPr lang="fr-FR" baseline="0" dirty="0" smtClean="0"/>
              <a:t>--DE REUSSIR dans les mathématiques scolaires </a:t>
            </a:r>
          </a:p>
          <a:p>
            <a:r>
              <a:rPr lang="fr-FR" baseline="0" dirty="0" smtClean="0"/>
              <a:t>EN ASIE</a:t>
            </a:r>
            <a:r>
              <a:rPr lang="is-IS" baseline="0" dirty="0" smtClean="0"/>
              <a:t>…EN AMERIQUE COMME ICI, on a tendance à croire que </a:t>
            </a:r>
            <a:endParaRPr lang="fr-FR" baseline="0" dirty="0" smtClean="0"/>
          </a:p>
          <a:p>
            <a:r>
              <a:rPr lang="fr-FR" baseline="0" dirty="0" smtClean="0"/>
              <a:t>    (SD dans la Bosse des M a démontré et </a:t>
            </a:r>
            <a:r>
              <a:rPr lang="fr-FR" baseline="0" dirty="0" err="1" smtClean="0"/>
              <a:t>redemontré</a:t>
            </a:r>
            <a:r>
              <a:rPr lang="fr-FR" baseline="0" dirty="0" smtClean="0"/>
              <a:t> 15 ans après que tout enfant (HORMIS DES CAS D’EXCEPTION), comme tout adulte, ONT LES STRUCTURES MENTALES RESPONSABLES DE CONSTRUIRE DES CONCEPTS MATHEMATIQUES. NOUS AVONS TOUS LA OU LES ZONES CEREBRALES DES MATHS. Il faut arrêter de prononcer les mots « mes enfants ne peuvent pas!!! » Il faut plutôt dire, « que pourrais-je faire autrement, comment pourrais-je dire autrement; quels choix plus parlants pourrais-je faire pour qu’ils réussissent ? » Les croyances par rapport à nous MM, nos </a:t>
            </a:r>
            <a:r>
              <a:rPr lang="fr-FR" baseline="0" dirty="0" err="1" smtClean="0"/>
              <a:t>perceptionsde</a:t>
            </a:r>
            <a:r>
              <a:rPr lang="fr-FR" baseline="0" dirty="0" smtClean="0"/>
              <a:t> nous mm influent sur notre performance.</a:t>
            </a:r>
          </a:p>
          <a:p>
            <a:r>
              <a:rPr lang="fr-FR" baseline="0" dirty="0" smtClean="0"/>
              <a:t>VOTE A MAIN LEVEE (PAS MATHEUX/NUL EN MATHS//IL NE FAUT PLSU ALLER PLUS LOIN EN MATHS/JAMAIS REUSSIR EN MATHS.  MYTHE `A DECONSTRUIRE – CONTRE PERFORMANCE – DESINTERET – FRUSTRATION - </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11</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Nos cerveaux</a:t>
            </a:r>
            <a:r>
              <a:rPr lang="fr-FR" baseline="0" dirty="0" smtClean="0"/>
              <a:t> sont faits pour</a:t>
            </a:r>
            <a:endParaRPr lang="fr-FR" dirty="0" smtClean="0"/>
          </a:p>
          <a:p>
            <a:r>
              <a:rPr lang="fr-FR" dirty="0" err="1" smtClean="0"/>
              <a:t>Recognize</a:t>
            </a:r>
            <a:r>
              <a:rPr lang="fr-FR" baseline="0" dirty="0" smtClean="0"/>
              <a:t> patterns</a:t>
            </a:r>
          </a:p>
          <a:p>
            <a:r>
              <a:rPr lang="fr-FR" baseline="0" dirty="0" err="1" smtClean="0"/>
              <a:t>Construct</a:t>
            </a:r>
            <a:r>
              <a:rPr lang="fr-FR" baseline="0" dirty="0" smtClean="0"/>
              <a:t> mental concepts</a:t>
            </a:r>
          </a:p>
          <a:p>
            <a:r>
              <a:rPr lang="fr-FR" baseline="0" dirty="0" err="1" smtClean="0"/>
              <a:t>Make</a:t>
            </a:r>
            <a:r>
              <a:rPr lang="fr-FR" baseline="0" dirty="0" smtClean="0"/>
              <a:t> connections </a:t>
            </a:r>
            <a:r>
              <a:rPr lang="fr-FR" baseline="0" dirty="0" err="1" smtClean="0"/>
              <a:t>between</a:t>
            </a:r>
            <a:r>
              <a:rPr lang="fr-FR" baseline="0" dirty="0" smtClean="0"/>
              <a:t> </a:t>
            </a:r>
            <a:r>
              <a:rPr lang="fr-FR" baseline="0" dirty="0" err="1" smtClean="0"/>
              <a:t>things</a:t>
            </a:r>
            <a:r>
              <a:rPr lang="fr-FR" baseline="0" dirty="0" smtClean="0"/>
              <a:t> </a:t>
            </a:r>
            <a:r>
              <a:rPr lang="fr-FR" baseline="0" dirty="0" err="1" smtClean="0"/>
              <a:t>they</a:t>
            </a:r>
            <a:r>
              <a:rPr lang="fr-FR" baseline="0" dirty="0" smtClean="0"/>
              <a:t> know and </a:t>
            </a:r>
            <a:r>
              <a:rPr lang="fr-FR" baseline="0" dirty="0" err="1" smtClean="0"/>
              <a:t>things</a:t>
            </a:r>
            <a:r>
              <a:rPr lang="fr-FR" baseline="0" dirty="0" smtClean="0"/>
              <a:t> </a:t>
            </a:r>
            <a:r>
              <a:rPr lang="fr-FR" baseline="0" dirty="0" err="1" smtClean="0"/>
              <a:t>they</a:t>
            </a:r>
            <a:r>
              <a:rPr lang="fr-FR" baseline="0" dirty="0" smtClean="0"/>
              <a:t> </a:t>
            </a:r>
            <a:r>
              <a:rPr lang="fr-FR" baseline="0" dirty="0" err="1" smtClean="0"/>
              <a:t>learn</a:t>
            </a:r>
            <a:r>
              <a:rPr lang="fr-FR" baseline="0" dirty="0" smtClean="0"/>
              <a:t> – </a:t>
            </a:r>
          </a:p>
          <a:p>
            <a:r>
              <a:rPr lang="fr-FR" baseline="0" dirty="0" smtClean="0"/>
              <a:t>Si l’enfant ne  </a:t>
            </a:r>
            <a:r>
              <a:rPr lang="fr-FR" baseline="0" dirty="0" err="1" smtClean="0"/>
              <a:t>retroiuvent</a:t>
            </a:r>
            <a:r>
              <a:rPr lang="fr-FR" baseline="0" dirty="0" smtClean="0"/>
              <a:t> plus le sens des choses, doit abandonner sa logique (mathématique ou autre), et doit céder à la mémorisation vide de sens, alors C’EST LE DEBUT DE LA FIN DE SON AMOUR POUR LES MATHS</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Une façon de donner du sens dans l’enseignement des maths, c’est de toujours faire des liens: </a:t>
            </a:r>
            <a:r>
              <a:rPr lang="fr-FR" baseline="0" dirty="0" err="1" smtClean="0"/>
              <a:t>Make</a:t>
            </a:r>
            <a:r>
              <a:rPr lang="fr-FR" baseline="0" dirty="0" smtClean="0"/>
              <a:t> connections: Inspirés des travaux de SKEMP</a:t>
            </a:r>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12</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PRENON </a:t>
            </a:r>
            <a:endParaRPr lang="en-US" dirty="0"/>
          </a:p>
        </p:txBody>
      </p:sp>
      <p:sp>
        <p:nvSpPr>
          <p:cNvPr id="4" name="Slide Number Placeholder 3"/>
          <p:cNvSpPr>
            <a:spLocks noGrp="1"/>
          </p:cNvSpPr>
          <p:nvPr>
            <p:ph type="sldNum" sz="quarter" idx="10"/>
          </p:nvPr>
        </p:nvSpPr>
        <p:spPr/>
        <p:txBody>
          <a:bodyPr/>
          <a:lstStyle/>
          <a:p>
            <a:fld id="{A3B490C8-58B2-3D46-A0C9-B25545104C91}" type="slidenum">
              <a:rPr lang="en-US" smtClean="0"/>
              <a:t>13</a:t>
            </a:fld>
            <a:endParaRPr lang="en-US"/>
          </a:p>
        </p:txBody>
      </p:sp>
    </p:spTree>
    <p:extLst>
      <p:ext uri="{BB962C8B-B14F-4D97-AF65-F5344CB8AC3E}">
        <p14:creationId xmlns:p14="http://schemas.microsoft.com/office/powerpoint/2010/main" val="140621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16</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17</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Plie</a:t>
            </a:r>
            <a:r>
              <a:rPr lang="en-US" baseline="0" dirty="0" smtClean="0"/>
              <a:t> / coupe / </a:t>
            </a:r>
            <a:r>
              <a:rPr lang="en-US" baseline="0" dirty="0" err="1" smtClean="0"/>
              <a:t>colorie</a:t>
            </a:r>
            <a:r>
              <a:rPr lang="en-US" baseline="0" dirty="0" smtClean="0"/>
              <a:t>/ </a:t>
            </a:r>
            <a:r>
              <a:rPr lang="en-US" baseline="0" dirty="0" err="1" smtClean="0"/>
              <a:t>construit</a:t>
            </a:r>
            <a:r>
              <a:rPr lang="en-US" baseline="0" dirty="0" smtClean="0"/>
              <a:t> / </a:t>
            </a:r>
            <a:r>
              <a:rPr lang="en-US" baseline="0" dirty="0" err="1" smtClean="0"/>
              <a:t>pése</a:t>
            </a:r>
            <a:r>
              <a:rPr lang="en-US" baseline="0" dirty="0" smtClean="0"/>
              <a:t> / verse / </a:t>
            </a:r>
            <a:endParaRPr lang="en-US" dirty="0"/>
          </a:p>
        </p:txBody>
      </p:sp>
      <p:sp>
        <p:nvSpPr>
          <p:cNvPr id="4" name="Slide Number Placeholder 3"/>
          <p:cNvSpPr>
            <a:spLocks noGrp="1"/>
          </p:cNvSpPr>
          <p:nvPr>
            <p:ph type="sldNum" sz="quarter" idx="10"/>
          </p:nvPr>
        </p:nvSpPr>
        <p:spPr/>
        <p:txBody>
          <a:bodyPr/>
          <a:lstStyle/>
          <a:p>
            <a:fld id="{6B3C317E-29AA-794D-906C-2504B57307DF}" type="slidenum">
              <a:rPr lang="en-US" smtClean="0"/>
              <a:t>18</a:t>
            </a:fld>
            <a:endParaRPr lang="en-US"/>
          </a:p>
        </p:txBody>
      </p:sp>
    </p:spTree>
    <p:extLst>
      <p:ext uri="{BB962C8B-B14F-4D97-AF65-F5344CB8AC3E}">
        <p14:creationId xmlns:p14="http://schemas.microsoft.com/office/powerpoint/2010/main" val="507735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Explit</a:t>
            </a:r>
            <a:r>
              <a:rPr lang="en-US" dirty="0" smtClean="0"/>
              <a:t> about</a:t>
            </a:r>
            <a:r>
              <a:rPr lang="en-US" baseline="0" dirty="0" smtClean="0"/>
              <a:t> concept, procedure, and especially purpose or goal. </a:t>
            </a:r>
          </a:p>
          <a:p>
            <a:r>
              <a:rPr lang="en-US" baseline="0" dirty="0" smtClean="0"/>
              <a:t>Students remember if the short term goal is made explicit to students.</a:t>
            </a:r>
            <a:endParaRPr lang="en-US" dirty="0"/>
          </a:p>
        </p:txBody>
      </p:sp>
      <p:sp>
        <p:nvSpPr>
          <p:cNvPr id="4" name="Slide Number Placeholder 3"/>
          <p:cNvSpPr>
            <a:spLocks noGrp="1"/>
          </p:cNvSpPr>
          <p:nvPr>
            <p:ph type="sldNum" sz="quarter" idx="10"/>
          </p:nvPr>
        </p:nvSpPr>
        <p:spPr/>
        <p:txBody>
          <a:bodyPr/>
          <a:lstStyle/>
          <a:p>
            <a:fld id="{6B3C317E-29AA-794D-906C-2504B57307DF}" type="slidenum">
              <a:rPr lang="en-US" smtClean="0"/>
              <a:t>19</a:t>
            </a:fld>
            <a:endParaRPr lang="en-US"/>
          </a:p>
        </p:txBody>
      </p:sp>
    </p:spTree>
    <p:extLst>
      <p:ext uri="{BB962C8B-B14F-4D97-AF65-F5344CB8AC3E}">
        <p14:creationId xmlns:p14="http://schemas.microsoft.com/office/powerpoint/2010/main" val="1052543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a:t>
            </a:r>
            <a:r>
              <a:rPr lang="en-US" baseline="0" dirty="0" smtClean="0"/>
              <a:t> Alain </a:t>
            </a:r>
            <a:r>
              <a:rPr lang="en-US" baseline="0" dirty="0" err="1" smtClean="0"/>
              <a:t>Connes</a:t>
            </a:r>
            <a:r>
              <a:rPr lang="en-US" baseline="0" dirty="0" smtClean="0"/>
              <a:t> et  </a:t>
            </a:r>
            <a:r>
              <a:rPr lang="en-US" baseline="0" dirty="0" err="1" smtClean="0"/>
              <a:t>d’autres</a:t>
            </a:r>
            <a:r>
              <a:rPr lang="en-US" baseline="0" dirty="0" smtClean="0"/>
              <a:t> </a:t>
            </a:r>
            <a:r>
              <a:rPr lang="en-US" baseline="0" dirty="0" err="1" smtClean="0"/>
              <a:t>parlent</a:t>
            </a:r>
            <a:r>
              <a:rPr lang="en-US" baseline="0" dirty="0" smtClean="0"/>
              <a:t> </a:t>
            </a:r>
            <a:r>
              <a:rPr lang="en-US" baseline="0" dirty="0" err="1" smtClean="0"/>
              <a:t>d’agir</a:t>
            </a:r>
            <a:r>
              <a:rPr lang="en-US" baseline="0" dirty="0" smtClean="0"/>
              <a:t>, </a:t>
            </a:r>
            <a:r>
              <a:rPr lang="en-US" dirty="0" smtClean="0"/>
              <a:t>On ne fait pas des </a:t>
            </a:r>
            <a:r>
              <a:rPr lang="en-US" dirty="0" err="1" smtClean="0"/>
              <a:t>maths</a:t>
            </a:r>
            <a:r>
              <a:rPr lang="en-US" dirty="0" smtClean="0"/>
              <a:t> </a:t>
            </a:r>
          </a:p>
          <a:p>
            <a:endParaRPr lang="en-US" baseline="0" dirty="0" smtClean="0"/>
          </a:p>
          <a:p>
            <a:r>
              <a:rPr lang="en-US" baseline="0" dirty="0" smtClean="0"/>
              <a:t>En silence / Tout </a:t>
            </a:r>
            <a:r>
              <a:rPr lang="en-US" baseline="0" dirty="0" err="1" smtClean="0"/>
              <a:t>seul</a:t>
            </a:r>
            <a:endParaRPr lang="en-US" baseline="0" dirty="0" smtClean="0"/>
          </a:p>
          <a:p>
            <a:r>
              <a:rPr lang="en-US" baseline="0" dirty="0" err="1" smtClean="0"/>
              <a:t>Assis</a:t>
            </a:r>
            <a:r>
              <a:rPr lang="en-US" baseline="0" dirty="0" smtClean="0"/>
              <a:t> / Immobile</a:t>
            </a:r>
          </a:p>
          <a:p>
            <a:r>
              <a:rPr lang="en-US" baseline="0" dirty="0" err="1" smtClean="0"/>
              <a:t>À</a:t>
            </a:r>
            <a:r>
              <a:rPr lang="en-US" baseline="0" dirty="0" smtClean="0"/>
              <a:t> </a:t>
            </a:r>
            <a:r>
              <a:rPr lang="en-US" baseline="0" dirty="0" err="1" smtClean="0"/>
              <a:t>une</a:t>
            </a:r>
            <a:r>
              <a:rPr lang="en-US" baseline="0" dirty="0" smtClean="0"/>
              <a:t> table / Sur </a:t>
            </a:r>
            <a:r>
              <a:rPr lang="en-US" baseline="0" dirty="0" err="1" smtClean="0"/>
              <a:t>une</a:t>
            </a:r>
            <a:r>
              <a:rPr lang="en-US" baseline="0" dirty="0" smtClean="0"/>
              <a:t> </a:t>
            </a:r>
            <a:r>
              <a:rPr lang="en-US" baseline="0" dirty="0" err="1" smtClean="0"/>
              <a:t>feuille</a:t>
            </a:r>
            <a:r>
              <a:rPr lang="en-US" baseline="0" dirty="0" smtClean="0"/>
              <a:t> de </a:t>
            </a:r>
            <a:r>
              <a:rPr lang="en-US" baseline="0" dirty="0" err="1" smtClean="0"/>
              <a:t>papier</a:t>
            </a:r>
            <a:r>
              <a:rPr lang="en-US" baseline="0" dirty="0" smtClean="0"/>
              <a:t>  -</a:t>
            </a:r>
          </a:p>
          <a:p>
            <a:endParaRPr lang="en-US" baseline="0" dirty="0" smtClean="0"/>
          </a:p>
          <a:p>
            <a:r>
              <a:rPr lang="en-US" baseline="0" dirty="0" smtClean="0"/>
              <a:t>Les </a:t>
            </a:r>
            <a:r>
              <a:rPr lang="en-US" baseline="0" dirty="0" err="1" smtClean="0"/>
              <a:t>échanges</a:t>
            </a:r>
            <a:r>
              <a:rPr lang="en-US" baseline="0" dirty="0" smtClean="0"/>
              <a:t> en </a:t>
            </a:r>
            <a:r>
              <a:rPr lang="en-US" baseline="0" dirty="0" err="1" smtClean="0"/>
              <a:t>classe</a:t>
            </a:r>
            <a:r>
              <a:rPr lang="en-US" baseline="0" dirty="0" smtClean="0"/>
              <a:t> de </a:t>
            </a:r>
            <a:r>
              <a:rPr lang="en-US" baseline="0" dirty="0" err="1" smtClean="0"/>
              <a:t>maths</a:t>
            </a:r>
            <a:r>
              <a:rPr lang="en-US" baseline="0" dirty="0" smtClean="0"/>
              <a:t>, </a:t>
            </a:r>
            <a:r>
              <a:rPr lang="en-US" baseline="0" dirty="0" err="1" smtClean="0"/>
              <a:t>c’eat</a:t>
            </a:r>
            <a:r>
              <a:rPr lang="en-US" baseline="0" dirty="0" smtClean="0"/>
              <a:t> </a:t>
            </a:r>
            <a:r>
              <a:rPr lang="en-US" baseline="0" dirty="0" err="1" smtClean="0"/>
              <a:t>souvent</a:t>
            </a:r>
            <a:r>
              <a:rPr lang="en-US" baseline="0" dirty="0" smtClean="0"/>
              <a:t> “un </a:t>
            </a:r>
            <a:r>
              <a:rPr lang="en-US" baseline="0" dirty="0" err="1" smtClean="0"/>
              <a:t>élève</a:t>
            </a:r>
            <a:r>
              <a:rPr lang="en-US" baseline="0" dirty="0" smtClean="0"/>
              <a:t> me pose </a:t>
            </a:r>
            <a:r>
              <a:rPr lang="en-US" baseline="0" dirty="0" err="1" smtClean="0"/>
              <a:t>une</a:t>
            </a:r>
            <a:r>
              <a:rPr lang="en-US" baseline="0" dirty="0" smtClean="0"/>
              <a:t> question; le prof </a:t>
            </a:r>
            <a:r>
              <a:rPr lang="en-US" baseline="0" dirty="0" err="1" smtClean="0"/>
              <a:t>entreprend</a:t>
            </a:r>
            <a:r>
              <a:rPr lang="en-US" baseline="0" dirty="0" smtClean="0"/>
              <a:t> un dialogue </a:t>
            </a:r>
            <a:r>
              <a:rPr lang="en-US" baseline="0" dirty="0" err="1" smtClean="0"/>
              <a:t>pd</a:t>
            </a:r>
            <a:r>
              <a:rPr lang="en-US" baseline="0" dirty="0" smtClean="0"/>
              <a:t> </a:t>
            </a:r>
            <a:r>
              <a:rPr lang="en-US" baseline="0" dirty="0" err="1" smtClean="0"/>
              <a:t>ce</a:t>
            </a:r>
            <a:r>
              <a:rPr lang="en-US" baseline="0" dirty="0" smtClean="0"/>
              <a:t> temps” </a:t>
            </a:r>
            <a:r>
              <a:rPr lang="en-US" baseline="0" dirty="0" err="1" smtClean="0"/>
              <a:t>il</a:t>
            </a:r>
            <a:r>
              <a:rPr lang="en-US" baseline="0" dirty="0" smtClean="0"/>
              <a:t> </a:t>
            </a:r>
            <a:r>
              <a:rPr lang="en-US" baseline="0" dirty="0" err="1" smtClean="0"/>
              <a:t>faut</a:t>
            </a:r>
            <a:r>
              <a:rPr lang="en-US" baseline="0" dirty="0" smtClean="0"/>
              <a:t> </a:t>
            </a:r>
            <a:r>
              <a:rPr lang="en-US" baseline="0" dirty="0" err="1" smtClean="0"/>
              <a:t>complétement</a:t>
            </a:r>
            <a:r>
              <a:rPr lang="en-US" baseline="0" dirty="0" smtClean="0"/>
              <a:t> </a:t>
            </a:r>
            <a:r>
              <a:rPr lang="en-US" baseline="0" dirty="0" err="1" smtClean="0"/>
              <a:t>repenser</a:t>
            </a:r>
            <a:r>
              <a:rPr lang="en-US" baseline="0" dirty="0" smtClean="0"/>
              <a:t> “classroom math talk” </a:t>
            </a:r>
            <a:r>
              <a:rPr lang="en-US" baseline="0" dirty="0" err="1" smtClean="0"/>
              <a:t>Ce</a:t>
            </a:r>
            <a:r>
              <a:rPr lang="en-US" baseline="0" dirty="0" smtClean="0"/>
              <a:t> </a:t>
            </a:r>
            <a:r>
              <a:rPr lang="en-US" baseline="0" dirty="0" err="1" smtClean="0"/>
              <a:t>sont</a:t>
            </a:r>
            <a:r>
              <a:rPr lang="en-US" baseline="0" dirty="0" smtClean="0"/>
              <a:t> des </a:t>
            </a:r>
            <a:r>
              <a:rPr lang="en-US" baseline="0" dirty="0" err="1" smtClean="0"/>
              <a:t>compétences</a:t>
            </a:r>
            <a:r>
              <a:rPr lang="en-US" baseline="0" dirty="0" smtClean="0"/>
              <a:t> qui </a:t>
            </a:r>
            <a:r>
              <a:rPr lang="en-US" baseline="0" dirty="0" err="1" smtClean="0"/>
              <a:t>s;apprennent</a:t>
            </a:r>
            <a:r>
              <a:rPr lang="en-US" baseline="0" dirty="0" smtClean="0"/>
              <a:t>—</a:t>
            </a:r>
            <a:r>
              <a:rPr lang="en-US" baseline="0" dirty="0" err="1" smtClean="0"/>
              <a:t>mais</a:t>
            </a:r>
            <a:r>
              <a:rPr lang="en-US" baseline="0" dirty="0" smtClean="0"/>
              <a:t> </a:t>
            </a:r>
            <a:r>
              <a:rPr lang="en-US" baseline="0" dirty="0" err="1" smtClean="0"/>
              <a:t>avant</a:t>
            </a:r>
            <a:r>
              <a:rPr lang="en-US" baseline="0" dirty="0" smtClean="0"/>
              <a:t> tout, </a:t>
            </a:r>
            <a:r>
              <a:rPr lang="en-US" baseline="0" dirty="0" err="1" smtClean="0"/>
              <a:t>c’est</a:t>
            </a:r>
            <a:r>
              <a:rPr lang="en-US" baseline="0" dirty="0" smtClean="0"/>
              <a:t> un </a:t>
            </a:r>
            <a:r>
              <a:rPr lang="en-US" baseline="0" dirty="0" err="1" smtClean="0"/>
              <a:t>changement</a:t>
            </a:r>
            <a:r>
              <a:rPr lang="en-US" baseline="0" dirty="0" smtClean="0"/>
              <a:t> de </a:t>
            </a:r>
            <a:r>
              <a:rPr lang="en-US" baseline="0" dirty="0" err="1" smtClean="0"/>
              <a:t>mentalité</a:t>
            </a:r>
            <a:r>
              <a:rPr lang="en-US" baseline="0" dirty="0" smtClean="0"/>
              <a:t>: </a:t>
            </a:r>
            <a:r>
              <a:rPr lang="en-US" baseline="0" dirty="0" err="1" smtClean="0"/>
              <a:t>lâcher</a:t>
            </a:r>
            <a:r>
              <a:rPr lang="en-US" baseline="0" dirty="0" smtClean="0"/>
              <a:t> </a:t>
            </a:r>
            <a:r>
              <a:rPr lang="en-US" baseline="0" dirty="0" err="1" smtClean="0"/>
              <a:t>prise</a:t>
            </a:r>
            <a:r>
              <a:rPr lang="en-US" baseline="0" dirty="0" smtClean="0"/>
              <a:t> un </a:t>
            </a:r>
            <a:r>
              <a:rPr lang="en-US" baseline="0" dirty="0" err="1" smtClean="0"/>
              <a:t>peu</a:t>
            </a:r>
            <a:r>
              <a:rPr lang="en-US" baseline="0" dirty="0" smtClean="0"/>
              <a:t> du control, </a:t>
            </a:r>
            <a:r>
              <a:rPr lang="en-US" baseline="0" dirty="0" err="1" smtClean="0"/>
              <a:t>redonner</a:t>
            </a:r>
            <a:r>
              <a:rPr lang="en-US" baseline="0" dirty="0" smtClean="0"/>
              <a:t> la </a:t>
            </a:r>
            <a:r>
              <a:rPr lang="en-US" baseline="0" dirty="0" err="1" smtClean="0"/>
              <a:t>tâche</a:t>
            </a:r>
            <a:r>
              <a:rPr lang="en-US" baseline="0" dirty="0" smtClean="0"/>
              <a:t> </a:t>
            </a:r>
            <a:r>
              <a:rPr lang="en-US" baseline="0" dirty="0" err="1" smtClean="0"/>
              <a:t>d’apprendre</a:t>
            </a:r>
            <a:r>
              <a:rPr lang="en-US" baseline="0" dirty="0" smtClean="0"/>
              <a:t> </a:t>
            </a:r>
            <a:r>
              <a:rPr lang="en-US" baseline="0" dirty="0" err="1" smtClean="0"/>
              <a:t>à</a:t>
            </a:r>
            <a:r>
              <a:rPr lang="en-US" baseline="0" dirty="0" smtClean="0"/>
              <a:t> </a:t>
            </a:r>
            <a:r>
              <a:rPr lang="en-US" baseline="0" dirty="0" err="1" smtClean="0"/>
              <a:t>l’enfant</a:t>
            </a:r>
            <a:r>
              <a:rPr lang="en-US" baseline="0" dirty="0" smtClean="0"/>
              <a:t> ; </a:t>
            </a:r>
            <a:r>
              <a:rPr lang="en-US" baseline="0" dirty="0" err="1" smtClean="0"/>
              <a:t>être</a:t>
            </a:r>
            <a:r>
              <a:rPr lang="en-US" baseline="0" dirty="0" smtClean="0"/>
              <a:t> </a:t>
            </a:r>
            <a:r>
              <a:rPr lang="en-US" baseline="0" dirty="0" err="1" smtClean="0"/>
              <a:t>à</a:t>
            </a:r>
            <a:r>
              <a:rPr lang="en-US" baseline="0" dirty="0" smtClean="0"/>
              <a:t> son </a:t>
            </a:r>
            <a:r>
              <a:rPr lang="en-US" baseline="0" dirty="0" err="1" smtClean="0"/>
              <a:t>écoute</a:t>
            </a:r>
            <a:r>
              <a:rPr lang="en-US" baseline="0" dirty="0" smtClean="0"/>
              <a:t> ; le </a:t>
            </a:r>
            <a:r>
              <a:rPr lang="en-US" baseline="0" dirty="0" err="1" smtClean="0"/>
              <a:t>laisser</a:t>
            </a:r>
            <a:r>
              <a:rPr lang="en-US" baseline="0" dirty="0" smtClean="0"/>
              <a:t> </a:t>
            </a:r>
            <a:r>
              <a:rPr lang="en-US" baseline="0" dirty="0" err="1" smtClean="0"/>
              <a:t>raisonner</a:t>
            </a:r>
            <a:r>
              <a:rPr lang="en-US" baseline="0" dirty="0" smtClean="0"/>
              <a:t> et </a:t>
            </a:r>
            <a:r>
              <a:rPr lang="en-US" baseline="0" dirty="0" err="1" smtClean="0"/>
              <a:t>s’exprimer</a:t>
            </a:r>
            <a:r>
              <a:rPr lang="en-US" baseline="0" dirty="0" smtClean="0"/>
              <a:t> - Teaching is not telling !</a:t>
            </a:r>
          </a:p>
          <a:p>
            <a:endParaRPr lang="en-US" dirty="0"/>
          </a:p>
        </p:txBody>
      </p:sp>
      <p:sp>
        <p:nvSpPr>
          <p:cNvPr id="4" name="Slide Number Placeholder 3"/>
          <p:cNvSpPr>
            <a:spLocks noGrp="1"/>
          </p:cNvSpPr>
          <p:nvPr>
            <p:ph type="sldNum" sz="quarter" idx="10"/>
          </p:nvPr>
        </p:nvSpPr>
        <p:spPr/>
        <p:txBody>
          <a:bodyPr/>
          <a:lstStyle/>
          <a:p>
            <a:fld id="{6B3C317E-29AA-794D-906C-2504B57307DF}" type="slidenum">
              <a:rPr lang="en-US" smtClean="0"/>
              <a:t>20</a:t>
            </a:fld>
            <a:endParaRPr lang="en-US"/>
          </a:p>
        </p:txBody>
      </p:sp>
    </p:spTree>
    <p:extLst>
      <p:ext uri="{BB962C8B-B14F-4D97-AF65-F5344CB8AC3E}">
        <p14:creationId xmlns:p14="http://schemas.microsoft.com/office/powerpoint/2010/main" val="1077168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MANIPULER</a:t>
            </a:r>
            <a:endParaRPr lang="en-US" dirty="0"/>
          </a:p>
        </p:txBody>
      </p:sp>
      <p:sp>
        <p:nvSpPr>
          <p:cNvPr id="4" name="Slide Number Placeholder 3"/>
          <p:cNvSpPr>
            <a:spLocks noGrp="1"/>
          </p:cNvSpPr>
          <p:nvPr>
            <p:ph type="sldNum" sz="quarter" idx="10"/>
          </p:nvPr>
        </p:nvSpPr>
        <p:spPr/>
        <p:txBody>
          <a:bodyPr/>
          <a:lstStyle/>
          <a:p>
            <a:fld id="{6B3C317E-29AA-794D-906C-2504B57307DF}" type="slidenum">
              <a:rPr lang="en-US" smtClean="0"/>
              <a:t>21</a:t>
            </a:fld>
            <a:endParaRPr lang="en-US"/>
          </a:p>
        </p:txBody>
      </p:sp>
    </p:spTree>
    <p:extLst>
      <p:ext uri="{BB962C8B-B14F-4D97-AF65-F5344CB8AC3E}">
        <p14:creationId xmlns:p14="http://schemas.microsoft.com/office/powerpoint/2010/main" val="216015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Mes</a:t>
            </a:r>
            <a:r>
              <a:rPr lang="fr-FR" baseline="0" noProof="0" dirty="0" smtClean="0"/>
              <a:t>dames, messieurs bonjour</a:t>
            </a:r>
          </a:p>
          <a:p>
            <a:r>
              <a:rPr lang="fr-FR" baseline="0" noProof="0" dirty="0" smtClean="0"/>
              <a:t>Merci pour l’honneur et le plaisir de vous adresser la parole</a:t>
            </a:r>
          </a:p>
          <a:p>
            <a:r>
              <a:rPr lang="fr-FR" noProof="0" dirty="0" smtClean="0"/>
              <a:t>L’apprentissage des mathématiques peut</a:t>
            </a:r>
            <a:r>
              <a:rPr lang="fr-FR" baseline="0" noProof="0" dirty="0" smtClean="0"/>
              <a:t> être un voyage passionnant dans un pays de </a:t>
            </a:r>
            <a:r>
              <a:rPr lang="fr-FR" baseline="0" noProof="0" dirty="0" smtClean="0"/>
              <a:t>merveilles. </a:t>
            </a:r>
            <a:endParaRPr lang="fr-FR" baseline="0" noProof="0" dirty="0" smtClean="0"/>
          </a:p>
          <a:p>
            <a:r>
              <a:rPr lang="fr-FR" baseline="0" noProof="0" dirty="0" smtClean="0"/>
              <a:t>Ou bien, </a:t>
            </a:r>
            <a:r>
              <a:rPr lang="fr-FR" baseline="0" noProof="0" dirty="0" smtClean="0"/>
              <a:t>il peut </a:t>
            </a:r>
            <a:r>
              <a:rPr lang="fr-FR" baseline="0" noProof="0" dirty="0" smtClean="0"/>
              <a:t>être</a:t>
            </a:r>
            <a:r>
              <a:rPr lang="fr-FR" baseline="0" noProof="0" dirty="0" smtClean="0"/>
              <a:t> </a:t>
            </a:r>
            <a:r>
              <a:rPr lang="fr-FR" baseline="0" noProof="0" dirty="0" smtClean="0"/>
              <a:t>une descente dans un enfer d’ennui, de frustration, d’échec et d’humiliation</a:t>
            </a:r>
          </a:p>
          <a:p>
            <a:r>
              <a:rPr lang="fr-FR" baseline="0" noProof="0" dirty="0" smtClean="0"/>
              <a:t>CLICK</a:t>
            </a:r>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22</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23</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24</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25</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26</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Du CP jusqu’</a:t>
            </a:r>
            <a:r>
              <a:rPr lang="fr-FR" dirty="0" err="1" smtClean="0"/>
              <a:t>àn</a:t>
            </a:r>
            <a:r>
              <a:rPr lang="fr-FR" dirty="0" smtClean="0"/>
              <a:t> 3e</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28</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Du CP jusqu’</a:t>
            </a:r>
            <a:r>
              <a:rPr lang="fr-FR" dirty="0" err="1" smtClean="0"/>
              <a:t>àn</a:t>
            </a:r>
            <a:r>
              <a:rPr lang="fr-FR" dirty="0" smtClean="0"/>
              <a:t> 3e</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29</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Du CP jusqu’</a:t>
            </a:r>
            <a:r>
              <a:rPr lang="fr-FR" dirty="0" err="1" smtClean="0"/>
              <a:t>àn</a:t>
            </a:r>
            <a:r>
              <a:rPr lang="fr-FR" dirty="0" smtClean="0"/>
              <a:t> 3e</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30</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C317E-29AA-794D-906C-2504B57307DF}" type="slidenum">
              <a:rPr lang="en-US" smtClean="0"/>
              <a:t>31</a:t>
            </a:fld>
            <a:endParaRPr lang="en-US"/>
          </a:p>
        </p:txBody>
      </p:sp>
    </p:spTree>
    <p:extLst>
      <p:ext uri="{BB962C8B-B14F-4D97-AF65-F5344CB8AC3E}">
        <p14:creationId xmlns:p14="http://schemas.microsoft.com/office/powerpoint/2010/main" val="3384924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40</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 sommes</a:t>
            </a:r>
            <a:r>
              <a:rPr lang="fr-FR" baseline="0" dirty="0" smtClean="0"/>
              <a:t> ici aujourd’hui p</a:t>
            </a:r>
            <a:r>
              <a:rPr lang="fr-FR" dirty="0" smtClean="0"/>
              <a:t>arce</a:t>
            </a:r>
            <a:r>
              <a:rPr lang="fr-FR" baseline="0" dirty="0" smtClean="0"/>
              <a:t> que pour trop d’élèves les mathématiques sont une épreuve </a:t>
            </a:r>
            <a:r>
              <a:rPr lang="fr-FR" baseline="0" dirty="0" smtClean="0"/>
              <a:t>à </a:t>
            </a:r>
            <a:r>
              <a:rPr lang="fr-FR" baseline="0" dirty="0" smtClean="0"/>
              <a:t>subir</a:t>
            </a:r>
            <a:r>
              <a:rPr lang="fr-FR" baseline="0" dirty="0" smtClean="0"/>
              <a:t>, </a:t>
            </a:r>
            <a:r>
              <a:rPr lang="fr-FR" baseline="0" dirty="0" smtClean="0"/>
              <a:t>à </a:t>
            </a:r>
            <a:r>
              <a:rPr lang="fr-FR" baseline="0" dirty="0" smtClean="0"/>
              <a:t>souffrir </a:t>
            </a:r>
            <a:r>
              <a:rPr lang="fr-FR" baseline="0" dirty="0" smtClean="0"/>
              <a:t>et </a:t>
            </a:r>
            <a:r>
              <a:rPr lang="fr-FR" baseline="0" dirty="0" smtClean="0"/>
              <a:t>à</a:t>
            </a:r>
            <a:r>
              <a:rPr lang="fr-FR" baseline="0" dirty="0" smtClean="0"/>
              <a:t> </a:t>
            </a:r>
            <a:r>
              <a:rPr lang="fr-FR" baseline="0" dirty="0" smtClean="0"/>
              <a:t>fuir. </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Jour </a:t>
            </a:r>
            <a:r>
              <a:rPr lang="fr-FR" baseline="0" dirty="0" smtClean="0"/>
              <a:t>après jour nous gaspillons </a:t>
            </a:r>
            <a:r>
              <a:rPr lang="fr-FR" baseline="0" dirty="0" smtClean="0"/>
              <a:t>nos chances </a:t>
            </a:r>
            <a:r>
              <a:rPr lang="fr-FR" baseline="0" dirty="0" smtClean="0"/>
              <a:t>de toucher la vie de nos enfants avec </a:t>
            </a:r>
            <a:r>
              <a:rPr lang="fr-FR" baseline="0" dirty="0" smtClean="0"/>
              <a:t>la </a:t>
            </a:r>
            <a:r>
              <a:rPr lang="fr-FR" baseline="0" dirty="0" smtClean="0"/>
              <a:t>beauté et </a:t>
            </a:r>
            <a:r>
              <a:rPr lang="fr-FR" baseline="0" dirty="0" smtClean="0"/>
              <a:t>la puissance des M.</a:t>
            </a:r>
            <a:endParaRPr lang="fr-FR" baseline="0" dirty="0" smtClean="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3</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41</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cap="none" dirty="0" smtClean="0">
                <a:solidFill>
                  <a:srgbClr val="00587E"/>
                </a:solidFill>
                <a:latin typeface="Arial" panose="020B0604020202020204" pitchFamily="34" charset="0"/>
                <a:cs typeface="Arial" panose="020B0604020202020204" pitchFamily="34" charset="0"/>
              </a:rPr>
              <a:t>Their communities, their country, the planet</a:t>
            </a:r>
            <a:endParaRPr lang="en-GB" sz="1200" b="0" cap="none" dirty="0" smtClean="0">
              <a:solidFill>
                <a:srgbClr val="FF0000"/>
              </a:solidFill>
              <a:latin typeface="Arial" panose="020B0604020202020204" pitchFamily="34" charset="0"/>
              <a:cs typeface="Arial" panose="020B0604020202020204" pitchFamily="34" charset="0"/>
            </a:endParaRPr>
          </a:p>
          <a:p>
            <a:endParaRPr lang="fr-FR" baseline="0" dirty="0" smtClean="0"/>
          </a:p>
          <a:p>
            <a:endParaRPr lang="is-IS" baseline="0" dirty="0" smtClean="0"/>
          </a:p>
          <a:p>
            <a:r>
              <a:rPr lang="is-IS" baseline="0" dirty="0" smtClean="0"/>
              <a:t>Nurture their curiosities their creativity. Celebrate different approaches/ don’t box them into one way of doing things</a:t>
            </a:r>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42</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err="1" smtClean="0"/>
              <a:t>They</a:t>
            </a:r>
            <a:r>
              <a:rPr lang="fr-FR" baseline="0" dirty="0" smtClean="0"/>
              <a:t> </a:t>
            </a:r>
            <a:r>
              <a:rPr lang="fr-FR" baseline="0" dirty="0" err="1" smtClean="0"/>
              <a:t>don’t</a:t>
            </a:r>
            <a:r>
              <a:rPr lang="fr-FR" baseline="0" dirty="0" smtClean="0"/>
              <a:t> come to us a </a:t>
            </a:r>
            <a:r>
              <a:rPr lang="fr-FR" baseline="0" dirty="0" err="1" smtClean="0"/>
              <a:t>blank</a:t>
            </a:r>
            <a:r>
              <a:rPr lang="fr-FR" baseline="0" dirty="0" smtClean="0"/>
              <a:t> </a:t>
            </a:r>
            <a:r>
              <a:rPr lang="fr-FR" baseline="0" dirty="0" err="1" smtClean="0"/>
              <a:t>slate</a:t>
            </a:r>
            <a:r>
              <a:rPr lang="fr-FR" baseline="0" dirty="0" smtClean="0"/>
              <a:t>/ or </a:t>
            </a:r>
            <a:r>
              <a:rPr lang="fr-FR" baseline="0" dirty="0" err="1" smtClean="0"/>
              <a:t>empty</a:t>
            </a:r>
            <a:r>
              <a:rPr lang="fr-FR" baseline="0" dirty="0" smtClean="0"/>
              <a:t> </a:t>
            </a:r>
            <a:r>
              <a:rPr lang="fr-FR" baseline="0" dirty="0" err="1" smtClean="0"/>
              <a:t>buckets</a:t>
            </a:r>
            <a:r>
              <a:rPr lang="fr-FR" baseline="0" dirty="0" smtClean="0"/>
              <a:t>. </a:t>
            </a:r>
            <a:r>
              <a:rPr lang="fr-FR" baseline="0" dirty="0" err="1" smtClean="0"/>
              <a:t>They</a:t>
            </a:r>
            <a:r>
              <a:rPr lang="fr-FR" baseline="0" dirty="0" smtClean="0"/>
              <a:t> have </a:t>
            </a:r>
            <a:r>
              <a:rPr lang="fr-FR" baseline="0" dirty="0" err="1" smtClean="0"/>
              <a:t>ideas</a:t>
            </a:r>
            <a:r>
              <a:rPr lang="fr-FR" baseline="0" dirty="0" smtClean="0"/>
              <a:t>, conjectures/ </a:t>
            </a:r>
            <a:r>
              <a:rPr lang="fr-FR" baseline="0" dirty="0" err="1" smtClean="0"/>
              <a:t>curiosities</a:t>
            </a:r>
            <a:r>
              <a:rPr lang="is-IS" baseline="0" dirty="0" smtClean="0"/>
              <a:t>…Honore them, don’t dismiss them. That’s offensive and insulting. But discussing, unpacking, and ultimately refuting it upon discussion </a:t>
            </a:r>
          </a:p>
          <a:p>
            <a:endParaRPr lang="is-IS" baseline="0" dirty="0" smtClean="0"/>
          </a:p>
          <a:p>
            <a:r>
              <a:rPr lang="is-IS" baseline="0" dirty="0" smtClean="0"/>
              <a:t>Community of learners NOT a juxtaposition of isolated and disconnected students</a:t>
            </a:r>
          </a:p>
          <a:p>
            <a:endParaRPr lang="is-IS" baseline="0" dirty="0" smtClean="0"/>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43</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14350" indent="-514350">
              <a:spcBef>
                <a:spcPts val="1200"/>
              </a:spcBef>
              <a:buFont typeface="+mj-lt"/>
              <a:buAutoNum type="arabicPeriod"/>
            </a:pPr>
            <a:r>
              <a:rPr lang="en-GB" sz="1200" b="0" cap="none" dirty="0" smtClean="0">
                <a:solidFill>
                  <a:srgbClr val="00587E"/>
                </a:solidFill>
                <a:latin typeface="Arial" panose="020B0604020202020204" pitchFamily="34" charset="0"/>
                <a:cs typeface="Arial" panose="020B0604020202020204" pitchFamily="34" charset="0"/>
              </a:rPr>
              <a:t>The molecular</a:t>
            </a:r>
            <a:r>
              <a:rPr lang="en-GB" sz="1200" b="0" cap="none" baseline="0" dirty="0" smtClean="0">
                <a:solidFill>
                  <a:srgbClr val="00587E"/>
                </a:solidFill>
                <a:latin typeface="Arial" panose="020B0604020202020204" pitchFamily="34" charset="0"/>
                <a:cs typeface="Arial" panose="020B0604020202020204" pitchFamily="34" charset="0"/>
              </a:rPr>
              <a:t> biologist </a:t>
            </a:r>
            <a:r>
              <a:rPr lang="en-GB" sz="1200" b="0" cap="none" dirty="0" smtClean="0">
                <a:solidFill>
                  <a:srgbClr val="00587E"/>
                </a:solidFill>
                <a:latin typeface="Arial" panose="020B0604020202020204" pitchFamily="34" charset="0"/>
                <a:cs typeface="Arial" panose="020B0604020202020204" pitchFamily="34" charset="0"/>
              </a:rPr>
              <a:t>John Medina Vision showed</a:t>
            </a:r>
            <a:r>
              <a:rPr lang="en-GB" sz="1200" b="0" cap="none" baseline="0" dirty="0" smtClean="0">
                <a:solidFill>
                  <a:srgbClr val="00587E"/>
                </a:solidFill>
                <a:latin typeface="Arial" panose="020B0604020202020204" pitchFamily="34" charset="0"/>
                <a:cs typeface="Arial" panose="020B0604020202020204" pitchFamily="34" charset="0"/>
              </a:rPr>
              <a:t> in BRAIN RULES that Vision trumps all the other senses. Judy Willis, </a:t>
            </a:r>
          </a:p>
          <a:p>
            <a:pPr marL="514350" indent="-514350">
              <a:spcBef>
                <a:spcPts val="1200"/>
              </a:spcBef>
              <a:buFont typeface="+mj-lt"/>
              <a:buAutoNum type="arabicPeriod"/>
            </a:pPr>
            <a:r>
              <a:rPr lang="en-GB" sz="1200" b="0" cap="none" baseline="0" dirty="0" smtClean="0">
                <a:solidFill>
                  <a:srgbClr val="00587E"/>
                </a:solidFill>
                <a:latin typeface="Arial" panose="020B0604020202020204" pitchFamily="34" charset="0"/>
                <a:cs typeface="Arial" panose="020B0604020202020204" pitchFamily="34" charset="0"/>
              </a:rPr>
              <a:t>Howard Gardner showed that the number of linguistic learners has dropped but visual spatial learners account for 50% of today’s students </a:t>
            </a:r>
            <a:endParaRPr lang="en-GB" sz="1200" b="0" cap="none" dirty="0" smtClean="0">
              <a:solidFill>
                <a:srgbClr val="00587E"/>
              </a:solidFill>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45</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For people who believe intelligence develops through effort, mistakes are seen as opportunities to learn and improve. </a:t>
            </a:r>
          </a:p>
          <a:p>
            <a:r>
              <a:rPr lang="en-US" sz="1200" kern="1200" dirty="0" smtClean="0">
                <a:solidFill>
                  <a:schemeClr val="tx1"/>
                </a:solidFill>
                <a:effectLst/>
                <a:latin typeface="+mn-lt"/>
                <a:ea typeface="+mn-ea"/>
                <a:cs typeface="+mn-cs"/>
              </a:rPr>
              <a:t>For individuals with a fixed mind-set, who believe intelligence is a stable characteristic, mistakes indicate lack of ability. </a:t>
            </a:r>
            <a:endParaRPr lang="en-US" dirty="0" smtClean="0"/>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48</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noProof="0" dirty="0" smtClean="0"/>
          </a:p>
        </p:txBody>
      </p:sp>
      <p:sp>
        <p:nvSpPr>
          <p:cNvPr id="4" name="Slide Number Placeholder 3"/>
          <p:cNvSpPr>
            <a:spLocks noGrp="1"/>
          </p:cNvSpPr>
          <p:nvPr>
            <p:ph type="sldNum" sz="quarter" idx="10"/>
          </p:nvPr>
        </p:nvSpPr>
        <p:spPr/>
        <p:txBody>
          <a:bodyPr/>
          <a:lstStyle/>
          <a:p>
            <a:fld id="{6B3C317E-29AA-794D-906C-2504B57307DF}" type="slidenum">
              <a:rPr lang="en-US" smtClean="0"/>
              <a:t>49</a:t>
            </a:fld>
            <a:endParaRPr lang="en-US"/>
          </a:p>
        </p:txBody>
      </p:sp>
    </p:spTree>
    <p:extLst>
      <p:ext uri="{BB962C8B-B14F-4D97-AF65-F5344CB8AC3E}">
        <p14:creationId xmlns:p14="http://schemas.microsoft.com/office/powerpoint/2010/main" val="98318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Et pourtant, les enfants viennent à nous très jeunes curieux de découvrir, avides d’apprendre,  </a:t>
            </a:r>
          </a:p>
          <a:p>
            <a:r>
              <a:rPr lang="fr-FR" baseline="0" dirty="0" smtClean="0"/>
              <a:t>Mais Il y a quelque chose que nous faisons, ou que nous ne faisons pas, tout au long de leur scolarité qui fait que, arrivés en terminale, hormis un petit groupe d’élèves considérés excellents, la plupart ne veulent qu’une chose: ne plus entendre parler des mathématiques.</a:t>
            </a:r>
          </a:p>
          <a:p>
            <a:endParaRPr lang="fr-FR" baseline="0" dirty="0" smtClean="0"/>
          </a:p>
          <a:p>
            <a:r>
              <a:rPr lang="fr-FR" baseline="0" dirty="0" smtClean="0"/>
              <a:t> Il faut donc faire quelque chose. Ce qui nous emmène à Singapore qui a réussi à changer le visage/l’image des mathématiques</a:t>
            </a:r>
            <a:endParaRPr lang="fr-FR" dirty="0" smtClean="0"/>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S caracole </a:t>
            </a:r>
            <a:r>
              <a:rPr lang="fr-FR" baseline="0" dirty="0" smtClean="0"/>
              <a:t>en tête des palmarès internationaux en mathématiques, science et lecture depuis plus de 20 </a:t>
            </a:r>
            <a:r>
              <a:rPr lang="fr-FR" baseline="0" dirty="0" smtClean="0"/>
              <a:t>ans</a:t>
            </a:r>
            <a:endParaRPr lang="fr-FR" baseline="0" dirty="0" smtClean="0"/>
          </a:p>
          <a:p>
            <a:r>
              <a:rPr lang="fr-FR" baseline="0" dirty="0" smtClean="0"/>
              <a:t>Click/Click/Click</a:t>
            </a:r>
            <a:r>
              <a:rPr lang="en-US" baseline="0" dirty="0" smtClean="0"/>
              <a:t>—</a:t>
            </a:r>
            <a:endParaRPr lang="fr-FR" baseline="0" dirty="0" smtClean="0"/>
          </a:p>
          <a:p>
            <a:r>
              <a:rPr lang="fr-FR" baseline="0" dirty="0" smtClean="0"/>
              <a:t>Mais comme le dit Dr </a:t>
            </a:r>
            <a:r>
              <a:rPr lang="fr-FR" baseline="0" dirty="0" err="1" smtClean="0"/>
              <a:t>Yeap</a:t>
            </a:r>
            <a:r>
              <a:rPr lang="fr-FR" baseline="0" dirty="0" smtClean="0"/>
              <a:t> Ban </a:t>
            </a:r>
            <a:r>
              <a:rPr lang="fr-FR" baseline="0" dirty="0" err="1" smtClean="0"/>
              <a:t>Har</a:t>
            </a:r>
            <a:r>
              <a:rPr lang="fr-FR" baseline="0" dirty="0" smtClean="0"/>
              <a:t> a dit « There </a:t>
            </a:r>
            <a:r>
              <a:rPr lang="fr-FR" baseline="0" dirty="0" err="1" smtClean="0"/>
              <a:t>is</a:t>
            </a:r>
            <a:r>
              <a:rPr lang="fr-FR" baseline="0" dirty="0" smtClean="0"/>
              <a:t> no </a:t>
            </a:r>
            <a:r>
              <a:rPr lang="fr-FR" baseline="0" dirty="0" err="1" smtClean="0"/>
              <a:t>such</a:t>
            </a:r>
            <a:r>
              <a:rPr lang="fr-FR" baseline="0" dirty="0" smtClean="0"/>
              <a:t> </a:t>
            </a:r>
            <a:r>
              <a:rPr lang="fr-FR" baseline="0" dirty="0" err="1" smtClean="0"/>
              <a:t>thing</a:t>
            </a:r>
            <a:r>
              <a:rPr lang="is-IS" baseline="0" dirty="0" smtClean="0"/>
              <a:t>…” Pour vous oui; pour nous, ce sont des mathématiques cohérentes, profondes et importantes. </a:t>
            </a:r>
            <a:endParaRPr lang="is-IS" baseline="0" dirty="0" smtClean="0"/>
          </a:p>
          <a:p>
            <a:endParaRPr lang="is-IS" baseline="0" dirty="0" smtClean="0"/>
          </a:p>
          <a:p>
            <a:r>
              <a:rPr lang="is-IS" baseline="0" dirty="0" smtClean="0"/>
              <a:t>il a ensuite montré une carte du monde et a placé les noms des pégagogues qui avaient fait leur preuves et qui les avaient inspirés et guidés: IL A AJOUTE “PEUT-ETRE AVONS NOUS MIEUX TENU COMPTE DE CES RECHRECHES QUE LES PAYS QUI LES ONT PRODUITES...?”  Ils ont réussi à changer le visage des M; Bcp de pays s’en sont inspirés nous aussi nous pouvons</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5</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Une</a:t>
            </a:r>
            <a:r>
              <a:rPr lang="en-US" sz="1200" kern="1200" baseline="0" dirty="0" smtClean="0">
                <a:solidFill>
                  <a:schemeClr val="tx1"/>
                </a:solidFill>
                <a:effectLst/>
                <a:latin typeface="+mn-lt"/>
                <a:ea typeface="+mn-ea"/>
                <a:cs typeface="+mn-cs"/>
              </a:rPr>
              <a:t> explication qui </a:t>
            </a:r>
            <a:r>
              <a:rPr lang="en-US" sz="1200" kern="1200" baseline="0" dirty="0" err="1" smtClean="0">
                <a:solidFill>
                  <a:schemeClr val="tx1"/>
                </a:solidFill>
                <a:effectLst/>
                <a:latin typeface="+mn-lt"/>
                <a:ea typeface="+mn-ea"/>
                <a:cs typeface="+mn-cs"/>
              </a:rPr>
              <a:t>mérite</a:t>
            </a:r>
            <a:r>
              <a:rPr lang="en-US" sz="1200" kern="1200" baseline="0" dirty="0" smtClean="0">
                <a:solidFill>
                  <a:schemeClr val="tx1"/>
                </a:solidFill>
                <a:effectLst/>
                <a:latin typeface="+mn-lt"/>
                <a:ea typeface="+mn-ea"/>
                <a:cs typeface="+mn-cs"/>
              </a:rPr>
              <a:t> d’être </a:t>
            </a:r>
            <a:r>
              <a:rPr lang="en-US" sz="1200" kern="1200" baseline="0" dirty="0" err="1" smtClean="0">
                <a:solidFill>
                  <a:schemeClr val="tx1"/>
                </a:solidFill>
                <a:effectLst/>
                <a:latin typeface="+mn-lt"/>
                <a:ea typeface="+mn-ea"/>
                <a:cs typeface="+mn-cs"/>
              </a:rPr>
              <a:t>évoquée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cette</a:t>
            </a:r>
            <a:r>
              <a:rPr lang="en-US" sz="1200" kern="1200" dirty="0" smtClean="0">
                <a:solidFill>
                  <a:schemeClr val="tx1"/>
                </a:solidFill>
                <a:effectLst/>
                <a:latin typeface="+mn-lt"/>
                <a:ea typeface="+mn-ea"/>
                <a:cs typeface="+mn-cs"/>
              </a:rPr>
              <a:t> devise qui a pour but </a:t>
            </a:r>
            <a:r>
              <a:rPr lang="en-US" sz="1200" kern="1200" baseline="0" dirty="0" err="1" smtClean="0">
                <a:solidFill>
                  <a:schemeClr val="tx1"/>
                </a:solidFill>
                <a:effectLst/>
                <a:latin typeface="+mn-lt"/>
                <a:ea typeface="+mn-ea"/>
                <a:cs typeface="+mn-cs"/>
              </a:rPr>
              <a:t>d’encourager</a:t>
            </a:r>
            <a:r>
              <a:rPr lang="en-US" sz="1200" kern="1200" baseline="0" dirty="0" smtClean="0">
                <a:solidFill>
                  <a:schemeClr val="tx1"/>
                </a:solidFill>
                <a:effectLst/>
                <a:latin typeface="+mn-lt"/>
                <a:ea typeface="+mn-ea"/>
                <a:cs typeface="+mn-cs"/>
              </a:rPr>
              <a:t> les </a:t>
            </a:r>
            <a:r>
              <a:rPr lang="en-US" sz="1200" kern="1200" baseline="0" dirty="0" err="1" smtClean="0">
                <a:solidFill>
                  <a:schemeClr val="tx1"/>
                </a:solidFill>
                <a:effectLst/>
                <a:latin typeface="+mn-lt"/>
                <a:ea typeface="+mn-ea"/>
                <a:cs typeface="+mn-cs"/>
              </a:rPr>
              <a:t>élèves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à</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devenir</a:t>
            </a:r>
            <a:r>
              <a:rPr lang="en-US" sz="1200" kern="1200" baseline="0" dirty="0" smtClean="0">
                <a:solidFill>
                  <a:schemeClr val="tx1"/>
                </a:solidFill>
                <a:effectLst/>
                <a:latin typeface="+mn-lt"/>
                <a:ea typeface="+mn-ea"/>
                <a:cs typeface="+mn-cs"/>
              </a:rPr>
              <a:t> des </a:t>
            </a:r>
            <a:r>
              <a:rPr lang="en-US" sz="1200" kern="1200" baseline="0" dirty="0" err="1" smtClean="0">
                <a:solidFill>
                  <a:schemeClr val="tx1"/>
                </a:solidFill>
                <a:effectLst/>
                <a:latin typeface="+mn-lt"/>
                <a:ea typeface="+mn-ea"/>
                <a:cs typeface="+mn-cs"/>
              </a:rPr>
              <a:t>apprenants</a:t>
            </a:r>
            <a:r>
              <a:rPr lang="en-US" sz="1200" kern="1200" baseline="0" dirty="0" smtClean="0">
                <a:solidFill>
                  <a:schemeClr val="tx1"/>
                </a:solidFill>
                <a:effectLst/>
                <a:latin typeface="+mn-lt"/>
                <a:ea typeface="+mn-ea"/>
                <a:cs typeface="+mn-cs"/>
              </a:rPr>
              <a:t> tout le long de la vie</a:t>
            </a:r>
            <a:endParaRPr lang="fr-FR" dirty="0" smtClean="0"/>
          </a:p>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6</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 un monde technologique, où les élèves d’aujourd’hui</a:t>
            </a:r>
            <a:r>
              <a:rPr lang="en-US" dirty="0" smtClean="0"/>
              <a:t>—</a:t>
            </a:r>
            <a:r>
              <a:rPr lang="fr-FR" dirty="0" smtClean="0"/>
              <a:t>les leaders de demain--ont déjà à porté de main, toute la technologie qui leur permet</a:t>
            </a:r>
            <a:r>
              <a:rPr lang="fr-FR" baseline="0" dirty="0" smtClean="0"/>
              <a:t> de trouver l’informations qu’ils cherchent, résoudre des équations</a:t>
            </a:r>
            <a:r>
              <a:rPr lang="en-US" baseline="0" dirty="0" smtClean="0"/>
              <a:t>—</a:t>
            </a:r>
            <a:r>
              <a:rPr lang="fr-FR" baseline="0" dirty="0" smtClean="0"/>
              <a:t>numériques comme algébriques, faire des simulations en 3D, analyser des données, etc., en plus des </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7</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Verbes d’ACTION! (CF Alain Connes -&gt;</a:t>
            </a:r>
            <a:r>
              <a:rPr lang="fr-FR" baseline="0" noProof="0" dirty="0" smtClean="0"/>
              <a:t> </a:t>
            </a:r>
            <a:r>
              <a:rPr lang="fr-FR" baseline="0" noProof="0" dirty="0" smtClean="0">
                <a:solidFill>
                  <a:srgbClr val="FF0000"/>
                </a:solidFill>
              </a:rPr>
              <a:t>(Pour moi les M c’est d’abord AGIR ; ce n’est pas apprendre, surtout pas </a:t>
            </a:r>
            <a:r>
              <a:rPr lang="fr-FR" baseline="0" noProof="0" dirty="0" smtClean="0"/>
              <a:t>!” </a:t>
            </a:r>
            <a:endParaRPr lang="fr-FR" noProof="0" dirty="0" smtClean="0"/>
          </a:p>
          <a:p>
            <a:r>
              <a:rPr lang="fr-FR" noProof="0" dirty="0" smtClean="0"/>
              <a:t>Munis</a:t>
            </a:r>
            <a:r>
              <a:rPr lang="fr-FR" baseline="0" noProof="0" dirty="0" smtClean="0"/>
              <a:t> de </a:t>
            </a:r>
            <a:r>
              <a:rPr lang="fr-FR" sz="1200" kern="1200" noProof="0" dirty="0" smtClean="0">
                <a:solidFill>
                  <a:schemeClr val="tx1"/>
                </a:solidFill>
                <a:effectLst/>
                <a:latin typeface="+mn-lt"/>
                <a:ea typeface="+mn-ea"/>
                <a:cs typeface="+mn-cs"/>
              </a:rPr>
              <a:t>mécanismes de pensée plus complexes</a:t>
            </a:r>
            <a:r>
              <a:rPr lang="fr-FR" noProof="0" dirty="0" smtClean="0">
                <a:effectLst/>
              </a:rPr>
              <a:t> </a:t>
            </a:r>
            <a:r>
              <a:rPr lang="fr-FR" baseline="0" noProof="0" dirty="0" smtClean="0"/>
              <a:t>, quelque soit leur choix de métier ou d’études après </a:t>
            </a:r>
            <a:r>
              <a:rPr lang="fr-FR" baseline="0" noProof="0" dirty="0" err="1" smtClean="0"/>
              <a:t>lécole</a:t>
            </a:r>
            <a:r>
              <a:rPr lang="fr-FR" baseline="0" noProof="0" dirty="0" smtClean="0"/>
              <a:t>, mm s’ils oublient les faits, les définitions, les formules, les </a:t>
            </a:r>
            <a:r>
              <a:rPr lang="fr-FR" baseline="0" noProof="0" dirty="0" err="1" smtClean="0"/>
              <a:t>techiques</a:t>
            </a:r>
            <a:r>
              <a:rPr lang="fr-FR" baseline="0" noProof="0" dirty="0" smtClean="0"/>
              <a:t> opératoires, les </a:t>
            </a:r>
            <a:r>
              <a:rPr lang="fr-FR" baseline="0" noProof="0" dirty="0" err="1" smtClean="0"/>
              <a:t>procedures</a:t>
            </a:r>
            <a:r>
              <a:rPr lang="fr-FR" baseline="0" noProof="0" dirty="0" smtClean="0"/>
              <a:t>, ils réussiront dans leur vie et leur carrière car ils diront “mes professeurs nous </a:t>
            </a:r>
            <a:r>
              <a:rPr lang="fr-FR" baseline="0" noProof="0" dirty="0" err="1" smtClean="0"/>
              <a:t>ònt</a:t>
            </a:r>
            <a:r>
              <a:rPr lang="fr-FR" baseline="0" noProof="0" dirty="0" smtClean="0"/>
              <a:t> appris à </a:t>
            </a:r>
          </a:p>
          <a:p>
            <a:endParaRPr lang="fr-FR" baseline="0" noProof="0" dirty="0" smtClean="0"/>
          </a:p>
          <a:p>
            <a:r>
              <a:rPr lang="fr-FR" baseline="0" noProof="0" dirty="0" smtClean="0"/>
              <a:t>REFLECHIR / RAISONNER /  ANALYSER /  ETRE CREATIF / VOIR AUTREMENT</a:t>
            </a:r>
            <a:r>
              <a:rPr lang="en-US" baseline="0" noProof="0" dirty="0" smtClean="0"/>
              <a:t>—</a:t>
            </a:r>
            <a:r>
              <a:rPr lang="fr-FR" baseline="0" noProof="0" dirty="0" smtClean="0"/>
              <a:t>et vous savez, voir autrement un problème, une situation, une modélisation c’est mieux comprendre d’autres perspectives : c’est le début de l’</a:t>
            </a:r>
            <a:r>
              <a:rPr lang="fr-FR" baseline="0" noProof="0" dirty="0" err="1" smtClean="0"/>
              <a:t>empatjhie</a:t>
            </a:r>
            <a:r>
              <a:rPr lang="fr-FR" baseline="0" noProof="0" dirty="0" smtClean="0"/>
              <a:t> </a:t>
            </a:r>
          </a:p>
        </p:txBody>
      </p:sp>
      <p:sp>
        <p:nvSpPr>
          <p:cNvPr id="4" name="Slide Number Placeholder 3"/>
          <p:cNvSpPr>
            <a:spLocks noGrp="1"/>
          </p:cNvSpPr>
          <p:nvPr>
            <p:ph type="sldNum" sz="quarter" idx="10"/>
          </p:nvPr>
        </p:nvSpPr>
        <p:spPr/>
        <p:txBody>
          <a:bodyPr/>
          <a:lstStyle/>
          <a:p>
            <a:fld id="{6BAABA34-C5CE-F04F-85CC-0745CB897A49}" type="slidenum">
              <a:rPr lang="en-US" smtClean="0"/>
              <a:t>8</a:t>
            </a:fld>
            <a:endParaRPr lang="en-US"/>
          </a:p>
        </p:txBody>
      </p:sp>
    </p:spTree>
    <p:extLst>
      <p:ext uri="{BB962C8B-B14F-4D97-AF65-F5344CB8AC3E}">
        <p14:creationId xmlns:p14="http://schemas.microsoft.com/office/powerpoint/2010/main" val="2348992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MA QUESTION RETORIQUE</a:t>
            </a:r>
            <a:r>
              <a:rPr lang="fr-FR" baseline="0" dirty="0" smtClean="0"/>
              <a:t> : EST-CE QUE NOUS PLACONS VRAIMENT NOS ENFANTS DANS LA POSTURE DE PETITS MATHEMATICIENS QUI CHERCHENT, QUI RAISONNENT, QUI CONJECTURENT, QUI Calculent pour VERIFIENT, ET QUI COMMUNIQUENT LEURS TOUVAILLES? </a:t>
            </a:r>
          </a:p>
          <a:p>
            <a:endParaRPr lang="fr-FR" baseline="0" dirty="0" smtClean="0"/>
          </a:p>
          <a:p>
            <a:r>
              <a:rPr lang="fr-FR" baseline="0" dirty="0" smtClean="0"/>
              <a:t>Ce qui nous </a:t>
            </a:r>
            <a:r>
              <a:rPr lang="fr-FR" baseline="0" dirty="0" err="1" smtClean="0"/>
              <a:t>ammème</a:t>
            </a:r>
            <a:r>
              <a:rPr lang="fr-FR" baseline="0" dirty="0" smtClean="0"/>
              <a:t> à ma 2</a:t>
            </a:r>
            <a:r>
              <a:rPr lang="fr-FR" baseline="30000" dirty="0" smtClean="0"/>
              <a:t>e</a:t>
            </a:r>
            <a:r>
              <a:rPr lang="fr-FR" baseline="0" dirty="0" smtClean="0"/>
              <a:t> partie</a:t>
            </a:r>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9</a:t>
            </a:fld>
            <a:endParaRPr lang="fr-FR"/>
          </a:p>
        </p:txBody>
      </p:sp>
    </p:spTree>
    <p:extLst>
      <p:ext uri="{BB962C8B-B14F-4D97-AF65-F5344CB8AC3E}">
        <p14:creationId xmlns:p14="http://schemas.microsoft.com/office/powerpoint/2010/main" val="61531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3/28/19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214615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3/28/19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194497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3/28/19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4938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3/28/19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387250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3/28/19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136057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62AC88FD-C554-F044-B5C4-FCE2247BA3E9}" type="datetimeFigureOut">
              <a:rPr lang="fr-FR" smtClean="0"/>
              <a:t>3/28/19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393356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62AC88FD-C554-F044-B5C4-FCE2247BA3E9}" type="datetimeFigureOut">
              <a:rPr lang="fr-FR" smtClean="0"/>
              <a:t>3/28/19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41521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2AC88FD-C554-F044-B5C4-FCE2247BA3E9}" type="datetimeFigureOut">
              <a:rPr lang="fr-FR" smtClean="0"/>
              <a:t>3/28/19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253307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C88FD-C554-F044-B5C4-FCE2247BA3E9}" type="datetimeFigureOut">
              <a:rPr lang="fr-FR" smtClean="0"/>
              <a:t>3/28/19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2276237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62AC88FD-C554-F044-B5C4-FCE2247BA3E9}" type="datetimeFigureOut">
              <a:rPr lang="fr-FR" smtClean="0"/>
              <a:t>3/28/19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90678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62AC88FD-C554-F044-B5C4-FCE2247BA3E9}" type="datetimeFigureOut">
              <a:rPr lang="fr-FR" smtClean="0"/>
              <a:t>3/28/19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31799005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C88FD-C554-F044-B5C4-FCE2247BA3E9}" type="datetimeFigureOut">
              <a:rPr lang="fr-FR" smtClean="0"/>
              <a:t>3/28/19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C5437-4DFB-2C45-9B6E-2169A1870C81}" type="slidenum">
              <a:rPr lang="fr-FR" smtClean="0"/>
              <a:t>‹#›</a:t>
            </a:fld>
            <a:endParaRPr lang="fr-FR"/>
          </a:p>
        </p:txBody>
      </p:sp>
    </p:spTree>
    <p:extLst>
      <p:ext uri="{BB962C8B-B14F-4D97-AF65-F5344CB8AC3E}">
        <p14:creationId xmlns:p14="http://schemas.microsoft.com/office/powerpoint/2010/main" val="4079864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jpe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1" Type="http://schemas.microsoft.com/office/2007/relationships/media" Target="../media/media2.mp4"/><Relationship Id="rId2" Type="http://schemas.openxmlformats.org/officeDocument/2006/relationships/video" Target="../media/media2.mp4"/></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4C87D49-96D0-2F4B-8927-7A3C4A8F504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043580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76139" y="2035743"/>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spcBef>
                <a:spcPts val="1200"/>
              </a:spcBef>
              <a:buFont typeface="Arial"/>
              <a:buAutoNum type="romanUcPeriod"/>
            </a:pPr>
            <a:r>
              <a:rPr lang="fr-FR" cap="none" dirty="0" smtClean="0">
                <a:solidFill>
                  <a:srgbClr val="00587E"/>
                </a:solidFill>
                <a:latin typeface="Arial" panose="020B0604020202020204" pitchFamily="34" charset="0"/>
                <a:cs typeface="Arial" panose="020B0604020202020204" pitchFamily="34" charset="0"/>
              </a:rPr>
              <a:t>Quelques mots d’introduction</a:t>
            </a:r>
          </a:p>
          <a:p>
            <a:pPr marL="571500" indent="-571500">
              <a:spcBef>
                <a:spcPts val="1200"/>
              </a:spcBef>
              <a:buFont typeface="Arial"/>
              <a:buAutoNum type="romanUcPeriod"/>
            </a:pPr>
            <a:r>
              <a:rPr lang="fr-FR" cap="none" dirty="0" smtClean="0">
                <a:solidFill>
                  <a:srgbClr val="00587E"/>
                </a:solidFill>
                <a:latin typeface="Arial" panose="020B0604020202020204" pitchFamily="34" charset="0"/>
                <a:cs typeface="Arial" panose="020B0604020202020204" pitchFamily="34" charset="0"/>
              </a:rPr>
              <a:t>7 points forts qui peuvent nous inspirer</a:t>
            </a:r>
          </a:p>
          <a:p>
            <a:pPr marL="571500" indent="-571500">
              <a:spcBef>
                <a:spcPts val="1200"/>
              </a:spcBef>
              <a:buFont typeface="Arial"/>
              <a:buAutoNum type="romanUcPeriod"/>
            </a:pPr>
            <a:r>
              <a:rPr lang="fr-FR" cap="none" dirty="0" smtClean="0">
                <a:solidFill>
                  <a:schemeClr val="accent5">
                    <a:lumMod val="20000"/>
                    <a:lumOff val="80000"/>
                  </a:schemeClr>
                </a:solidFill>
                <a:latin typeface="Arial" panose="020B0604020202020204" pitchFamily="34" charset="0"/>
                <a:cs typeface="Arial" panose="020B0604020202020204" pitchFamily="34" charset="0"/>
              </a:rPr>
              <a:t>Quelques mots de conclusion</a:t>
            </a:r>
            <a:endParaRPr lang="fr-FR" cap="none" dirty="0">
              <a:solidFill>
                <a:schemeClr val="accent5">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963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2400" cap="none" dirty="0" smtClean="0">
                <a:solidFill>
                  <a:srgbClr val="00587E"/>
                </a:solidFill>
                <a:latin typeface="Arial" panose="020B0604020202020204" pitchFamily="34" charset="0"/>
                <a:cs typeface="Arial" panose="020B0604020202020204" pitchFamily="34" charset="0"/>
              </a:rPr>
              <a:t>1. On adopte une attitude positive de confiance</a:t>
            </a:r>
            <a:r>
              <a:rPr lang="is-IS" sz="2400" cap="none" dirty="0" smtClean="0">
                <a:solidFill>
                  <a:srgbClr val="00587E"/>
                </a:solidFill>
                <a:latin typeface="Arial" panose="020B0604020202020204" pitchFamily="34" charset="0"/>
                <a:cs typeface="Arial" panose="020B0604020202020204" pitchFamily="34" charset="0"/>
              </a:rPr>
              <a:t>…</a:t>
            </a:r>
            <a:endParaRPr lang="fr-FR" sz="2400" cap="none" dirty="0" smtClean="0">
              <a:solidFill>
                <a:srgbClr val="00587E"/>
              </a:solidFill>
              <a:latin typeface="Arial" panose="020B0604020202020204" pitchFamily="34" charset="0"/>
              <a:cs typeface="Arial" panose="020B0604020202020204" pitchFamily="34" charset="0"/>
            </a:endParaRPr>
          </a:p>
          <a:p>
            <a:pPr>
              <a:spcBef>
                <a:spcPts val="1200"/>
              </a:spcBef>
              <a:buAutoNum type="arabicPeriod"/>
            </a:pPr>
            <a:endParaRPr lang="fr-FR" sz="1600" cap="none" dirty="0" smtClean="0">
              <a:solidFill>
                <a:srgbClr val="4A95C3"/>
              </a:solidFill>
              <a:latin typeface="Arial" panose="020B0604020202020204" pitchFamily="34" charset="0"/>
              <a:cs typeface="Arial" panose="020B0604020202020204" pitchFamily="34" charset="0"/>
            </a:endParaRPr>
          </a:p>
        </p:txBody>
      </p:sp>
      <p:pic>
        <p:nvPicPr>
          <p:cNvPr id="9" name="schema methode singapour.jpg"/>
          <p:cNvPicPr>
            <a:picLocks noChangeAspect="1"/>
          </p:cNvPicPr>
          <p:nvPr/>
        </p:nvPicPr>
        <p:blipFill rotWithShape="1">
          <a:blip r:embed="rId4">
            <a:extLst/>
          </a:blip>
          <a:srcRect t="3092" b="2968"/>
          <a:stretch/>
        </p:blipFill>
        <p:spPr>
          <a:xfrm>
            <a:off x="1520973" y="1657684"/>
            <a:ext cx="6087275" cy="4424952"/>
          </a:xfrm>
          <a:prstGeom prst="rect">
            <a:avLst/>
          </a:prstGeom>
          <a:ln w="12700">
            <a:miter lim="400000"/>
          </a:ln>
        </p:spPr>
      </p:pic>
      <p:sp>
        <p:nvSpPr>
          <p:cNvPr id="10" name="Oval 9"/>
          <p:cNvSpPr/>
          <p:nvPr/>
        </p:nvSpPr>
        <p:spPr>
          <a:xfrm rot="19706145">
            <a:off x="3115195" y="2572446"/>
            <a:ext cx="1884947" cy="8922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endParaRPr lang="fr-FR" dirty="0" smtClean="0">
              <a:latin typeface="Arial" pitchFamily="34" charset="0"/>
              <a:cs typeface="Arial" pitchFamily="34" charset="0"/>
            </a:endParaRPr>
          </a:p>
        </p:txBody>
      </p:sp>
      <p:sp>
        <p:nvSpPr>
          <p:cNvPr id="11" name="Oval 10"/>
          <p:cNvSpPr/>
          <p:nvPr/>
        </p:nvSpPr>
        <p:spPr>
          <a:xfrm rot="12797982">
            <a:off x="4497490" y="2572445"/>
            <a:ext cx="1884947" cy="8922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endParaRPr lang="fr-FR" dirty="0" smtClean="0">
              <a:latin typeface="Arial" pitchFamily="34" charset="0"/>
              <a:cs typeface="Arial" pitchFamily="34" charset="0"/>
            </a:endParaRPr>
          </a:p>
        </p:txBody>
      </p:sp>
    </p:spTree>
    <p:extLst>
      <p:ext uri="{BB962C8B-B14F-4D97-AF65-F5344CB8AC3E}">
        <p14:creationId xmlns:p14="http://schemas.microsoft.com/office/powerpoint/2010/main" val="236295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2400" cap="none" dirty="0" smtClean="0">
                <a:solidFill>
                  <a:srgbClr val="00587E"/>
                </a:solidFill>
                <a:latin typeface="Arial" panose="020B0604020202020204" pitchFamily="34" charset="0"/>
                <a:cs typeface="Arial" panose="020B0604020202020204" pitchFamily="34" charset="0"/>
              </a:rPr>
              <a:t>2. On insiste sur le sens</a:t>
            </a:r>
          </a:p>
          <a:p>
            <a:pPr>
              <a:spcBef>
                <a:spcPts val="1200"/>
              </a:spcBef>
              <a:buAutoNum type="arabicPeriod"/>
            </a:pPr>
            <a:endParaRPr lang="fr-FR" sz="1600" cap="none" dirty="0" smtClean="0">
              <a:solidFill>
                <a:srgbClr val="4A95C3"/>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7310172" y="336478"/>
            <a:ext cx="1463599" cy="1626221"/>
          </a:xfrm>
          <a:prstGeom prst="rect">
            <a:avLst/>
          </a:prstGeom>
        </p:spPr>
      </p:pic>
      <p:pic>
        <p:nvPicPr>
          <p:cNvPr id="5" name="Picture 4"/>
          <p:cNvPicPr>
            <a:picLocks noChangeAspect="1"/>
          </p:cNvPicPr>
          <p:nvPr/>
        </p:nvPicPr>
        <p:blipFill>
          <a:blip r:embed="rId5"/>
          <a:stretch>
            <a:fillRect/>
          </a:stretch>
        </p:blipFill>
        <p:spPr>
          <a:xfrm>
            <a:off x="462881" y="2354735"/>
            <a:ext cx="6943051" cy="3714532"/>
          </a:xfrm>
          <a:prstGeom prst="rect">
            <a:avLst/>
          </a:prstGeom>
        </p:spPr>
      </p:pic>
      <p:sp>
        <p:nvSpPr>
          <p:cNvPr id="8" name="TextBox 7"/>
          <p:cNvSpPr txBox="1"/>
          <p:nvPr/>
        </p:nvSpPr>
        <p:spPr>
          <a:xfrm>
            <a:off x="6660499" y="1992810"/>
            <a:ext cx="2589895" cy="400110"/>
          </a:xfrm>
          <a:prstGeom prst="rect">
            <a:avLst/>
          </a:prstGeom>
          <a:noFill/>
        </p:spPr>
        <p:txBody>
          <a:bodyPr wrap="square" rtlCol="0">
            <a:spAutoFit/>
          </a:bodyPr>
          <a:lstStyle/>
          <a:p>
            <a:pPr algn="ctr"/>
            <a:r>
              <a:rPr lang="en-US" sz="2000" dirty="0" smtClean="0">
                <a:solidFill>
                  <a:srgbClr val="7F7F7F"/>
                </a:solidFill>
                <a:latin typeface="Arial"/>
                <a:cs typeface="Arial"/>
              </a:rPr>
              <a:t>Richard </a:t>
            </a:r>
            <a:r>
              <a:rPr lang="en-US" sz="2000" dirty="0" err="1" smtClean="0">
                <a:solidFill>
                  <a:srgbClr val="7F7F7F"/>
                </a:solidFill>
                <a:latin typeface="Arial"/>
                <a:cs typeface="Arial"/>
              </a:rPr>
              <a:t>Skemp</a:t>
            </a:r>
            <a:endParaRPr lang="en-US" sz="2000" dirty="0">
              <a:solidFill>
                <a:srgbClr val="7F7F7F"/>
              </a:solidFill>
              <a:latin typeface="Arial"/>
              <a:cs typeface="Arial"/>
            </a:endParaRPr>
          </a:p>
        </p:txBody>
      </p:sp>
      <p:sp>
        <p:nvSpPr>
          <p:cNvPr id="2" name="TextBox 1"/>
          <p:cNvSpPr txBox="1"/>
          <p:nvPr/>
        </p:nvSpPr>
        <p:spPr>
          <a:xfrm>
            <a:off x="628317" y="2540004"/>
            <a:ext cx="3248526" cy="369332"/>
          </a:xfrm>
          <a:prstGeom prst="rect">
            <a:avLst/>
          </a:prstGeom>
          <a:solidFill>
            <a:schemeClr val="bg1"/>
          </a:solidFill>
        </p:spPr>
        <p:txBody>
          <a:bodyPr wrap="square" rtlCol="0">
            <a:spAutoFit/>
          </a:bodyPr>
          <a:lstStyle/>
          <a:p>
            <a:pPr marL="118872" indent="0">
              <a:buNone/>
            </a:pPr>
            <a:r>
              <a:rPr lang="fr-FR" dirty="0" smtClean="0"/>
              <a:t> </a:t>
            </a:r>
            <a:r>
              <a:rPr lang="fr-FR" sz="1600" i="1" dirty="0" smtClean="0">
                <a:latin typeface="Cambria"/>
                <a:cs typeface="Cambria"/>
              </a:rPr>
              <a:t>La compréhension </a:t>
            </a:r>
            <a:r>
              <a:rPr lang="fr-FR" sz="1600" i="1" dirty="0" smtClean="0">
                <a:solidFill>
                  <a:srgbClr val="0000FF"/>
                </a:solidFill>
                <a:latin typeface="Cambria"/>
                <a:cs typeface="Cambria"/>
              </a:rPr>
              <a:t>instrumentale</a:t>
            </a:r>
            <a:endParaRPr lang="fr-FR" i="1" dirty="0">
              <a:solidFill>
                <a:srgbClr val="0000FF"/>
              </a:solidFill>
              <a:latin typeface="Cambria"/>
              <a:cs typeface="Cambria"/>
            </a:endParaRPr>
          </a:p>
        </p:txBody>
      </p:sp>
      <p:sp>
        <p:nvSpPr>
          <p:cNvPr id="9" name="TextBox 8"/>
          <p:cNvSpPr txBox="1"/>
          <p:nvPr/>
        </p:nvSpPr>
        <p:spPr>
          <a:xfrm>
            <a:off x="3916947" y="2534474"/>
            <a:ext cx="3248526" cy="369332"/>
          </a:xfrm>
          <a:prstGeom prst="rect">
            <a:avLst/>
          </a:prstGeom>
          <a:solidFill>
            <a:schemeClr val="bg1"/>
          </a:solidFill>
        </p:spPr>
        <p:txBody>
          <a:bodyPr wrap="square" rtlCol="0">
            <a:spAutoFit/>
          </a:bodyPr>
          <a:lstStyle/>
          <a:p>
            <a:pPr marL="118872" indent="0">
              <a:buNone/>
            </a:pPr>
            <a:r>
              <a:rPr lang="fr-FR" dirty="0" smtClean="0"/>
              <a:t> </a:t>
            </a:r>
            <a:r>
              <a:rPr lang="fr-FR" sz="1600" i="1" dirty="0" smtClean="0">
                <a:latin typeface="Cambria"/>
                <a:cs typeface="Cambria"/>
              </a:rPr>
              <a:t>La compréhension </a:t>
            </a:r>
            <a:r>
              <a:rPr lang="fr-FR" sz="1600" i="1" dirty="0" smtClean="0">
                <a:solidFill>
                  <a:srgbClr val="FF0000"/>
                </a:solidFill>
                <a:latin typeface="Cambria"/>
                <a:cs typeface="Cambria"/>
              </a:rPr>
              <a:t>relationnelle</a:t>
            </a:r>
            <a:endParaRPr lang="fr-FR" i="1" dirty="0">
              <a:solidFill>
                <a:srgbClr val="0000FF"/>
              </a:solidFill>
              <a:latin typeface="Cambria"/>
              <a:cs typeface="Cambria"/>
            </a:endParaRPr>
          </a:p>
        </p:txBody>
      </p:sp>
    </p:spTree>
    <p:extLst>
      <p:ext uri="{BB962C8B-B14F-4D97-AF65-F5344CB8AC3E}">
        <p14:creationId xmlns:p14="http://schemas.microsoft.com/office/powerpoint/2010/main" val="3804396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529" y="839157"/>
            <a:ext cx="5422570" cy="1252728"/>
          </a:xfrm>
        </p:spPr>
        <p:txBody>
          <a:bodyPr>
            <a:normAutofit/>
          </a:bodyPr>
          <a:lstStyle/>
          <a:p>
            <a:pPr algn="r"/>
            <a:r>
              <a:rPr lang="en-US" sz="3200" b="0" dirty="0" err="1" smtClean="0">
                <a:solidFill>
                  <a:srgbClr val="7F7F7F"/>
                </a:solidFill>
              </a:rPr>
              <a:t>Dans</a:t>
            </a:r>
            <a:r>
              <a:rPr lang="en-US" sz="3200" b="0" dirty="0" smtClean="0">
                <a:solidFill>
                  <a:srgbClr val="7F7F7F"/>
                </a:solidFill>
              </a:rPr>
              <a:t> le </a:t>
            </a:r>
            <a:r>
              <a:rPr lang="en-US" sz="3200" b="0" dirty="0" err="1" smtClean="0">
                <a:solidFill>
                  <a:srgbClr val="7F7F7F"/>
                </a:solidFill>
              </a:rPr>
              <a:t>déplacement</a:t>
            </a:r>
            <a:r>
              <a:rPr lang="en-US" sz="3200" b="0" dirty="0" smtClean="0">
                <a:solidFill>
                  <a:srgbClr val="7F7F7F"/>
                </a:solidFill>
              </a:rPr>
              <a:t> </a:t>
            </a:r>
            <a:r>
              <a:rPr lang="en-US" sz="3200" b="0" dirty="0" err="1" smtClean="0">
                <a:solidFill>
                  <a:srgbClr val="7F7F7F"/>
                </a:solidFill>
              </a:rPr>
              <a:t>sur</a:t>
            </a:r>
            <a:r>
              <a:rPr lang="en-US" sz="3200" b="0" dirty="0" smtClean="0">
                <a:solidFill>
                  <a:srgbClr val="7F7F7F"/>
                </a:solidFill>
              </a:rPr>
              <a:t> la </a:t>
            </a:r>
            <a:r>
              <a:rPr lang="en-US" sz="3200" b="0" dirty="0" err="1" smtClean="0">
                <a:solidFill>
                  <a:srgbClr val="7F7F7F"/>
                </a:solidFill>
              </a:rPr>
              <a:t>bande</a:t>
            </a:r>
            <a:r>
              <a:rPr lang="en-US" sz="3200" b="0" dirty="0" smtClean="0">
                <a:solidFill>
                  <a:srgbClr val="7F7F7F"/>
                </a:solidFill>
              </a:rPr>
              <a:t> </a:t>
            </a:r>
            <a:r>
              <a:rPr lang="en-US" sz="3200" b="0" dirty="0" err="1" smtClean="0">
                <a:solidFill>
                  <a:srgbClr val="7F7F7F"/>
                </a:solidFill>
              </a:rPr>
              <a:t>numérique</a:t>
            </a:r>
            <a:endParaRPr lang="en-US" sz="3200" b="0" dirty="0">
              <a:solidFill>
                <a:srgbClr val="7F7F7F"/>
              </a:solidFill>
            </a:endParaRPr>
          </a:p>
        </p:txBody>
      </p:sp>
      <p:pic>
        <p:nvPicPr>
          <p:cNvPr id="6" name="Picture 5"/>
          <p:cNvPicPr>
            <a:picLocks noChangeAspect="1"/>
          </p:cNvPicPr>
          <p:nvPr/>
        </p:nvPicPr>
        <p:blipFill>
          <a:blip r:embed="rId3"/>
          <a:stretch>
            <a:fillRect/>
          </a:stretch>
        </p:blipFill>
        <p:spPr>
          <a:xfrm>
            <a:off x="1592539" y="2163513"/>
            <a:ext cx="6108700" cy="2133600"/>
          </a:xfrm>
          <a:prstGeom prst="rect">
            <a:avLst/>
          </a:prstGeom>
        </p:spPr>
      </p:pic>
      <p:sp>
        <p:nvSpPr>
          <p:cNvPr id="7" name="TextBox 6"/>
          <p:cNvSpPr txBox="1"/>
          <p:nvPr/>
        </p:nvSpPr>
        <p:spPr>
          <a:xfrm>
            <a:off x="7159625" y="2162671"/>
            <a:ext cx="1900898" cy="646331"/>
          </a:xfrm>
          <a:prstGeom prst="rect">
            <a:avLst/>
          </a:prstGeom>
          <a:solidFill>
            <a:schemeClr val="bg1"/>
          </a:solidFill>
        </p:spPr>
        <p:txBody>
          <a:bodyPr wrap="square" rtlCol="0">
            <a:spAutoFit/>
          </a:bodyPr>
          <a:lstStyle/>
          <a:p>
            <a:r>
              <a:rPr lang="en-US" dirty="0" smtClean="0">
                <a:solidFill>
                  <a:schemeClr val="bg1"/>
                </a:solidFill>
              </a:rPr>
              <a:t>Mm</a:t>
            </a:r>
          </a:p>
          <a:p>
            <a:r>
              <a:rPr lang="en-US" dirty="0" smtClean="0">
                <a:solidFill>
                  <a:schemeClr val="bg1"/>
                </a:solidFill>
              </a:rPr>
              <a:t>mmm</a:t>
            </a:r>
            <a:endParaRPr lang="en-US" dirty="0">
              <a:solidFill>
                <a:schemeClr val="bg1"/>
              </a:solidFill>
            </a:endParaRPr>
          </a:p>
        </p:txBody>
      </p:sp>
      <p:sp>
        <p:nvSpPr>
          <p:cNvPr id="9" name="TextBox 8"/>
          <p:cNvSpPr txBox="1"/>
          <p:nvPr/>
        </p:nvSpPr>
        <p:spPr>
          <a:xfrm>
            <a:off x="5722455" y="3198563"/>
            <a:ext cx="824874" cy="379727"/>
          </a:xfrm>
          <a:prstGeom prst="rect">
            <a:avLst/>
          </a:prstGeom>
          <a:solidFill>
            <a:schemeClr val="bg1"/>
          </a:solidFill>
        </p:spPr>
        <p:txBody>
          <a:bodyPr wrap="square" rtlCol="0">
            <a:spAutoFit/>
          </a:bodyPr>
          <a:lstStyle/>
          <a:p>
            <a:r>
              <a:rPr lang="en-US" dirty="0" smtClean="0">
                <a:solidFill>
                  <a:schemeClr val="bg1"/>
                </a:solidFill>
              </a:rPr>
              <a:t>mmm</a:t>
            </a:r>
            <a:endParaRPr lang="en-US" dirty="0">
              <a:solidFill>
                <a:schemeClr val="bg1"/>
              </a:solidFill>
            </a:endParaRPr>
          </a:p>
        </p:txBody>
      </p:sp>
      <p:pic>
        <p:nvPicPr>
          <p:cNvPr id="10" name="Picture 9"/>
          <p:cNvPicPr>
            <a:picLocks noChangeAspect="1"/>
          </p:cNvPicPr>
          <p:nvPr/>
        </p:nvPicPr>
        <p:blipFill>
          <a:blip r:embed="rId4"/>
          <a:stretch>
            <a:fillRect/>
          </a:stretch>
        </p:blipFill>
        <p:spPr>
          <a:xfrm>
            <a:off x="1628140" y="4553289"/>
            <a:ext cx="6083300" cy="1993900"/>
          </a:xfrm>
          <a:prstGeom prst="rect">
            <a:avLst/>
          </a:prstGeom>
        </p:spPr>
      </p:pic>
      <p:sp>
        <p:nvSpPr>
          <p:cNvPr id="11" name="TextBox 10"/>
          <p:cNvSpPr txBox="1"/>
          <p:nvPr/>
        </p:nvSpPr>
        <p:spPr>
          <a:xfrm>
            <a:off x="7159625" y="4583931"/>
            <a:ext cx="824874" cy="646331"/>
          </a:xfrm>
          <a:prstGeom prst="rect">
            <a:avLst/>
          </a:prstGeom>
          <a:solidFill>
            <a:schemeClr val="bg1"/>
          </a:solidFill>
        </p:spPr>
        <p:txBody>
          <a:bodyPr wrap="square" rtlCol="0">
            <a:spAutoFit/>
          </a:bodyPr>
          <a:lstStyle/>
          <a:p>
            <a:r>
              <a:rPr lang="en-US" dirty="0" smtClean="0">
                <a:solidFill>
                  <a:schemeClr val="bg1"/>
                </a:solidFill>
              </a:rPr>
              <a:t>Mm</a:t>
            </a:r>
          </a:p>
          <a:p>
            <a:r>
              <a:rPr lang="en-US" dirty="0" smtClean="0">
                <a:solidFill>
                  <a:schemeClr val="bg1"/>
                </a:solidFill>
              </a:rPr>
              <a:t>mmm</a:t>
            </a:r>
            <a:endParaRPr lang="en-US" dirty="0">
              <a:solidFill>
                <a:schemeClr val="bg1"/>
              </a:solidFill>
            </a:endParaRPr>
          </a:p>
        </p:txBody>
      </p:sp>
      <p:sp>
        <p:nvSpPr>
          <p:cNvPr id="4" name="TextBox 3"/>
          <p:cNvSpPr txBox="1"/>
          <p:nvPr/>
        </p:nvSpPr>
        <p:spPr>
          <a:xfrm>
            <a:off x="466026" y="148391"/>
            <a:ext cx="8758179" cy="523220"/>
          </a:xfrm>
          <a:prstGeom prst="rect">
            <a:avLst/>
          </a:prstGeom>
          <a:noFill/>
        </p:spPr>
        <p:txBody>
          <a:bodyPr wrap="square" rtlCol="0">
            <a:spAutoFit/>
          </a:bodyPr>
          <a:lstStyle/>
          <a:p>
            <a:r>
              <a:rPr lang="en-US" sz="2800" i="1" dirty="0">
                <a:solidFill>
                  <a:srgbClr val="00587E"/>
                </a:solidFill>
              </a:rPr>
              <a:t>L</a:t>
            </a:r>
            <a:r>
              <a:rPr lang="en-US" sz="2800" i="1" dirty="0" smtClean="0">
                <a:solidFill>
                  <a:srgbClr val="00587E"/>
                </a:solidFill>
              </a:rPr>
              <a:t>a </a:t>
            </a:r>
            <a:r>
              <a:rPr lang="en-US" sz="2800" i="1" dirty="0" smtClean="0">
                <a:solidFill>
                  <a:srgbClr val="00587E"/>
                </a:solidFill>
              </a:rPr>
              <a:t>relation </a:t>
            </a:r>
            <a:r>
              <a:rPr lang="en-US" sz="2800" i="1" dirty="0" err="1" smtClean="0">
                <a:solidFill>
                  <a:srgbClr val="00587E"/>
                </a:solidFill>
              </a:rPr>
              <a:t>réciproque</a:t>
            </a:r>
            <a:r>
              <a:rPr lang="en-US" sz="2800" i="1" dirty="0" smtClean="0">
                <a:solidFill>
                  <a:srgbClr val="00587E"/>
                </a:solidFill>
              </a:rPr>
              <a:t> entre </a:t>
            </a:r>
            <a:r>
              <a:rPr lang="en-US" sz="2800" i="1" dirty="0" err="1" smtClean="0">
                <a:solidFill>
                  <a:srgbClr val="00587E"/>
                </a:solidFill>
              </a:rPr>
              <a:t>l’addition</a:t>
            </a:r>
            <a:r>
              <a:rPr lang="en-US" sz="2800" i="1" dirty="0" smtClean="0">
                <a:solidFill>
                  <a:srgbClr val="00587E"/>
                </a:solidFill>
              </a:rPr>
              <a:t> et la </a:t>
            </a:r>
            <a:r>
              <a:rPr lang="en-US" sz="2800" i="1" dirty="0" err="1" smtClean="0">
                <a:solidFill>
                  <a:srgbClr val="00587E"/>
                </a:solidFill>
              </a:rPr>
              <a:t>soustraction</a:t>
            </a:r>
            <a:r>
              <a:rPr lang="en-US" sz="2800" i="1" dirty="0" smtClean="0">
                <a:solidFill>
                  <a:srgbClr val="00587E"/>
                </a:solidFill>
              </a:rPr>
              <a:t> :</a:t>
            </a:r>
            <a:endParaRPr lang="en-US" sz="2800" i="1" dirty="0">
              <a:solidFill>
                <a:srgbClr val="00587E"/>
              </a:solidFill>
            </a:endParaRPr>
          </a:p>
        </p:txBody>
      </p:sp>
      <p:sp>
        <p:nvSpPr>
          <p:cNvPr id="12" name="TextBox 11"/>
          <p:cNvSpPr txBox="1"/>
          <p:nvPr/>
        </p:nvSpPr>
        <p:spPr>
          <a:xfrm>
            <a:off x="1945572" y="6459984"/>
            <a:ext cx="5388678" cy="369332"/>
          </a:xfrm>
          <a:prstGeom prst="rect">
            <a:avLst/>
          </a:prstGeom>
          <a:noFill/>
        </p:spPr>
        <p:txBody>
          <a:bodyPr wrap="square" rtlCol="0">
            <a:spAutoFit/>
          </a:bodyPr>
          <a:lstStyle/>
          <a:p>
            <a:r>
              <a:rPr lang="fr-FR" i="1" dirty="0" smtClean="0">
                <a:solidFill>
                  <a:schemeClr val="tx1">
                    <a:lumMod val="50000"/>
                    <a:lumOff val="50000"/>
                  </a:schemeClr>
                </a:solidFill>
              </a:rPr>
              <a:t>Images de « Maths : Méthode de Singapore » 2019, LDE</a:t>
            </a:r>
            <a:endParaRPr lang="fr-FR" i="1" dirty="0">
              <a:solidFill>
                <a:schemeClr val="tx1">
                  <a:lumMod val="50000"/>
                  <a:lumOff val="50000"/>
                </a:schemeClr>
              </a:solidFill>
            </a:endParaRPr>
          </a:p>
        </p:txBody>
      </p:sp>
    </p:spTree>
    <p:extLst>
      <p:ext uri="{BB962C8B-B14F-4D97-AF65-F5344CB8AC3E}">
        <p14:creationId xmlns:p14="http://schemas.microsoft.com/office/powerpoint/2010/main" val="2734813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60307" y="175656"/>
            <a:ext cx="6029157" cy="1252728"/>
          </a:xfrm>
        </p:spPr>
        <p:txBody>
          <a:bodyPr>
            <a:normAutofit fontScale="90000"/>
          </a:bodyPr>
          <a:lstStyle/>
          <a:p>
            <a:pPr algn="r"/>
            <a:r>
              <a:rPr lang="en-US" dirty="0" err="1" smtClean="0">
                <a:solidFill>
                  <a:srgbClr val="7F7F7F"/>
                </a:solidFill>
              </a:rPr>
              <a:t>Dans</a:t>
            </a:r>
            <a:r>
              <a:rPr lang="en-US" dirty="0" smtClean="0">
                <a:solidFill>
                  <a:srgbClr val="7F7F7F"/>
                </a:solidFill>
              </a:rPr>
              <a:t> l</a:t>
            </a:r>
            <a:r>
              <a:rPr lang="en-US" b="0" dirty="0" smtClean="0">
                <a:solidFill>
                  <a:srgbClr val="7F7F7F"/>
                </a:solidFill>
              </a:rPr>
              <a:t>es techniques </a:t>
            </a:r>
            <a:r>
              <a:rPr lang="en-US" b="0" dirty="0" err="1" smtClean="0">
                <a:solidFill>
                  <a:srgbClr val="7F7F7F"/>
                </a:solidFill>
              </a:rPr>
              <a:t>opératoires</a:t>
            </a:r>
            <a:endParaRPr lang="en-US" b="0" dirty="0">
              <a:solidFill>
                <a:srgbClr val="7F7F7F"/>
              </a:solidFill>
            </a:endParaRPr>
          </a:p>
        </p:txBody>
      </p:sp>
      <p:pic>
        <p:nvPicPr>
          <p:cNvPr id="5" name="Picture 4" descr="IMG_0027.JPG"/>
          <p:cNvPicPr>
            <a:picLocks noChangeAspect="1"/>
          </p:cNvPicPr>
          <p:nvPr/>
        </p:nvPicPr>
        <p:blipFill rotWithShape="1">
          <a:blip r:embed="rId2">
            <a:extLst>
              <a:ext uri="{28A0092B-C50C-407E-A947-70E740481C1C}">
                <a14:useLocalDpi xmlns:a14="http://schemas.microsoft.com/office/drawing/2010/main" val="0"/>
              </a:ext>
            </a:extLst>
          </a:blip>
          <a:srcRect t="6741" r="8205" b="23426"/>
          <a:stretch/>
        </p:blipFill>
        <p:spPr>
          <a:xfrm>
            <a:off x="704997" y="2001561"/>
            <a:ext cx="4816161" cy="2747912"/>
          </a:xfrm>
          <a:prstGeom prst="rect">
            <a:avLst/>
          </a:prstGeom>
        </p:spPr>
      </p:pic>
      <p:sp>
        <p:nvSpPr>
          <p:cNvPr id="6" name="TextBox 5"/>
          <p:cNvSpPr txBox="1"/>
          <p:nvPr/>
        </p:nvSpPr>
        <p:spPr>
          <a:xfrm>
            <a:off x="518205" y="4959997"/>
            <a:ext cx="5026260" cy="584776"/>
          </a:xfrm>
          <a:prstGeom prst="rect">
            <a:avLst/>
          </a:prstGeom>
          <a:noFill/>
        </p:spPr>
        <p:txBody>
          <a:bodyPr wrap="square" rtlCol="0">
            <a:spAutoFit/>
          </a:bodyPr>
          <a:lstStyle/>
          <a:p>
            <a:pPr algn="ctr"/>
            <a:r>
              <a:rPr lang="fr-FR" sz="3200" b="1" dirty="0" smtClean="0"/>
              <a:t>28           +           37</a:t>
            </a:r>
            <a:endParaRPr lang="fr-FR" sz="3200" dirty="0"/>
          </a:p>
        </p:txBody>
      </p:sp>
      <p:pic>
        <p:nvPicPr>
          <p:cNvPr id="7" name="Picture 6" descr="IMG_0029 (1).JPG"/>
          <p:cNvPicPr>
            <a:picLocks noChangeAspect="1"/>
          </p:cNvPicPr>
          <p:nvPr/>
        </p:nvPicPr>
        <p:blipFill rotWithShape="1">
          <a:blip r:embed="rId3">
            <a:extLst>
              <a:ext uri="{28A0092B-C50C-407E-A947-70E740481C1C}">
                <a14:useLocalDpi xmlns:a14="http://schemas.microsoft.com/office/drawing/2010/main" val="0"/>
              </a:ext>
            </a:extLst>
          </a:blip>
          <a:srcRect t="33162" r="57893" b="22767"/>
          <a:stretch/>
        </p:blipFill>
        <p:spPr>
          <a:xfrm rot="5400000">
            <a:off x="6453986" y="2663281"/>
            <a:ext cx="1768313" cy="1388078"/>
          </a:xfrm>
          <a:prstGeom prst="rect">
            <a:avLst/>
          </a:prstGeom>
        </p:spPr>
      </p:pic>
      <p:cxnSp>
        <p:nvCxnSpPr>
          <p:cNvPr id="8" name="Connecteur droit avec flèche 3"/>
          <p:cNvCxnSpPr/>
          <p:nvPr/>
        </p:nvCxnSpPr>
        <p:spPr>
          <a:xfrm flipH="1" flipV="1">
            <a:off x="3442626" y="1132163"/>
            <a:ext cx="1405734" cy="1945305"/>
          </a:xfrm>
          <a:prstGeom prst="straightConnector1">
            <a:avLst/>
          </a:prstGeom>
          <a:ln w="38100">
            <a:solidFill>
              <a:schemeClr val="accent1">
                <a:lumMod val="75000"/>
              </a:schemeClr>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3"/>
          <p:cNvCxnSpPr/>
          <p:nvPr/>
        </p:nvCxnSpPr>
        <p:spPr>
          <a:xfrm flipV="1">
            <a:off x="2078269" y="1132163"/>
            <a:ext cx="1027746" cy="1852922"/>
          </a:xfrm>
          <a:prstGeom prst="straightConnector1">
            <a:avLst/>
          </a:prstGeom>
          <a:ln w="38100">
            <a:solidFill>
              <a:schemeClr val="accent1">
                <a:lumMod val="75000"/>
              </a:schemeClr>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93992" y="535490"/>
            <a:ext cx="1468854" cy="646331"/>
          </a:xfrm>
          <a:prstGeom prst="rect">
            <a:avLst/>
          </a:prstGeom>
          <a:noFill/>
        </p:spPr>
        <p:txBody>
          <a:bodyPr wrap="square" rtlCol="0">
            <a:spAutoFit/>
          </a:bodyPr>
          <a:lstStyle/>
          <a:p>
            <a:pPr algn="ctr"/>
            <a:r>
              <a:rPr lang="en-US" dirty="0" smtClean="0">
                <a:solidFill>
                  <a:srgbClr val="FF0000"/>
                </a:solidFill>
              </a:rPr>
              <a:t>1 nouvelle </a:t>
            </a:r>
            <a:r>
              <a:rPr lang="en-US" dirty="0" err="1" smtClean="0">
                <a:solidFill>
                  <a:srgbClr val="FF0000"/>
                </a:solidFill>
              </a:rPr>
              <a:t>dizaine</a:t>
            </a:r>
            <a:endParaRPr lang="en-US" dirty="0">
              <a:solidFill>
                <a:srgbClr val="FF0000"/>
              </a:solidFill>
            </a:endParaRPr>
          </a:p>
        </p:txBody>
      </p:sp>
    </p:spTree>
    <p:extLst>
      <p:ext uri="{BB962C8B-B14F-4D97-AF65-F5344CB8AC3E}">
        <p14:creationId xmlns:p14="http://schemas.microsoft.com/office/powerpoint/2010/main" val="2368895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Lst>
          </a:blip>
          <a:srcRect l="25681" r="21060" b="6628"/>
          <a:stretch/>
        </p:blipFill>
        <p:spPr>
          <a:xfrm>
            <a:off x="3034628" y="0"/>
            <a:ext cx="2899137" cy="6774080"/>
          </a:xfrm>
          <a:prstGeom prst="rect">
            <a:avLst/>
          </a:prstGeom>
        </p:spPr>
      </p:pic>
      <p:sp>
        <p:nvSpPr>
          <p:cNvPr id="2" name="TextBox 1"/>
          <p:cNvSpPr txBox="1"/>
          <p:nvPr/>
        </p:nvSpPr>
        <p:spPr>
          <a:xfrm>
            <a:off x="6149480" y="6390105"/>
            <a:ext cx="2794000" cy="383975"/>
          </a:xfrm>
          <a:prstGeom prst="rect">
            <a:avLst/>
          </a:prstGeom>
          <a:noFill/>
        </p:spPr>
        <p:txBody>
          <a:bodyPr wrap="square" rtlCol="0">
            <a:spAutoFit/>
          </a:bodyPr>
          <a:lstStyle/>
          <a:p>
            <a:r>
              <a:rPr lang="en-US" dirty="0" smtClean="0">
                <a:solidFill>
                  <a:schemeClr val="tx1">
                    <a:lumMod val="50000"/>
                    <a:lumOff val="50000"/>
                  </a:schemeClr>
                </a:solidFill>
              </a:rPr>
              <a:t>Hors-</a:t>
            </a:r>
            <a:r>
              <a:rPr lang="en-US" dirty="0" err="1" smtClean="0">
                <a:solidFill>
                  <a:schemeClr val="tx1">
                    <a:lumMod val="50000"/>
                    <a:lumOff val="50000"/>
                  </a:schemeClr>
                </a:solidFill>
              </a:rPr>
              <a:t>série</a:t>
            </a:r>
            <a:r>
              <a:rPr lang="en-US" dirty="0" smtClean="0">
                <a:solidFill>
                  <a:schemeClr val="tx1">
                    <a:lumMod val="50000"/>
                    <a:lumOff val="50000"/>
                  </a:schemeClr>
                </a:solidFill>
              </a:rPr>
              <a:t> </a:t>
            </a:r>
            <a:r>
              <a:rPr lang="en-US" dirty="0" smtClean="0"/>
              <a:t>/ </a:t>
            </a:r>
            <a:r>
              <a:rPr lang="en-US" b="1" dirty="0" smtClean="0">
                <a:solidFill>
                  <a:srgbClr val="FF0000"/>
                </a:solidFill>
              </a:rPr>
              <a:t>Le Point </a:t>
            </a:r>
            <a:r>
              <a:rPr lang="en-US" dirty="0" smtClean="0">
                <a:solidFill>
                  <a:srgbClr val="7F7F7F"/>
                </a:solidFill>
              </a:rPr>
              <a:t>(2017)</a:t>
            </a:r>
            <a:endParaRPr lang="en-US" dirty="0">
              <a:solidFill>
                <a:srgbClr val="7F7F7F"/>
              </a:solidFill>
            </a:endParaRPr>
          </a:p>
        </p:txBody>
      </p:sp>
      <p:sp>
        <p:nvSpPr>
          <p:cNvPr id="5" name="Curved Right Arrow 4"/>
          <p:cNvSpPr>
            <a:spLocks/>
          </p:cNvSpPr>
          <p:nvPr/>
        </p:nvSpPr>
        <p:spPr>
          <a:xfrm flipH="1">
            <a:off x="4256032" y="2143028"/>
            <a:ext cx="928803" cy="2538616"/>
          </a:xfrm>
          <a:prstGeom prst="curvedRightArrow">
            <a:avLst/>
          </a:prstGeom>
          <a:solidFill>
            <a:srgbClr val="0000FF"/>
          </a:solidFill>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3439237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2387137" y="1583574"/>
            <a:ext cx="4285225" cy="2843712"/>
          </a:xfrm>
          <a:prstGeom prst="rect">
            <a:avLst/>
          </a:prstGeom>
        </p:spPr>
      </p:pic>
      <p:sp>
        <p:nvSpPr>
          <p:cNvPr id="7" name="Oval 6"/>
          <p:cNvSpPr/>
          <p:nvPr/>
        </p:nvSpPr>
        <p:spPr>
          <a:xfrm>
            <a:off x="3028942" y="3005430"/>
            <a:ext cx="457200" cy="457200"/>
          </a:xfrm>
          <a:prstGeom prst="ellipse">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021481" y="3005430"/>
            <a:ext cx="457200" cy="457200"/>
          </a:xfrm>
          <a:prstGeom prst="ellipse">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Right Arrow 8"/>
          <p:cNvSpPr>
            <a:spLocks/>
          </p:cNvSpPr>
          <p:nvPr/>
        </p:nvSpPr>
        <p:spPr>
          <a:xfrm rot="5400000" flipH="1">
            <a:off x="3859427" y="2262539"/>
            <a:ext cx="928803" cy="3237725"/>
          </a:xfrm>
          <a:prstGeom prst="curvedRightArrow">
            <a:avLst/>
          </a:prstGeom>
          <a:solidFill>
            <a:srgbClr val="0000FF"/>
          </a:solidFill>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1121632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15724"/>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2400" cap="none" dirty="0">
                <a:solidFill>
                  <a:srgbClr val="00587E"/>
                </a:solidFill>
                <a:latin typeface="Arial" panose="020B0604020202020204" pitchFamily="34" charset="0"/>
                <a:cs typeface="Arial" panose="020B0604020202020204" pitchFamily="34" charset="0"/>
              </a:rPr>
              <a:t>3</a:t>
            </a:r>
            <a:r>
              <a:rPr lang="fr-FR" sz="2400" cap="none" dirty="0" smtClean="0">
                <a:solidFill>
                  <a:srgbClr val="00587E"/>
                </a:solidFill>
                <a:latin typeface="Arial" panose="020B0604020202020204" pitchFamily="34" charset="0"/>
                <a:cs typeface="Arial" panose="020B0604020202020204" pitchFamily="34" charset="0"/>
              </a:rPr>
              <a:t>. Concret </a:t>
            </a:r>
            <a:r>
              <a:rPr lang="fr-FR" sz="2400" cap="none" dirty="0" smtClean="0">
                <a:solidFill>
                  <a:srgbClr val="00587E"/>
                </a:solidFill>
                <a:latin typeface="Arial" panose="020B0604020202020204" pitchFamily="34" charset="0"/>
                <a:cs typeface="Arial" panose="020B0604020202020204" pitchFamily="34" charset="0"/>
                <a:sym typeface="Wingdings"/>
              </a:rPr>
              <a:t> imagé  abstrait</a:t>
            </a:r>
            <a:endParaRPr lang="fr-FR" sz="2400" cap="none" dirty="0" smtClean="0">
              <a:solidFill>
                <a:srgbClr val="00587E"/>
              </a:solidFill>
              <a:latin typeface="Arial" panose="020B0604020202020204" pitchFamily="34" charset="0"/>
              <a:cs typeface="Arial" panose="020B0604020202020204" pitchFamily="34" charset="0"/>
            </a:endParaRPr>
          </a:p>
          <a:p>
            <a:pPr>
              <a:spcBef>
                <a:spcPts val="1200"/>
              </a:spcBef>
              <a:buAutoNum type="arabicPeriod"/>
            </a:pPr>
            <a:endParaRPr lang="fr-FR" sz="1600" cap="none" dirty="0" smtClean="0">
              <a:solidFill>
                <a:srgbClr val="4A95C3"/>
              </a:solidFill>
              <a:latin typeface="Arial" panose="020B0604020202020204" pitchFamily="34" charset="0"/>
              <a:cs typeface="Arial" panose="020B0604020202020204" pitchFamily="34" charset="0"/>
            </a:endParaRPr>
          </a:p>
        </p:txBody>
      </p:sp>
      <p:sp>
        <p:nvSpPr>
          <p:cNvPr id="3" name="Rectangle 2"/>
          <p:cNvSpPr/>
          <p:nvPr/>
        </p:nvSpPr>
        <p:spPr>
          <a:xfrm>
            <a:off x="935788" y="2055170"/>
            <a:ext cx="5146843" cy="2308324"/>
          </a:xfrm>
          <a:prstGeom prst="rect">
            <a:avLst/>
          </a:prstGeom>
        </p:spPr>
        <p:txBody>
          <a:bodyPr wrap="square">
            <a:spAutoFit/>
          </a:bodyPr>
          <a:lstStyle/>
          <a:p>
            <a:pPr marL="118872" indent="0">
              <a:buNone/>
            </a:pPr>
            <a:r>
              <a:rPr lang="en-US" sz="2400" i="1" dirty="0">
                <a:latin typeface="Cambria"/>
                <a:cs typeface="Cambria"/>
              </a:rPr>
              <a:t>La phase </a:t>
            </a:r>
            <a:r>
              <a:rPr lang="en-US" sz="2400" i="1" dirty="0">
                <a:solidFill>
                  <a:srgbClr val="0000FF"/>
                </a:solidFill>
                <a:latin typeface="Cambria"/>
                <a:cs typeface="Cambria"/>
              </a:rPr>
              <a:t>enactive</a:t>
            </a:r>
          </a:p>
          <a:p>
            <a:pPr marL="118872" indent="0">
              <a:buNone/>
            </a:pPr>
            <a:r>
              <a:rPr lang="en-US" sz="2400" i="1" dirty="0">
                <a:latin typeface="Cambria"/>
                <a:cs typeface="Cambria"/>
              </a:rPr>
              <a:t>  </a:t>
            </a:r>
          </a:p>
          <a:p>
            <a:pPr marL="118872" indent="0">
              <a:buNone/>
            </a:pPr>
            <a:r>
              <a:rPr lang="en-US" sz="2400" i="1" dirty="0">
                <a:latin typeface="Cambria"/>
                <a:cs typeface="Cambria"/>
              </a:rPr>
              <a:t>         La phase </a:t>
            </a:r>
            <a:r>
              <a:rPr lang="en-US" sz="2400" i="1" dirty="0" err="1">
                <a:solidFill>
                  <a:srgbClr val="FF0000"/>
                </a:solidFill>
                <a:latin typeface="Cambria"/>
                <a:cs typeface="Cambria"/>
              </a:rPr>
              <a:t>iconique</a:t>
            </a:r>
            <a:endParaRPr lang="en-US" sz="2400" i="1" dirty="0">
              <a:solidFill>
                <a:srgbClr val="FF0000"/>
              </a:solidFill>
              <a:latin typeface="Cambria"/>
              <a:cs typeface="Cambria"/>
            </a:endParaRPr>
          </a:p>
          <a:p>
            <a:pPr marL="118872" indent="0">
              <a:buNone/>
            </a:pPr>
            <a:r>
              <a:rPr lang="en-US" sz="2400" i="1" dirty="0">
                <a:latin typeface="Cambria"/>
                <a:cs typeface="Cambria"/>
              </a:rPr>
              <a:t>   </a:t>
            </a:r>
          </a:p>
          <a:p>
            <a:pPr marL="118872" indent="0">
              <a:buNone/>
            </a:pPr>
            <a:r>
              <a:rPr lang="en-US" sz="2400" i="1" dirty="0">
                <a:latin typeface="Cambria"/>
                <a:cs typeface="Cambria"/>
              </a:rPr>
              <a:t>              La phase </a:t>
            </a:r>
            <a:r>
              <a:rPr lang="en-US" sz="2400" i="1" dirty="0" err="1">
                <a:solidFill>
                  <a:srgbClr val="008000"/>
                </a:solidFill>
                <a:latin typeface="Cambria"/>
                <a:cs typeface="Cambria"/>
              </a:rPr>
              <a:t>symbolique</a:t>
            </a:r>
            <a:endParaRPr lang="en-US" sz="2400" dirty="0">
              <a:solidFill>
                <a:srgbClr val="008000"/>
              </a:solidFill>
            </a:endParaRPr>
          </a:p>
          <a:p>
            <a:pPr marL="118872" indent="0">
              <a:buNone/>
            </a:pPr>
            <a:r>
              <a:rPr lang="en-US" sz="2400" dirty="0"/>
              <a:t>                          </a:t>
            </a:r>
          </a:p>
        </p:txBody>
      </p:sp>
      <p:pic>
        <p:nvPicPr>
          <p:cNvPr id="10" name="Picture 9"/>
          <p:cNvPicPr>
            <a:picLocks noChangeAspect="1"/>
          </p:cNvPicPr>
          <p:nvPr/>
        </p:nvPicPr>
        <p:blipFill rotWithShape="1">
          <a:blip r:embed="rId4"/>
          <a:srcRect b="12409"/>
          <a:stretch/>
        </p:blipFill>
        <p:spPr>
          <a:xfrm>
            <a:off x="6725310" y="1323473"/>
            <a:ext cx="1632953" cy="2108741"/>
          </a:xfrm>
          <a:prstGeom prst="rect">
            <a:avLst/>
          </a:prstGeom>
        </p:spPr>
      </p:pic>
      <p:sp>
        <p:nvSpPr>
          <p:cNvPr id="11" name="TextBox 10"/>
          <p:cNvSpPr txBox="1"/>
          <p:nvPr/>
        </p:nvSpPr>
        <p:spPr>
          <a:xfrm>
            <a:off x="6341820" y="3463332"/>
            <a:ext cx="2589895" cy="769441"/>
          </a:xfrm>
          <a:prstGeom prst="rect">
            <a:avLst/>
          </a:prstGeom>
          <a:noFill/>
        </p:spPr>
        <p:txBody>
          <a:bodyPr wrap="square" rtlCol="0">
            <a:spAutoFit/>
          </a:bodyPr>
          <a:lstStyle/>
          <a:p>
            <a:pPr algn="ctr"/>
            <a:r>
              <a:rPr lang="en-US" sz="2400" dirty="0" smtClean="0">
                <a:solidFill>
                  <a:srgbClr val="7F7F7F"/>
                </a:solidFill>
              </a:rPr>
              <a:t>Jerome Bruner</a:t>
            </a:r>
          </a:p>
          <a:p>
            <a:pPr algn="ctr"/>
            <a:r>
              <a:rPr lang="en-US" sz="2000" dirty="0" smtClean="0">
                <a:solidFill>
                  <a:srgbClr val="7F7F7F"/>
                </a:solidFill>
              </a:rPr>
              <a:t>(1950 – 2016)</a:t>
            </a:r>
            <a:endParaRPr lang="en-US" sz="2000" dirty="0">
              <a:solidFill>
                <a:srgbClr val="7F7F7F"/>
              </a:solidFill>
            </a:endParaRPr>
          </a:p>
        </p:txBody>
      </p:sp>
      <p:pic>
        <p:nvPicPr>
          <p:cNvPr id="8" name="Picture 7"/>
          <p:cNvPicPr>
            <a:picLocks noChangeAspect="1"/>
          </p:cNvPicPr>
          <p:nvPr/>
        </p:nvPicPr>
        <p:blipFill>
          <a:blip r:embed="rId5"/>
          <a:stretch>
            <a:fillRect/>
          </a:stretch>
        </p:blipFill>
        <p:spPr>
          <a:xfrm>
            <a:off x="615563" y="4531960"/>
            <a:ext cx="6388139" cy="1689228"/>
          </a:xfrm>
          <a:prstGeom prst="rect">
            <a:avLst/>
          </a:prstGeom>
        </p:spPr>
      </p:pic>
    </p:spTree>
    <p:extLst>
      <p:ext uri="{BB962C8B-B14F-4D97-AF65-F5344CB8AC3E}">
        <p14:creationId xmlns:p14="http://schemas.microsoft.com/office/powerpoint/2010/main" val="1251341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93" y="369341"/>
            <a:ext cx="8772225" cy="1252728"/>
          </a:xfrm>
        </p:spPr>
        <p:txBody>
          <a:bodyPr>
            <a:normAutofit/>
          </a:bodyPr>
          <a:lstStyle/>
          <a:p>
            <a:r>
              <a:rPr lang="en-US" sz="3200" i="1" dirty="0" smtClean="0">
                <a:solidFill>
                  <a:schemeClr val="tx1">
                    <a:lumMod val="50000"/>
                    <a:lumOff val="50000"/>
                  </a:schemeClr>
                </a:solidFill>
                <a:latin typeface="Arial"/>
                <a:cs typeface="Arial"/>
              </a:rPr>
              <a:t>I</a:t>
            </a:r>
            <a:r>
              <a:rPr lang="is-IS" sz="3200" i="1" dirty="0" smtClean="0">
                <a:solidFill>
                  <a:schemeClr val="tx1">
                    <a:lumMod val="50000"/>
                    <a:lumOff val="50000"/>
                  </a:schemeClr>
                </a:solidFill>
                <a:latin typeface="Arial"/>
                <a:cs typeface="Arial"/>
              </a:rPr>
              <a:t>nspiré aussi par...</a:t>
            </a:r>
            <a:endParaRPr lang="en-US" sz="3200" i="1" dirty="0">
              <a:solidFill>
                <a:schemeClr val="tx1">
                  <a:lumMod val="50000"/>
                  <a:lumOff val="50000"/>
                </a:schemeClr>
              </a:solidFill>
              <a:latin typeface="Arial"/>
              <a:cs typeface="Arial"/>
            </a:endParaRPr>
          </a:p>
        </p:txBody>
      </p:sp>
      <p:sp>
        <p:nvSpPr>
          <p:cNvPr id="3" name="Content Placeholder 2"/>
          <p:cNvSpPr>
            <a:spLocks noGrp="1"/>
          </p:cNvSpPr>
          <p:nvPr>
            <p:ph idx="1"/>
          </p:nvPr>
        </p:nvSpPr>
        <p:spPr>
          <a:xfrm>
            <a:off x="353621" y="1775191"/>
            <a:ext cx="8229600" cy="4625609"/>
          </a:xfrm>
        </p:spPr>
        <p:txBody>
          <a:bodyPr>
            <a:normAutofit/>
          </a:bodyPr>
          <a:lstStyle/>
          <a:p>
            <a:pPr marL="118872" indent="0">
              <a:buNone/>
            </a:pPr>
            <a:r>
              <a:rPr lang="fr-FR" sz="3600" dirty="0" smtClean="0"/>
              <a:t> </a:t>
            </a:r>
            <a:r>
              <a:rPr lang="fr-FR" dirty="0" smtClean="0">
                <a:solidFill>
                  <a:srgbClr val="00587E"/>
                </a:solidFill>
                <a:latin typeface="Arial"/>
                <a:cs typeface="Arial"/>
              </a:rPr>
              <a:t>La maturation du développement</a:t>
            </a:r>
          </a:p>
          <a:p>
            <a:pPr marL="118872" indent="0">
              <a:buNone/>
            </a:pPr>
            <a:endParaRPr lang="fr-FR" dirty="0" smtClean="0"/>
          </a:p>
          <a:p>
            <a:pPr>
              <a:lnSpc>
                <a:spcPct val="120000"/>
              </a:lnSpc>
            </a:pPr>
            <a:r>
              <a:rPr lang="fr-FR" sz="2400" i="1" dirty="0" smtClean="0">
                <a:latin typeface="Cambria"/>
                <a:cs typeface="Cambria"/>
              </a:rPr>
              <a:t>Période sensorimotrice (motricité)</a:t>
            </a:r>
          </a:p>
          <a:p>
            <a:pPr>
              <a:lnSpc>
                <a:spcPct val="120000"/>
              </a:lnSpc>
            </a:pPr>
            <a:r>
              <a:rPr lang="fr-FR" sz="2400" i="1" dirty="0" smtClean="0">
                <a:latin typeface="Cambria"/>
                <a:cs typeface="Cambria"/>
              </a:rPr>
              <a:t>Période préopératoire (perception)</a:t>
            </a:r>
          </a:p>
          <a:p>
            <a:pPr>
              <a:lnSpc>
                <a:spcPct val="120000"/>
              </a:lnSpc>
            </a:pPr>
            <a:r>
              <a:rPr lang="fr-FR" sz="2400" b="1" i="1" dirty="0" smtClean="0">
                <a:solidFill>
                  <a:srgbClr val="FF0000"/>
                </a:solidFill>
                <a:latin typeface="Cambria"/>
                <a:cs typeface="Cambria"/>
              </a:rPr>
              <a:t>Période opératoire ou période                                     des opérations concrètes (</a:t>
            </a:r>
            <a:r>
              <a:rPr lang="fr-FR" sz="2000" i="1" dirty="0" smtClean="0">
                <a:solidFill>
                  <a:srgbClr val="FF0000"/>
                </a:solidFill>
                <a:latin typeface="Cambria"/>
                <a:cs typeface="Cambria"/>
              </a:rPr>
              <a:t>7 à 11 ans</a:t>
            </a:r>
            <a:r>
              <a:rPr lang="fr-FR" sz="2400" b="1" i="1" dirty="0" smtClean="0">
                <a:solidFill>
                  <a:srgbClr val="FF0000"/>
                </a:solidFill>
                <a:latin typeface="Cambria"/>
                <a:cs typeface="Cambria"/>
              </a:rPr>
              <a:t>)</a:t>
            </a:r>
            <a:endParaRPr lang="fr-FR" sz="2400" b="1" dirty="0">
              <a:solidFill>
                <a:srgbClr val="FF0000"/>
              </a:solidFill>
            </a:endParaRPr>
          </a:p>
        </p:txBody>
      </p:sp>
      <p:sp>
        <p:nvSpPr>
          <p:cNvPr id="4" name="Footer Placeholder 3"/>
          <p:cNvSpPr>
            <a:spLocks noGrp="1"/>
          </p:cNvSpPr>
          <p:nvPr>
            <p:ph type="ftr" sz="quarter" idx="11"/>
          </p:nvPr>
        </p:nvSpPr>
        <p:spPr>
          <a:xfrm>
            <a:off x="1619251" y="6356351"/>
            <a:ext cx="6492874" cy="365125"/>
          </a:xfrm>
        </p:spPr>
        <p:txBody>
          <a:bodyPr/>
          <a:lstStyle/>
          <a:p>
            <a:r>
              <a:rPr lang="en-US" dirty="0" err="1" smtClean="0"/>
              <a:t>www.MonicaNeagoy.com</a:t>
            </a:r>
            <a:r>
              <a:rPr lang="en-US" dirty="0" smtClean="0"/>
              <a:t>                </a:t>
            </a:r>
            <a:r>
              <a:rPr lang="en-US" dirty="0" err="1" smtClean="0"/>
              <a:t>MonicaNeagoy@gmail.com</a:t>
            </a:r>
            <a:endParaRPr lang="en-US" dirty="0"/>
          </a:p>
        </p:txBody>
      </p:sp>
      <p:sp>
        <p:nvSpPr>
          <p:cNvPr id="6" name="TextBox 5"/>
          <p:cNvSpPr txBox="1"/>
          <p:nvPr/>
        </p:nvSpPr>
        <p:spPr>
          <a:xfrm>
            <a:off x="6343425" y="5144650"/>
            <a:ext cx="2589895" cy="461665"/>
          </a:xfrm>
          <a:prstGeom prst="rect">
            <a:avLst/>
          </a:prstGeom>
          <a:noFill/>
        </p:spPr>
        <p:txBody>
          <a:bodyPr wrap="square" rtlCol="0">
            <a:spAutoFit/>
          </a:bodyPr>
          <a:lstStyle/>
          <a:p>
            <a:pPr algn="ctr"/>
            <a:r>
              <a:rPr lang="en-US" sz="2400" dirty="0" smtClean="0">
                <a:solidFill>
                  <a:schemeClr val="tx1">
                    <a:lumMod val="50000"/>
                    <a:lumOff val="50000"/>
                  </a:schemeClr>
                </a:solidFill>
              </a:rPr>
              <a:t>Jean Piaget</a:t>
            </a:r>
            <a:endParaRPr lang="en-US" sz="2400" dirty="0">
              <a:solidFill>
                <a:schemeClr val="tx1">
                  <a:lumMod val="50000"/>
                  <a:lumOff val="50000"/>
                </a:schemeClr>
              </a:solidFill>
            </a:endParaRPr>
          </a:p>
        </p:txBody>
      </p:sp>
      <p:pic>
        <p:nvPicPr>
          <p:cNvPr id="10" name="Picture 9"/>
          <p:cNvPicPr>
            <a:picLocks noChangeAspect="1"/>
          </p:cNvPicPr>
          <p:nvPr/>
        </p:nvPicPr>
        <p:blipFill>
          <a:blip r:embed="rId3"/>
          <a:stretch>
            <a:fillRect/>
          </a:stretch>
        </p:blipFill>
        <p:spPr>
          <a:xfrm>
            <a:off x="6115050" y="2679072"/>
            <a:ext cx="2655894" cy="2400928"/>
          </a:xfrm>
          <a:prstGeom prst="rect">
            <a:avLst/>
          </a:prstGeom>
        </p:spPr>
      </p:pic>
    </p:spTree>
    <p:extLst>
      <p:ext uri="{BB962C8B-B14F-4D97-AF65-F5344CB8AC3E}">
        <p14:creationId xmlns:p14="http://schemas.microsoft.com/office/powerpoint/2010/main" val="2281349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13368" y="0"/>
            <a:ext cx="9144000" cy="6858000"/>
          </a:xfrm>
          <a:prstGeom prst="rect">
            <a:avLst/>
          </a:prstGeom>
        </p:spPr>
      </p:pic>
      <p:sp>
        <p:nvSpPr>
          <p:cNvPr id="3" name="Content Placeholder 2"/>
          <p:cNvSpPr>
            <a:spLocks noGrp="1"/>
          </p:cNvSpPr>
          <p:nvPr>
            <p:ph idx="1"/>
          </p:nvPr>
        </p:nvSpPr>
        <p:spPr>
          <a:xfrm>
            <a:off x="450346" y="2190365"/>
            <a:ext cx="6136105" cy="4625609"/>
          </a:xfrm>
        </p:spPr>
        <p:txBody>
          <a:bodyPr/>
          <a:lstStyle/>
          <a:p>
            <a:r>
              <a:rPr lang="fr-FR" sz="2400" i="1" dirty="0">
                <a:solidFill>
                  <a:srgbClr val="4A95C3"/>
                </a:solidFill>
                <a:latin typeface="Cambria"/>
                <a:cs typeface="Cambria"/>
              </a:rPr>
              <a:t>la </a:t>
            </a:r>
            <a:r>
              <a:rPr lang="fr-FR" sz="2400" b="1" i="1" dirty="0">
                <a:solidFill>
                  <a:srgbClr val="4A95C3"/>
                </a:solidFill>
                <a:latin typeface="Cambria"/>
                <a:cs typeface="Cambria"/>
              </a:rPr>
              <a:t>verbalisation</a:t>
            </a:r>
            <a:r>
              <a:rPr lang="fr-FR" sz="2400" i="1" dirty="0">
                <a:solidFill>
                  <a:srgbClr val="4A95C3"/>
                </a:solidFill>
                <a:latin typeface="Cambria"/>
                <a:cs typeface="Cambria"/>
              </a:rPr>
              <a:t> par le professeur et les élèves </a:t>
            </a:r>
            <a:r>
              <a:rPr lang="fr-FR" sz="2400" i="1" dirty="0" smtClean="0">
                <a:solidFill>
                  <a:srgbClr val="4A95C3"/>
                </a:solidFill>
                <a:latin typeface="Cambria"/>
                <a:cs typeface="Cambria"/>
              </a:rPr>
              <a:t>joue un rôle fondamental.</a:t>
            </a:r>
            <a:endParaRPr lang="fr-FR" sz="2400" i="1" dirty="0">
              <a:solidFill>
                <a:srgbClr val="4A95C3"/>
              </a:solidFill>
              <a:latin typeface="Cambria"/>
              <a:cs typeface="Cambria"/>
            </a:endParaRPr>
          </a:p>
          <a:p>
            <a:pPr marL="0" indent="0">
              <a:buNone/>
            </a:pPr>
            <a:endParaRPr lang="fr-FR" sz="2400" i="1" dirty="0">
              <a:latin typeface="Cambria"/>
              <a:cs typeface="Cambria"/>
            </a:endParaRPr>
          </a:p>
          <a:p>
            <a:r>
              <a:rPr lang="fr-FR" sz="2400" i="1" dirty="0" smtClean="0">
                <a:solidFill>
                  <a:srgbClr val="4A95C3"/>
                </a:solidFill>
                <a:latin typeface="Cambria"/>
                <a:cs typeface="Cambria"/>
              </a:rPr>
              <a:t>« je </a:t>
            </a:r>
            <a:r>
              <a:rPr lang="fr-FR" sz="2400" i="1" dirty="0" smtClean="0">
                <a:solidFill>
                  <a:srgbClr val="4A95C3"/>
                </a:solidFill>
                <a:latin typeface="Cambria"/>
                <a:cs typeface="Cambria"/>
              </a:rPr>
              <a:t>mets </a:t>
            </a:r>
            <a:r>
              <a:rPr lang="fr-FR" sz="2400" i="1" dirty="0" smtClean="0">
                <a:solidFill>
                  <a:srgbClr val="4A95C3"/>
                </a:solidFill>
                <a:latin typeface="Cambria"/>
                <a:cs typeface="Cambria"/>
              </a:rPr>
              <a:t>un haut</a:t>
            </a:r>
            <a:r>
              <a:rPr lang="fr-FR" sz="2400" i="1" dirty="0">
                <a:solidFill>
                  <a:srgbClr val="4A95C3"/>
                </a:solidFill>
                <a:latin typeface="Cambria"/>
                <a:cs typeface="Cambria"/>
              </a:rPr>
              <a:t>-parleur sur </a:t>
            </a:r>
            <a:r>
              <a:rPr lang="fr-FR" sz="2400" i="1" dirty="0" smtClean="0">
                <a:solidFill>
                  <a:srgbClr val="4A95C3"/>
                </a:solidFill>
                <a:latin typeface="Cambria"/>
                <a:cs typeface="Cambria"/>
              </a:rPr>
              <a:t>ta pensée »</a:t>
            </a:r>
            <a:r>
              <a:rPr lang="fr-FR" sz="2400" i="1" dirty="0">
                <a:solidFill>
                  <a:srgbClr val="4A95C3"/>
                </a:solidFill>
                <a:latin typeface="Cambria"/>
                <a:cs typeface="Cambria"/>
              </a:rPr>
              <a:t>.</a:t>
            </a:r>
          </a:p>
          <a:p>
            <a:pPr marL="118872" indent="0">
              <a:buNone/>
            </a:pPr>
            <a:endParaRPr lang="fr-FR" sz="2400" i="1" dirty="0">
              <a:solidFill>
                <a:srgbClr val="4A95C3"/>
              </a:solidFill>
              <a:latin typeface="Cambria"/>
              <a:cs typeface="Cambria"/>
            </a:endParaRPr>
          </a:p>
          <a:p>
            <a:r>
              <a:rPr lang="fr-FR" sz="2400" i="1" dirty="0">
                <a:solidFill>
                  <a:srgbClr val="4A95C3"/>
                </a:solidFill>
                <a:latin typeface="Cambria"/>
                <a:cs typeface="Cambria"/>
              </a:rPr>
              <a:t>La Méthode de </a:t>
            </a:r>
            <a:r>
              <a:rPr lang="fr-FR" sz="2400" i="1" dirty="0" smtClean="0">
                <a:solidFill>
                  <a:srgbClr val="4A95C3"/>
                </a:solidFill>
                <a:latin typeface="Cambria"/>
                <a:cs typeface="Cambria"/>
              </a:rPr>
              <a:t>Singapour </a:t>
            </a:r>
            <a:r>
              <a:rPr lang="fr-FR" sz="2400" i="1" dirty="0">
                <a:solidFill>
                  <a:srgbClr val="4A95C3"/>
                </a:solidFill>
                <a:latin typeface="Cambria"/>
                <a:cs typeface="Cambria"/>
              </a:rPr>
              <a:t>est </a:t>
            </a:r>
            <a:r>
              <a:rPr lang="fr-FR" sz="2400" i="1" dirty="0" smtClean="0">
                <a:solidFill>
                  <a:srgbClr val="4A95C3"/>
                </a:solidFill>
                <a:latin typeface="Cambria"/>
                <a:cs typeface="Cambria"/>
              </a:rPr>
              <a:t>une        méthode </a:t>
            </a:r>
            <a:r>
              <a:rPr lang="fr-FR" sz="2400" b="1" i="1" dirty="0">
                <a:solidFill>
                  <a:srgbClr val="4A95C3"/>
                </a:solidFill>
                <a:latin typeface="Cambria"/>
                <a:cs typeface="Cambria"/>
              </a:rPr>
              <a:t>explicite</a:t>
            </a:r>
          </a:p>
          <a:p>
            <a:endParaRPr lang="fr-FR" i="1" dirty="0">
              <a:latin typeface="Cambria"/>
              <a:cs typeface="Cambria"/>
            </a:endParaRPr>
          </a:p>
        </p:txBody>
      </p:sp>
      <p:pic>
        <p:nvPicPr>
          <p:cNvPr id="7" name="Picture 6"/>
          <p:cNvPicPr>
            <a:picLocks noChangeAspect="1"/>
          </p:cNvPicPr>
          <p:nvPr/>
        </p:nvPicPr>
        <p:blipFill>
          <a:blip r:embed="rId4"/>
          <a:stretch>
            <a:fillRect/>
          </a:stretch>
        </p:blipFill>
        <p:spPr>
          <a:xfrm>
            <a:off x="5899980" y="2390805"/>
            <a:ext cx="3139315" cy="2899434"/>
          </a:xfrm>
          <a:prstGeom prst="rect">
            <a:avLst/>
          </a:prstGeom>
        </p:spPr>
      </p:pic>
      <p:sp>
        <p:nvSpPr>
          <p:cNvPr id="4" name="Rectangle 3"/>
          <p:cNvSpPr/>
          <p:nvPr/>
        </p:nvSpPr>
        <p:spPr>
          <a:xfrm>
            <a:off x="426865" y="1145492"/>
            <a:ext cx="8304966" cy="461665"/>
          </a:xfrm>
          <a:prstGeom prst="rect">
            <a:avLst/>
          </a:prstGeom>
        </p:spPr>
        <p:txBody>
          <a:bodyPr wrap="square">
            <a:spAutoFit/>
          </a:bodyPr>
          <a:lstStyle/>
          <a:p>
            <a:pPr>
              <a:spcBef>
                <a:spcPts val="1200"/>
              </a:spcBef>
            </a:pPr>
            <a:r>
              <a:rPr lang="fr-FR" sz="2400" b="1" dirty="0" smtClean="0">
                <a:solidFill>
                  <a:srgbClr val="00587E"/>
                </a:solidFill>
                <a:latin typeface="Arial" panose="020B0604020202020204" pitchFamily="34" charset="0"/>
                <a:cs typeface="Arial" panose="020B0604020202020204" pitchFamily="34" charset="0"/>
              </a:rPr>
              <a:t>4. Les connaissances se construisent dans le dialogue</a:t>
            </a:r>
            <a:endParaRPr lang="fr-FR" sz="2400" b="1" dirty="0">
              <a:solidFill>
                <a:srgbClr val="0058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468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76139" y="2035743"/>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spcBef>
                <a:spcPts val="1200"/>
              </a:spcBef>
              <a:buFont typeface="Arial"/>
              <a:buAutoNum type="romanUcPeriod"/>
            </a:pPr>
            <a:r>
              <a:rPr lang="fr-FR" cap="none" dirty="0">
                <a:solidFill>
                  <a:srgbClr val="00587E"/>
                </a:solidFill>
                <a:latin typeface="Arial" panose="020B0604020202020204" pitchFamily="34" charset="0"/>
                <a:cs typeface="Arial" panose="020B0604020202020204" pitchFamily="34" charset="0"/>
              </a:rPr>
              <a:t>Quelques mots d’introduction</a:t>
            </a:r>
          </a:p>
          <a:p>
            <a:pPr marL="571500" indent="-571500">
              <a:spcBef>
                <a:spcPts val="1200"/>
              </a:spcBef>
              <a:buFont typeface="Arial"/>
              <a:buAutoNum type="romanUcPeriod"/>
            </a:pPr>
            <a:r>
              <a:rPr lang="fr-FR" cap="none" dirty="0">
                <a:solidFill>
                  <a:srgbClr val="DEEBF7"/>
                </a:solidFill>
                <a:latin typeface="Arial" panose="020B0604020202020204" pitchFamily="34" charset="0"/>
                <a:cs typeface="Arial" panose="020B0604020202020204" pitchFamily="34" charset="0"/>
              </a:rPr>
              <a:t>7 points forts dont on peut s’inspirer</a:t>
            </a:r>
          </a:p>
          <a:p>
            <a:pPr marL="571500" indent="-571500">
              <a:spcBef>
                <a:spcPts val="1200"/>
              </a:spcBef>
              <a:buFont typeface="Arial"/>
              <a:buAutoNum type="romanUcPeriod"/>
            </a:pPr>
            <a:r>
              <a:rPr lang="fr-FR" cap="none" dirty="0" smtClean="0">
                <a:solidFill>
                  <a:srgbClr val="DEEBF7"/>
                </a:solidFill>
                <a:latin typeface="Arial" panose="020B0604020202020204" pitchFamily="34" charset="0"/>
                <a:cs typeface="Arial" panose="020B0604020202020204" pitchFamily="34" charset="0"/>
              </a:rPr>
              <a:t>Quelques mots de conclusion</a:t>
            </a:r>
            <a:endParaRPr lang="fr-FR" cap="none" dirty="0">
              <a:solidFill>
                <a:srgbClr val="DEEBF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7871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25" y="1616160"/>
            <a:ext cx="8229600" cy="4625609"/>
          </a:xfrm>
        </p:spPr>
        <p:txBody>
          <a:bodyPr>
            <a:normAutofit/>
          </a:bodyPr>
          <a:lstStyle/>
          <a:p>
            <a:pPr marL="118872" indent="0">
              <a:buNone/>
            </a:pPr>
            <a:r>
              <a:rPr lang="fr-FR" dirty="0" smtClean="0">
                <a:solidFill>
                  <a:srgbClr val="00587E"/>
                </a:solidFill>
                <a:latin typeface="Arial"/>
                <a:cs typeface="Arial"/>
              </a:rPr>
              <a:t>Les élèves sont des apprenants </a:t>
            </a:r>
            <a:r>
              <a:rPr lang="fr-FR" b="1" dirty="0" smtClean="0">
                <a:solidFill>
                  <a:srgbClr val="00587E"/>
                </a:solidFill>
                <a:latin typeface="Arial"/>
                <a:cs typeface="Arial"/>
              </a:rPr>
              <a:t>actifs</a:t>
            </a:r>
          </a:p>
          <a:p>
            <a:pPr marL="118872" indent="0">
              <a:buNone/>
            </a:pPr>
            <a:endParaRPr lang="fr-FR" dirty="0" smtClean="0"/>
          </a:p>
          <a:p>
            <a:pPr marL="274320" indent="0">
              <a:buNone/>
            </a:pPr>
            <a:r>
              <a:rPr lang="fr-FR" dirty="0" smtClean="0"/>
              <a:t>   </a:t>
            </a:r>
          </a:p>
          <a:p>
            <a:pPr marL="274320">
              <a:lnSpc>
                <a:spcPct val="120000"/>
              </a:lnSpc>
            </a:pPr>
            <a:r>
              <a:rPr lang="fr-FR" sz="2400" i="1" dirty="0" smtClean="0">
                <a:solidFill>
                  <a:srgbClr val="4A95C3"/>
                </a:solidFill>
                <a:latin typeface="Cambria"/>
                <a:cs typeface="Cambria"/>
              </a:rPr>
              <a:t>Interaction sociale</a:t>
            </a:r>
          </a:p>
          <a:p>
            <a:pPr marL="274320">
              <a:lnSpc>
                <a:spcPct val="120000"/>
              </a:lnSpc>
            </a:pPr>
            <a:r>
              <a:rPr lang="fr-FR" sz="2400" i="1" dirty="0" smtClean="0">
                <a:solidFill>
                  <a:srgbClr val="4A95C3"/>
                </a:solidFill>
                <a:latin typeface="Cambria"/>
                <a:cs typeface="Cambria"/>
              </a:rPr>
              <a:t>Apprentissage coopératif</a:t>
            </a:r>
          </a:p>
          <a:p>
            <a:pPr marL="274320">
              <a:lnSpc>
                <a:spcPct val="120000"/>
              </a:lnSpc>
            </a:pPr>
            <a:r>
              <a:rPr lang="fr-FR" sz="2400" i="1" dirty="0" smtClean="0">
                <a:solidFill>
                  <a:srgbClr val="4A95C3"/>
                </a:solidFill>
                <a:latin typeface="Cambria"/>
                <a:cs typeface="Cambria"/>
              </a:rPr>
              <a:t>Zone proximale de développement</a:t>
            </a:r>
          </a:p>
        </p:txBody>
      </p:sp>
      <p:sp>
        <p:nvSpPr>
          <p:cNvPr id="4" name="Footer Placeholder 3"/>
          <p:cNvSpPr>
            <a:spLocks noGrp="1"/>
          </p:cNvSpPr>
          <p:nvPr>
            <p:ph type="ftr" sz="quarter" idx="11"/>
          </p:nvPr>
        </p:nvSpPr>
        <p:spPr>
          <a:xfrm>
            <a:off x="1871982" y="6450936"/>
            <a:ext cx="5507719" cy="274320"/>
          </a:xfrm>
        </p:spPr>
        <p:txBody>
          <a:bodyPr/>
          <a:lstStyle/>
          <a:p>
            <a:pPr algn="ctr"/>
            <a:r>
              <a:rPr lang="en-US" sz="1600" dirty="0" err="1" smtClean="0"/>
              <a:t>www.MonicaNeagoy.com</a:t>
            </a:r>
            <a:r>
              <a:rPr lang="en-US" sz="1600" dirty="0" smtClean="0"/>
              <a:t>                </a:t>
            </a:r>
            <a:r>
              <a:rPr lang="en-US" sz="1600" dirty="0" err="1" smtClean="0"/>
              <a:t>MonicaNeagoy@gmail.com</a:t>
            </a:r>
            <a:endParaRPr lang="en-US" sz="1600" dirty="0"/>
          </a:p>
        </p:txBody>
      </p:sp>
      <p:sp>
        <p:nvSpPr>
          <p:cNvPr id="6" name="TextBox 5"/>
          <p:cNvSpPr txBox="1"/>
          <p:nvPr/>
        </p:nvSpPr>
        <p:spPr>
          <a:xfrm>
            <a:off x="6240586" y="4826001"/>
            <a:ext cx="2589895" cy="461665"/>
          </a:xfrm>
          <a:prstGeom prst="rect">
            <a:avLst/>
          </a:prstGeom>
          <a:noFill/>
        </p:spPr>
        <p:txBody>
          <a:bodyPr wrap="square" rtlCol="0">
            <a:spAutoFit/>
          </a:bodyPr>
          <a:lstStyle/>
          <a:p>
            <a:pPr algn="ctr"/>
            <a:r>
              <a:rPr lang="en-US" sz="2400" dirty="0" smtClean="0">
                <a:solidFill>
                  <a:schemeClr val="tx1">
                    <a:lumMod val="50000"/>
                    <a:lumOff val="50000"/>
                  </a:schemeClr>
                </a:solidFill>
              </a:rPr>
              <a:t>Lev </a:t>
            </a:r>
            <a:r>
              <a:rPr lang="en-US" sz="2400" dirty="0" err="1" smtClean="0">
                <a:solidFill>
                  <a:schemeClr val="tx1">
                    <a:lumMod val="50000"/>
                    <a:lumOff val="50000"/>
                  </a:schemeClr>
                </a:solidFill>
              </a:rPr>
              <a:t>Vygotsky</a:t>
            </a:r>
            <a:endParaRPr lang="en-US" sz="2400" dirty="0">
              <a:solidFill>
                <a:schemeClr val="tx1">
                  <a:lumMod val="50000"/>
                  <a:lumOff val="50000"/>
                </a:schemeClr>
              </a:solidFill>
            </a:endParaRPr>
          </a:p>
        </p:txBody>
      </p:sp>
      <p:pic>
        <p:nvPicPr>
          <p:cNvPr id="5" name="Picture 4"/>
          <p:cNvPicPr>
            <a:picLocks noChangeAspect="1"/>
          </p:cNvPicPr>
          <p:nvPr/>
        </p:nvPicPr>
        <p:blipFill rotWithShape="1">
          <a:blip r:embed="rId3"/>
          <a:srcRect b="17277"/>
          <a:stretch/>
        </p:blipFill>
        <p:spPr>
          <a:xfrm>
            <a:off x="6609183" y="2428437"/>
            <a:ext cx="2037869" cy="2397564"/>
          </a:xfrm>
          <a:prstGeom prst="rect">
            <a:avLst/>
          </a:prstGeom>
        </p:spPr>
      </p:pic>
      <p:sp>
        <p:nvSpPr>
          <p:cNvPr id="8" name="Title 1"/>
          <p:cNvSpPr txBox="1">
            <a:spLocks/>
          </p:cNvSpPr>
          <p:nvPr/>
        </p:nvSpPr>
        <p:spPr>
          <a:xfrm>
            <a:off x="270693" y="369341"/>
            <a:ext cx="8772225" cy="1252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i="1" dirty="0" smtClean="0">
                <a:solidFill>
                  <a:schemeClr val="tx1">
                    <a:lumMod val="50000"/>
                    <a:lumOff val="50000"/>
                  </a:schemeClr>
                </a:solidFill>
                <a:latin typeface="Arial"/>
                <a:cs typeface="Arial"/>
              </a:rPr>
              <a:t>I</a:t>
            </a:r>
            <a:r>
              <a:rPr lang="is-IS" sz="3200" i="1" dirty="0" smtClean="0">
                <a:solidFill>
                  <a:schemeClr val="tx1">
                    <a:lumMod val="50000"/>
                    <a:lumOff val="50000"/>
                  </a:schemeClr>
                </a:solidFill>
                <a:latin typeface="Arial"/>
                <a:cs typeface="Arial"/>
              </a:rPr>
              <a:t>nspiré par...</a:t>
            </a:r>
            <a:endParaRPr lang="en-US" sz="3200" i="1"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0728749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13368" y="-40312"/>
            <a:ext cx="9144000" cy="6858000"/>
          </a:xfrm>
          <a:prstGeom prst="rect">
            <a:avLst/>
          </a:prstGeom>
        </p:spPr>
      </p:pic>
      <p:sp>
        <p:nvSpPr>
          <p:cNvPr id="3" name="Content Placeholder 2"/>
          <p:cNvSpPr>
            <a:spLocks noGrp="1"/>
          </p:cNvSpPr>
          <p:nvPr>
            <p:ph idx="1"/>
          </p:nvPr>
        </p:nvSpPr>
        <p:spPr>
          <a:xfrm>
            <a:off x="757516" y="1877360"/>
            <a:ext cx="6136105" cy="4625609"/>
          </a:xfrm>
        </p:spPr>
        <p:txBody>
          <a:bodyPr/>
          <a:lstStyle/>
          <a:p>
            <a:r>
              <a:rPr lang="fr-FR" sz="2400" i="1" dirty="0" smtClean="0">
                <a:solidFill>
                  <a:srgbClr val="4A95C3"/>
                </a:solidFill>
                <a:latin typeface="Cambria"/>
                <a:cs typeface="Cambria"/>
              </a:rPr>
              <a:t>Le principe de la variabilité perceptuelle</a:t>
            </a:r>
            <a:endParaRPr lang="fr-FR" sz="2400" i="1" dirty="0">
              <a:latin typeface="Cambria"/>
              <a:cs typeface="Cambria"/>
            </a:endParaRPr>
          </a:p>
          <a:p>
            <a:pPr marL="0" indent="0">
              <a:buNone/>
            </a:pPr>
            <a:endParaRPr lang="fr-FR" i="1" dirty="0">
              <a:latin typeface="Cambria"/>
              <a:cs typeface="Cambria"/>
            </a:endParaRPr>
          </a:p>
        </p:txBody>
      </p:sp>
      <p:sp>
        <p:nvSpPr>
          <p:cNvPr id="4" name="Rectangle 3"/>
          <p:cNvSpPr/>
          <p:nvPr/>
        </p:nvSpPr>
        <p:spPr>
          <a:xfrm>
            <a:off x="426865" y="1145492"/>
            <a:ext cx="8304966" cy="46166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5</a:t>
            </a:r>
            <a:r>
              <a:rPr lang="fr-FR" sz="2400" b="1" dirty="0" smtClean="0">
                <a:solidFill>
                  <a:srgbClr val="00587E"/>
                </a:solidFill>
                <a:latin typeface="Arial" panose="020B0604020202020204" pitchFamily="34" charset="0"/>
                <a:cs typeface="Arial" panose="020B0604020202020204" pitchFamily="34" charset="0"/>
              </a:rPr>
              <a:t>. Donner des représentations multiples de</a:t>
            </a:r>
            <a:r>
              <a:rPr lang="is-IS" sz="2400" b="1" dirty="0" smtClean="0">
                <a:solidFill>
                  <a:srgbClr val="00587E"/>
                </a:solidFill>
                <a:latin typeface="Arial" panose="020B0604020202020204" pitchFamily="34" charset="0"/>
                <a:cs typeface="Arial" panose="020B0604020202020204" pitchFamily="34" charset="0"/>
              </a:rPr>
              <a:t>…</a:t>
            </a:r>
            <a:endParaRPr lang="fr-FR" sz="2400" b="1" dirty="0">
              <a:solidFill>
                <a:srgbClr val="00587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a:srcRect l="17709" r="14839"/>
          <a:stretch/>
        </p:blipFill>
        <p:spPr>
          <a:xfrm>
            <a:off x="7289672" y="333827"/>
            <a:ext cx="1656054" cy="1737904"/>
          </a:xfrm>
          <a:prstGeom prst="rect">
            <a:avLst/>
          </a:prstGeom>
        </p:spPr>
      </p:pic>
      <p:sp>
        <p:nvSpPr>
          <p:cNvPr id="9" name="TextBox 8"/>
          <p:cNvSpPr txBox="1"/>
          <p:nvPr/>
        </p:nvSpPr>
        <p:spPr>
          <a:xfrm>
            <a:off x="6794733" y="2071731"/>
            <a:ext cx="2589895" cy="400110"/>
          </a:xfrm>
          <a:prstGeom prst="rect">
            <a:avLst/>
          </a:prstGeom>
          <a:noFill/>
        </p:spPr>
        <p:txBody>
          <a:bodyPr wrap="square" rtlCol="0">
            <a:spAutoFit/>
          </a:bodyPr>
          <a:lstStyle/>
          <a:p>
            <a:pPr algn="ctr"/>
            <a:r>
              <a:rPr lang="en-US" sz="2000" dirty="0" err="1" smtClean="0">
                <a:solidFill>
                  <a:srgbClr val="7F7F7F"/>
                </a:solidFill>
              </a:rPr>
              <a:t>Zoltan</a:t>
            </a:r>
            <a:r>
              <a:rPr lang="en-US" sz="2000" dirty="0" smtClean="0">
                <a:solidFill>
                  <a:srgbClr val="7F7F7F"/>
                </a:solidFill>
              </a:rPr>
              <a:t> </a:t>
            </a:r>
            <a:r>
              <a:rPr lang="en-US" sz="2000" dirty="0" err="1" smtClean="0">
                <a:solidFill>
                  <a:srgbClr val="7F7F7F"/>
                </a:solidFill>
              </a:rPr>
              <a:t>Dienes</a:t>
            </a:r>
            <a:endParaRPr lang="en-US" sz="2000" dirty="0">
              <a:solidFill>
                <a:srgbClr val="7F7F7F"/>
              </a:solidFill>
            </a:endParaRPr>
          </a:p>
        </p:txBody>
      </p:sp>
      <p:pic>
        <p:nvPicPr>
          <p:cNvPr id="11" name="Picture 10"/>
          <p:cNvPicPr>
            <a:picLocks noChangeAspect="1"/>
          </p:cNvPicPr>
          <p:nvPr/>
        </p:nvPicPr>
        <p:blipFill rotWithShape="1">
          <a:blip r:embed="rId5"/>
          <a:srcRect t="10784" r="64171"/>
          <a:stretch/>
        </p:blipFill>
        <p:spPr>
          <a:xfrm>
            <a:off x="678239" y="2794059"/>
            <a:ext cx="1821305" cy="1880905"/>
          </a:xfrm>
          <a:prstGeom prst="rect">
            <a:avLst/>
          </a:prstGeom>
        </p:spPr>
      </p:pic>
      <p:pic>
        <p:nvPicPr>
          <p:cNvPr id="5" name="Picture 4"/>
          <p:cNvPicPr>
            <a:picLocks noChangeAspect="1"/>
          </p:cNvPicPr>
          <p:nvPr/>
        </p:nvPicPr>
        <p:blipFill>
          <a:blip r:embed="rId6"/>
          <a:stretch>
            <a:fillRect/>
          </a:stretch>
        </p:blipFill>
        <p:spPr>
          <a:xfrm>
            <a:off x="3056267" y="2738964"/>
            <a:ext cx="1237303" cy="1633240"/>
          </a:xfrm>
          <a:prstGeom prst="rect">
            <a:avLst/>
          </a:prstGeom>
        </p:spPr>
      </p:pic>
      <p:pic>
        <p:nvPicPr>
          <p:cNvPr id="13" name="Picture 12"/>
          <p:cNvPicPr>
            <a:picLocks noChangeAspect="1"/>
          </p:cNvPicPr>
          <p:nvPr/>
        </p:nvPicPr>
        <p:blipFill>
          <a:blip r:embed="rId7"/>
          <a:stretch>
            <a:fillRect/>
          </a:stretch>
        </p:blipFill>
        <p:spPr>
          <a:xfrm>
            <a:off x="4786451" y="3239216"/>
            <a:ext cx="4016563" cy="780692"/>
          </a:xfrm>
          <a:prstGeom prst="rect">
            <a:avLst/>
          </a:prstGeom>
        </p:spPr>
      </p:pic>
      <p:pic>
        <p:nvPicPr>
          <p:cNvPr id="15" name="Picture 14"/>
          <p:cNvPicPr>
            <a:picLocks noChangeAspect="1"/>
          </p:cNvPicPr>
          <p:nvPr/>
        </p:nvPicPr>
        <p:blipFill rotWithShape="1">
          <a:blip r:embed="rId8"/>
          <a:srcRect t="20409" b="20447"/>
          <a:stretch/>
        </p:blipFill>
        <p:spPr>
          <a:xfrm>
            <a:off x="1148984" y="4537369"/>
            <a:ext cx="3037528" cy="2284022"/>
          </a:xfrm>
          <a:prstGeom prst="rect">
            <a:avLst/>
          </a:prstGeom>
        </p:spPr>
      </p:pic>
      <p:pic>
        <p:nvPicPr>
          <p:cNvPr id="16" name="Picture 15"/>
          <p:cNvPicPr>
            <a:picLocks noChangeAspect="1"/>
          </p:cNvPicPr>
          <p:nvPr/>
        </p:nvPicPr>
        <p:blipFill>
          <a:blip r:embed="rId9"/>
          <a:stretch>
            <a:fillRect/>
          </a:stretch>
        </p:blipFill>
        <p:spPr>
          <a:xfrm>
            <a:off x="4716882" y="4537369"/>
            <a:ext cx="2077851" cy="2077851"/>
          </a:xfrm>
          <a:prstGeom prst="rect">
            <a:avLst/>
          </a:prstGeom>
        </p:spPr>
      </p:pic>
    </p:spTree>
    <p:extLst>
      <p:ext uri="{BB962C8B-B14F-4D97-AF65-F5344CB8AC3E}">
        <p14:creationId xmlns:p14="http://schemas.microsoft.com/office/powerpoint/2010/main" val="2643704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4" y="15875"/>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76139" y="2234630"/>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buNone/>
            </a:pPr>
            <a:endParaRPr lang="fr-FR" cap="none" dirty="0" smtClean="0">
              <a:solidFill>
                <a:srgbClr val="00587E"/>
              </a:solidFill>
              <a:latin typeface="Arial" panose="020B0604020202020204" pitchFamily="34" charset="0"/>
              <a:cs typeface="Arial" panose="020B0604020202020204" pitchFamily="34" charset="0"/>
            </a:endParaRPr>
          </a:p>
          <a:p>
            <a:pPr marL="0" indent="0" algn="ctr">
              <a:spcBef>
                <a:spcPts val="1200"/>
              </a:spcBef>
              <a:buNone/>
            </a:pPr>
            <a:r>
              <a:rPr lang="fr-FR" b="0" i="1" cap="none" dirty="0" smtClean="0">
                <a:solidFill>
                  <a:srgbClr val="00587E"/>
                </a:solidFill>
                <a:latin typeface="Arial" panose="020B0604020202020204" pitchFamily="34" charset="0"/>
                <a:cs typeface="Arial" panose="020B0604020202020204" pitchFamily="34" charset="0"/>
              </a:rPr>
              <a:t>2 points supplémentaires….</a:t>
            </a:r>
            <a:endParaRPr lang="fr-FR" b="0" i="1" cap="none" dirty="0">
              <a:solidFill>
                <a:srgbClr val="0058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2574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26865" y="1145492"/>
            <a:ext cx="8304966" cy="46166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6</a:t>
            </a:r>
            <a:r>
              <a:rPr lang="fr-FR" sz="2400" b="1" dirty="0" smtClean="0">
                <a:solidFill>
                  <a:srgbClr val="00587E"/>
                </a:solidFill>
                <a:latin typeface="Arial" panose="020B0604020202020204" pitchFamily="34" charset="0"/>
                <a:cs typeface="Arial" panose="020B0604020202020204" pitchFamily="34" charset="0"/>
              </a:rPr>
              <a:t>. Enseigner les quatre opérations dès le CP</a:t>
            </a:r>
            <a:endParaRPr lang="fr-FR" sz="2400" b="1" dirty="0">
              <a:solidFill>
                <a:srgbClr val="00587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997822" y="2410182"/>
            <a:ext cx="2787008" cy="2774622"/>
          </a:xfrm>
          <a:prstGeom prst="rect">
            <a:avLst/>
          </a:prstGeom>
        </p:spPr>
      </p:pic>
      <p:sp>
        <p:nvSpPr>
          <p:cNvPr id="7" name="TextBox 6"/>
          <p:cNvSpPr txBox="1"/>
          <p:nvPr/>
        </p:nvSpPr>
        <p:spPr>
          <a:xfrm>
            <a:off x="3896217" y="2926594"/>
            <a:ext cx="5012700" cy="1569660"/>
          </a:xfrm>
          <a:prstGeom prst="rect">
            <a:avLst/>
          </a:prstGeom>
          <a:noFill/>
        </p:spPr>
        <p:txBody>
          <a:bodyPr wrap="square" rtlCol="0">
            <a:spAutoFit/>
          </a:bodyPr>
          <a:lstStyle/>
          <a:p>
            <a:pPr algn="ctr"/>
            <a:r>
              <a:rPr lang="fr-FR" sz="2400" i="1" dirty="0" smtClean="0">
                <a:solidFill>
                  <a:schemeClr val="tx1">
                    <a:lumMod val="50000"/>
                    <a:lumOff val="50000"/>
                  </a:schemeClr>
                </a:solidFill>
                <a:latin typeface="Cambria"/>
                <a:cs typeface="Cambria"/>
              </a:rPr>
              <a:t>Inventer une </a:t>
            </a:r>
          </a:p>
          <a:p>
            <a:pPr algn="ctr"/>
            <a:r>
              <a:rPr lang="fr-FR" sz="2400" i="1" dirty="0" smtClean="0">
                <a:solidFill>
                  <a:schemeClr val="tx1">
                    <a:lumMod val="50000"/>
                    <a:lumOff val="50000"/>
                  </a:schemeClr>
                </a:solidFill>
                <a:latin typeface="Cambria"/>
                <a:cs typeface="Cambria"/>
              </a:rPr>
              <a:t>histoire de division </a:t>
            </a:r>
          </a:p>
          <a:p>
            <a:pPr algn="ctr"/>
            <a:r>
              <a:rPr lang="fr-FR" sz="2400" i="1" dirty="0" smtClean="0">
                <a:solidFill>
                  <a:schemeClr val="tx1">
                    <a:lumMod val="50000"/>
                    <a:lumOff val="50000"/>
                  </a:schemeClr>
                </a:solidFill>
                <a:latin typeface="Cambria"/>
                <a:cs typeface="Cambria"/>
              </a:rPr>
              <a:t>qui donne du sens à l’expression </a:t>
            </a:r>
          </a:p>
          <a:p>
            <a:pPr algn="ctr"/>
            <a:r>
              <a:rPr lang="fr-FR" sz="2400" dirty="0" smtClean="0">
                <a:solidFill>
                  <a:schemeClr val="tx1">
                    <a:lumMod val="50000"/>
                    <a:lumOff val="50000"/>
                  </a:schemeClr>
                </a:solidFill>
                <a:latin typeface="Cambria"/>
                <a:cs typeface="Cambria"/>
              </a:rPr>
              <a:t>«</a:t>
            </a:r>
            <a:r>
              <a:rPr lang="fr-FR" sz="2400" dirty="0" smtClean="0">
                <a:solidFill>
                  <a:schemeClr val="bg1"/>
                </a:solidFill>
                <a:latin typeface="Cambria"/>
                <a:cs typeface="Cambria"/>
              </a:rPr>
              <a:t>»</a:t>
            </a:r>
            <a:r>
              <a:rPr lang="fr-FR" sz="2400" dirty="0" smtClean="0">
                <a:solidFill>
                  <a:schemeClr val="tx1">
                    <a:lumMod val="50000"/>
                    <a:lumOff val="50000"/>
                  </a:schemeClr>
                </a:solidFill>
                <a:latin typeface="Cambria"/>
                <a:cs typeface="Cambria"/>
              </a:rPr>
              <a:t>mmm »</a:t>
            </a:r>
            <a:r>
              <a:rPr lang="fr-FR" sz="2400" i="1" dirty="0" smtClean="0">
                <a:solidFill>
                  <a:schemeClr val="tx1">
                    <a:lumMod val="50000"/>
                    <a:lumOff val="50000"/>
                  </a:schemeClr>
                </a:solidFill>
                <a:latin typeface="Cambria"/>
                <a:cs typeface="Cambria"/>
              </a:rPr>
              <a:t>  </a:t>
            </a:r>
            <a:r>
              <a:rPr lang="fr-FR" sz="2400" dirty="0" smtClean="0">
                <a:solidFill>
                  <a:schemeClr val="tx1">
                    <a:lumMod val="50000"/>
                    <a:lumOff val="50000"/>
                  </a:schemeClr>
                </a:solidFill>
                <a:latin typeface="Cambria"/>
                <a:cs typeface="Cambria"/>
              </a:rPr>
              <a:t> </a:t>
            </a:r>
            <a:endParaRPr lang="fr-FR" sz="2800" i="1" dirty="0">
              <a:solidFill>
                <a:schemeClr val="tx1">
                  <a:lumMod val="50000"/>
                  <a:lumOff val="50000"/>
                </a:schemeClr>
              </a:solidFill>
              <a:latin typeface="Cambria"/>
              <a:cs typeface="Cambria"/>
            </a:endParaRPr>
          </a:p>
        </p:txBody>
      </p:sp>
      <p:pic>
        <p:nvPicPr>
          <p:cNvPr id="2" name="Picture 1"/>
          <p:cNvPicPr>
            <a:picLocks noChangeAspect="1"/>
          </p:cNvPicPr>
          <p:nvPr/>
        </p:nvPicPr>
        <p:blipFill>
          <a:blip r:embed="rId5"/>
          <a:stretch>
            <a:fillRect/>
          </a:stretch>
        </p:blipFill>
        <p:spPr>
          <a:xfrm>
            <a:off x="5955209" y="4089953"/>
            <a:ext cx="939800" cy="406400"/>
          </a:xfrm>
          <a:prstGeom prst="rect">
            <a:avLst/>
          </a:prstGeom>
          <a:solidFill>
            <a:schemeClr val="bg1"/>
          </a:solidFill>
        </p:spPr>
      </p:pic>
    </p:spTree>
    <p:extLst>
      <p:ext uri="{BB962C8B-B14F-4D97-AF65-F5344CB8AC3E}">
        <p14:creationId xmlns:p14="http://schemas.microsoft.com/office/powerpoint/2010/main" val="236295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26865" y="1145492"/>
            <a:ext cx="8304966" cy="98488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6</a:t>
            </a:r>
            <a:r>
              <a:rPr lang="fr-FR" sz="2400" b="1" dirty="0" smtClean="0">
                <a:solidFill>
                  <a:srgbClr val="00587E"/>
                </a:solidFill>
                <a:latin typeface="Arial" panose="020B0604020202020204" pitchFamily="34" charset="0"/>
                <a:cs typeface="Arial" panose="020B0604020202020204" pitchFamily="34" charset="0"/>
              </a:rPr>
              <a:t>. Enseigner les quatre </a:t>
            </a:r>
          </a:p>
          <a:p>
            <a:pPr>
              <a:spcBef>
                <a:spcPts val="1200"/>
              </a:spcBef>
            </a:pPr>
            <a:r>
              <a:rPr lang="fr-FR" sz="2400" b="1" dirty="0">
                <a:solidFill>
                  <a:srgbClr val="00587E"/>
                </a:solidFill>
                <a:latin typeface="Arial" panose="020B0604020202020204" pitchFamily="34" charset="0"/>
                <a:cs typeface="Arial" panose="020B0604020202020204" pitchFamily="34" charset="0"/>
              </a:rPr>
              <a:t> </a:t>
            </a:r>
            <a:r>
              <a:rPr lang="fr-FR" sz="2400" b="1" dirty="0" smtClean="0">
                <a:solidFill>
                  <a:srgbClr val="00587E"/>
                </a:solidFill>
                <a:latin typeface="Arial" panose="020B0604020202020204" pitchFamily="34" charset="0"/>
                <a:cs typeface="Arial" panose="020B0604020202020204" pitchFamily="34" charset="0"/>
              </a:rPr>
              <a:t>   opérations dès le CP</a:t>
            </a:r>
            <a:endParaRPr lang="fr-FR" sz="2400" b="1" dirty="0">
              <a:solidFill>
                <a:srgbClr val="00587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997822" y="2410182"/>
            <a:ext cx="2787008" cy="2774622"/>
          </a:xfrm>
          <a:prstGeom prst="rect">
            <a:avLst/>
          </a:prstGeom>
        </p:spPr>
      </p:pic>
      <p:pic>
        <p:nvPicPr>
          <p:cNvPr id="5" name="Picture 4"/>
          <p:cNvPicPr>
            <a:picLocks noChangeAspect="1"/>
          </p:cNvPicPr>
          <p:nvPr/>
        </p:nvPicPr>
        <p:blipFill rotWithShape="1">
          <a:blip r:embed="rId5"/>
          <a:srcRect l="43409"/>
          <a:stretch/>
        </p:blipFill>
        <p:spPr>
          <a:xfrm>
            <a:off x="6388651" y="0"/>
            <a:ext cx="2379843" cy="6858000"/>
          </a:xfrm>
          <a:prstGeom prst="rect">
            <a:avLst/>
          </a:prstGeom>
        </p:spPr>
      </p:pic>
      <p:sp>
        <p:nvSpPr>
          <p:cNvPr id="7" name="TextBox 6"/>
          <p:cNvSpPr txBox="1"/>
          <p:nvPr/>
        </p:nvSpPr>
        <p:spPr>
          <a:xfrm>
            <a:off x="5886149" y="3671"/>
            <a:ext cx="824874" cy="3970318"/>
          </a:xfrm>
          <a:prstGeom prst="rect">
            <a:avLst/>
          </a:prstGeom>
          <a:solidFill>
            <a:schemeClr val="bg1"/>
          </a:solidFill>
        </p:spPr>
        <p:txBody>
          <a:bodyPr wrap="square" rtlCol="0">
            <a:spAutoFit/>
          </a:bodyPr>
          <a:lstStyle/>
          <a:p>
            <a:r>
              <a:rPr lang="en-US" dirty="0" smtClean="0">
                <a:solidFill>
                  <a:schemeClr val="bg1"/>
                </a:solidFill>
              </a:rPr>
              <a:t>Mm</a:t>
            </a:r>
          </a:p>
          <a:p>
            <a:r>
              <a:rPr lang="en-US" dirty="0" smtClean="0">
                <a:solidFill>
                  <a:schemeClr val="bg1"/>
                </a:solidFill>
              </a:rPr>
              <a:t>Mm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a:t>
            </a:r>
          </a:p>
          <a:p>
            <a:r>
              <a:rPr lang="en-US" dirty="0" smtClean="0">
                <a:solidFill>
                  <a:schemeClr val="bg1"/>
                </a:solidFill>
              </a:rPr>
              <a:t>mm</a:t>
            </a:r>
            <a:endParaRPr lang="en-US" dirty="0">
              <a:solidFill>
                <a:schemeClr val="bg1"/>
              </a:solidFill>
            </a:endParaRPr>
          </a:p>
        </p:txBody>
      </p:sp>
    </p:spTree>
    <p:extLst>
      <p:ext uri="{BB962C8B-B14F-4D97-AF65-F5344CB8AC3E}">
        <p14:creationId xmlns:p14="http://schemas.microsoft.com/office/powerpoint/2010/main" val="36665468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26865" y="1145492"/>
            <a:ext cx="8304966" cy="98488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6</a:t>
            </a:r>
            <a:r>
              <a:rPr lang="fr-FR" sz="2400" b="1" dirty="0" smtClean="0">
                <a:solidFill>
                  <a:srgbClr val="00587E"/>
                </a:solidFill>
                <a:latin typeface="Arial" panose="020B0604020202020204" pitchFamily="34" charset="0"/>
                <a:cs typeface="Arial" panose="020B0604020202020204" pitchFamily="34" charset="0"/>
              </a:rPr>
              <a:t>. Enseigner les quatre </a:t>
            </a:r>
          </a:p>
          <a:p>
            <a:pPr>
              <a:spcBef>
                <a:spcPts val="1200"/>
              </a:spcBef>
            </a:pPr>
            <a:r>
              <a:rPr lang="fr-FR" sz="2400" b="1" dirty="0">
                <a:solidFill>
                  <a:srgbClr val="00587E"/>
                </a:solidFill>
                <a:latin typeface="Arial" panose="020B0604020202020204" pitchFamily="34" charset="0"/>
                <a:cs typeface="Arial" panose="020B0604020202020204" pitchFamily="34" charset="0"/>
              </a:rPr>
              <a:t> </a:t>
            </a:r>
            <a:r>
              <a:rPr lang="fr-FR" sz="2400" b="1" dirty="0" smtClean="0">
                <a:solidFill>
                  <a:srgbClr val="00587E"/>
                </a:solidFill>
                <a:latin typeface="Arial" panose="020B0604020202020204" pitchFamily="34" charset="0"/>
                <a:cs typeface="Arial" panose="020B0604020202020204" pitchFamily="34" charset="0"/>
              </a:rPr>
              <a:t>   opérations dès le CP</a:t>
            </a:r>
            <a:endParaRPr lang="fr-FR" sz="2400" b="1" dirty="0">
              <a:solidFill>
                <a:srgbClr val="00587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4563117" y="0"/>
            <a:ext cx="4205377" cy="6858000"/>
          </a:xfrm>
          <a:prstGeom prst="rect">
            <a:avLst/>
          </a:prstGeom>
        </p:spPr>
      </p:pic>
      <p:pic>
        <p:nvPicPr>
          <p:cNvPr id="7" name="Picture 6"/>
          <p:cNvPicPr>
            <a:picLocks noChangeAspect="1"/>
          </p:cNvPicPr>
          <p:nvPr/>
        </p:nvPicPr>
        <p:blipFill>
          <a:blip r:embed="rId5"/>
          <a:stretch>
            <a:fillRect/>
          </a:stretch>
        </p:blipFill>
        <p:spPr>
          <a:xfrm>
            <a:off x="1846252" y="4282949"/>
            <a:ext cx="1265248" cy="547134"/>
          </a:xfrm>
          <a:prstGeom prst="rect">
            <a:avLst/>
          </a:prstGeom>
          <a:solidFill>
            <a:schemeClr val="bg1"/>
          </a:solidFill>
        </p:spPr>
      </p:pic>
      <p:sp>
        <p:nvSpPr>
          <p:cNvPr id="2" name="Rectangle 1"/>
          <p:cNvSpPr/>
          <p:nvPr/>
        </p:nvSpPr>
        <p:spPr>
          <a:xfrm>
            <a:off x="684381" y="2994541"/>
            <a:ext cx="3452647" cy="1270091"/>
          </a:xfrm>
          <a:prstGeom prst="rect">
            <a:avLst/>
          </a:prstGeom>
        </p:spPr>
        <p:txBody>
          <a:bodyPr wrap="none">
            <a:spAutoFit/>
          </a:bodyPr>
          <a:lstStyle/>
          <a:p>
            <a:pPr algn="ctr">
              <a:lnSpc>
                <a:spcPct val="140000"/>
              </a:lnSpc>
            </a:pPr>
            <a:r>
              <a:rPr lang="fr-FR" sz="2800" i="1" dirty="0" smtClean="0">
                <a:solidFill>
                  <a:schemeClr val="tx1">
                    <a:lumMod val="50000"/>
                    <a:lumOff val="50000"/>
                  </a:schemeClr>
                </a:solidFill>
                <a:latin typeface="Cambria"/>
                <a:cs typeface="Cambria"/>
              </a:rPr>
              <a:t>Ces deux histoires </a:t>
            </a:r>
          </a:p>
          <a:p>
            <a:pPr algn="ctr">
              <a:lnSpc>
                <a:spcPct val="140000"/>
              </a:lnSpc>
            </a:pPr>
            <a:r>
              <a:rPr lang="fr-FR" sz="2800" i="1" dirty="0">
                <a:solidFill>
                  <a:schemeClr val="tx1">
                    <a:lumMod val="50000"/>
                    <a:lumOff val="50000"/>
                  </a:schemeClr>
                </a:solidFill>
                <a:latin typeface="Cambria"/>
                <a:cs typeface="Cambria"/>
              </a:rPr>
              <a:t>r</a:t>
            </a:r>
            <a:r>
              <a:rPr lang="fr-FR" sz="2800" i="1" dirty="0" smtClean="0">
                <a:solidFill>
                  <a:schemeClr val="tx1">
                    <a:lumMod val="50000"/>
                    <a:lumOff val="50000"/>
                  </a:schemeClr>
                </a:solidFill>
                <a:latin typeface="Cambria"/>
                <a:cs typeface="Cambria"/>
              </a:rPr>
              <a:t>equièrent </a:t>
            </a:r>
            <a:r>
              <a:rPr lang="fr-FR" sz="2800" i="1" dirty="0" smtClean="0">
                <a:solidFill>
                  <a:schemeClr val="tx1">
                    <a:lumMod val="50000"/>
                    <a:lumOff val="50000"/>
                  </a:schemeClr>
                </a:solidFill>
                <a:latin typeface="Cambria"/>
                <a:cs typeface="Cambria"/>
              </a:rPr>
              <a:t>la division</a:t>
            </a:r>
            <a:r>
              <a:rPr lang="fr-FR" sz="2000" i="1" dirty="0" smtClean="0">
                <a:solidFill>
                  <a:schemeClr val="tx1">
                    <a:lumMod val="50000"/>
                    <a:lumOff val="50000"/>
                  </a:schemeClr>
                </a:solidFill>
                <a:latin typeface="Cambria"/>
                <a:cs typeface="Cambria"/>
              </a:rPr>
              <a:t> </a:t>
            </a:r>
            <a:endParaRPr lang="fr-FR" sz="2000" i="1" dirty="0">
              <a:solidFill>
                <a:schemeClr val="tx1">
                  <a:lumMod val="50000"/>
                  <a:lumOff val="50000"/>
                </a:schemeClr>
              </a:solidFill>
              <a:latin typeface="Cambria"/>
              <a:cs typeface="Cambria"/>
            </a:endParaRPr>
          </a:p>
        </p:txBody>
      </p:sp>
      <p:sp>
        <p:nvSpPr>
          <p:cNvPr id="8" name="TextBox 7"/>
          <p:cNvSpPr txBox="1"/>
          <p:nvPr/>
        </p:nvSpPr>
        <p:spPr>
          <a:xfrm>
            <a:off x="310447" y="6185902"/>
            <a:ext cx="4032479" cy="923330"/>
          </a:xfrm>
          <a:prstGeom prst="rect">
            <a:avLst/>
          </a:prstGeom>
          <a:noFill/>
        </p:spPr>
        <p:txBody>
          <a:bodyPr wrap="square" rtlCol="0">
            <a:spAutoFit/>
          </a:bodyPr>
          <a:lstStyle/>
          <a:p>
            <a:r>
              <a:rPr lang="fr-FR" i="1" dirty="0" smtClean="0">
                <a:solidFill>
                  <a:schemeClr val="tx1">
                    <a:lumMod val="50000"/>
                    <a:lumOff val="50000"/>
                  </a:schemeClr>
                </a:solidFill>
              </a:rPr>
              <a:t>                            Images de </a:t>
            </a:r>
          </a:p>
          <a:p>
            <a:r>
              <a:rPr lang="fr-FR" i="1" dirty="0" smtClean="0">
                <a:solidFill>
                  <a:schemeClr val="tx1">
                    <a:lumMod val="50000"/>
                    <a:lumOff val="50000"/>
                  </a:schemeClr>
                </a:solidFill>
              </a:rPr>
              <a:t>« Maths : Méthode de Singapore » 2019, LDE</a:t>
            </a:r>
            <a:endParaRPr lang="fr-FR" i="1" dirty="0">
              <a:solidFill>
                <a:schemeClr val="tx1">
                  <a:lumMod val="50000"/>
                  <a:lumOff val="50000"/>
                </a:schemeClr>
              </a:solidFill>
            </a:endParaRPr>
          </a:p>
        </p:txBody>
      </p:sp>
    </p:spTree>
    <p:extLst>
      <p:ext uri="{BB962C8B-B14F-4D97-AF65-F5344CB8AC3E}">
        <p14:creationId xmlns:p14="http://schemas.microsoft.com/office/powerpoint/2010/main" val="20579523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401223" y="1163923"/>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i="1" cap="none" dirty="0" smtClean="0">
                <a:solidFill>
                  <a:srgbClr val="00587E"/>
                </a:solidFill>
                <a:latin typeface="Arial" panose="020B0604020202020204" pitchFamily="34" charset="0"/>
                <a:cs typeface="Arial" panose="020B0604020202020204" pitchFamily="34" charset="0"/>
              </a:rPr>
              <a:t>Avance rapide au collège</a:t>
            </a:r>
            <a:r>
              <a:rPr lang="is-IS" sz="2400" i="1" cap="none" dirty="0" smtClean="0">
                <a:solidFill>
                  <a:srgbClr val="00587E"/>
                </a:solidFill>
                <a:latin typeface="Arial" panose="020B0604020202020204" pitchFamily="34" charset="0"/>
                <a:cs typeface="Arial" panose="020B0604020202020204" pitchFamily="34" charset="0"/>
              </a:rPr>
              <a:t>…</a:t>
            </a:r>
            <a:endParaRPr lang="fr-FR" sz="1800" i="1" cap="none" dirty="0">
              <a:solidFill>
                <a:srgbClr val="00587E"/>
              </a:solidFill>
              <a:latin typeface="Arial" panose="020B0604020202020204" pitchFamily="34" charset="0"/>
              <a:cs typeface="Arial" panose="020B0604020202020204" pitchFamily="34" charset="0"/>
            </a:endParaRPr>
          </a:p>
        </p:txBody>
      </p:sp>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4713" y="2517696"/>
            <a:ext cx="1638300" cy="112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2706911" y="4210287"/>
            <a:ext cx="3898900" cy="1638300"/>
          </a:xfrm>
          <a:prstGeom prst="rect">
            <a:avLst/>
          </a:prstGeom>
        </p:spPr>
      </p:pic>
    </p:spTree>
    <p:extLst>
      <p:ext uri="{BB962C8B-B14F-4D97-AF65-F5344CB8AC3E}">
        <p14:creationId xmlns:p14="http://schemas.microsoft.com/office/powerpoint/2010/main" val="569730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CD Video 1 - MTS - Neagoy(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618"/>
            <a:ext cx="9144001" cy="5715001"/>
          </a:xfrm>
          <a:prstGeom prst="rect">
            <a:avLst/>
          </a:prstGeom>
        </p:spPr>
      </p:pic>
      <p:sp>
        <p:nvSpPr>
          <p:cNvPr id="5" name="TextBox 4"/>
          <p:cNvSpPr txBox="1"/>
          <p:nvPr/>
        </p:nvSpPr>
        <p:spPr>
          <a:xfrm>
            <a:off x="142546" y="6427148"/>
            <a:ext cx="8863768" cy="338554"/>
          </a:xfrm>
          <a:prstGeom prst="rect">
            <a:avLst/>
          </a:prstGeom>
          <a:noFill/>
        </p:spPr>
        <p:txBody>
          <a:bodyPr wrap="square" rtlCol="0">
            <a:spAutoFit/>
          </a:bodyPr>
          <a:lstStyle/>
          <a:p>
            <a:pPr algn="ctr"/>
            <a:r>
              <a:rPr lang="fr-FR" sz="1600" i="1" dirty="0" smtClean="0">
                <a:solidFill>
                  <a:schemeClr val="tx1">
                    <a:lumMod val="50000"/>
                    <a:lumOff val="50000"/>
                  </a:schemeClr>
                </a:solidFill>
                <a:latin typeface="Cambria"/>
                <a:cs typeface="Cambria"/>
              </a:rPr>
              <a:t>Application qui accompagne le livre  « </a:t>
            </a:r>
            <a:r>
              <a:rPr lang="fr-FR" sz="1600" i="1" dirty="0" err="1" smtClean="0">
                <a:solidFill>
                  <a:schemeClr val="tx1">
                    <a:lumMod val="50000"/>
                    <a:lumOff val="50000"/>
                  </a:schemeClr>
                </a:solidFill>
                <a:latin typeface="Cambria"/>
                <a:cs typeface="Cambria"/>
              </a:rPr>
              <a:t>Unpacking</a:t>
            </a:r>
            <a:r>
              <a:rPr lang="fr-FR" sz="1600" i="1" dirty="0" smtClean="0">
                <a:solidFill>
                  <a:schemeClr val="tx1">
                    <a:lumMod val="50000"/>
                    <a:lumOff val="50000"/>
                  </a:schemeClr>
                </a:solidFill>
                <a:latin typeface="Cambria"/>
                <a:cs typeface="Cambria"/>
              </a:rPr>
              <a:t> Fractions » </a:t>
            </a:r>
            <a:r>
              <a:rPr lang="fr-FR" sz="1600" dirty="0" smtClean="0">
                <a:solidFill>
                  <a:schemeClr val="tx1">
                    <a:lumMod val="50000"/>
                    <a:lumOff val="50000"/>
                  </a:schemeClr>
                </a:solidFill>
                <a:latin typeface="Cambria"/>
                <a:cs typeface="Cambria"/>
              </a:rPr>
              <a:t>(Neagoy, M. 2017, ASCD &amp; NCTM)</a:t>
            </a:r>
            <a:r>
              <a:rPr lang="fr-FR" sz="1600" i="1" dirty="0" smtClean="0">
                <a:solidFill>
                  <a:schemeClr val="tx1">
                    <a:lumMod val="50000"/>
                    <a:lumOff val="50000"/>
                  </a:schemeClr>
                </a:solidFill>
                <a:latin typeface="Cambria"/>
                <a:cs typeface="Cambria"/>
              </a:rPr>
              <a:t>  </a:t>
            </a:r>
            <a:endParaRPr lang="fr-FR" sz="1600" i="1" dirty="0">
              <a:solidFill>
                <a:schemeClr val="tx1">
                  <a:lumMod val="50000"/>
                  <a:lumOff val="50000"/>
                </a:schemeClr>
              </a:solidFill>
              <a:latin typeface="Cambria"/>
              <a:cs typeface="Cambria"/>
            </a:endParaRPr>
          </a:p>
        </p:txBody>
      </p:sp>
    </p:spTree>
    <p:extLst>
      <p:ext uri="{BB962C8B-B14F-4D97-AF65-F5344CB8AC3E}">
        <p14:creationId xmlns:p14="http://schemas.microsoft.com/office/powerpoint/2010/main" val="7537812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31750"/>
            <a:ext cx="9144000" cy="6858000"/>
          </a:xfrm>
          <a:prstGeom prst="rect">
            <a:avLst/>
          </a:prstGeom>
        </p:spPr>
      </p:pic>
      <p:sp>
        <p:nvSpPr>
          <p:cNvPr id="4" name="Rectangle 3"/>
          <p:cNvSpPr/>
          <p:nvPr/>
        </p:nvSpPr>
        <p:spPr>
          <a:xfrm>
            <a:off x="426864" y="1145492"/>
            <a:ext cx="8618325" cy="46166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7</a:t>
            </a:r>
            <a:r>
              <a:rPr lang="fr-FR" sz="2400" b="1" dirty="0" smtClean="0">
                <a:solidFill>
                  <a:srgbClr val="00587E"/>
                </a:solidFill>
                <a:latin typeface="Arial" panose="020B0604020202020204" pitchFamily="34" charset="0"/>
                <a:cs typeface="Arial" panose="020B0604020202020204" pitchFamily="34" charset="0"/>
              </a:rPr>
              <a:t>. La résolution de problèmes</a:t>
            </a:r>
            <a:endParaRPr lang="fr-FR" sz="2400" b="1" dirty="0">
              <a:solidFill>
                <a:srgbClr val="00587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t="216"/>
          <a:stretch/>
        </p:blipFill>
        <p:spPr>
          <a:xfrm>
            <a:off x="1887726" y="1709329"/>
            <a:ext cx="5333591" cy="4291422"/>
          </a:xfrm>
          <a:prstGeom prst="rect">
            <a:avLst/>
          </a:prstGeom>
        </p:spPr>
      </p:pic>
      <p:pic>
        <p:nvPicPr>
          <p:cNvPr id="8" name="Picture 7"/>
          <p:cNvPicPr>
            <a:picLocks noChangeAspect="1"/>
          </p:cNvPicPr>
          <p:nvPr/>
        </p:nvPicPr>
        <p:blipFill>
          <a:blip r:embed="rId5"/>
          <a:stretch>
            <a:fillRect/>
          </a:stretch>
        </p:blipFill>
        <p:spPr>
          <a:xfrm flipV="1">
            <a:off x="3794125" y="4565702"/>
            <a:ext cx="880801" cy="925220"/>
          </a:xfrm>
          <a:prstGeom prst="rect">
            <a:avLst/>
          </a:prstGeom>
        </p:spPr>
      </p:pic>
    </p:spTree>
    <p:extLst>
      <p:ext uri="{BB962C8B-B14F-4D97-AF65-F5344CB8AC3E}">
        <p14:creationId xmlns:p14="http://schemas.microsoft.com/office/powerpoint/2010/main" val="23629572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426864" y="1145492"/>
            <a:ext cx="8618325" cy="461665"/>
          </a:xfrm>
          <a:prstGeom prst="rect">
            <a:avLst/>
          </a:prstGeom>
        </p:spPr>
        <p:txBody>
          <a:bodyPr wrap="square">
            <a:spAutoFit/>
          </a:bodyPr>
          <a:lstStyle/>
          <a:p>
            <a:pPr>
              <a:spcBef>
                <a:spcPts val="1200"/>
              </a:spcBef>
            </a:pPr>
            <a:r>
              <a:rPr lang="fr-FR" sz="2400" b="1" dirty="0">
                <a:solidFill>
                  <a:srgbClr val="00587E"/>
                </a:solidFill>
                <a:latin typeface="Arial" panose="020B0604020202020204" pitchFamily="34" charset="0"/>
                <a:cs typeface="Arial" panose="020B0604020202020204" pitchFamily="34" charset="0"/>
              </a:rPr>
              <a:t>7</a:t>
            </a:r>
            <a:r>
              <a:rPr lang="fr-FR" sz="2400" b="1" dirty="0" smtClean="0">
                <a:solidFill>
                  <a:srgbClr val="00587E"/>
                </a:solidFill>
                <a:latin typeface="Arial" panose="020B0604020202020204" pitchFamily="34" charset="0"/>
                <a:cs typeface="Arial" panose="020B0604020202020204" pitchFamily="34" charset="0"/>
              </a:rPr>
              <a:t>. La résolution de problèmes</a:t>
            </a:r>
            <a:endParaRPr lang="fr-FR" sz="2400" b="1" dirty="0">
              <a:solidFill>
                <a:srgbClr val="00587E"/>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695324" y="2427894"/>
            <a:ext cx="8448675" cy="1096356"/>
          </a:xfrm>
        </p:spPr>
        <p:txBody>
          <a:bodyPr>
            <a:normAutofit fontScale="92500"/>
          </a:bodyPr>
          <a:lstStyle/>
          <a:p>
            <a:r>
              <a:rPr lang="fr-FR" dirty="0" smtClean="0">
                <a:solidFill>
                  <a:srgbClr val="4A95C3"/>
                </a:solidFill>
                <a:latin typeface="Arial"/>
                <a:cs typeface="Arial"/>
              </a:rPr>
              <a:t>Livre classique </a:t>
            </a:r>
            <a:r>
              <a:rPr lang="fr-FR" dirty="0" smtClean="0">
                <a:solidFill>
                  <a:srgbClr val="4A95C3"/>
                </a:solidFill>
                <a:cs typeface="Cambria"/>
              </a:rPr>
              <a:t>: </a:t>
            </a:r>
            <a:r>
              <a:rPr lang="fr-FR" i="1" dirty="0" smtClean="0">
                <a:solidFill>
                  <a:srgbClr val="4A95C3"/>
                </a:solidFill>
                <a:latin typeface="Cambria"/>
                <a:cs typeface="Cambria"/>
              </a:rPr>
              <a:t>How To </a:t>
            </a:r>
            <a:r>
              <a:rPr lang="fr-FR" i="1" dirty="0" err="1" smtClean="0">
                <a:solidFill>
                  <a:srgbClr val="4A95C3"/>
                </a:solidFill>
                <a:latin typeface="Cambria"/>
                <a:cs typeface="Cambria"/>
              </a:rPr>
              <a:t>Solve</a:t>
            </a:r>
            <a:r>
              <a:rPr lang="fr-FR" i="1" dirty="0" smtClean="0">
                <a:solidFill>
                  <a:srgbClr val="4A95C3"/>
                </a:solidFill>
                <a:latin typeface="Cambria"/>
                <a:cs typeface="Cambria"/>
              </a:rPr>
              <a:t> It!</a:t>
            </a:r>
          </a:p>
          <a:p>
            <a:pPr marL="0" indent="0">
              <a:buNone/>
            </a:pPr>
            <a:r>
              <a:rPr lang="fr-FR" i="1" dirty="0" smtClean="0">
                <a:solidFill>
                  <a:srgbClr val="4A95C3"/>
                </a:solidFill>
                <a:cs typeface="Cambria"/>
              </a:rPr>
              <a:t>   </a:t>
            </a:r>
            <a:r>
              <a:rPr lang="fr-FR" dirty="0" smtClean="0">
                <a:solidFill>
                  <a:srgbClr val="4A95C3"/>
                </a:solidFill>
                <a:cs typeface="Cambria"/>
              </a:rPr>
              <a:t>(</a:t>
            </a:r>
            <a:r>
              <a:rPr lang="fr-FR" sz="2400" dirty="0" smtClean="0">
                <a:solidFill>
                  <a:srgbClr val="4A95C3"/>
                </a:solidFill>
                <a:latin typeface="Arial"/>
                <a:cs typeface="Arial"/>
              </a:rPr>
              <a:t>Traduction française </a:t>
            </a:r>
            <a:r>
              <a:rPr lang="fr-FR" sz="2400" dirty="0" smtClean="0">
                <a:solidFill>
                  <a:srgbClr val="4A95C3"/>
                </a:solidFill>
                <a:cs typeface="Cambria"/>
              </a:rPr>
              <a:t>: </a:t>
            </a:r>
            <a:r>
              <a:rPr lang="fr-FR" sz="2400" i="1" dirty="0" smtClean="0">
                <a:solidFill>
                  <a:srgbClr val="4A95C3"/>
                </a:solidFill>
                <a:latin typeface="Cambria"/>
                <a:cs typeface="Cambria"/>
              </a:rPr>
              <a:t>Comment poser et résoudre un problème</a:t>
            </a:r>
            <a:r>
              <a:rPr lang="fr-FR" dirty="0" smtClean="0">
                <a:solidFill>
                  <a:srgbClr val="4A95C3"/>
                </a:solidFill>
                <a:cs typeface="Cambria"/>
              </a:rPr>
              <a:t>)</a:t>
            </a:r>
            <a:endParaRPr lang="fr-FR" i="1" dirty="0" smtClean="0">
              <a:solidFill>
                <a:srgbClr val="4A95C3"/>
              </a:solidFill>
              <a:cs typeface="Cambria"/>
            </a:endParaRPr>
          </a:p>
          <a:p>
            <a:pPr marL="0" indent="0">
              <a:buNone/>
            </a:pPr>
            <a:endParaRPr lang="fr-FR" sz="2400" i="1" dirty="0" smtClean="0">
              <a:solidFill>
                <a:srgbClr val="4A95C3"/>
              </a:solidFill>
              <a:cs typeface="Cambria"/>
            </a:endParaRPr>
          </a:p>
        </p:txBody>
      </p:sp>
      <p:sp>
        <p:nvSpPr>
          <p:cNvPr id="2" name="Rectangle 1"/>
          <p:cNvSpPr/>
          <p:nvPr/>
        </p:nvSpPr>
        <p:spPr>
          <a:xfrm>
            <a:off x="555624" y="3590836"/>
            <a:ext cx="5032375" cy="1852815"/>
          </a:xfrm>
          <a:prstGeom prst="rect">
            <a:avLst/>
          </a:prstGeom>
        </p:spPr>
        <p:txBody>
          <a:bodyPr wrap="square">
            <a:spAutoFit/>
          </a:bodyPr>
          <a:lstStyle/>
          <a:p>
            <a:pPr marL="925830" lvl="1" indent="-514350">
              <a:lnSpc>
                <a:spcPct val="120000"/>
              </a:lnSpc>
              <a:buAutoNum type="arabicPeriod"/>
            </a:pPr>
            <a:r>
              <a:rPr lang="fr-FR" sz="2400" dirty="0">
                <a:solidFill>
                  <a:srgbClr val="4A95C3"/>
                </a:solidFill>
                <a:latin typeface="Cambria"/>
                <a:cs typeface="Cambria"/>
              </a:rPr>
              <a:t>Comprendre le problème</a:t>
            </a:r>
          </a:p>
          <a:p>
            <a:pPr marL="925830" lvl="1" indent="-514350">
              <a:lnSpc>
                <a:spcPct val="120000"/>
              </a:lnSpc>
              <a:buAutoNum type="arabicPeriod"/>
            </a:pPr>
            <a:r>
              <a:rPr lang="fr-FR" sz="2400" dirty="0">
                <a:solidFill>
                  <a:srgbClr val="4A95C3"/>
                </a:solidFill>
                <a:latin typeface="Cambria"/>
                <a:cs typeface="Cambria"/>
              </a:rPr>
              <a:t>Concevoir un plan </a:t>
            </a:r>
          </a:p>
          <a:p>
            <a:pPr marL="925830" lvl="1" indent="-514350">
              <a:lnSpc>
                <a:spcPct val="120000"/>
              </a:lnSpc>
              <a:buAutoNum type="arabicPeriod"/>
            </a:pPr>
            <a:r>
              <a:rPr lang="fr-FR" sz="2400" dirty="0">
                <a:solidFill>
                  <a:srgbClr val="4A95C3"/>
                </a:solidFill>
                <a:latin typeface="Cambria"/>
                <a:cs typeface="Cambria"/>
              </a:rPr>
              <a:t>Mettre le plan à exécution</a:t>
            </a:r>
          </a:p>
          <a:p>
            <a:pPr marL="925830" lvl="1" indent="-514350">
              <a:lnSpc>
                <a:spcPct val="120000"/>
              </a:lnSpc>
              <a:buAutoNum type="arabicPeriod"/>
            </a:pPr>
            <a:r>
              <a:rPr lang="fr-FR" sz="2400" dirty="0">
                <a:solidFill>
                  <a:srgbClr val="4A95C3"/>
                </a:solidFill>
                <a:latin typeface="Cambria"/>
                <a:cs typeface="Cambria"/>
              </a:rPr>
              <a:t>Examiner la solution obtenue</a:t>
            </a:r>
          </a:p>
        </p:txBody>
      </p:sp>
      <p:sp>
        <p:nvSpPr>
          <p:cNvPr id="3" name="TextBox 2"/>
          <p:cNvSpPr txBox="1"/>
          <p:nvPr/>
        </p:nvSpPr>
        <p:spPr>
          <a:xfrm>
            <a:off x="7016750" y="460375"/>
            <a:ext cx="1460500" cy="646331"/>
          </a:xfrm>
          <a:prstGeom prst="rect">
            <a:avLst/>
          </a:prstGeom>
          <a:noFill/>
        </p:spPr>
        <p:txBody>
          <a:bodyPr wrap="square" rtlCol="0">
            <a:spAutoFit/>
          </a:bodyPr>
          <a:lstStyle/>
          <a:p>
            <a:r>
              <a:rPr lang="en-US" dirty="0" smtClean="0">
                <a:solidFill>
                  <a:srgbClr val="FF0000"/>
                </a:solidFill>
              </a:rPr>
              <a:t>INSERT PIC of POLYA</a:t>
            </a:r>
            <a:endParaRPr lang="en-US" dirty="0">
              <a:solidFill>
                <a:srgbClr val="FF0000"/>
              </a:solidFill>
            </a:endParaRPr>
          </a:p>
        </p:txBody>
      </p:sp>
      <p:pic>
        <p:nvPicPr>
          <p:cNvPr id="5" name="Picture 4"/>
          <p:cNvPicPr>
            <a:picLocks noChangeAspect="1"/>
          </p:cNvPicPr>
          <p:nvPr/>
        </p:nvPicPr>
        <p:blipFill rotWithShape="1">
          <a:blip r:embed="rId4"/>
          <a:srcRect l="11979"/>
          <a:stretch/>
        </p:blipFill>
        <p:spPr>
          <a:xfrm>
            <a:off x="6604000" y="174624"/>
            <a:ext cx="2054076" cy="2333625"/>
          </a:xfrm>
          <a:prstGeom prst="rect">
            <a:avLst/>
          </a:prstGeom>
        </p:spPr>
      </p:pic>
      <p:sp>
        <p:nvSpPr>
          <p:cNvPr id="8" name="TextBox 7"/>
          <p:cNvSpPr txBox="1"/>
          <p:nvPr/>
        </p:nvSpPr>
        <p:spPr>
          <a:xfrm>
            <a:off x="6524858" y="2484481"/>
            <a:ext cx="2589895" cy="400110"/>
          </a:xfrm>
          <a:prstGeom prst="rect">
            <a:avLst/>
          </a:prstGeom>
          <a:noFill/>
        </p:spPr>
        <p:txBody>
          <a:bodyPr wrap="square" rtlCol="0">
            <a:spAutoFit/>
          </a:bodyPr>
          <a:lstStyle/>
          <a:p>
            <a:pPr algn="ctr"/>
            <a:r>
              <a:rPr lang="en-US" sz="2000" dirty="0" smtClean="0">
                <a:solidFill>
                  <a:srgbClr val="7F7F7F"/>
                </a:solidFill>
              </a:rPr>
              <a:t>George </a:t>
            </a:r>
            <a:r>
              <a:rPr lang="en-US" sz="2000" dirty="0" err="1" smtClean="0">
                <a:solidFill>
                  <a:srgbClr val="7F7F7F"/>
                </a:solidFill>
              </a:rPr>
              <a:t>Polya</a:t>
            </a:r>
            <a:endParaRPr lang="en-US" sz="2000" dirty="0">
              <a:solidFill>
                <a:srgbClr val="7F7F7F"/>
              </a:solidFill>
            </a:endParaRPr>
          </a:p>
        </p:txBody>
      </p:sp>
    </p:spTree>
    <p:extLst>
      <p:ext uri="{BB962C8B-B14F-4D97-AF65-F5344CB8AC3E}">
        <p14:creationId xmlns:p14="http://schemas.microsoft.com/office/powerpoint/2010/main" val="11034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405892" y="0"/>
            <a:ext cx="9549891"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0" y="1073217"/>
            <a:ext cx="8467761" cy="94326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cap="none" dirty="0" smtClean="0">
                <a:solidFill>
                  <a:srgbClr val="00587E"/>
                </a:solidFill>
                <a:latin typeface="Arial" panose="020B0604020202020204" pitchFamily="34" charset="0"/>
                <a:cs typeface="Arial" panose="020B0604020202020204" pitchFamily="34" charset="0"/>
              </a:rPr>
              <a:t>Un </a:t>
            </a:r>
            <a:r>
              <a:rPr lang="fr-FR" sz="2400" cap="none" dirty="0" smtClean="0">
                <a:solidFill>
                  <a:srgbClr val="00587E"/>
                </a:solidFill>
                <a:latin typeface="Arial" panose="020B0604020202020204" pitchFamily="34" charset="0"/>
                <a:cs typeface="Arial" panose="020B0604020202020204" pitchFamily="34" charset="0"/>
              </a:rPr>
              <a:t>exemple de beaut</a:t>
            </a:r>
            <a:r>
              <a:rPr lang="fr-FR" sz="2400" cap="none" dirty="0" smtClean="0">
                <a:solidFill>
                  <a:srgbClr val="00587E"/>
                </a:solidFill>
                <a:latin typeface="Arial" panose="020B0604020202020204" pitchFamily="34" charset="0"/>
                <a:cs typeface="Arial" panose="020B0604020202020204" pitchFamily="34" charset="0"/>
              </a:rPr>
              <a:t>é mathématique</a:t>
            </a:r>
            <a:endParaRPr lang="fr-FR" sz="2400" cap="none" dirty="0">
              <a:solidFill>
                <a:srgbClr val="00587E"/>
              </a:solidFill>
              <a:latin typeface="Arial" panose="020B0604020202020204" pitchFamily="34" charset="0"/>
              <a:cs typeface="Arial" panose="020B0604020202020204" pitchFamily="34" charset="0"/>
            </a:endParaRPr>
          </a:p>
          <a:p>
            <a:pPr marL="0" indent="0">
              <a:spcBef>
                <a:spcPts val="1200"/>
              </a:spcBef>
              <a:buNone/>
            </a:pPr>
            <a:endParaRPr lang="fr-FR" sz="1600" cap="none" dirty="0">
              <a:solidFill>
                <a:srgbClr val="4A95C3"/>
              </a:solidFill>
              <a:latin typeface="Arial" panose="020B0604020202020204" pitchFamily="34" charset="0"/>
              <a:cs typeface="Arial" panose="020B0604020202020204" pitchFamily="34" charset="0"/>
            </a:endParaRPr>
          </a:p>
          <a:p>
            <a:pPr marL="0" indent="0">
              <a:spcBef>
                <a:spcPts val="1200"/>
              </a:spcBef>
              <a:buNone/>
            </a:pPr>
            <a:endParaRPr lang="fr-FR" sz="1600" cap="none" dirty="0">
              <a:solidFill>
                <a:srgbClr val="4A95C3"/>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93320" y="860859"/>
            <a:ext cx="4445940" cy="5927920"/>
          </a:xfrm>
          <a:prstGeom prst="rect">
            <a:avLst/>
          </a:prstGeom>
          <a:noFill/>
          <a:ln>
            <a:noFill/>
          </a:ln>
        </p:spPr>
      </p:pic>
      <p:sp>
        <p:nvSpPr>
          <p:cNvPr id="4" name="TextBox 3"/>
          <p:cNvSpPr txBox="1"/>
          <p:nvPr/>
        </p:nvSpPr>
        <p:spPr>
          <a:xfrm>
            <a:off x="1136454" y="6126200"/>
            <a:ext cx="5927921" cy="369332"/>
          </a:xfrm>
          <a:prstGeom prst="rect">
            <a:avLst/>
          </a:prstGeom>
          <a:noFill/>
        </p:spPr>
        <p:txBody>
          <a:bodyPr wrap="square" rtlCol="0">
            <a:spAutoFit/>
          </a:bodyPr>
          <a:lstStyle/>
          <a:p>
            <a:pPr algn="ctr"/>
            <a:r>
              <a:rPr lang="fr-FR" dirty="0" smtClean="0"/>
              <a:t>Ensemble</a:t>
            </a:r>
            <a:r>
              <a:rPr lang="fr-FR" dirty="0" smtClean="0"/>
              <a:t> de Mandelbrot, g</a:t>
            </a:r>
            <a:r>
              <a:rPr lang="fr-FR" dirty="0" smtClean="0"/>
              <a:t>énéré par itération de </a:t>
            </a:r>
            <a:r>
              <a:rPr lang="fr-FR" i="1" dirty="0" smtClean="0">
                <a:latin typeface="Cambria"/>
                <a:cs typeface="Cambria"/>
              </a:rPr>
              <a:t>f</a:t>
            </a:r>
            <a:r>
              <a:rPr lang="fr-FR" dirty="0" smtClean="0">
                <a:latin typeface="Cambria"/>
                <a:cs typeface="Cambria"/>
              </a:rPr>
              <a:t>(</a:t>
            </a:r>
            <a:r>
              <a:rPr lang="fr-FR" i="1" dirty="0" smtClean="0">
                <a:latin typeface="Cambria"/>
                <a:cs typeface="Cambria"/>
              </a:rPr>
              <a:t>z</a:t>
            </a:r>
            <a:r>
              <a:rPr lang="fr-FR" dirty="0" smtClean="0">
                <a:latin typeface="Cambria"/>
                <a:cs typeface="Cambria"/>
              </a:rPr>
              <a:t>)</a:t>
            </a:r>
            <a:r>
              <a:rPr lang="fr-FR" i="1" dirty="0" smtClean="0">
                <a:latin typeface="Cambria"/>
                <a:cs typeface="Cambria"/>
              </a:rPr>
              <a:t> = z</a:t>
            </a:r>
            <a:r>
              <a:rPr lang="fr-FR" i="1" baseline="30000" dirty="0" smtClean="0">
                <a:latin typeface="Cambria"/>
                <a:cs typeface="Cambria"/>
              </a:rPr>
              <a:t>2</a:t>
            </a:r>
            <a:r>
              <a:rPr lang="fr-FR" i="1" dirty="0" smtClean="0">
                <a:latin typeface="Cambria"/>
                <a:cs typeface="Cambria"/>
              </a:rPr>
              <a:t> + c</a:t>
            </a:r>
            <a:endParaRPr lang="fr-FR" dirty="0"/>
          </a:p>
        </p:txBody>
      </p:sp>
    </p:spTree>
    <p:extLst>
      <p:ext uri="{BB962C8B-B14F-4D97-AF65-F5344CB8AC3E}">
        <p14:creationId xmlns:p14="http://schemas.microsoft.com/office/powerpoint/2010/main" val="2821477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426864" y="1145492"/>
            <a:ext cx="8717136" cy="830997"/>
          </a:xfrm>
          <a:prstGeom prst="rect">
            <a:avLst/>
          </a:prstGeom>
        </p:spPr>
        <p:txBody>
          <a:bodyPr wrap="square">
            <a:spAutoFit/>
          </a:bodyPr>
          <a:lstStyle/>
          <a:p>
            <a:pPr>
              <a:spcBef>
                <a:spcPts val="1200"/>
              </a:spcBef>
            </a:pPr>
            <a:r>
              <a:rPr lang="fr-FR" sz="2400" b="1" dirty="0" smtClean="0">
                <a:solidFill>
                  <a:srgbClr val="00587E"/>
                </a:solidFill>
                <a:latin typeface="Arial" panose="020B0604020202020204" pitchFamily="34" charset="0"/>
                <a:cs typeface="Arial" panose="020B0604020202020204" pitchFamily="34" charset="0"/>
              </a:rPr>
              <a:t>7 (Suite). La méthode de barres :                                                       </a:t>
            </a:r>
            <a:r>
              <a:rPr lang="fr-FR" sz="2400" b="1" dirty="0" smtClean="0">
                <a:solidFill>
                  <a:schemeClr val="bg1"/>
                </a:solidFill>
                <a:latin typeface="Arial" panose="020B0604020202020204" pitchFamily="34" charset="0"/>
                <a:cs typeface="Arial" panose="020B0604020202020204" pitchFamily="34" charset="0"/>
              </a:rPr>
              <a:t>n </a:t>
            </a:r>
            <a:r>
              <a:rPr lang="fr-FR" sz="2400" b="1" dirty="0">
                <a:solidFill>
                  <a:srgbClr val="00587E"/>
                </a:solidFill>
                <a:latin typeface="Arial" panose="020B0604020202020204" pitchFamily="34" charset="0"/>
                <a:cs typeface="Arial" panose="020B0604020202020204" pitchFamily="34" charset="0"/>
              </a:rPr>
              <a:t>o</a:t>
            </a:r>
            <a:r>
              <a:rPr lang="fr-FR" sz="2400" b="1" dirty="0" smtClean="0">
                <a:solidFill>
                  <a:srgbClr val="00587E"/>
                </a:solidFill>
                <a:latin typeface="Arial" panose="020B0604020202020204" pitchFamily="34" charset="0"/>
                <a:cs typeface="Arial" panose="020B0604020202020204" pitchFamily="34" charset="0"/>
              </a:rPr>
              <a:t>util p</a:t>
            </a:r>
            <a:r>
              <a:rPr lang="fr-FR" sz="2400" b="1" dirty="0" smtClean="0">
                <a:solidFill>
                  <a:srgbClr val="00587E"/>
                </a:solidFill>
                <a:latin typeface="Arial" panose="020B0604020202020204" pitchFamily="34" charset="0"/>
                <a:cs typeface="Arial" panose="020B0604020202020204" pitchFamily="34" charset="0"/>
              </a:rPr>
              <a:t>édagogique </a:t>
            </a:r>
            <a:r>
              <a:rPr lang="fr-FR" sz="2400" b="1" dirty="0" smtClean="0">
                <a:solidFill>
                  <a:srgbClr val="00587E"/>
                </a:solidFill>
                <a:latin typeface="Arial" panose="020B0604020202020204" pitchFamily="34" charset="0"/>
                <a:cs typeface="Arial" panose="020B0604020202020204" pitchFamily="34" charset="0"/>
              </a:rPr>
              <a:t>efficace </a:t>
            </a:r>
            <a:r>
              <a:rPr lang="fr-FR" sz="2400" b="1" dirty="0" smtClean="0">
                <a:solidFill>
                  <a:srgbClr val="00587E"/>
                </a:solidFill>
                <a:latin typeface="Arial" panose="020B0604020202020204" pitchFamily="34" charset="0"/>
                <a:cs typeface="Arial" panose="020B0604020202020204" pitchFamily="34" charset="0"/>
              </a:rPr>
              <a:t>pour </a:t>
            </a:r>
            <a:r>
              <a:rPr lang="fr-FR" sz="2400" b="1" dirty="0" smtClean="0">
                <a:solidFill>
                  <a:srgbClr val="00587E"/>
                </a:solidFill>
                <a:latin typeface="Arial" panose="020B0604020202020204" pitchFamily="34" charset="0"/>
                <a:cs typeface="Arial" panose="020B0604020202020204" pitchFamily="34" charset="0"/>
              </a:rPr>
              <a:t>r</a:t>
            </a:r>
            <a:r>
              <a:rPr lang="fr-FR" sz="2400" b="1" dirty="0" smtClean="0">
                <a:solidFill>
                  <a:srgbClr val="00587E"/>
                </a:solidFill>
                <a:latin typeface="Arial" panose="020B0604020202020204" pitchFamily="34" charset="0"/>
                <a:cs typeface="Arial" panose="020B0604020202020204" pitchFamily="34" charset="0"/>
              </a:rPr>
              <a:t>ésoudre </a:t>
            </a:r>
            <a:r>
              <a:rPr lang="fr-FR" sz="2400" b="1" dirty="0" smtClean="0">
                <a:solidFill>
                  <a:srgbClr val="00587E"/>
                </a:solidFill>
                <a:latin typeface="Arial" panose="020B0604020202020204" pitchFamily="34" charset="0"/>
                <a:cs typeface="Arial" panose="020B0604020202020204" pitchFamily="34" charset="0"/>
              </a:rPr>
              <a:t>des </a:t>
            </a:r>
            <a:r>
              <a:rPr lang="fr-FR" sz="2400" b="1" dirty="0" smtClean="0">
                <a:solidFill>
                  <a:srgbClr val="00587E"/>
                </a:solidFill>
                <a:latin typeface="Arial" panose="020B0604020202020204" pitchFamily="34" charset="0"/>
                <a:cs typeface="Arial" panose="020B0604020202020204" pitchFamily="34" charset="0"/>
              </a:rPr>
              <a:t>problèmes</a:t>
            </a:r>
            <a:endParaRPr lang="fr-FR" sz="2400" b="1" dirty="0">
              <a:solidFill>
                <a:srgbClr val="00587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23999" y="1995442"/>
            <a:ext cx="6186441" cy="1833976"/>
          </a:xfrm>
          <a:prstGeom prst="rect">
            <a:avLst/>
          </a:prstGeom>
        </p:spPr>
      </p:pic>
      <p:pic>
        <p:nvPicPr>
          <p:cNvPr id="3" name="Picture 2"/>
          <p:cNvPicPr>
            <a:picLocks noChangeAspect="1"/>
          </p:cNvPicPr>
          <p:nvPr/>
        </p:nvPicPr>
        <p:blipFill>
          <a:blip r:embed="rId5"/>
          <a:stretch>
            <a:fillRect/>
          </a:stretch>
        </p:blipFill>
        <p:spPr>
          <a:xfrm>
            <a:off x="2952326" y="3950213"/>
            <a:ext cx="2927774" cy="2202937"/>
          </a:xfrm>
          <a:prstGeom prst="rect">
            <a:avLst/>
          </a:prstGeom>
        </p:spPr>
      </p:pic>
      <p:sp>
        <p:nvSpPr>
          <p:cNvPr id="5" name="TextBox 4"/>
          <p:cNvSpPr txBox="1"/>
          <p:nvPr/>
        </p:nvSpPr>
        <p:spPr>
          <a:xfrm>
            <a:off x="190501" y="6311900"/>
            <a:ext cx="6969124" cy="369332"/>
          </a:xfrm>
          <a:prstGeom prst="rect">
            <a:avLst/>
          </a:prstGeom>
          <a:noFill/>
        </p:spPr>
        <p:txBody>
          <a:bodyPr wrap="square" rtlCol="0">
            <a:spAutoFit/>
          </a:bodyPr>
          <a:lstStyle/>
          <a:p>
            <a:r>
              <a:rPr lang="fr-FR" i="1" dirty="0" smtClean="0">
                <a:solidFill>
                  <a:schemeClr val="tx1">
                    <a:lumMod val="50000"/>
                    <a:lumOff val="50000"/>
                  </a:schemeClr>
                </a:solidFill>
              </a:rPr>
              <a:t>Images de “Maths Méthode de Singapore, 2019, La Librairie des Écoles</a:t>
            </a:r>
            <a:endParaRPr lang="fr-FR" i="1" dirty="0">
              <a:solidFill>
                <a:schemeClr val="tx1">
                  <a:lumMod val="50000"/>
                  <a:lumOff val="50000"/>
                </a:schemeClr>
              </a:solidFill>
            </a:endParaRPr>
          </a:p>
        </p:txBody>
      </p:sp>
    </p:spTree>
    <p:extLst>
      <p:ext uri="{BB962C8B-B14F-4D97-AF65-F5344CB8AC3E}">
        <p14:creationId xmlns:p14="http://schemas.microsoft.com/office/powerpoint/2010/main" val="4261496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15724"/>
            <a:ext cx="9144000" cy="6858000"/>
          </a:xfrm>
          <a:prstGeom prst="rect">
            <a:avLst/>
          </a:prstGeom>
        </p:spPr>
      </p:pic>
      <p:sp>
        <p:nvSpPr>
          <p:cNvPr id="3" name="Content Placeholder 2"/>
          <p:cNvSpPr txBox="1">
            <a:spLocks/>
          </p:cNvSpPr>
          <p:nvPr/>
        </p:nvSpPr>
        <p:spPr>
          <a:xfrm>
            <a:off x="617616" y="1666577"/>
            <a:ext cx="8229600" cy="52652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fr-FR" dirty="0" smtClean="0">
              <a:solidFill>
                <a:schemeClr val="tx1">
                  <a:lumMod val="50000"/>
                  <a:lumOff val="50000"/>
                </a:schemeClr>
              </a:solidFill>
              <a:latin typeface="Arial"/>
              <a:cs typeface="Arial"/>
            </a:endParaRPr>
          </a:p>
          <a:p>
            <a:pPr marL="0" indent="0">
              <a:lnSpc>
                <a:spcPct val="120000"/>
              </a:lnSpc>
              <a:buFont typeface="Arial" panose="020B0604020202020204" pitchFamily="34" charset="0"/>
              <a:buNone/>
            </a:pPr>
            <a:r>
              <a:rPr lang="fr-FR" dirty="0" smtClean="0">
                <a:solidFill>
                  <a:schemeClr val="tx1">
                    <a:lumMod val="50000"/>
                    <a:lumOff val="50000"/>
                  </a:schemeClr>
                </a:solidFill>
                <a:latin typeface="Arial"/>
                <a:cs typeface="Arial"/>
              </a:rPr>
              <a:t>Emma a fait des tartelettes. </a:t>
            </a:r>
          </a:p>
          <a:p>
            <a:pPr marL="0" indent="0">
              <a:lnSpc>
                <a:spcPct val="120000"/>
              </a:lnSpc>
              <a:buFont typeface="Arial" panose="020B0604020202020204" pitchFamily="34" charset="0"/>
              <a:buNone/>
            </a:pPr>
            <a:r>
              <a:rPr lang="fr-FR" dirty="0" smtClean="0">
                <a:solidFill>
                  <a:schemeClr val="tx1">
                    <a:lumMod val="50000"/>
                    <a:lumOff val="50000"/>
                  </a:schemeClr>
                </a:solidFill>
                <a:latin typeface="Arial"/>
                <a:cs typeface="Arial"/>
              </a:rPr>
              <a:t>Elle en a vendu 3/ le matin et /4 des tartelettes restantes l’après-midi. </a:t>
            </a:r>
          </a:p>
          <a:p>
            <a:pPr marL="0" indent="0">
              <a:lnSpc>
                <a:spcPct val="120000"/>
              </a:lnSpc>
              <a:buFont typeface="Arial" panose="020B0604020202020204" pitchFamily="34" charset="0"/>
              <a:buNone/>
            </a:pPr>
            <a:r>
              <a:rPr lang="fr-FR" dirty="0" smtClean="0">
                <a:solidFill>
                  <a:schemeClr val="tx1">
                    <a:lumMod val="50000"/>
                    <a:lumOff val="50000"/>
                  </a:schemeClr>
                </a:solidFill>
                <a:latin typeface="Arial"/>
                <a:cs typeface="Arial"/>
              </a:rPr>
              <a:t>Si elle a vendu 200 tartes de plus le matin que l’après-midi, combien de tartes a-t-elle faites?</a:t>
            </a:r>
          </a:p>
          <a:p>
            <a:pPr marL="0" indent="0">
              <a:lnSpc>
                <a:spcPct val="120000"/>
              </a:lnSpc>
              <a:buFont typeface="Arial" panose="020B0604020202020204" pitchFamily="34" charset="0"/>
              <a:buNone/>
            </a:pPr>
            <a:endParaRPr lang="fr-FR" dirty="0" smtClean="0">
              <a:solidFill>
                <a:schemeClr val="tx1">
                  <a:lumMod val="50000"/>
                  <a:lumOff val="50000"/>
                </a:schemeClr>
              </a:solidFill>
              <a:latin typeface="Arial"/>
              <a:cs typeface="Arial"/>
            </a:endParaRPr>
          </a:p>
          <a:p>
            <a:pPr marL="0" indent="0" algn="ctr">
              <a:lnSpc>
                <a:spcPct val="120000"/>
              </a:lnSpc>
              <a:buFont typeface="Arial" panose="020B0604020202020204" pitchFamily="34" charset="0"/>
              <a:buNone/>
            </a:pPr>
            <a:endParaRPr lang="fr-FR" dirty="0" smtClean="0">
              <a:solidFill>
                <a:schemeClr val="tx1">
                  <a:lumMod val="50000"/>
                  <a:lumOff val="50000"/>
                </a:schemeClr>
              </a:solidFill>
              <a:latin typeface="Arial"/>
              <a:cs typeface="Arial"/>
            </a:endParaRPr>
          </a:p>
        </p:txBody>
      </p:sp>
      <p:pic>
        <p:nvPicPr>
          <p:cNvPr id="4" name="Picture 3"/>
          <p:cNvPicPr>
            <a:picLocks noChangeAspect="1"/>
          </p:cNvPicPr>
          <p:nvPr/>
        </p:nvPicPr>
        <p:blipFill>
          <a:blip r:embed="rId4"/>
          <a:stretch>
            <a:fillRect/>
          </a:stretch>
        </p:blipFill>
        <p:spPr>
          <a:xfrm>
            <a:off x="3136013" y="2892088"/>
            <a:ext cx="531308" cy="750848"/>
          </a:xfrm>
          <a:prstGeom prst="rect">
            <a:avLst/>
          </a:prstGeom>
        </p:spPr>
      </p:pic>
      <p:pic>
        <p:nvPicPr>
          <p:cNvPr id="5" name="Picture 4"/>
          <p:cNvPicPr>
            <a:picLocks noChangeAspect="1"/>
          </p:cNvPicPr>
          <p:nvPr/>
        </p:nvPicPr>
        <p:blipFill rotWithShape="1">
          <a:blip r:embed="rId5"/>
          <a:srcRect l="19047" b="12529"/>
          <a:stretch/>
        </p:blipFill>
        <p:spPr>
          <a:xfrm>
            <a:off x="5364910" y="2892088"/>
            <a:ext cx="440598" cy="645436"/>
          </a:xfrm>
          <a:prstGeom prst="rect">
            <a:avLst/>
          </a:prstGeom>
        </p:spPr>
      </p:pic>
      <p:pic>
        <p:nvPicPr>
          <p:cNvPr id="6" name="Picture 5"/>
          <p:cNvPicPr>
            <a:picLocks noChangeAspect="1"/>
          </p:cNvPicPr>
          <p:nvPr/>
        </p:nvPicPr>
        <p:blipFill>
          <a:blip r:embed="rId6"/>
          <a:stretch>
            <a:fillRect/>
          </a:stretch>
        </p:blipFill>
        <p:spPr>
          <a:xfrm>
            <a:off x="5805508" y="187260"/>
            <a:ext cx="2911524" cy="2310733"/>
          </a:xfrm>
          <a:prstGeom prst="rect">
            <a:avLst/>
          </a:prstGeom>
        </p:spPr>
      </p:pic>
      <p:sp>
        <p:nvSpPr>
          <p:cNvPr id="7" name="Rectangle 6"/>
          <p:cNvSpPr/>
          <p:nvPr/>
        </p:nvSpPr>
        <p:spPr>
          <a:xfrm>
            <a:off x="617616" y="1255454"/>
            <a:ext cx="4747294" cy="830997"/>
          </a:xfrm>
          <a:prstGeom prst="rect">
            <a:avLst/>
          </a:prstGeom>
        </p:spPr>
        <p:txBody>
          <a:bodyPr wrap="square">
            <a:spAutoFit/>
          </a:bodyPr>
          <a:lstStyle/>
          <a:p>
            <a:r>
              <a:rPr lang="fr-FR" sz="2400" b="1" dirty="0" smtClean="0">
                <a:solidFill>
                  <a:srgbClr val="00587E"/>
                </a:solidFill>
                <a:latin typeface="Arial" panose="020B0604020202020204" pitchFamily="34" charset="0"/>
                <a:cs typeface="Arial" panose="020B0604020202020204" pitchFamily="34" charset="0"/>
              </a:rPr>
              <a:t>Un exemple de problème </a:t>
            </a:r>
          </a:p>
          <a:p>
            <a:r>
              <a:rPr lang="fr-FR" sz="2400" b="1" dirty="0" smtClean="0">
                <a:solidFill>
                  <a:srgbClr val="00587E"/>
                </a:solidFill>
                <a:latin typeface="Arial" panose="020B0604020202020204" pitchFamily="34" charset="0"/>
                <a:cs typeface="Arial" panose="020B0604020202020204" pitchFamily="34" charset="0"/>
              </a:rPr>
              <a:t>(niveau CM1/CM2)</a:t>
            </a:r>
            <a:endParaRPr lang="en-US" sz="2400" dirty="0"/>
          </a:p>
        </p:txBody>
      </p:sp>
      <p:sp>
        <p:nvSpPr>
          <p:cNvPr id="8" name="TextBox 7"/>
          <p:cNvSpPr txBox="1"/>
          <p:nvPr/>
        </p:nvSpPr>
        <p:spPr>
          <a:xfrm>
            <a:off x="1580964" y="5578910"/>
            <a:ext cx="5935095" cy="338554"/>
          </a:xfrm>
          <a:prstGeom prst="rect">
            <a:avLst/>
          </a:prstGeom>
          <a:solidFill>
            <a:schemeClr val="bg2">
              <a:lumMod val="90000"/>
            </a:schemeClr>
          </a:solid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3703946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8769"/>
          <a:stretch/>
        </p:blipFill>
        <p:spPr>
          <a:xfrm>
            <a:off x="1332252" y="50284"/>
            <a:ext cx="6464300" cy="1439881"/>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63494"/>
          <a:stretch/>
        </p:blipFill>
        <p:spPr>
          <a:xfrm>
            <a:off x="1333500" y="38100"/>
            <a:ext cx="6464300" cy="2475744"/>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3750"/>
          <a:stretch/>
        </p:blipFill>
        <p:spPr>
          <a:xfrm>
            <a:off x="1333500" y="38100"/>
            <a:ext cx="6464300" cy="3136600"/>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037"/>
          <a:stretch/>
        </p:blipFill>
        <p:spPr>
          <a:xfrm>
            <a:off x="1333500" y="38100"/>
            <a:ext cx="6464300" cy="4134363"/>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8337"/>
          <a:stretch/>
        </p:blipFill>
        <p:spPr>
          <a:xfrm>
            <a:off x="1333500" y="38100"/>
            <a:ext cx="6464300" cy="4860009"/>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1650"/>
          <a:stretch/>
        </p:blipFill>
        <p:spPr>
          <a:xfrm>
            <a:off x="1333500" y="38100"/>
            <a:ext cx="6464300" cy="5313537"/>
          </a:xfrm>
          <a:prstGeom prst="rect">
            <a:avLst/>
          </a:prstGeom>
        </p:spPr>
      </p:pic>
      <p:sp>
        <p:nvSpPr>
          <p:cNvPr id="3" name="TextBox 2"/>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5702924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2097"/>
          <a:stretch/>
        </p:blipFill>
        <p:spPr>
          <a:xfrm>
            <a:off x="1333500" y="38100"/>
            <a:ext cx="6464300" cy="5961435"/>
          </a:xfrm>
          <a:prstGeom prst="rect">
            <a:avLst/>
          </a:prstGeom>
        </p:spPr>
      </p:pic>
      <p:sp>
        <p:nvSpPr>
          <p:cNvPr id="2" name="TextBox 1"/>
          <p:cNvSpPr txBox="1"/>
          <p:nvPr/>
        </p:nvSpPr>
        <p:spPr>
          <a:xfrm>
            <a:off x="2177061" y="4911066"/>
            <a:ext cx="3019388" cy="369332"/>
          </a:xfrm>
          <a:prstGeom prst="rect">
            <a:avLst/>
          </a:prstGeom>
          <a:noFill/>
        </p:spPr>
        <p:txBody>
          <a:bodyPr wrap="square" rtlCol="0">
            <a:spAutoFit/>
          </a:bodyPr>
          <a:lstStyle/>
          <a:p>
            <a:pPr algn="ctr"/>
            <a:r>
              <a:rPr lang="fr-FR" i="1" dirty="0" smtClean="0">
                <a:solidFill>
                  <a:srgbClr val="7F7F7F"/>
                </a:solidFill>
              </a:rPr>
              <a:t>Cette différence vaut 200</a:t>
            </a:r>
            <a:endParaRPr lang="fr-FR" i="1" dirty="0">
              <a:solidFill>
                <a:srgbClr val="7F7F7F"/>
              </a:solidFill>
            </a:endParaRPr>
          </a:p>
        </p:txBody>
      </p:sp>
      <p:sp>
        <p:nvSpPr>
          <p:cNvPr id="4" name="TextBox 3"/>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Tree>
    <p:extLst>
      <p:ext uri="{BB962C8B-B14F-4D97-AF65-F5344CB8AC3E}">
        <p14:creationId xmlns:p14="http://schemas.microsoft.com/office/powerpoint/2010/main" val="21882137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2097"/>
          <a:stretch/>
        </p:blipFill>
        <p:spPr>
          <a:xfrm>
            <a:off x="1333500" y="38100"/>
            <a:ext cx="6464300" cy="5961435"/>
          </a:xfrm>
          <a:prstGeom prst="rect">
            <a:avLst/>
          </a:prstGeom>
        </p:spPr>
      </p:pic>
      <p:sp>
        <p:nvSpPr>
          <p:cNvPr id="2" name="TextBox 1"/>
          <p:cNvSpPr txBox="1"/>
          <p:nvPr/>
        </p:nvSpPr>
        <p:spPr>
          <a:xfrm>
            <a:off x="2177061" y="4911066"/>
            <a:ext cx="3019388" cy="369332"/>
          </a:xfrm>
          <a:prstGeom prst="rect">
            <a:avLst/>
          </a:prstGeom>
          <a:noFill/>
        </p:spPr>
        <p:txBody>
          <a:bodyPr wrap="square" rtlCol="0">
            <a:spAutoFit/>
          </a:bodyPr>
          <a:lstStyle/>
          <a:p>
            <a:pPr algn="ctr"/>
            <a:r>
              <a:rPr lang="fr-FR" i="1" dirty="0" smtClean="0">
                <a:solidFill>
                  <a:srgbClr val="7F7F7F"/>
                </a:solidFill>
              </a:rPr>
              <a:t>Cette différence vaut 200</a:t>
            </a:r>
            <a:endParaRPr lang="fr-FR" i="1" dirty="0">
              <a:solidFill>
                <a:srgbClr val="7F7F7F"/>
              </a:solidFill>
            </a:endParaRPr>
          </a:p>
        </p:txBody>
      </p:sp>
      <p:sp>
        <p:nvSpPr>
          <p:cNvPr id="4" name="TextBox 3"/>
          <p:cNvSpPr txBox="1"/>
          <p:nvPr/>
        </p:nvSpPr>
        <p:spPr>
          <a:xfrm>
            <a:off x="1580964" y="181410"/>
            <a:ext cx="5935095" cy="338554"/>
          </a:xfrm>
          <a:prstGeom prst="rect">
            <a:avLst/>
          </a:prstGeom>
          <a:noFill/>
        </p:spPr>
        <p:txBody>
          <a:bodyPr wrap="square" rtlCol="0">
            <a:spAutoFit/>
          </a:bodyPr>
          <a:lstStyle/>
          <a:p>
            <a:pPr algn="ctr"/>
            <a:r>
              <a:rPr lang="fr-FR" sz="1600" i="1" dirty="0" smtClean="0">
                <a:solidFill>
                  <a:srgbClr val="7F7F7F"/>
                </a:solidFill>
              </a:rPr>
              <a:t>Cette barre représente l’inconnue : toutes les tartes qu’Emma a faites</a:t>
            </a:r>
            <a:endParaRPr lang="fr-FR" sz="1600" i="1" dirty="0">
              <a:solidFill>
                <a:srgbClr val="7F7F7F"/>
              </a:solidFill>
            </a:endParaRPr>
          </a:p>
        </p:txBody>
      </p:sp>
      <p:sp>
        <p:nvSpPr>
          <p:cNvPr id="6" name="TextBox 5"/>
          <p:cNvSpPr txBox="1"/>
          <p:nvPr/>
        </p:nvSpPr>
        <p:spPr>
          <a:xfrm>
            <a:off x="1047751" y="5936218"/>
            <a:ext cx="6969124" cy="830997"/>
          </a:xfrm>
          <a:prstGeom prst="rect">
            <a:avLst/>
          </a:prstGeom>
          <a:noFill/>
        </p:spPr>
        <p:txBody>
          <a:bodyPr wrap="square" rtlCol="0">
            <a:spAutoFit/>
          </a:bodyPr>
          <a:lstStyle/>
          <a:p>
            <a:pPr algn="ctr"/>
            <a:r>
              <a:rPr lang="fr-FR" sz="2400" dirty="0" smtClean="0">
                <a:solidFill>
                  <a:schemeClr val="tx1">
                    <a:lumMod val="50000"/>
                    <a:lumOff val="50000"/>
                  </a:schemeClr>
                </a:solidFill>
              </a:rPr>
              <a:t>Si 5 unités valent 200, 10 unités valent donc 400.</a:t>
            </a:r>
          </a:p>
          <a:p>
            <a:pPr algn="ctr"/>
            <a:r>
              <a:rPr lang="fr-FR" sz="2400" b="1" dirty="0" smtClean="0">
                <a:solidFill>
                  <a:schemeClr val="tx1">
                    <a:lumMod val="50000"/>
                    <a:lumOff val="50000"/>
                  </a:schemeClr>
                </a:solidFill>
              </a:rPr>
              <a:t>Emma a donc fait 400 tartelettes en tout !</a:t>
            </a:r>
            <a:endParaRPr lang="fr-FR" sz="2400" b="1" dirty="0">
              <a:solidFill>
                <a:schemeClr val="tx1">
                  <a:lumMod val="50000"/>
                  <a:lumOff val="50000"/>
                </a:schemeClr>
              </a:solidFill>
            </a:endParaRPr>
          </a:p>
        </p:txBody>
      </p:sp>
    </p:spTree>
    <p:extLst>
      <p:ext uri="{BB962C8B-B14F-4D97-AF65-F5344CB8AC3E}">
        <p14:creationId xmlns:p14="http://schemas.microsoft.com/office/powerpoint/2010/main" val="30919382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2632" y="1977306"/>
            <a:ext cx="4600289" cy="3063240"/>
          </a:xfrm>
          <a:prstGeom prst="rect">
            <a:avLst/>
          </a:prstGeom>
          <a:noFill/>
          <a:ln>
            <a:noFill/>
          </a:ln>
        </p:spPr>
      </p:pic>
    </p:spTree>
    <p:extLst>
      <p:ext uri="{BB962C8B-B14F-4D97-AF65-F5344CB8AC3E}">
        <p14:creationId xmlns:p14="http://schemas.microsoft.com/office/powerpoint/2010/main" val="33528381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857387" y="2035743"/>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spcBef>
                <a:spcPts val="1200"/>
              </a:spcBef>
              <a:buFont typeface="Arial"/>
              <a:buAutoNum type="romanUcPeriod"/>
            </a:pPr>
            <a:r>
              <a:rPr lang="fr-FR" cap="none" dirty="0" smtClean="0">
                <a:solidFill>
                  <a:srgbClr val="00587E"/>
                </a:solidFill>
                <a:latin typeface="Arial" panose="020B0604020202020204" pitchFamily="34" charset="0"/>
                <a:cs typeface="Arial" panose="020B0604020202020204" pitchFamily="34" charset="0"/>
              </a:rPr>
              <a:t>Introduction</a:t>
            </a:r>
            <a:endParaRPr lang="fr-FR" cap="none" dirty="0" smtClean="0">
              <a:solidFill>
                <a:srgbClr val="00587E"/>
              </a:solidFill>
              <a:latin typeface="Arial" panose="020B0604020202020204" pitchFamily="34" charset="0"/>
              <a:cs typeface="Arial" panose="020B0604020202020204" pitchFamily="34" charset="0"/>
            </a:endParaRPr>
          </a:p>
          <a:p>
            <a:pPr marL="571500" indent="-571500">
              <a:spcBef>
                <a:spcPts val="1200"/>
              </a:spcBef>
              <a:buFont typeface="Arial"/>
              <a:buAutoNum type="romanUcPeriod"/>
            </a:pPr>
            <a:r>
              <a:rPr lang="fr-FR" cap="none" dirty="0" smtClean="0">
                <a:solidFill>
                  <a:srgbClr val="00587E"/>
                </a:solidFill>
                <a:latin typeface="Arial" panose="020B0604020202020204" pitchFamily="34" charset="0"/>
                <a:cs typeface="Arial" panose="020B0604020202020204" pitchFamily="34" charset="0"/>
              </a:rPr>
              <a:t>7 points </a:t>
            </a:r>
            <a:r>
              <a:rPr lang="fr-FR" cap="none" dirty="0" smtClean="0">
                <a:solidFill>
                  <a:srgbClr val="00587E"/>
                </a:solidFill>
                <a:latin typeface="Arial" panose="020B0604020202020204" pitchFamily="34" charset="0"/>
                <a:cs typeface="Arial" panose="020B0604020202020204" pitchFamily="34" charset="0"/>
              </a:rPr>
              <a:t>forts qui peuvent </a:t>
            </a:r>
            <a:r>
              <a:rPr lang="fr-FR" cap="none" dirty="0" smtClean="0">
                <a:solidFill>
                  <a:srgbClr val="00587E"/>
                </a:solidFill>
                <a:latin typeface="Arial" panose="020B0604020202020204" pitchFamily="34" charset="0"/>
                <a:cs typeface="Arial" panose="020B0604020202020204" pitchFamily="34" charset="0"/>
              </a:rPr>
              <a:t>inspirer</a:t>
            </a:r>
          </a:p>
          <a:p>
            <a:pPr marL="571500" indent="-571500">
              <a:spcBef>
                <a:spcPts val="1200"/>
              </a:spcBef>
              <a:buFont typeface="Arial"/>
              <a:buAutoNum type="romanUcPeriod"/>
            </a:pPr>
            <a:r>
              <a:rPr lang="fr-FR" cap="none" dirty="0" smtClean="0">
                <a:solidFill>
                  <a:srgbClr val="00587E"/>
                </a:solidFill>
                <a:latin typeface="Arial" panose="020B0604020202020204" pitchFamily="34" charset="0"/>
                <a:cs typeface="Arial" panose="020B0604020202020204" pitchFamily="34" charset="0"/>
              </a:rPr>
              <a:t>Conclusion</a:t>
            </a:r>
            <a:endParaRPr lang="fr-FR" cap="none" dirty="0">
              <a:solidFill>
                <a:srgbClr val="0058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6430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1773139" y="1861118"/>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nSpc>
                <a:spcPct val="120000"/>
              </a:lnSpc>
              <a:spcBef>
                <a:spcPts val="1200"/>
              </a:spcBef>
              <a:buFont typeface="+mj-lt"/>
              <a:buAutoNum type="arabicPeriod"/>
            </a:pPr>
            <a:r>
              <a:rPr lang="fr-FR" cap="none" dirty="0" smtClean="0">
                <a:solidFill>
                  <a:srgbClr val="00587E"/>
                </a:solidFill>
                <a:latin typeface="Arial" panose="020B0604020202020204" pitchFamily="34" charset="0"/>
                <a:cs typeface="Arial" panose="020B0604020202020204" pitchFamily="34" charset="0"/>
              </a:rPr>
              <a:t>The </a:t>
            </a:r>
            <a:r>
              <a:rPr lang="fr-FR" cap="none" dirty="0" err="1" smtClean="0">
                <a:solidFill>
                  <a:srgbClr val="00587E"/>
                </a:solidFill>
                <a:latin typeface="Arial" panose="020B0604020202020204" pitchFamily="34" charset="0"/>
                <a:cs typeface="Arial" panose="020B0604020202020204" pitchFamily="34" charset="0"/>
              </a:rPr>
              <a:t>intended</a:t>
            </a:r>
            <a:r>
              <a:rPr lang="fr-FR" cap="none" dirty="0" smtClean="0">
                <a:solidFill>
                  <a:srgbClr val="00587E"/>
                </a:solidFill>
                <a:latin typeface="Arial" panose="020B0604020202020204" pitchFamily="34" charset="0"/>
                <a:cs typeface="Arial" panose="020B0604020202020204" pitchFamily="34" charset="0"/>
              </a:rPr>
              <a:t> curriculum</a:t>
            </a:r>
            <a:endParaRPr lang="fr-FR" cap="none" dirty="0">
              <a:solidFill>
                <a:srgbClr val="00587E"/>
              </a:solidFill>
              <a:latin typeface="Arial" panose="020B0604020202020204" pitchFamily="34" charset="0"/>
              <a:cs typeface="Arial" panose="020B0604020202020204" pitchFamily="34" charset="0"/>
            </a:endParaRPr>
          </a:p>
          <a:p>
            <a:pPr marL="514350" indent="-514350">
              <a:lnSpc>
                <a:spcPct val="120000"/>
              </a:lnSpc>
              <a:spcBef>
                <a:spcPts val="1200"/>
              </a:spcBef>
              <a:buFont typeface="+mj-lt"/>
              <a:buAutoNum type="arabicPeriod"/>
            </a:pPr>
            <a:r>
              <a:rPr lang="fr-FR" cap="none" dirty="0" smtClean="0">
                <a:solidFill>
                  <a:srgbClr val="00587E"/>
                </a:solidFill>
                <a:latin typeface="Arial" panose="020B0604020202020204" pitchFamily="34" charset="0"/>
                <a:cs typeface="Arial" panose="020B0604020202020204" pitchFamily="34" charset="0"/>
              </a:rPr>
              <a:t>The </a:t>
            </a:r>
            <a:r>
              <a:rPr lang="fr-FR" cap="none" dirty="0" err="1" smtClean="0">
                <a:solidFill>
                  <a:srgbClr val="00587E"/>
                </a:solidFill>
                <a:latin typeface="Arial" panose="020B0604020202020204" pitchFamily="34" charset="0"/>
                <a:cs typeface="Arial" panose="020B0604020202020204" pitchFamily="34" charset="0"/>
              </a:rPr>
              <a:t>enacted</a:t>
            </a:r>
            <a:r>
              <a:rPr lang="fr-FR" cap="none" dirty="0" smtClean="0">
                <a:solidFill>
                  <a:srgbClr val="00587E"/>
                </a:solidFill>
                <a:latin typeface="Arial" panose="020B0604020202020204" pitchFamily="34" charset="0"/>
                <a:cs typeface="Arial" panose="020B0604020202020204" pitchFamily="34" charset="0"/>
              </a:rPr>
              <a:t> curriculum</a:t>
            </a:r>
            <a:endParaRPr lang="fr-FR" cap="none" dirty="0">
              <a:solidFill>
                <a:srgbClr val="00587E"/>
              </a:solidFill>
              <a:latin typeface="Arial" panose="020B0604020202020204" pitchFamily="34" charset="0"/>
              <a:cs typeface="Arial" panose="020B0604020202020204" pitchFamily="34" charset="0"/>
            </a:endParaRPr>
          </a:p>
          <a:p>
            <a:pPr marL="514350" indent="-514350">
              <a:lnSpc>
                <a:spcPct val="120000"/>
              </a:lnSpc>
              <a:spcBef>
                <a:spcPts val="1200"/>
              </a:spcBef>
              <a:buFont typeface="+mj-lt"/>
              <a:buAutoNum type="arabicPeriod"/>
            </a:pPr>
            <a:r>
              <a:rPr lang="fr-FR" cap="none" dirty="0" smtClean="0">
                <a:solidFill>
                  <a:srgbClr val="00587E"/>
                </a:solidFill>
                <a:latin typeface="Arial" panose="020B0604020202020204" pitchFamily="34" charset="0"/>
                <a:cs typeface="Arial" panose="020B0604020202020204" pitchFamily="34" charset="0"/>
              </a:rPr>
              <a:t>The </a:t>
            </a:r>
            <a:r>
              <a:rPr lang="fr-FR" cap="none" dirty="0" err="1" smtClean="0">
                <a:solidFill>
                  <a:srgbClr val="00587E"/>
                </a:solidFill>
                <a:latin typeface="Arial" panose="020B0604020202020204" pitchFamily="34" charset="0"/>
                <a:cs typeface="Arial" panose="020B0604020202020204" pitchFamily="34" charset="0"/>
              </a:rPr>
              <a:t>assessed</a:t>
            </a:r>
            <a:r>
              <a:rPr lang="fr-FR" cap="none" dirty="0" smtClean="0">
                <a:solidFill>
                  <a:srgbClr val="00587E"/>
                </a:solidFill>
                <a:latin typeface="Arial" panose="020B0604020202020204" pitchFamily="34" charset="0"/>
                <a:cs typeface="Arial" panose="020B0604020202020204" pitchFamily="34" charset="0"/>
              </a:rPr>
              <a:t> curriculum</a:t>
            </a:r>
          </a:p>
          <a:p>
            <a:pPr marL="514350" indent="-514350">
              <a:lnSpc>
                <a:spcPct val="120000"/>
              </a:lnSpc>
              <a:spcBef>
                <a:spcPts val="1200"/>
              </a:spcBef>
              <a:buFont typeface="+mj-lt"/>
              <a:buAutoNum type="arabicPeriod"/>
            </a:pPr>
            <a:r>
              <a:rPr lang="fr-FR" cap="none" dirty="0" smtClean="0">
                <a:solidFill>
                  <a:srgbClr val="00587E"/>
                </a:solidFill>
                <a:latin typeface="Arial" panose="020B0604020202020204" pitchFamily="34" charset="0"/>
                <a:cs typeface="Arial" panose="020B0604020202020204" pitchFamily="34" charset="0"/>
              </a:rPr>
              <a:t>The </a:t>
            </a:r>
            <a:r>
              <a:rPr lang="fr-FR" cap="none" dirty="0" err="1" smtClean="0">
                <a:solidFill>
                  <a:srgbClr val="00587E"/>
                </a:solidFill>
                <a:latin typeface="Arial" panose="020B0604020202020204" pitchFamily="34" charset="0"/>
                <a:cs typeface="Arial" panose="020B0604020202020204" pitchFamily="34" charset="0"/>
              </a:rPr>
              <a:t>learned</a:t>
            </a:r>
            <a:r>
              <a:rPr lang="fr-FR" cap="none" dirty="0" smtClean="0">
                <a:solidFill>
                  <a:srgbClr val="00587E"/>
                </a:solidFill>
                <a:latin typeface="Arial" panose="020B0604020202020204" pitchFamily="34" charset="0"/>
                <a:cs typeface="Arial" panose="020B0604020202020204" pitchFamily="34" charset="0"/>
              </a:rPr>
              <a:t> curriculum</a:t>
            </a:r>
            <a:endParaRPr lang="fr-FR" cap="none" dirty="0">
              <a:solidFill>
                <a:srgbClr val="00587E"/>
              </a:solidFill>
              <a:latin typeface="Arial" panose="020B0604020202020204" pitchFamily="34" charset="0"/>
              <a:cs typeface="Arial" panose="020B0604020202020204" pitchFamily="34" charset="0"/>
            </a:endParaRPr>
          </a:p>
        </p:txBody>
      </p:sp>
      <p:sp>
        <p:nvSpPr>
          <p:cNvPr id="4" name="Oval 3"/>
          <p:cNvSpPr/>
          <p:nvPr/>
        </p:nvSpPr>
        <p:spPr>
          <a:xfrm>
            <a:off x="2159000" y="2438633"/>
            <a:ext cx="4286250" cy="8922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endParaRPr lang="fr-FR" dirty="0" smtClean="0">
              <a:latin typeface="Arial" pitchFamily="34" charset="0"/>
              <a:cs typeface="Arial" pitchFamily="34" charset="0"/>
            </a:endParaRPr>
          </a:p>
        </p:txBody>
      </p:sp>
      <p:sp>
        <p:nvSpPr>
          <p:cNvPr id="5" name="TextBox 4"/>
          <p:cNvSpPr txBox="1"/>
          <p:nvPr/>
        </p:nvSpPr>
        <p:spPr>
          <a:xfrm>
            <a:off x="121482" y="5496357"/>
            <a:ext cx="8863768" cy="369332"/>
          </a:xfrm>
          <a:prstGeom prst="rect">
            <a:avLst/>
          </a:prstGeom>
          <a:noFill/>
        </p:spPr>
        <p:txBody>
          <a:bodyPr wrap="square" rtlCol="0">
            <a:spAutoFit/>
          </a:bodyPr>
          <a:lstStyle/>
          <a:p>
            <a:pPr algn="ctr"/>
            <a:r>
              <a:rPr lang="fr-FR" i="1" dirty="0" smtClean="0">
                <a:solidFill>
                  <a:srgbClr val="7F7F7F"/>
                </a:solidFill>
                <a:latin typeface="Cambria"/>
                <a:cs typeface="Cambria"/>
              </a:rPr>
              <a:t>Les travaux de Andy Porter et ses coll</a:t>
            </a:r>
            <a:r>
              <a:rPr lang="fr-FR" i="1" dirty="0" smtClean="0">
                <a:solidFill>
                  <a:srgbClr val="7F7F7F"/>
                </a:solidFill>
                <a:latin typeface="Cambria"/>
                <a:cs typeface="Cambria"/>
              </a:rPr>
              <a:t>ègues à </a:t>
            </a:r>
            <a:r>
              <a:rPr lang="fr-FR" i="1" dirty="0" err="1" smtClean="0">
                <a:solidFill>
                  <a:srgbClr val="7F7F7F"/>
                </a:solidFill>
                <a:latin typeface="Cambria"/>
                <a:cs typeface="Cambria"/>
              </a:rPr>
              <a:t>Stanford</a:t>
            </a:r>
            <a:r>
              <a:rPr lang="fr-FR" i="1" dirty="0" smtClean="0">
                <a:solidFill>
                  <a:srgbClr val="7F7F7F"/>
                </a:solidFill>
                <a:latin typeface="Cambria"/>
                <a:cs typeface="Cambria"/>
              </a:rPr>
              <a:t> </a:t>
            </a:r>
            <a:r>
              <a:rPr lang="fr-FR" i="1" dirty="0" err="1" smtClean="0">
                <a:solidFill>
                  <a:srgbClr val="7F7F7F"/>
                </a:solidFill>
                <a:latin typeface="Cambria"/>
                <a:cs typeface="Cambria"/>
              </a:rPr>
              <a:t>University</a:t>
            </a:r>
            <a:endParaRPr lang="fr-FR" sz="2000" i="1" dirty="0">
              <a:solidFill>
                <a:srgbClr val="7F7F7F"/>
              </a:solidFill>
              <a:latin typeface="Cambria"/>
              <a:cs typeface="Cambria"/>
            </a:endParaRPr>
          </a:p>
        </p:txBody>
      </p:sp>
    </p:spTree>
    <p:extLst>
      <p:ext uri="{BB962C8B-B14F-4D97-AF65-F5344CB8AC3E}">
        <p14:creationId xmlns:p14="http://schemas.microsoft.com/office/powerpoint/2010/main" val="3869049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15875"/>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444500" y="1226118"/>
            <a:ext cx="8848167"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1200"/>
              </a:spcBef>
              <a:buFont typeface="+mj-lt"/>
              <a:buAutoNum type="arabicPeriod"/>
            </a:pPr>
            <a:endParaRPr lang="en-GB" sz="2400" b="0" cap="none" dirty="0" smtClean="0">
              <a:solidFill>
                <a:srgbClr val="FF0000"/>
              </a:solidFill>
              <a:latin typeface="Arial" panose="020B0604020202020204" pitchFamily="34" charset="0"/>
              <a:cs typeface="Arial" panose="020B0604020202020204" pitchFamily="34" charset="0"/>
            </a:endParaRPr>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87376" y="1412875"/>
            <a:ext cx="3937000" cy="4714875"/>
          </a:xfrm>
          <a:prstGeom prst="rect">
            <a:avLst/>
          </a:prstGeom>
          <a:noFill/>
          <a:ln>
            <a:noFill/>
          </a:ln>
        </p:spPr>
      </p:pic>
      <p:pic>
        <p:nvPicPr>
          <p:cNvPr id="2" name="Picture 1"/>
          <p:cNvPicPr>
            <a:picLocks noChangeAspect="1"/>
          </p:cNvPicPr>
          <p:nvPr/>
        </p:nvPicPr>
        <p:blipFill rotWithShape="1">
          <a:blip r:embed="rId5"/>
          <a:srcRect t="11280"/>
          <a:stretch/>
        </p:blipFill>
        <p:spPr>
          <a:xfrm>
            <a:off x="5367128" y="2598523"/>
            <a:ext cx="2330730" cy="2067824"/>
          </a:xfrm>
          <a:prstGeom prst="rect">
            <a:avLst/>
          </a:prstGeom>
        </p:spPr>
      </p:pic>
    </p:spTree>
    <p:extLst>
      <p:ext uri="{BB962C8B-B14F-4D97-AF65-F5344CB8AC3E}">
        <p14:creationId xmlns:p14="http://schemas.microsoft.com/office/powerpoint/2010/main" val="768606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444500" y="1226118"/>
            <a:ext cx="8848167"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1200"/>
              </a:spcBef>
              <a:buFont typeface="+mj-lt"/>
              <a:buAutoNum type="arabicPeriod"/>
            </a:pPr>
            <a:endParaRPr lang="en-GB" sz="2400" b="0" cap="none" dirty="0" smtClean="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rot="10800000">
            <a:off x="4784633" y="3103084"/>
            <a:ext cx="3797946" cy="2848460"/>
          </a:xfrm>
          <a:prstGeom prst="rect">
            <a:avLst/>
          </a:prstGeom>
        </p:spPr>
      </p:pic>
      <p:pic>
        <p:nvPicPr>
          <p:cNvPr id="5" name="Picture 4"/>
          <p:cNvPicPr>
            <a:picLocks noChangeAspect="1"/>
          </p:cNvPicPr>
          <p:nvPr/>
        </p:nvPicPr>
        <p:blipFill>
          <a:blip r:embed="rId5"/>
          <a:stretch>
            <a:fillRect/>
          </a:stretch>
        </p:blipFill>
        <p:spPr>
          <a:xfrm rot="16200000">
            <a:off x="1190983" y="1171789"/>
            <a:ext cx="2848773" cy="4021026"/>
          </a:xfrm>
          <a:prstGeom prst="rect">
            <a:avLst/>
          </a:prstGeom>
        </p:spPr>
      </p:pic>
    </p:spTree>
    <p:extLst>
      <p:ext uri="{BB962C8B-B14F-4D97-AF65-F5344CB8AC3E}">
        <p14:creationId xmlns:p14="http://schemas.microsoft.com/office/powerpoint/2010/main" val="409644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4-3 Transcript of &quot;Math is the hidden secret to understanding the world&quo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50" y="1254125"/>
            <a:ext cx="7886700" cy="4432300"/>
          </a:xfrm>
        </p:spPr>
      </p:pic>
      <p:sp>
        <p:nvSpPr>
          <p:cNvPr id="4" name="Footer Placeholder 3"/>
          <p:cNvSpPr>
            <a:spLocks noGrp="1"/>
          </p:cNvSpPr>
          <p:nvPr>
            <p:ph type="ftr" sz="quarter" idx="11"/>
          </p:nvPr>
        </p:nvSpPr>
        <p:spPr>
          <a:xfrm>
            <a:off x="1871982" y="6450936"/>
            <a:ext cx="5507719" cy="274320"/>
          </a:xfrm>
        </p:spPr>
        <p:txBody>
          <a:bodyPr/>
          <a:lstStyle/>
          <a:p>
            <a:pPr algn="ctr"/>
            <a:r>
              <a:rPr lang="en-US" sz="2400" dirty="0" smtClean="0"/>
              <a:t>Clip from Roger </a:t>
            </a:r>
            <a:r>
              <a:rPr lang="en-US" sz="2400" dirty="0" err="1" smtClean="0"/>
              <a:t>Antonsen</a:t>
            </a:r>
            <a:r>
              <a:rPr lang="en-US" sz="2400" dirty="0" smtClean="0"/>
              <a:t> 2015 </a:t>
            </a:r>
            <a:r>
              <a:rPr lang="en-US" sz="2400" dirty="0" err="1" smtClean="0"/>
              <a:t>TEDx</a:t>
            </a:r>
            <a:r>
              <a:rPr lang="en-US" sz="2400" dirty="0" smtClean="0"/>
              <a:t> TALK</a:t>
            </a:r>
            <a:endParaRPr lang="en-US" sz="2400" dirty="0"/>
          </a:p>
        </p:txBody>
      </p:sp>
    </p:spTree>
    <p:extLst>
      <p:ext uri="{BB962C8B-B14F-4D97-AF65-F5344CB8AC3E}">
        <p14:creationId xmlns:p14="http://schemas.microsoft.com/office/powerpoint/2010/main" val="37179029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444500" y="1273743"/>
            <a:ext cx="8848167"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1200"/>
              </a:spcBef>
              <a:buFont typeface="+mj-lt"/>
              <a:buAutoNum type="arabicPeriod"/>
            </a:pPr>
            <a:endParaRPr lang="en-GB" sz="2400" b="0" cap="none" dirty="0" smtClean="0">
              <a:solidFill>
                <a:srgbClr val="00587E"/>
              </a:solidFill>
              <a:latin typeface="Arial" panose="020B0604020202020204" pitchFamily="34" charset="0"/>
              <a:cs typeface="Arial" panose="020B0604020202020204" pitchFamily="34" charset="0"/>
            </a:endParaRPr>
          </a:p>
        </p:txBody>
      </p:sp>
      <p:sp>
        <p:nvSpPr>
          <p:cNvPr id="4" name="TextBox 3"/>
          <p:cNvSpPr txBox="1"/>
          <p:nvPr/>
        </p:nvSpPr>
        <p:spPr>
          <a:xfrm>
            <a:off x="1352550" y="923925"/>
            <a:ext cx="1447800" cy="5298885"/>
          </a:xfrm>
          <a:prstGeom prst="rect">
            <a:avLst/>
          </a:prstGeom>
          <a:noFill/>
        </p:spPr>
        <p:txBody>
          <a:bodyPr wrap="square" rtlCol="0">
            <a:spAutoFit/>
          </a:bodyPr>
          <a:lstStyle/>
          <a:p>
            <a:pPr>
              <a:lnSpc>
                <a:spcPct val="110000"/>
              </a:lnSpc>
            </a:pPr>
            <a:r>
              <a:rPr lang="en-US" sz="2800" dirty="0" smtClean="0"/>
              <a:t>0 + </a:t>
            </a:r>
            <a:r>
              <a:rPr lang="en-US" sz="2800" dirty="0" smtClean="0"/>
              <a:t>10</a:t>
            </a:r>
            <a:endParaRPr lang="en-US" sz="2800" dirty="0" smtClean="0"/>
          </a:p>
          <a:p>
            <a:pPr>
              <a:lnSpc>
                <a:spcPct val="110000"/>
              </a:lnSpc>
            </a:pPr>
            <a:r>
              <a:rPr lang="en-US" sz="2800" dirty="0" smtClean="0"/>
              <a:t>1 + </a:t>
            </a:r>
            <a:r>
              <a:rPr lang="en-US" sz="2800" dirty="0" smtClean="0"/>
              <a:t>9</a:t>
            </a:r>
            <a:endParaRPr lang="en-US" sz="2800" dirty="0" smtClean="0"/>
          </a:p>
          <a:p>
            <a:pPr>
              <a:lnSpc>
                <a:spcPct val="110000"/>
              </a:lnSpc>
            </a:pPr>
            <a:r>
              <a:rPr lang="en-US" sz="2800" dirty="0" smtClean="0"/>
              <a:t>2 + </a:t>
            </a:r>
            <a:r>
              <a:rPr lang="en-US" sz="2800" dirty="0" smtClean="0"/>
              <a:t>8</a:t>
            </a:r>
            <a:endParaRPr lang="en-US" sz="2800" dirty="0" smtClean="0"/>
          </a:p>
          <a:p>
            <a:pPr>
              <a:lnSpc>
                <a:spcPct val="110000"/>
              </a:lnSpc>
            </a:pPr>
            <a:r>
              <a:rPr lang="en-US" sz="2800" dirty="0" smtClean="0"/>
              <a:t>3 + </a:t>
            </a:r>
            <a:r>
              <a:rPr lang="en-US" sz="2800" dirty="0" smtClean="0"/>
              <a:t>7</a:t>
            </a:r>
            <a:endParaRPr lang="en-US" sz="2800" dirty="0" smtClean="0"/>
          </a:p>
          <a:p>
            <a:pPr>
              <a:lnSpc>
                <a:spcPct val="110000"/>
              </a:lnSpc>
            </a:pPr>
            <a:r>
              <a:rPr lang="en-US" sz="2800" dirty="0" smtClean="0"/>
              <a:t>4 + </a:t>
            </a:r>
            <a:r>
              <a:rPr lang="en-US" sz="2800" dirty="0" smtClean="0"/>
              <a:t>6</a:t>
            </a:r>
            <a:endParaRPr lang="en-US" sz="2800" dirty="0" smtClean="0"/>
          </a:p>
          <a:p>
            <a:pPr>
              <a:lnSpc>
                <a:spcPct val="110000"/>
              </a:lnSpc>
            </a:pPr>
            <a:r>
              <a:rPr lang="en-US" sz="2800" dirty="0" smtClean="0"/>
              <a:t>5 + </a:t>
            </a:r>
            <a:r>
              <a:rPr lang="en-US" sz="2800" dirty="0" smtClean="0"/>
              <a:t>5</a:t>
            </a:r>
            <a:endParaRPr lang="en-US" sz="2800" dirty="0" smtClean="0"/>
          </a:p>
          <a:p>
            <a:pPr>
              <a:lnSpc>
                <a:spcPct val="110000"/>
              </a:lnSpc>
            </a:pPr>
            <a:r>
              <a:rPr lang="en-US" sz="2800" dirty="0" smtClean="0"/>
              <a:t>6 + </a:t>
            </a:r>
            <a:r>
              <a:rPr lang="en-US" sz="2800" dirty="0" smtClean="0"/>
              <a:t>4</a:t>
            </a:r>
            <a:endParaRPr lang="en-US" sz="2800" dirty="0" smtClean="0"/>
          </a:p>
          <a:p>
            <a:pPr>
              <a:lnSpc>
                <a:spcPct val="110000"/>
              </a:lnSpc>
            </a:pPr>
            <a:r>
              <a:rPr lang="en-US" sz="2800" dirty="0" smtClean="0"/>
              <a:t>7 + </a:t>
            </a:r>
            <a:r>
              <a:rPr lang="en-US" sz="2800" dirty="0" smtClean="0"/>
              <a:t>3</a:t>
            </a:r>
          </a:p>
          <a:p>
            <a:pPr>
              <a:lnSpc>
                <a:spcPct val="110000"/>
              </a:lnSpc>
            </a:pPr>
            <a:r>
              <a:rPr lang="en-US" sz="2800" dirty="0" smtClean="0"/>
              <a:t>8 + 2</a:t>
            </a:r>
          </a:p>
          <a:p>
            <a:pPr>
              <a:lnSpc>
                <a:spcPct val="110000"/>
              </a:lnSpc>
            </a:pPr>
            <a:r>
              <a:rPr lang="en-US" sz="2800" dirty="0" smtClean="0"/>
              <a:t>9 + 1</a:t>
            </a:r>
          </a:p>
          <a:p>
            <a:pPr>
              <a:lnSpc>
                <a:spcPct val="110000"/>
              </a:lnSpc>
            </a:pPr>
            <a:r>
              <a:rPr lang="en-US" sz="2800" dirty="0" smtClean="0"/>
              <a:t>!0 + 0</a:t>
            </a:r>
            <a:endParaRPr lang="en-US" sz="2800" dirty="0"/>
          </a:p>
        </p:txBody>
      </p:sp>
      <p:pic>
        <p:nvPicPr>
          <p:cNvPr id="2" name="Picture 1"/>
          <p:cNvPicPr>
            <a:picLocks noChangeAspect="1"/>
          </p:cNvPicPr>
          <p:nvPr/>
        </p:nvPicPr>
        <p:blipFill rotWithShape="1">
          <a:blip r:embed="rId4"/>
          <a:srcRect l="17688" r="16274"/>
          <a:stretch/>
        </p:blipFill>
        <p:spPr>
          <a:xfrm>
            <a:off x="3619499" y="968375"/>
            <a:ext cx="4445001" cy="5048250"/>
          </a:xfrm>
          <a:prstGeom prst="rect">
            <a:avLst/>
          </a:prstGeom>
        </p:spPr>
      </p:pic>
    </p:spTree>
    <p:extLst>
      <p:ext uri="{BB962C8B-B14F-4D97-AF65-F5344CB8AC3E}">
        <p14:creationId xmlns:p14="http://schemas.microsoft.com/office/powerpoint/2010/main" val="14613546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ymétrie axiale-JUSTE ET FAUX.jpeg"/>
          <p:cNvPicPr>
            <a:picLocks noChangeAspect="1"/>
          </p:cNvPicPr>
          <p:nvPr/>
        </p:nvPicPr>
        <p:blipFill rotWithShape="1">
          <a:blip r:embed="rId2">
            <a:extLst>
              <a:ext uri="{28A0092B-C50C-407E-A947-70E740481C1C}">
                <a14:useLocalDpi xmlns:a14="http://schemas.microsoft.com/office/drawing/2010/main" val="0"/>
              </a:ext>
            </a:extLst>
          </a:blip>
          <a:srcRect t="18294" r="4288" b="14110"/>
          <a:stretch/>
        </p:blipFill>
        <p:spPr>
          <a:xfrm>
            <a:off x="214210" y="933269"/>
            <a:ext cx="8751923" cy="4635749"/>
          </a:xfrm>
          <a:prstGeom prst="rect">
            <a:avLst/>
          </a:prstGeom>
        </p:spPr>
      </p:pic>
      <p:sp>
        <p:nvSpPr>
          <p:cNvPr id="5" name="TextBox 4"/>
          <p:cNvSpPr txBox="1"/>
          <p:nvPr/>
        </p:nvSpPr>
        <p:spPr>
          <a:xfrm>
            <a:off x="107107" y="5890307"/>
            <a:ext cx="9143999" cy="369332"/>
          </a:xfrm>
          <a:prstGeom prst="rect">
            <a:avLst/>
          </a:prstGeom>
          <a:noFill/>
        </p:spPr>
        <p:txBody>
          <a:bodyPr wrap="square" rtlCol="0">
            <a:spAutoFit/>
          </a:bodyPr>
          <a:lstStyle/>
          <a:p>
            <a:r>
              <a:rPr lang="en-US" dirty="0" smtClean="0"/>
              <a:t>Correct answer to symmetry question (left)         Incorrect answer to symmetry question (right)</a:t>
            </a:r>
            <a:endParaRPr lang="en-US" dirty="0"/>
          </a:p>
        </p:txBody>
      </p:sp>
    </p:spTree>
    <p:extLst>
      <p:ext uri="{BB962C8B-B14F-4D97-AF65-F5344CB8AC3E}">
        <p14:creationId xmlns:p14="http://schemas.microsoft.com/office/powerpoint/2010/main" val="140255701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6559" y="1422853"/>
            <a:ext cx="3115081" cy="4403472"/>
          </a:xfrm>
          <a:prstGeom prst="rect">
            <a:avLst/>
          </a:prstGeom>
        </p:spPr>
      </p:pic>
      <p:pic>
        <p:nvPicPr>
          <p:cNvPr id="5" name="Picture 4"/>
          <p:cNvPicPr>
            <a:picLocks noChangeAspect="1"/>
          </p:cNvPicPr>
          <p:nvPr/>
        </p:nvPicPr>
        <p:blipFill>
          <a:blip r:embed="rId3"/>
          <a:stretch>
            <a:fillRect/>
          </a:stretch>
        </p:blipFill>
        <p:spPr>
          <a:xfrm>
            <a:off x="4713925" y="1422853"/>
            <a:ext cx="3595022" cy="4403472"/>
          </a:xfrm>
          <a:prstGeom prst="rect">
            <a:avLst/>
          </a:prstGeom>
        </p:spPr>
      </p:pic>
    </p:spTree>
    <p:extLst>
      <p:ext uri="{BB962C8B-B14F-4D97-AF65-F5344CB8AC3E}">
        <p14:creationId xmlns:p14="http://schemas.microsoft.com/office/powerpoint/2010/main" val="33470134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444500" y="1099947"/>
            <a:ext cx="8848167"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en-GB" sz="2400" b="0" cap="none" dirty="0" smtClean="0">
              <a:solidFill>
                <a:srgbClr val="00587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44500" y="1720211"/>
            <a:ext cx="7685074" cy="3625895"/>
          </a:xfrm>
          <a:prstGeom prst="rect">
            <a:avLst/>
          </a:prstGeom>
        </p:spPr>
      </p:pic>
      <p:sp>
        <p:nvSpPr>
          <p:cNvPr id="5" name="TextBox 4"/>
          <p:cNvSpPr txBox="1"/>
          <p:nvPr/>
        </p:nvSpPr>
        <p:spPr>
          <a:xfrm>
            <a:off x="148668" y="5659474"/>
            <a:ext cx="9143999" cy="461665"/>
          </a:xfrm>
          <a:prstGeom prst="rect">
            <a:avLst/>
          </a:prstGeom>
          <a:noFill/>
        </p:spPr>
        <p:txBody>
          <a:bodyPr wrap="square" rtlCol="0">
            <a:spAutoFit/>
          </a:bodyPr>
          <a:lstStyle/>
          <a:p>
            <a:pPr algn="ctr"/>
            <a:r>
              <a:rPr lang="en-US" sz="2400" dirty="0" smtClean="0"/>
              <a:t>Le </a:t>
            </a:r>
            <a:r>
              <a:rPr lang="en-US" sz="2400" dirty="0" err="1" smtClean="0"/>
              <a:t>cercle</a:t>
            </a:r>
            <a:r>
              <a:rPr lang="en-US" sz="2400" dirty="0" smtClean="0"/>
              <a:t> </a:t>
            </a:r>
            <a:r>
              <a:rPr lang="en-US" sz="2400" dirty="0" err="1" smtClean="0"/>
              <a:t>d’or</a:t>
            </a:r>
            <a:r>
              <a:rPr lang="en-US" sz="2400" dirty="0" smtClean="0"/>
              <a:t> de Simon </a:t>
            </a:r>
            <a:r>
              <a:rPr lang="en-US" sz="2400" dirty="0" err="1" smtClean="0"/>
              <a:t>Sinek</a:t>
            </a:r>
            <a:endParaRPr lang="en-US" sz="2400" dirty="0"/>
          </a:p>
        </p:txBody>
      </p:sp>
    </p:spTree>
    <p:extLst>
      <p:ext uri="{BB962C8B-B14F-4D97-AF65-F5344CB8AC3E}">
        <p14:creationId xmlns:p14="http://schemas.microsoft.com/office/powerpoint/2010/main" val="32094198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4C87D49-96D0-2F4B-8927-7A3C4A8F504B}"/>
              </a:ext>
            </a:extLst>
          </p:cNvPr>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698499" y="5168900"/>
            <a:ext cx="7858125" cy="369332"/>
          </a:xfrm>
          <a:prstGeom prst="rect">
            <a:avLst/>
          </a:prstGeom>
          <a:noFill/>
        </p:spPr>
        <p:txBody>
          <a:bodyPr wrap="square" rtlCol="0">
            <a:spAutoFit/>
          </a:bodyPr>
          <a:lstStyle/>
          <a:p>
            <a:pPr algn="ctr"/>
            <a:r>
              <a:rPr lang="fr-FR" dirty="0" smtClean="0">
                <a:solidFill>
                  <a:srgbClr val="FFFF00"/>
                </a:solidFill>
              </a:rPr>
              <a:t>@</a:t>
            </a:r>
            <a:r>
              <a:rPr lang="fr-FR" dirty="0" err="1" smtClean="0">
                <a:solidFill>
                  <a:srgbClr val="FFFF00"/>
                </a:solidFill>
              </a:rPr>
              <a:t>MonicaNeagoy</a:t>
            </a:r>
            <a:r>
              <a:rPr lang="fr-FR" dirty="0" smtClean="0">
                <a:solidFill>
                  <a:srgbClr val="FFFF00"/>
                </a:solidFill>
              </a:rPr>
              <a:t>                </a:t>
            </a:r>
            <a:r>
              <a:rPr lang="fr-FR" dirty="0" err="1" smtClean="0">
                <a:solidFill>
                  <a:srgbClr val="FFFF00"/>
                </a:solidFill>
              </a:rPr>
              <a:t>MonicaNeagoy@gmail.com</a:t>
            </a:r>
            <a:endParaRPr lang="fr-FR" dirty="0">
              <a:solidFill>
                <a:srgbClr val="FFFF00"/>
              </a:solidFill>
            </a:endParaRPr>
          </a:p>
        </p:txBody>
      </p:sp>
    </p:spTree>
    <p:extLst>
      <p:ext uri="{BB962C8B-B14F-4D97-AF65-F5344CB8AC3E}">
        <p14:creationId xmlns:p14="http://schemas.microsoft.com/office/powerpoint/2010/main" val="5534536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6684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6" y="1008427"/>
            <a:ext cx="3767919" cy="153822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cap="none" dirty="0" smtClean="0">
                <a:solidFill>
                  <a:srgbClr val="00587E"/>
                </a:solidFill>
                <a:latin typeface="Arial" panose="020B0604020202020204" pitchFamily="34" charset="0"/>
                <a:cs typeface="Arial" panose="020B0604020202020204" pitchFamily="34" charset="0"/>
              </a:rPr>
              <a:t>L’histoire de Singapour</a:t>
            </a:r>
            <a:endParaRPr lang="fr-FR" sz="2400" cap="none" dirty="0">
              <a:solidFill>
                <a:srgbClr val="00587E"/>
              </a:solidFill>
              <a:latin typeface="Arial" panose="020B0604020202020204" pitchFamily="34" charset="0"/>
              <a:cs typeface="Arial" panose="020B0604020202020204" pitchFamily="34" charset="0"/>
            </a:endParaRPr>
          </a:p>
          <a:p>
            <a:pPr marL="0" indent="0">
              <a:spcBef>
                <a:spcPts val="1200"/>
              </a:spcBef>
              <a:buNone/>
            </a:pPr>
            <a:r>
              <a:rPr lang="fr-FR" sz="1800" cap="none" dirty="0">
                <a:solidFill>
                  <a:srgbClr val="4A95C3"/>
                </a:solidFill>
                <a:latin typeface="Arial" panose="020B0604020202020204" pitchFamily="34" charset="0"/>
                <a:cs typeface="Arial" panose="020B0604020202020204" pitchFamily="34" charset="0"/>
              </a:rPr>
              <a:t>Titre 2</a:t>
            </a:r>
          </a:p>
          <a:p>
            <a:pPr marL="0" indent="0">
              <a:spcBef>
                <a:spcPts val="1200"/>
              </a:spcBef>
              <a:buNone/>
            </a:pPr>
            <a:r>
              <a:rPr lang="fr-FR" sz="1600" cap="none" dirty="0">
                <a:latin typeface="Arial" panose="020B0604020202020204" pitchFamily="34" charset="0"/>
                <a:cs typeface="Arial" panose="020B0604020202020204" pitchFamily="34" charset="0"/>
              </a:rPr>
              <a:t>Titre 3 </a:t>
            </a:r>
          </a:p>
          <a:p>
            <a:pPr marL="0" indent="0">
              <a:spcBef>
                <a:spcPts val="0"/>
              </a:spcBef>
              <a:buNone/>
            </a:pPr>
            <a:r>
              <a:rPr lang="fr-FR" sz="1600" b="0" cap="none" dirty="0">
                <a:latin typeface="Arial" panose="020B0604020202020204" pitchFamily="34" charset="0"/>
                <a:cs typeface="Arial" panose="020B0604020202020204" pitchFamily="34" charset="0"/>
              </a:rPr>
              <a:t>Texte texte texte</a:t>
            </a:r>
            <a:r>
              <a:rPr lang="mr-IN" sz="1600" b="0" cap="none" dirty="0">
                <a:latin typeface="Arial" panose="020B0604020202020204" pitchFamily="34" charset="0"/>
                <a:cs typeface="Arial" panose="020B0604020202020204" pitchFamily="34" charset="0"/>
              </a:rPr>
              <a:t>…</a:t>
            </a:r>
            <a:endParaRPr lang="fr-FR" sz="1600" b="0"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t="4320" b="5769"/>
          <a:stretch/>
        </p:blipFill>
        <p:spPr>
          <a:xfrm>
            <a:off x="-24991" y="1515762"/>
            <a:ext cx="9344511" cy="4360313"/>
          </a:xfrm>
          <a:prstGeom prst="rect">
            <a:avLst/>
          </a:prstGeom>
        </p:spPr>
      </p:pic>
      <p:pic>
        <p:nvPicPr>
          <p:cNvPr id="5" name="Picture 4"/>
          <p:cNvPicPr>
            <a:picLocks noChangeAspect="1"/>
          </p:cNvPicPr>
          <p:nvPr/>
        </p:nvPicPr>
        <p:blipFill>
          <a:blip r:embed="rId5"/>
          <a:stretch>
            <a:fillRect/>
          </a:stretch>
        </p:blipFill>
        <p:spPr>
          <a:xfrm flipV="1">
            <a:off x="6792362" y="3978329"/>
            <a:ext cx="422563" cy="443873"/>
          </a:xfrm>
          <a:prstGeom prst="rect">
            <a:avLst/>
          </a:prstGeom>
        </p:spPr>
      </p:pic>
      <p:pic>
        <p:nvPicPr>
          <p:cNvPr id="3" name="Picture 2"/>
          <p:cNvPicPr>
            <a:picLocks noChangeAspect="1"/>
          </p:cNvPicPr>
          <p:nvPr/>
        </p:nvPicPr>
        <p:blipFill rotWithShape="1">
          <a:blip r:embed="rId6"/>
          <a:srcRect l="19743" r="21015"/>
          <a:stretch/>
        </p:blipFill>
        <p:spPr>
          <a:xfrm>
            <a:off x="4117306" y="110262"/>
            <a:ext cx="1185460" cy="1120577"/>
          </a:xfrm>
          <a:prstGeom prst="rect">
            <a:avLst/>
          </a:prstGeom>
        </p:spPr>
      </p:pic>
      <p:pic>
        <p:nvPicPr>
          <p:cNvPr id="8" name="Picture 7"/>
          <p:cNvPicPr>
            <a:picLocks noChangeAspect="1"/>
          </p:cNvPicPr>
          <p:nvPr/>
        </p:nvPicPr>
        <p:blipFill rotWithShape="1">
          <a:blip r:embed="rId7"/>
          <a:srcRect l="25233" r="22430"/>
          <a:stretch/>
        </p:blipFill>
        <p:spPr>
          <a:xfrm>
            <a:off x="5866205" y="152633"/>
            <a:ext cx="1074847" cy="1078206"/>
          </a:xfrm>
          <a:prstGeom prst="rect">
            <a:avLst/>
          </a:prstGeom>
        </p:spPr>
      </p:pic>
      <p:pic>
        <p:nvPicPr>
          <p:cNvPr id="9" name="Picture 8"/>
          <p:cNvPicPr>
            <a:picLocks noChangeAspect="1"/>
          </p:cNvPicPr>
          <p:nvPr/>
        </p:nvPicPr>
        <p:blipFill>
          <a:blip r:embed="rId8"/>
          <a:stretch>
            <a:fillRect/>
          </a:stretch>
        </p:blipFill>
        <p:spPr>
          <a:xfrm>
            <a:off x="7594086" y="232147"/>
            <a:ext cx="864984" cy="864984"/>
          </a:xfrm>
          <a:prstGeom prst="rect">
            <a:avLst/>
          </a:prstGeom>
        </p:spPr>
      </p:pic>
      <p:pic>
        <p:nvPicPr>
          <p:cNvPr id="10" name="Content Placeholder 5"/>
          <p:cNvPicPr>
            <a:picLocks noGrp="1" noChangeAspect="1"/>
          </p:cNvPicPr>
          <p:nvPr/>
        </p:nvPicPr>
        <p:blipFill rotWithShape="1">
          <a:blip r:embed="rId9"/>
          <a:srcRect t="-135" b="479"/>
          <a:stretch/>
        </p:blipFill>
        <p:spPr>
          <a:xfrm>
            <a:off x="349388" y="5340995"/>
            <a:ext cx="987994" cy="1295749"/>
          </a:xfrm>
          <a:prstGeom prst="rect">
            <a:avLst/>
          </a:prstGeom>
        </p:spPr>
      </p:pic>
      <p:sp>
        <p:nvSpPr>
          <p:cNvPr id="11" name="TextBox 10"/>
          <p:cNvSpPr txBox="1"/>
          <p:nvPr/>
        </p:nvSpPr>
        <p:spPr>
          <a:xfrm>
            <a:off x="1165244" y="6296299"/>
            <a:ext cx="5925229" cy="400110"/>
          </a:xfrm>
          <a:prstGeom prst="rect">
            <a:avLst/>
          </a:prstGeom>
          <a:noFill/>
        </p:spPr>
        <p:txBody>
          <a:bodyPr wrap="square" rtlCol="0">
            <a:spAutoFit/>
          </a:bodyPr>
          <a:lstStyle/>
          <a:p>
            <a:pPr algn="ctr"/>
            <a:r>
              <a:rPr lang="en-US" sz="2000" dirty="0" smtClean="0">
                <a:solidFill>
                  <a:srgbClr val="FF0000"/>
                </a:solidFill>
                <a:latin typeface="Apple Chancery"/>
                <a:cs typeface="Apple Chancery"/>
              </a:rPr>
              <a:t>“There is no such thing as “Singapore mathematics”</a:t>
            </a:r>
            <a:endParaRPr lang="en-US" sz="2000" dirty="0">
              <a:solidFill>
                <a:srgbClr val="FF0000"/>
              </a:solidFill>
              <a:latin typeface="Apple Chancery"/>
              <a:cs typeface="Apple Chancery"/>
            </a:endParaRPr>
          </a:p>
        </p:txBody>
      </p:sp>
      <p:sp>
        <p:nvSpPr>
          <p:cNvPr id="12" name="TextBox 11"/>
          <p:cNvSpPr txBox="1"/>
          <p:nvPr/>
        </p:nvSpPr>
        <p:spPr>
          <a:xfrm>
            <a:off x="1520687" y="2663749"/>
            <a:ext cx="914658" cy="307777"/>
          </a:xfrm>
          <a:prstGeom prst="rect">
            <a:avLst/>
          </a:prstGeom>
          <a:solidFill>
            <a:schemeClr val="bg2"/>
          </a:solidFill>
          <a:ln>
            <a:solidFill>
              <a:schemeClr val="bg2"/>
            </a:solidFill>
          </a:ln>
        </p:spPr>
        <p:txBody>
          <a:bodyPr wrap="square" rtlCol="0">
            <a:spAutoFit/>
          </a:bodyPr>
          <a:lstStyle/>
          <a:p>
            <a:r>
              <a:rPr lang="en-US" sz="1400" dirty="0" smtClean="0">
                <a:solidFill>
                  <a:srgbClr val="FF0000"/>
                </a:solidFill>
                <a:latin typeface="Lucida Calligraphy"/>
                <a:cs typeface="Lucida Calligraphy"/>
              </a:rPr>
              <a:t>Bruner</a:t>
            </a:r>
            <a:endParaRPr lang="en-US" sz="1400" dirty="0">
              <a:solidFill>
                <a:srgbClr val="FF0000"/>
              </a:solidFill>
              <a:latin typeface="Lucida Calligraphy"/>
              <a:cs typeface="Lucida Calligraphy"/>
            </a:endParaRPr>
          </a:p>
        </p:txBody>
      </p:sp>
      <p:sp>
        <p:nvSpPr>
          <p:cNvPr id="13" name="TextBox 12"/>
          <p:cNvSpPr txBox="1"/>
          <p:nvPr/>
        </p:nvSpPr>
        <p:spPr>
          <a:xfrm>
            <a:off x="3818510" y="1802248"/>
            <a:ext cx="868874" cy="307777"/>
          </a:xfrm>
          <a:prstGeom prst="rect">
            <a:avLst/>
          </a:prstGeom>
          <a:solidFill>
            <a:schemeClr val="bg2"/>
          </a:solidFill>
          <a:ln>
            <a:solidFill>
              <a:schemeClr val="bg2"/>
            </a:solidFill>
          </a:ln>
        </p:spPr>
        <p:txBody>
          <a:bodyPr wrap="square" rtlCol="0">
            <a:spAutoFit/>
          </a:bodyPr>
          <a:lstStyle/>
          <a:p>
            <a:r>
              <a:rPr lang="en-US" sz="1400" dirty="0" err="1" smtClean="0">
                <a:solidFill>
                  <a:srgbClr val="FF0000"/>
                </a:solidFill>
                <a:latin typeface="Lucida Calligraphy"/>
                <a:cs typeface="Lucida Calligraphy"/>
              </a:rPr>
              <a:t>Skemp</a:t>
            </a:r>
            <a:endParaRPr lang="en-US" sz="1400" dirty="0">
              <a:solidFill>
                <a:srgbClr val="FF0000"/>
              </a:solidFill>
              <a:latin typeface="Lucida Calligraphy"/>
              <a:cs typeface="Lucida Calligraphy"/>
            </a:endParaRPr>
          </a:p>
        </p:txBody>
      </p:sp>
      <p:sp>
        <p:nvSpPr>
          <p:cNvPr id="14" name="TextBox 13"/>
          <p:cNvSpPr txBox="1"/>
          <p:nvPr/>
        </p:nvSpPr>
        <p:spPr>
          <a:xfrm>
            <a:off x="3299225" y="2479504"/>
            <a:ext cx="1160587" cy="307777"/>
          </a:xfrm>
          <a:prstGeom prst="rect">
            <a:avLst/>
          </a:prstGeom>
          <a:solidFill>
            <a:schemeClr val="bg2"/>
          </a:solidFill>
          <a:ln>
            <a:solidFill>
              <a:schemeClr val="bg2"/>
            </a:solidFill>
          </a:ln>
        </p:spPr>
        <p:txBody>
          <a:bodyPr wrap="square" rtlCol="0">
            <a:spAutoFit/>
          </a:bodyPr>
          <a:lstStyle/>
          <a:p>
            <a:r>
              <a:rPr lang="en-US" sz="1400" dirty="0" err="1" smtClean="0">
                <a:solidFill>
                  <a:srgbClr val="FF0000"/>
                </a:solidFill>
                <a:latin typeface="Lucida Calligraphy"/>
                <a:cs typeface="Lucida Calligraphy"/>
              </a:rPr>
              <a:t>Vergnaud</a:t>
            </a:r>
            <a:endParaRPr lang="en-US" sz="1400" dirty="0">
              <a:solidFill>
                <a:srgbClr val="FF0000"/>
              </a:solidFill>
              <a:latin typeface="Lucida Calligraphy"/>
              <a:cs typeface="Lucida Calligraphy"/>
            </a:endParaRPr>
          </a:p>
        </p:txBody>
      </p:sp>
      <p:sp>
        <p:nvSpPr>
          <p:cNvPr id="15" name="TextBox 14"/>
          <p:cNvSpPr txBox="1"/>
          <p:nvPr/>
        </p:nvSpPr>
        <p:spPr>
          <a:xfrm>
            <a:off x="4240297" y="2269877"/>
            <a:ext cx="798687" cy="307777"/>
          </a:xfrm>
          <a:prstGeom prst="rect">
            <a:avLst/>
          </a:prstGeom>
          <a:solidFill>
            <a:schemeClr val="bg2"/>
          </a:solidFill>
          <a:ln>
            <a:solidFill>
              <a:schemeClr val="bg2"/>
            </a:solidFill>
          </a:ln>
        </p:spPr>
        <p:txBody>
          <a:bodyPr wrap="square" rtlCol="0">
            <a:spAutoFit/>
          </a:bodyPr>
          <a:lstStyle/>
          <a:p>
            <a:r>
              <a:rPr lang="en-US" sz="1400" dirty="0" smtClean="0">
                <a:solidFill>
                  <a:srgbClr val="FF0000"/>
                </a:solidFill>
                <a:latin typeface="Lucida Calligraphy"/>
                <a:cs typeface="Lucida Calligraphy"/>
              </a:rPr>
              <a:t>Piaget</a:t>
            </a:r>
            <a:endParaRPr lang="en-US" sz="1400" dirty="0">
              <a:solidFill>
                <a:srgbClr val="FF0000"/>
              </a:solidFill>
              <a:latin typeface="Lucida Calligraphy"/>
              <a:cs typeface="Lucida Calligraphy"/>
            </a:endParaRPr>
          </a:p>
        </p:txBody>
      </p:sp>
      <p:sp>
        <p:nvSpPr>
          <p:cNvPr id="16" name="TextBox 15"/>
          <p:cNvSpPr txBox="1"/>
          <p:nvPr/>
        </p:nvSpPr>
        <p:spPr>
          <a:xfrm>
            <a:off x="1063358" y="2281601"/>
            <a:ext cx="914658" cy="307777"/>
          </a:xfrm>
          <a:prstGeom prst="rect">
            <a:avLst/>
          </a:prstGeom>
          <a:solidFill>
            <a:schemeClr val="bg2"/>
          </a:solidFill>
          <a:ln>
            <a:solidFill>
              <a:schemeClr val="bg2"/>
            </a:solidFill>
          </a:ln>
        </p:spPr>
        <p:txBody>
          <a:bodyPr wrap="square" rtlCol="0">
            <a:spAutoFit/>
          </a:bodyPr>
          <a:lstStyle/>
          <a:p>
            <a:r>
              <a:rPr lang="en-US" sz="1400" dirty="0" err="1" smtClean="0">
                <a:solidFill>
                  <a:srgbClr val="FF0000"/>
                </a:solidFill>
                <a:latin typeface="Lucida Calligraphy"/>
                <a:cs typeface="Lucida Calligraphy"/>
              </a:rPr>
              <a:t>Polya</a:t>
            </a:r>
            <a:endParaRPr lang="en-US" sz="1400" dirty="0">
              <a:solidFill>
                <a:srgbClr val="FF0000"/>
              </a:solidFill>
              <a:latin typeface="Lucida Calligraphy"/>
              <a:cs typeface="Lucida Calligraphy"/>
            </a:endParaRPr>
          </a:p>
        </p:txBody>
      </p:sp>
      <p:sp>
        <p:nvSpPr>
          <p:cNvPr id="17" name="TextBox 16"/>
          <p:cNvSpPr txBox="1"/>
          <p:nvPr/>
        </p:nvSpPr>
        <p:spPr>
          <a:xfrm>
            <a:off x="4708854" y="2512565"/>
            <a:ext cx="908151" cy="307777"/>
          </a:xfrm>
          <a:prstGeom prst="rect">
            <a:avLst/>
          </a:prstGeom>
          <a:solidFill>
            <a:schemeClr val="bg2"/>
          </a:solidFill>
          <a:ln>
            <a:solidFill>
              <a:schemeClr val="bg2"/>
            </a:solidFill>
          </a:ln>
        </p:spPr>
        <p:txBody>
          <a:bodyPr wrap="square" rtlCol="0">
            <a:spAutoFit/>
          </a:bodyPr>
          <a:lstStyle/>
          <a:p>
            <a:r>
              <a:rPr lang="en-US" sz="1400" dirty="0" err="1" smtClean="0">
                <a:solidFill>
                  <a:srgbClr val="FF0000"/>
                </a:solidFill>
                <a:latin typeface="Lucida Calligraphy"/>
                <a:cs typeface="Lucida Calligraphy"/>
              </a:rPr>
              <a:t>Dienes</a:t>
            </a:r>
            <a:endParaRPr lang="en-US" sz="1400" dirty="0">
              <a:solidFill>
                <a:srgbClr val="FF0000"/>
              </a:solidFill>
              <a:latin typeface="Lucida Calligraphy"/>
              <a:cs typeface="Lucida Calligraphy"/>
            </a:endParaRPr>
          </a:p>
        </p:txBody>
      </p:sp>
      <p:sp>
        <p:nvSpPr>
          <p:cNvPr id="18" name="TextBox 17"/>
          <p:cNvSpPr txBox="1"/>
          <p:nvPr/>
        </p:nvSpPr>
        <p:spPr>
          <a:xfrm>
            <a:off x="3753579" y="2786582"/>
            <a:ext cx="1274230" cy="307777"/>
          </a:xfrm>
          <a:prstGeom prst="rect">
            <a:avLst/>
          </a:prstGeom>
          <a:solidFill>
            <a:schemeClr val="bg2"/>
          </a:solidFill>
          <a:ln>
            <a:solidFill>
              <a:schemeClr val="bg2"/>
            </a:solidFill>
          </a:ln>
        </p:spPr>
        <p:txBody>
          <a:bodyPr wrap="square" rtlCol="0">
            <a:spAutoFit/>
          </a:bodyPr>
          <a:lstStyle/>
          <a:p>
            <a:r>
              <a:rPr lang="en-US" sz="1400" dirty="0" smtClean="0">
                <a:solidFill>
                  <a:srgbClr val="FF0000"/>
                </a:solidFill>
                <a:latin typeface="Lucida Calligraphy"/>
                <a:cs typeface="Lucida Calligraphy"/>
              </a:rPr>
              <a:t>Montessori</a:t>
            </a:r>
            <a:endParaRPr lang="en-US" sz="1400" dirty="0">
              <a:solidFill>
                <a:srgbClr val="FF0000"/>
              </a:solidFill>
              <a:latin typeface="Lucida Calligraphy"/>
              <a:cs typeface="Lucida Calligraphy"/>
            </a:endParaRPr>
          </a:p>
        </p:txBody>
      </p:sp>
      <p:sp>
        <p:nvSpPr>
          <p:cNvPr id="19" name="TextBox 18"/>
          <p:cNvSpPr txBox="1"/>
          <p:nvPr/>
        </p:nvSpPr>
        <p:spPr>
          <a:xfrm>
            <a:off x="5427482" y="2139311"/>
            <a:ext cx="1044048" cy="307777"/>
          </a:xfrm>
          <a:prstGeom prst="rect">
            <a:avLst/>
          </a:prstGeom>
          <a:solidFill>
            <a:schemeClr val="bg2"/>
          </a:solidFill>
          <a:ln>
            <a:solidFill>
              <a:schemeClr val="bg2"/>
            </a:solidFill>
          </a:ln>
        </p:spPr>
        <p:txBody>
          <a:bodyPr wrap="square" rtlCol="0">
            <a:spAutoFit/>
          </a:bodyPr>
          <a:lstStyle/>
          <a:p>
            <a:r>
              <a:rPr lang="en-US" sz="1400" dirty="0" err="1" smtClean="0">
                <a:solidFill>
                  <a:srgbClr val="FF0000"/>
                </a:solidFill>
                <a:latin typeface="Lucida Calligraphy"/>
                <a:cs typeface="Lucida Calligraphy"/>
              </a:rPr>
              <a:t>Vigotsky</a:t>
            </a:r>
            <a:endParaRPr lang="en-US" sz="1400" dirty="0">
              <a:solidFill>
                <a:srgbClr val="FF0000"/>
              </a:solidFill>
              <a:latin typeface="Lucida Calligraphy"/>
              <a:cs typeface="Lucida Calligraphy"/>
            </a:endParaRPr>
          </a:p>
        </p:txBody>
      </p:sp>
    </p:spTree>
    <p:extLst>
      <p:ext uri="{BB962C8B-B14F-4D97-AF65-F5344CB8AC3E}">
        <p14:creationId xmlns:p14="http://schemas.microsoft.com/office/powerpoint/2010/main" val="3212138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5"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6" y="1073217"/>
            <a:ext cx="5143364" cy="64210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cap="none" dirty="0" smtClean="0">
                <a:solidFill>
                  <a:srgbClr val="00587E"/>
                </a:solidFill>
                <a:latin typeface="Arial" panose="020B0604020202020204" pitchFamily="34" charset="0"/>
                <a:cs typeface="Arial" panose="020B0604020202020204" pitchFamily="34" charset="0"/>
              </a:rPr>
              <a:t>Une explication pour leur succès</a:t>
            </a:r>
            <a:endParaRPr lang="fr-FR" sz="2400" cap="none" dirty="0">
              <a:solidFill>
                <a:srgbClr val="00587E"/>
              </a:solidFill>
              <a:latin typeface="Arial" panose="020B0604020202020204" pitchFamily="34" charset="0"/>
              <a:cs typeface="Arial" panose="020B0604020202020204" pitchFamily="34" charset="0"/>
            </a:endParaRPr>
          </a:p>
        </p:txBody>
      </p:sp>
      <p:sp>
        <p:nvSpPr>
          <p:cNvPr id="3" name="Rectangle 2"/>
          <p:cNvSpPr/>
          <p:nvPr/>
        </p:nvSpPr>
        <p:spPr>
          <a:xfrm>
            <a:off x="1270045" y="3013501"/>
            <a:ext cx="6729932" cy="830997"/>
          </a:xfrm>
          <a:prstGeom prst="rect">
            <a:avLst/>
          </a:prstGeom>
        </p:spPr>
        <p:txBody>
          <a:bodyPr wrap="square">
            <a:spAutoFit/>
          </a:bodyPr>
          <a:lstStyle/>
          <a:p>
            <a:pPr algn="ctr"/>
            <a:r>
              <a:rPr lang="en-GB" sz="2400" dirty="0" smtClean="0">
                <a:solidFill>
                  <a:srgbClr val="FF0000"/>
                </a:solidFill>
                <a:latin typeface="Lucida Calligraphy"/>
                <a:cs typeface="Lucida Calligraphy"/>
              </a:rPr>
              <a:t>« Thinking Schools, Learning Nation »</a:t>
            </a:r>
          </a:p>
          <a:p>
            <a:pPr algn="ctr"/>
            <a:r>
              <a:rPr lang="en-GB" sz="2400" dirty="0">
                <a:solidFill>
                  <a:srgbClr val="FF0000"/>
                </a:solidFill>
                <a:latin typeface="Lucida Calligraphy"/>
                <a:cs typeface="Lucida Calligraphy"/>
              </a:rPr>
              <a:t>(TSLN)</a:t>
            </a:r>
          </a:p>
        </p:txBody>
      </p:sp>
      <p:sp>
        <p:nvSpPr>
          <p:cNvPr id="4" name="Rectangle 3"/>
          <p:cNvSpPr/>
          <p:nvPr/>
        </p:nvSpPr>
        <p:spPr>
          <a:xfrm>
            <a:off x="2379864" y="4144161"/>
            <a:ext cx="4622605" cy="646331"/>
          </a:xfrm>
          <a:prstGeom prst="rect">
            <a:avLst/>
          </a:prstGeom>
        </p:spPr>
        <p:txBody>
          <a:bodyPr wrap="none">
            <a:spAutoFit/>
          </a:bodyPr>
          <a:lstStyle/>
          <a:p>
            <a:pPr algn="r"/>
            <a:r>
              <a:rPr lang="en-US" dirty="0" smtClean="0">
                <a:solidFill>
                  <a:schemeClr val="tx1">
                    <a:lumMod val="50000"/>
                    <a:lumOff val="50000"/>
                  </a:schemeClr>
                </a:solidFill>
                <a:latin typeface="Arial"/>
                <a:cs typeface="Arial"/>
              </a:rPr>
              <a:t>Devise du Premier </a:t>
            </a:r>
            <a:r>
              <a:rPr lang="en-US" dirty="0" err="1" smtClean="0">
                <a:solidFill>
                  <a:schemeClr val="tx1">
                    <a:lumMod val="50000"/>
                    <a:lumOff val="50000"/>
                  </a:schemeClr>
                </a:solidFill>
                <a:latin typeface="Arial"/>
                <a:cs typeface="Arial"/>
              </a:rPr>
              <a:t>Ministre</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Goh</a:t>
            </a:r>
            <a:r>
              <a:rPr lang="en-US" dirty="0" smtClean="0">
                <a:solidFill>
                  <a:schemeClr val="tx1">
                    <a:lumMod val="50000"/>
                    <a:lumOff val="50000"/>
                  </a:schemeClr>
                </a:solidFill>
                <a:latin typeface="Arial"/>
                <a:cs typeface="Arial"/>
              </a:rPr>
              <a:t> </a:t>
            </a:r>
            <a:r>
              <a:rPr lang="en-US" dirty="0" err="1">
                <a:solidFill>
                  <a:schemeClr val="tx1">
                    <a:lumMod val="50000"/>
                    <a:lumOff val="50000"/>
                  </a:schemeClr>
                </a:solidFill>
                <a:latin typeface="Arial"/>
                <a:cs typeface="Arial"/>
              </a:rPr>
              <a:t>Chok</a:t>
            </a:r>
            <a:r>
              <a:rPr lang="en-US" dirty="0">
                <a:solidFill>
                  <a:schemeClr val="tx1">
                    <a:lumMod val="50000"/>
                    <a:lumOff val="50000"/>
                  </a:schemeClr>
                </a:solidFill>
                <a:latin typeface="Arial"/>
                <a:cs typeface="Arial"/>
              </a:rPr>
              <a:t> </a:t>
            </a:r>
            <a:r>
              <a:rPr lang="en-US" dirty="0" smtClean="0">
                <a:solidFill>
                  <a:schemeClr val="tx1">
                    <a:lumMod val="50000"/>
                    <a:lumOff val="50000"/>
                  </a:schemeClr>
                </a:solidFill>
                <a:latin typeface="Arial"/>
                <a:cs typeface="Arial"/>
              </a:rPr>
              <a:t>Tong</a:t>
            </a:r>
          </a:p>
          <a:p>
            <a:r>
              <a:rPr lang="en-US" dirty="0" err="1" smtClean="0">
                <a:solidFill>
                  <a:schemeClr val="tx1">
                    <a:lumMod val="50000"/>
                    <a:lumOff val="50000"/>
                  </a:schemeClr>
                </a:solidFill>
                <a:latin typeface="Arial"/>
                <a:cs typeface="Arial"/>
              </a:rPr>
              <a:t>Juin</a:t>
            </a:r>
            <a:r>
              <a:rPr lang="en-US" dirty="0" smtClean="0">
                <a:solidFill>
                  <a:schemeClr val="tx1">
                    <a:lumMod val="50000"/>
                    <a:lumOff val="50000"/>
                  </a:schemeClr>
                </a:solidFill>
                <a:latin typeface="Arial"/>
                <a:cs typeface="Arial"/>
              </a:rPr>
              <a:t> 1997  </a:t>
            </a:r>
            <a:endParaRPr lang="en-US"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7393776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149960" y="0"/>
            <a:ext cx="914400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0858" y="2358885"/>
            <a:ext cx="2697564" cy="1869178"/>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684" y="4580519"/>
            <a:ext cx="3318151" cy="1664515"/>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215706" y="1153425"/>
            <a:ext cx="7658294" cy="64210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cap="none" dirty="0" smtClean="0">
                <a:solidFill>
                  <a:srgbClr val="00587E"/>
                </a:solidFill>
                <a:latin typeface="Arial" panose="020B0604020202020204" pitchFamily="34" charset="0"/>
                <a:cs typeface="Arial" panose="020B0604020202020204" pitchFamily="34" charset="0"/>
              </a:rPr>
              <a:t> Les élèves d’aujourd’hui, nos leaders de demain</a:t>
            </a:r>
            <a:r>
              <a:rPr lang="is-IS" sz="2400" cap="none" dirty="0" smtClean="0">
                <a:solidFill>
                  <a:srgbClr val="00587E"/>
                </a:solidFill>
                <a:latin typeface="Arial" panose="020B0604020202020204" pitchFamily="34" charset="0"/>
                <a:cs typeface="Arial" panose="020B0604020202020204" pitchFamily="34" charset="0"/>
              </a:rPr>
              <a:t>…</a:t>
            </a:r>
            <a:endParaRPr lang="fr-FR" sz="2400" cap="none" dirty="0">
              <a:solidFill>
                <a:srgbClr val="00587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820403" y="2119078"/>
            <a:ext cx="3601637" cy="2558404"/>
          </a:xfrm>
          <a:prstGeom prst="rect">
            <a:avLst/>
          </a:prstGeom>
        </p:spPr>
      </p:pic>
    </p:spTree>
    <p:extLst>
      <p:ext uri="{BB962C8B-B14F-4D97-AF65-F5344CB8AC3E}">
        <p14:creationId xmlns:p14="http://schemas.microsoft.com/office/powerpoint/2010/main" val="8931607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879837" y="4742905"/>
            <a:ext cx="1676400" cy="856646"/>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Observer</a:t>
            </a:r>
            <a:endParaRPr lang="fr-FR" dirty="0"/>
          </a:p>
        </p:txBody>
      </p:sp>
      <p:sp>
        <p:nvSpPr>
          <p:cNvPr id="23" name="Rounded Rectangle 22"/>
          <p:cNvSpPr/>
          <p:nvPr/>
        </p:nvSpPr>
        <p:spPr>
          <a:xfrm>
            <a:off x="1307533" y="856673"/>
            <a:ext cx="1896536" cy="802075"/>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Questionner </a:t>
            </a:r>
            <a:endParaRPr lang="fr-FR" dirty="0"/>
          </a:p>
        </p:txBody>
      </p:sp>
      <p:sp>
        <p:nvSpPr>
          <p:cNvPr id="28" name="Rounded Rectangle 27"/>
          <p:cNvSpPr/>
          <p:nvPr/>
        </p:nvSpPr>
        <p:spPr>
          <a:xfrm>
            <a:off x="2365869" y="5151518"/>
            <a:ext cx="1676400" cy="798735"/>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t>
            </a:r>
            <a:r>
              <a:rPr lang="fr-FR" dirty="0" smtClean="0"/>
              <a:t>alculer</a:t>
            </a:r>
            <a:endParaRPr lang="fr-FR" dirty="0"/>
          </a:p>
        </p:txBody>
      </p:sp>
      <p:sp>
        <p:nvSpPr>
          <p:cNvPr id="31" name="Rounded Rectangle 30"/>
          <p:cNvSpPr/>
          <p:nvPr/>
        </p:nvSpPr>
        <p:spPr>
          <a:xfrm>
            <a:off x="7034922" y="1879868"/>
            <a:ext cx="1981200" cy="914400"/>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Émettre des hypothèses</a:t>
            </a:r>
            <a:endParaRPr lang="fr-FR" dirty="0">
              <a:solidFill>
                <a:schemeClr val="bg1"/>
              </a:solidFill>
            </a:endParaRPr>
          </a:p>
        </p:txBody>
      </p:sp>
      <p:sp>
        <p:nvSpPr>
          <p:cNvPr id="29" name="Rounded Rectangle 28"/>
          <p:cNvSpPr/>
          <p:nvPr/>
        </p:nvSpPr>
        <p:spPr>
          <a:xfrm>
            <a:off x="4476759" y="215065"/>
            <a:ext cx="1600200" cy="753705"/>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a:t>
            </a:r>
            <a:r>
              <a:rPr lang="fr-FR" dirty="0" smtClean="0"/>
              <a:t>énéraliser</a:t>
            </a:r>
            <a:endParaRPr lang="fr-FR" dirty="0"/>
          </a:p>
        </p:txBody>
      </p:sp>
      <p:sp>
        <p:nvSpPr>
          <p:cNvPr id="12" name="Rounded Rectangle 11"/>
          <p:cNvSpPr/>
          <p:nvPr/>
        </p:nvSpPr>
        <p:spPr>
          <a:xfrm>
            <a:off x="6775532" y="1008053"/>
            <a:ext cx="1981200" cy="788676"/>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Communiquer </a:t>
            </a:r>
            <a:endParaRPr lang="fr-FR" dirty="0"/>
          </a:p>
        </p:txBody>
      </p:sp>
      <p:sp>
        <p:nvSpPr>
          <p:cNvPr id="24" name="Rounded Rectangle 23"/>
          <p:cNvSpPr/>
          <p:nvPr/>
        </p:nvSpPr>
        <p:spPr>
          <a:xfrm>
            <a:off x="3980209" y="5468088"/>
            <a:ext cx="1752600" cy="783328"/>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Etablir des liens</a:t>
            </a:r>
            <a:endParaRPr lang="fr-FR" dirty="0"/>
          </a:p>
        </p:txBody>
      </p:sp>
      <p:sp>
        <p:nvSpPr>
          <p:cNvPr id="13" name="Rounded Rectangle 12"/>
          <p:cNvSpPr/>
          <p:nvPr/>
        </p:nvSpPr>
        <p:spPr>
          <a:xfrm>
            <a:off x="143880" y="1487916"/>
            <a:ext cx="1676400" cy="914400"/>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Résoudre des problèmes</a:t>
            </a:r>
            <a:endParaRPr lang="fr-FR" dirty="0"/>
          </a:p>
        </p:txBody>
      </p:sp>
      <p:sp>
        <p:nvSpPr>
          <p:cNvPr id="21" name="Rounded Rectangle 20"/>
          <p:cNvSpPr/>
          <p:nvPr/>
        </p:nvSpPr>
        <p:spPr>
          <a:xfrm>
            <a:off x="222438" y="3724074"/>
            <a:ext cx="1676400" cy="914400"/>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Raisonner logiquement</a:t>
            </a:r>
            <a:endParaRPr lang="fr-FR" dirty="0"/>
          </a:p>
        </p:txBody>
      </p:sp>
      <p:sp>
        <p:nvSpPr>
          <p:cNvPr id="22" name="Rounded Rectangle 21"/>
          <p:cNvSpPr/>
          <p:nvPr/>
        </p:nvSpPr>
        <p:spPr>
          <a:xfrm>
            <a:off x="2781097" y="215065"/>
            <a:ext cx="1600200" cy="806082"/>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Justifier/</a:t>
            </a:r>
          </a:p>
          <a:p>
            <a:pPr algn="ctr"/>
            <a:r>
              <a:rPr lang="fr-FR" dirty="0" smtClean="0"/>
              <a:t>“Prouver”</a:t>
            </a:r>
            <a:endParaRPr lang="fr-FR" dirty="0"/>
          </a:p>
        </p:txBody>
      </p:sp>
      <p:sp>
        <p:nvSpPr>
          <p:cNvPr id="27" name="Rounded Rectangle 26"/>
          <p:cNvSpPr/>
          <p:nvPr/>
        </p:nvSpPr>
        <p:spPr>
          <a:xfrm>
            <a:off x="7239757" y="2970616"/>
            <a:ext cx="1621724" cy="793070"/>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bg1"/>
                </a:solidFill>
              </a:rPr>
              <a:t>Réfléchir !</a:t>
            </a:r>
            <a:endParaRPr lang="fr-FR" sz="2000" dirty="0">
              <a:solidFill>
                <a:schemeClr val="bg1"/>
              </a:solidFill>
            </a:endParaRPr>
          </a:p>
        </p:txBody>
      </p:sp>
      <p:sp>
        <p:nvSpPr>
          <p:cNvPr id="26" name="Rounded Rectangle 25"/>
          <p:cNvSpPr/>
          <p:nvPr/>
        </p:nvSpPr>
        <p:spPr>
          <a:xfrm>
            <a:off x="117837" y="2579492"/>
            <a:ext cx="1676400" cy="885242"/>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Modéliser</a:t>
            </a:r>
            <a:endParaRPr lang="fr-FR" dirty="0"/>
          </a:p>
        </p:txBody>
      </p:sp>
      <p:sp>
        <p:nvSpPr>
          <p:cNvPr id="14" name="Oval 13"/>
          <p:cNvSpPr/>
          <p:nvPr/>
        </p:nvSpPr>
        <p:spPr>
          <a:xfrm>
            <a:off x="1718037" y="3159934"/>
            <a:ext cx="2209800" cy="1752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Arial" pitchFamily="34" charset="0"/>
                <a:cs typeface="Arial" pitchFamily="34" charset="0"/>
              </a:rPr>
              <a:t>Repérage dans l’espace</a:t>
            </a:r>
            <a:endParaRPr lang="fr-FR" dirty="0">
              <a:solidFill>
                <a:schemeClr val="tx1"/>
              </a:solidFill>
              <a:latin typeface="Arial" pitchFamily="34" charset="0"/>
              <a:cs typeface="Arial" pitchFamily="34" charset="0"/>
            </a:endParaRPr>
          </a:p>
        </p:txBody>
      </p:sp>
      <p:sp>
        <p:nvSpPr>
          <p:cNvPr id="20" name="Rounded Rectangle 19"/>
          <p:cNvSpPr/>
          <p:nvPr/>
        </p:nvSpPr>
        <p:spPr>
          <a:xfrm>
            <a:off x="5641158" y="4785387"/>
            <a:ext cx="1913647" cy="889892"/>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Donner des représentations multiples</a:t>
            </a:r>
            <a:endParaRPr lang="fr-FR" dirty="0"/>
          </a:p>
        </p:txBody>
      </p:sp>
      <p:sp>
        <p:nvSpPr>
          <p:cNvPr id="25" name="Rounded Rectangle 24"/>
          <p:cNvSpPr/>
          <p:nvPr/>
        </p:nvSpPr>
        <p:spPr>
          <a:xfrm>
            <a:off x="7213571" y="3979030"/>
            <a:ext cx="1789458" cy="790063"/>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Comparer :</a:t>
            </a:r>
            <a:r>
              <a:rPr lang="fr-FR" sz="1600" dirty="0" smtClean="0"/>
              <a:t> Ressemblances ?</a:t>
            </a:r>
          </a:p>
          <a:p>
            <a:pPr algn="ctr"/>
            <a:r>
              <a:rPr lang="fr-FR" sz="1600" dirty="0" smtClean="0"/>
              <a:t>Différences ?</a:t>
            </a:r>
            <a:endParaRPr lang="fr-FR" sz="1600" dirty="0"/>
          </a:p>
        </p:txBody>
      </p:sp>
      <p:sp>
        <p:nvSpPr>
          <p:cNvPr id="5" name="Oval 4"/>
          <p:cNvSpPr/>
          <p:nvPr/>
        </p:nvSpPr>
        <p:spPr>
          <a:xfrm>
            <a:off x="1387936" y="1712134"/>
            <a:ext cx="2387501" cy="1752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0000"/>
                </a:solidFill>
                <a:latin typeface="Arial" pitchFamily="34" charset="0"/>
                <a:cs typeface="Arial" pitchFamily="34" charset="0"/>
              </a:rPr>
              <a:t>Nombres</a:t>
            </a:r>
            <a:endParaRPr lang="fr-FR" dirty="0">
              <a:solidFill>
                <a:srgbClr val="000000"/>
              </a:solidFill>
              <a:latin typeface="Arial" pitchFamily="34" charset="0"/>
              <a:cs typeface="Arial" pitchFamily="34" charset="0"/>
            </a:endParaRPr>
          </a:p>
        </p:txBody>
      </p:sp>
      <p:sp>
        <p:nvSpPr>
          <p:cNvPr id="18" name="Oval 17"/>
          <p:cNvSpPr/>
          <p:nvPr/>
        </p:nvSpPr>
        <p:spPr>
          <a:xfrm>
            <a:off x="5070837" y="2931334"/>
            <a:ext cx="2286000" cy="1752600"/>
          </a:xfrm>
          <a:prstGeom prst="ellipse">
            <a:avLst/>
          </a:prstGeom>
          <a:solidFill>
            <a:srgbClr val="579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Arial" pitchFamily="34" charset="0"/>
                <a:cs typeface="Arial" pitchFamily="34" charset="0"/>
              </a:rPr>
              <a:t>G</a:t>
            </a:r>
            <a:r>
              <a:rPr lang="fr-FR" dirty="0" smtClean="0">
                <a:latin typeface="Arial" pitchFamily="34" charset="0"/>
                <a:cs typeface="Arial" pitchFamily="34" charset="0"/>
              </a:rPr>
              <a:t>randeurs</a:t>
            </a:r>
            <a:endParaRPr lang="fr-FR" dirty="0">
              <a:latin typeface="Arial" pitchFamily="34" charset="0"/>
              <a:cs typeface="Arial" pitchFamily="34" charset="0"/>
            </a:endParaRPr>
          </a:p>
        </p:txBody>
      </p:sp>
      <p:sp>
        <p:nvSpPr>
          <p:cNvPr id="19" name="Oval 18"/>
          <p:cNvSpPr/>
          <p:nvPr/>
        </p:nvSpPr>
        <p:spPr>
          <a:xfrm>
            <a:off x="3470637" y="3724074"/>
            <a:ext cx="2209800" cy="1752600"/>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Arial" pitchFamily="34" charset="0"/>
                <a:cs typeface="Arial" pitchFamily="34" charset="0"/>
              </a:rPr>
              <a:t>M</a:t>
            </a:r>
            <a:r>
              <a:rPr lang="fr-FR" dirty="0" smtClean="0">
                <a:latin typeface="Arial" pitchFamily="34" charset="0"/>
                <a:cs typeface="Arial" pitchFamily="34" charset="0"/>
              </a:rPr>
              <a:t>esures</a:t>
            </a:r>
            <a:endParaRPr lang="fr-FR" dirty="0">
              <a:latin typeface="Arial" pitchFamily="34" charset="0"/>
              <a:cs typeface="Arial" pitchFamily="34" charset="0"/>
            </a:endParaRPr>
          </a:p>
        </p:txBody>
      </p:sp>
      <p:sp>
        <p:nvSpPr>
          <p:cNvPr id="15" name="Oval 14"/>
          <p:cNvSpPr/>
          <p:nvPr/>
        </p:nvSpPr>
        <p:spPr>
          <a:xfrm>
            <a:off x="3394437" y="2271598"/>
            <a:ext cx="2209800" cy="175260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Arial" pitchFamily="34" charset="0"/>
                <a:cs typeface="Arial" pitchFamily="34" charset="0"/>
              </a:rPr>
              <a:t>T.I.C.</a:t>
            </a:r>
          </a:p>
        </p:txBody>
      </p:sp>
      <p:sp>
        <p:nvSpPr>
          <p:cNvPr id="30" name="Content Placeholder 2"/>
          <p:cNvSpPr txBox="1">
            <a:spLocks/>
          </p:cNvSpPr>
          <p:nvPr/>
        </p:nvSpPr>
        <p:spPr>
          <a:xfrm>
            <a:off x="347764" y="6139983"/>
            <a:ext cx="8229600" cy="618327"/>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Font typeface="Wingdings 2"/>
              <a:buNone/>
            </a:pPr>
            <a:r>
              <a:rPr lang="en-US" sz="2800" dirty="0" smtClean="0">
                <a:solidFill>
                  <a:schemeClr val="accent5">
                    <a:lumMod val="50000"/>
                  </a:schemeClr>
                </a:solidFill>
              </a:rPr>
              <a:t>Des </a:t>
            </a:r>
            <a:r>
              <a:rPr lang="en-US" sz="2800" dirty="0" err="1" smtClean="0">
                <a:solidFill>
                  <a:schemeClr val="accent5">
                    <a:lumMod val="50000"/>
                  </a:schemeClr>
                </a:solidFill>
              </a:rPr>
              <a:t>verbes</a:t>
            </a:r>
            <a:r>
              <a:rPr lang="en-US" sz="2800" dirty="0" smtClean="0">
                <a:solidFill>
                  <a:schemeClr val="accent5">
                    <a:lumMod val="50000"/>
                  </a:schemeClr>
                </a:solidFill>
              </a:rPr>
              <a:t> </a:t>
            </a:r>
            <a:r>
              <a:rPr lang="en-US" sz="2800" dirty="0" err="1" smtClean="0">
                <a:solidFill>
                  <a:schemeClr val="accent5">
                    <a:lumMod val="50000"/>
                  </a:schemeClr>
                </a:solidFill>
              </a:rPr>
              <a:t>d’action</a:t>
            </a:r>
            <a:r>
              <a:rPr lang="en-US" sz="2800" dirty="0" smtClean="0">
                <a:solidFill>
                  <a:schemeClr val="accent5">
                    <a:lumMod val="50000"/>
                  </a:schemeClr>
                </a:solidFill>
              </a:rPr>
              <a:t> </a:t>
            </a:r>
            <a:r>
              <a:rPr lang="en-US" sz="2800" dirty="0" err="1" smtClean="0">
                <a:solidFill>
                  <a:schemeClr val="accent5">
                    <a:lumMod val="50000"/>
                  </a:schemeClr>
                </a:solidFill>
              </a:rPr>
              <a:t>mentale</a:t>
            </a:r>
            <a:r>
              <a:rPr lang="en-US" sz="2800" dirty="0" smtClean="0">
                <a:solidFill>
                  <a:schemeClr val="accent5">
                    <a:lumMod val="50000"/>
                  </a:schemeClr>
                </a:solidFill>
              </a:rPr>
              <a:t> et physique !</a:t>
            </a:r>
            <a:endParaRPr lang="en-US" sz="2800" dirty="0">
              <a:solidFill>
                <a:schemeClr val="accent5">
                  <a:lumMod val="50000"/>
                </a:schemeClr>
              </a:solidFill>
            </a:endParaRPr>
          </a:p>
        </p:txBody>
      </p:sp>
      <p:sp>
        <p:nvSpPr>
          <p:cNvPr id="33" name="Rounded Rectangle 32"/>
          <p:cNvSpPr/>
          <p:nvPr/>
        </p:nvSpPr>
        <p:spPr>
          <a:xfrm>
            <a:off x="5292283" y="744349"/>
            <a:ext cx="1621724" cy="771440"/>
          </a:xfrm>
          <a:prstGeom prst="roundRect">
            <a:avLst/>
          </a:prstGeom>
          <a:solidFill>
            <a:srgbClr val="8A8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Prendre des décisions</a:t>
            </a:r>
            <a:endParaRPr lang="fr-FR" dirty="0">
              <a:solidFill>
                <a:schemeClr val="bg1"/>
              </a:solidFill>
            </a:endParaRPr>
          </a:p>
        </p:txBody>
      </p:sp>
      <p:sp>
        <p:nvSpPr>
          <p:cNvPr id="17" name="Oval 16"/>
          <p:cNvSpPr/>
          <p:nvPr/>
        </p:nvSpPr>
        <p:spPr>
          <a:xfrm>
            <a:off x="5070837" y="1483534"/>
            <a:ext cx="2286000" cy="17526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Arial" pitchFamily="34" charset="0"/>
                <a:cs typeface="Arial" pitchFamily="34" charset="0"/>
              </a:rPr>
              <a:t>Géométrie</a:t>
            </a:r>
            <a:endParaRPr lang="fr-FR" dirty="0">
              <a:latin typeface="Arial" pitchFamily="34" charset="0"/>
              <a:cs typeface="Arial" pitchFamily="34" charset="0"/>
            </a:endParaRPr>
          </a:p>
        </p:txBody>
      </p:sp>
      <p:sp>
        <p:nvSpPr>
          <p:cNvPr id="16" name="Oval 15"/>
          <p:cNvSpPr/>
          <p:nvPr/>
        </p:nvSpPr>
        <p:spPr>
          <a:xfrm>
            <a:off x="3204069" y="950134"/>
            <a:ext cx="2286000" cy="1752600"/>
          </a:xfrm>
          <a:prstGeom prst="ellipse">
            <a:avLst/>
          </a:prstGeom>
          <a:solidFill>
            <a:srgbClr val="0BD9FF"/>
          </a:solidFill>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r>
              <a:rPr lang="fr-FR" dirty="0" smtClean="0">
                <a:latin typeface="Arial" pitchFamily="34" charset="0"/>
                <a:cs typeface="Arial" pitchFamily="34" charset="0"/>
              </a:rPr>
              <a:t>Calcul</a:t>
            </a:r>
          </a:p>
          <a:p>
            <a:pPr algn="ctr"/>
            <a:r>
              <a:rPr lang="fr-FR" dirty="0" smtClean="0">
                <a:latin typeface="Arial" pitchFamily="34" charset="0"/>
                <a:cs typeface="Arial" pitchFamily="34" charset="0"/>
              </a:rPr>
              <a:t>(Opérations)</a:t>
            </a:r>
            <a:endParaRPr lang="fr-FR" dirty="0">
              <a:latin typeface="Arial" pitchFamily="34" charset="0"/>
              <a:cs typeface="Arial" pitchFamily="34" charset="0"/>
            </a:endParaRPr>
          </a:p>
          <a:p>
            <a:pPr algn="ctr"/>
            <a:endParaRPr lang="fr-FR" dirty="0">
              <a:latin typeface="Arial" pitchFamily="34" charset="0"/>
              <a:cs typeface="Arial" pitchFamily="34" charset="0"/>
            </a:endParaRPr>
          </a:p>
        </p:txBody>
      </p:sp>
    </p:spTree>
    <p:extLst>
      <p:ext uri="{BB962C8B-B14F-4D97-AF65-F5344CB8AC3E}">
        <p14:creationId xmlns:p14="http://schemas.microsoft.com/office/powerpoint/2010/main" val="218247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8" grpId="0" animBg="1"/>
      <p:bldP spid="31" grpId="0" animBg="1"/>
      <p:bldP spid="29" grpId="0" animBg="1"/>
      <p:bldP spid="12" grpId="0" animBg="1"/>
      <p:bldP spid="24" grpId="0" animBg="1"/>
      <p:bldP spid="13" grpId="0" animBg="1"/>
      <p:bldP spid="21" grpId="0" animBg="1"/>
      <p:bldP spid="22" grpId="0" animBg="1"/>
      <p:bldP spid="27" grpId="0" animBg="1"/>
      <p:bldP spid="26" grpId="0" animBg="1"/>
      <p:bldP spid="20" grpId="0" animBg="1"/>
      <p:bldP spid="25" grpId="0" animBg="1"/>
      <p:bldP spid="30"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xmlns="" id="{1899A044-F0C0-9B47-BC58-74AED0EDE939}"/>
              </a:ext>
            </a:extLst>
          </p:cNvPr>
          <p:cNvSpPr txBox="1">
            <a:spLocks/>
          </p:cNvSpPr>
          <p:nvPr/>
        </p:nvSpPr>
        <p:spPr>
          <a:xfrm>
            <a:off x="349386" y="1073217"/>
            <a:ext cx="8794613"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2400" cap="none" dirty="0" smtClean="0">
                <a:solidFill>
                  <a:srgbClr val="00587E"/>
                </a:solidFill>
                <a:latin typeface="Arial" panose="020B0604020202020204" pitchFamily="34" charset="0"/>
                <a:cs typeface="Arial" panose="020B0604020202020204" pitchFamily="34" charset="0"/>
              </a:rPr>
              <a:t>On retrouve ces verbes dans les programmes français</a:t>
            </a:r>
            <a:r>
              <a:rPr lang="is-IS" sz="2400" cap="none" dirty="0" smtClean="0">
                <a:solidFill>
                  <a:srgbClr val="00587E"/>
                </a:solidFill>
                <a:latin typeface="Arial" panose="020B0604020202020204" pitchFamily="34" charset="0"/>
                <a:cs typeface="Arial" panose="020B0604020202020204" pitchFamily="34" charset="0"/>
              </a:rPr>
              <a:t>…</a:t>
            </a:r>
            <a:endParaRPr lang="fr-FR" sz="2400" cap="none" dirty="0">
              <a:solidFill>
                <a:srgbClr val="00587E"/>
              </a:solidFill>
              <a:latin typeface="Arial" panose="020B0604020202020204" pitchFamily="34" charset="0"/>
              <a:cs typeface="Arial" panose="020B0604020202020204" pitchFamily="34" charset="0"/>
            </a:endParaRPr>
          </a:p>
        </p:txBody>
      </p:sp>
      <p:sp>
        <p:nvSpPr>
          <p:cNvPr id="4" name="Content Placeholder 2"/>
          <p:cNvSpPr>
            <a:spLocks noGrp="1"/>
          </p:cNvSpPr>
          <p:nvPr>
            <p:ph idx="1"/>
          </p:nvPr>
        </p:nvSpPr>
        <p:spPr>
          <a:xfrm>
            <a:off x="3218254" y="1911416"/>
            <a:ext cx="2677219" cy="4077638"/>
          </a:xfrm>
        </p:spPr>
        <p:txBody>
          <a:bodyPr>
            <a:normAutofit/>
          </a:bodyPr>
          <a:lstStyle/>
          <a:p>
            <a:pPr>
              <a:lnSpc>
                <a:spcPct val="120000"/>
              </a:lnSpc>
            </a:pPr>
            <a:r>
              <a:rPr lang="en-US" sz="2400" dirty="0" err="1">
                <a:solidFill>
                  <a:srgbClr val="7F7F7F"/>
                </a:solidFill>
                <a:latin typeface="Arial"/>
                <a:cs typeface="Arial"/>
              </a:rPr>
              <a:t>Chercher</a:t>
            </a:r>
            <a:endParaRPr lang="en-US" sz="2400" dirty="0">
              <a:solidFill>
                <a:srgbClr val="7F7F7F"/>
              </a:solidFill>
              <a:latin typeface="Arial"/>
              <a:cs typeface="Arial"/>
            </a:endParaRPr>
          </a:p>
          <a:p>
            <a:pPr>
              <a:lnSpc>
                <a:spcPct val="120000"/>
              </a:lnSpc>
            </a:pPr>
            <a:r>
              <a:rPr lang="en-US" sz="2400" dirty="0" err="1">
                <a:solidFill>
                  <a:srgbClr val="7F7F7F"/>
                </a:solidFill>
                <a:latin typeface="Arial"/>
                <a:cs typeface="Arial"/>
              </a:rPr>
              <a:t>Modéliser</a:t>
            </a:r>
            <a:endParaRPr lang="en-US" sz="2400" dirty="0">
              <a:solidFill>
                <a:srgbClr val="7F7F7F"/>
              </a:solidFill>
              <a:latin typeface="Arial"/>
              <a:cs typeface="Arial"/>
            </a:endParaRPr>
          </a:p>
          <a:p>
            <a:pPr>
              <a:lnSpc>
                <a:spcPct val="120000"/>
              </a:lnSpc>
            </a:pPr>
            <a:r>
              <a:rPr lang="en-US" sz="2400" dirty="0" err="1">
                <a:solidFill>
                  <a:srgbClr val="7F7F7F"/>
                </a:solidFill>
                <a:latin typeface="Arial"/>
                <a:cs typeface="Arial"/>
              </a:rPr>
              <a:t>Représenter</a:t>
            </a:r>
            <a:endParaRPr lang="en-US" sz="2400" dirty="0">
              <a:solidFill>
                <a:srgbClr val="7F7F7F"/>
              </a:solidFill>
              <a:latin typeface="Arial"/>
              <a:cs typeface="Arial"/>
            </a:endParaRPr>
          </a:p>
          <a:p>
            <a:pPr>
              <a:lnSpc>
                <a:spcPct val="120000"/>
              </a:lnSpc>
            </a:pPr>
            <a:r>
              <a:rPr lang="en-US" sz="2400" dirty="0" err="1">
                <a:solidFill>
                  <a:srgbClr val="7F7F7F"/>
                </a:solidFill>
                <a:latin typeface="Arial"/>
                <a:cs typeface="Arial"/>
              </a:rPr>
              <a:t>Raisonner</a:t>
            </a:r>
            <a:endParaRPr lang="en-US" sz="2400" dirty="0">
              <a:solidFill>
                <a:srgbClr val="7F7F7F"/>
              </a:solidFill>
              <a:latin typeface="Arial"/>
              <a:cs typeface="Arial"/>
            </a:endParaRPr>
          </a:p>
          <a:p>
            <a:pPr>
              <a:lnSpc>
                <a:spcPct val="120000"/>
              </a:lnSpc>
            </a:pPr>
            <a:r>
              <a:rPr lang="en-US" sz="2400" dirty="0" err="1">
                <a:solidFill>
                  <a:srgbClr val="7F7F7F"/>
                </a:solidFill>
                <a:latin typeface="Arial"/>
                <a:cs typeface="Arial"/>
              </a:rPr>
              <a:t>Calculer</a:t>
            </a:r>
            <a:endParaRPr lang="en-US" sz="2400" dirty="0">
              <a:solidFill>
                <a:srgbClr val="7F7F7F"/>
              </a:solidFill>
              <a:latin typeface="Arial"/>
              <a:cs typeface="Arial"/>
            </a:endParaRPr>
          </a:p>
          <a:p>
            <a:pPr>
              <a:lnSpc>
                <a:spcPct val="120000"/>
              </a:lnSpc>
            </a:pPr>
            <a:r>
              <a:rPr lang="en-US" sz="2400" dirty="0" err="1">
                <a:solidFill>
                  <a:srgbClr val="7F7F7F"/>
                </a:solidFill>
                <a:latin typeface="Arial"/>
                <a:cs typeface="Arial"/>
              </a:rPr>
              <a:t>Communiquer</a:t>
            </a:r>
            <a:endParaRPr lang="en-US" sz="2400" dirty="0">
              <a:solidFill>
                <a:srgbClr val="7F7F7F"/>
              </a:solidFill>
              <a:latin typeface="Arial"/>
              <a:cs typeface="Arial"/>
            </a:endParaRPr>
          </a:p>
        </p:txBody>
      </p:sp>
    </p:spTree>
    <p:extLst>
      <p:ext uri="{BB962C8B-B14F-4D97-AF65-F5344CB8AC3E}">
        <p14:creationId xmlns:p14="http://schemas.microsoft.com/office/powerpoint/2010/main" val="41646048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2450</TotalTime>
  <Words>1992</Words>
  <Application>Microsoft Macintosh PowerPoint</Application>
  <PresentationFormat>On-screen Show (4:3)</PresentationFormat>
  <Paragraphs>301</Paragraphs>
  <Slides>49</Slides>
  <Notes>35</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Dans le déplacement sur la bande numérique</vt:lpstr>
      <vt:lpstr>Dans les techniques opératoires</vt:lpstr>
      <vt:lpstr>PowerPoint Presentation</vt:lpstr>
      <vt:lpstr>PowerPoint Presentation</vt:lpstr>
      <vt:lpstr>PowerPoint Presentation</vt:lpstr>
      <vt:lpstr>Inspiré aussi par...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Microsoft Office User</dc:creator>
  <cp:keywords/>
  <dc:description/>
  <cp:lastModifiedBy>Monica Neagoy</cp:lastModifiedBy>
  <cp:revision>248</cp:revision>
  <dcterms:created xsi:type="dcterms:W3CDTF">2019-03-12T08:28:36Z</dcterms:created>
  <dcterms:modified xsi:type="dcterms:W3CDTF">2019-03-29T07:40:26Z</dcterms:modified>
  <cp:category/>
</cp:coreProperties>
</file>