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22" r:id="rId2"/>
    <p:sldId id="379" r:id="rId3"/>
    <p:sldId id="414" r:id="rId4"/>
    <p:sldId id="415" r:id="rId5"/>
    <p:sldId id="410" r:id="rId6"/>
    <p:sldId id="416" r:id="rId7"/>
    <p:sldId id="398" r:id="rId8"/>
    <p:sldId id="298" r:id="rId9"/>
    <p:sldId id="372" r:id="rId10"/>
    <p:sldId id="427" r:id="rId11"/>
    <p:sldId id="423" r:id="rId12"/>
    <p:sldId id="307" r:id="rId13"/>
    <p:sldId id="424" r:id="rId14"/>
    <p:sldId id="425" r:id="rId15"/>
    <p:sldId id="426" r:id="rId16"/>
    <p:sldId id="382" r:id="rId17"/>
    <p:sldId id="396" r:id="rId18"/>
    <p:sldId id="380" r:id="rId19"/>
    <p:sldId id="417" r:id="rId20"/>
    <p:sldId id="418" r:id="rId21"/>
    <p:sldId id="419" r:id="rId22"/>
    <p:sldId id="420" r:id="rId23"/>
    <p:sldId id="421" r:id="rId24"/>
    <p:sldId id="386" r:id="rId25"/>
    <p:sldId id="388" r:id="rId26"/>
    <p:sldId id="383" r:id="rId27"/>
    <p:sldId id="412" r:id="rId28"/>
    <p:sldId id="41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1D"/>
    <a:srgbClr val="330042"/>
    <a:srgbClr val="1F7F79"/>
    <a:srgbClr val="008000"/>
    <a:srgbClr val="CA000F"/>
    <a:srgbClr val="00C100"/>
    <a:srgbClr val="65C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179" autoAdjust="0"/>
  </p:normalViewPr>
  <p:slideViewPr>
    <p:cSldViewPr snapToGrid="0" snapToObjects="1">
      <p:cViewPr>
        <p:scale>
          <a:sx n="112" d="100"/>
          <a:sy n="112" d="100"/>
        </p:scale>
        <p:origin x="-15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58236-E32B-ED47-B3ED-16EA74FA004C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FB489-A1F7-E34A-BE3F-40783D8E8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6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D95D7-6633-B344-AC62-D7AA88C02E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50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BC2668-F9ED-B942-9D34-6C686F5F7448}" type="slidenum">
              <a:rPr lang="sv-SE" sz="1200"/>
              <a:pPr/>
              <a:t>25</a:t>
            </a:fld>
            <a:endParaRPr lang="sv-SE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FB489-A1F7-E34A-BE3F-40783D8E89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FB489-A1F7-E34A-BE3F-40783D8E89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1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81ef7e9a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481ef7e9a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 smtClean="0"/>
              <a:t>Same interface and </a:t>
            </a:r>
            <a:r>
              <a:rPr lang="sv-SE" dirty="0" err="1" smtClean="0"/>
              <a:t>functionality</a:t>
            </a:r>
            <a:r>
              <a:rPr lang="sv-SE" dirty="0" smtClean="0"/>
              <a:t>, </a:t>
            </a:r>
            <a:r>
              <a:rPr lang="sv-SE" dirty="0" err="1" smtClean="0"/>
              <a:t>but</a:t>
            </a:r>
            <a:r>
              <a:rPr lang="sv-SE" dirty="0" smtClean="0"/>
              <a:t> different </a:t>
            </a:r>
            <a:r>
              <a:rPr lang="sv-SE" dirty="0" err="1" smtClean="0"/>
              <a:t>modules</a:t>
            </a:r>
            <a:r>
              <a:rPr lang="sv-SE" dirty="0" smtClean="0"/>
              <a:t>: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reading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etc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 represents the mean improvement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FB489-A1F7-E34A-BE3F-40783D8E89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-SE" dirty="0" err="1"/>
              <a:t>Currently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evaluating</a:t>
            </a:r>
            <a:r>
              <a:rPr lang="sv-SE" dirty="0"/>
              <a:t> the benefit of rotation </a:t>
            </a:r>
            <a:r>
              <a:rPr lang="sv-SE" dirty="0" err="1"/>
              <a:t>training</a:t>
            </a:r>
            <a:r>
              <a:rPr lang="sv-SE" dirty="0"/>
              <a:t> and reasoning</a:t>
            </a:r>
            <a:r>
              <a:rPr lang="sv-SE" dirty="0" smtClean="0"/>
              <a:t>.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-SE" dirty="0" err="1" smtClean="0"/>
              <a:t>Experimenting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something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couldn’t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Cogmed.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-SE" baseline="0" dirty="0" smtClean="0"/>
              <a:t>Fast, </a:t>
            </a:r>
            <a:r>
              <a:rPr lang="sv-SE" baseline="0" dirty="0" err="1" smtClean="0"/>
              <a:t>large</a:t>
            </a:r>
            <a:r>
              <a:rPr lang="sv-SE" baseline="0" dirty="0" smtClean="0"/>
              <a:t> studies. Gets </a:t>
            </a:r>
            <a:r>
              <a:rPr lang="sv-SE" baseline="0" dirty="0" err="1" smtClean="0"/>
              <a:t>around</a:t>
            </a:r>
            <a:r>
              <a:rPr lang="sv-SE" baseline="0" dirty="0" smtClean="0"/>
              <a:t> the problem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small </a:t>
            </a:r>
            <a:r>
              <a:rPr lang="sv-SE" baseline="0" dirty="0" err="1" smtClean="0"/>
              <a:t>sample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sizes</a:t>
            </a:r>
            <a:endParaRPr dirty="0"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400" b="0" i="0" u="none" strike="noStrike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Arial"/>
              </a:rPr>
              <a:t>15</a:t>
            </a:fld>
            <a:endParaRPr sz="1400" b="0"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Extend by using the the same training as before, and explore spatial and reasoning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FB489-A1F7-E34A-BE3F-40783D8E89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4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6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3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"/>
                <a:ea typeface="Helvetica"/>
                <a:cs typeface="Helvetica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805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6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4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6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FF370-6ABC-2645-BB60-695ACCE00124}" type="datetimeFigureOut">
              <a:rPr lang="en-US" smtClean="0"/>
              <a:t>19-03-27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C024-DD47-1D41-B135-2B18B792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ingberglab.se" TargetMode="External"/><Relationship Id="rId4" Type="http://schemas.openxmlformats.org/officeDocument/2006/relationships/image" Target="../media/image33.jpeg"/><Relationship Id="rId5" Type="http://schemas.openxmlformats.org/officeDocument/2006/relationships/image" Target="../media/image1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81953"/>
            <a:ext cx="6400800" cy="20563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Torkel Klingberg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Dept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. Neuroscience 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Karolinska Institute, Stockholm,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Sweden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98CE00F-20C2-4798-86EF-E13651A9C299}"/>
              </a:ext>
            </a:extLst>
          </p:cNvPr>
          <p:cNvSpPr txBox="1">
            <a:spLocks/>
          </p:cNvSpPr>
          <p:nvPr/>
        </p:nvSpPr>
        <p:spPr>
          <a:xfrm>
            <a:off x="714020" y="154876"/>
            <a:ext cx="7772400" cy="2168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00"/>
                </a:solidFill>
                <a:latin typeface="Helvetica"/>
                <a:cs typeface="Helvetica"/>
              </a:rPr>
              <a:t>Can working memory and executive control be trained </a:t>
            </a:r>
            <a:r>
              <a:rPr lang="mr-IN" sz="4000" b="1" dirty="0" smtClean="0">
                <a:solidFill>
                  <a:srgbClr val="000000"/>
                </a:solidFill>
                <a:latin typeface="Helvetica"/>
                <a:cs typeface="Helvetica"/>
              </a:rPr>
              <a:t>–</a:t>
            </a:r>
            <a:endParaRPr lang="en-US" sz="4000" b="1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Potential implications for math learning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>
            <a:fillRect/>
          </a:stretch>
        </p:blipFill>
        <p:spPr bwMode="auto">
          <a:xfrm>
            <a:off x="1008066" y="2982479"/>
            <a:ext cx="7164387" cy="15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5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Pre- and post measures</a:t>
            </a:r>
          </a:p>
        </p:txBody>
      </p:sp>
      <p:sp>
        <p:nvSpPr>
          <p:cNvPr id="101378" name="TextBox 2"/>
          <p:cNvSpPr txBox="1">
            <a:spLocks noChangeArrowheads="1"/>
          </p:cNvSpPr>
          <p:nvPr/>
        </p:nvSpPr>
        <p:spPr bwMode="auto">
          <a:xfrm>
            <a:off x="1065215" y="2320925"/>
            <a:ext cx="44498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Working memory</a:t>
            </a:r>
          </a:p>
          <a:p>
            <a:pPr eaLnBrk="1" hangingPunct="1"/>
            <a:r>
              <a:rPr lang="en-US" sz="1800"/>
              <a:t>	Span-board forward</a:t>
            </a:r>
          </a:p>
          <a:p>
            <a:pPr eaLnBrk="1" hangingPunct="1"/>
            <a:r>
              <a:rPr lang="en-US" sz="1800"/>
              <a:t>	Span-board backwards</a:t>
            </a:r>
          </a:p>
          <a:p>
            <a:pPr eaLnBrk="1" hangingPunct="1"/>
            <a:r>
              <a:rPr lang="en-US" sz="1800"/>
              <a:t>	Grid task (visuo-spatial WM)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Mathematics</a:t>
            </a:r>
          </a:p>
          <a:p>
            <a:pPr eaLnBrk="1" hangingPunct="1"/>
            <a:r>
              <a:rPr lang="en-US" sz="1800"/>
              <a:t>	WISC verbal arithmetics</a:t>
            </a:r>
          </a:p>
          <a:p>
            <a:pPr eaLnBrk="1" hangingPunct="1"/>
            <a:r>
              <a:rPr lang="en-US" sz="1800"/>
              <a:t>	Addition (without numberline)</a:t>
            </a:r>
          </a:p>
          <a:p>
            <a:pPr eaLnBrk="1" hangingPunct="1"/>
            <a:r>
              <a:rPr lang="en-US" sz="1800"/>
              <a:t>	Subtraction (without numberline)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Magnetic resonance imaging (n=58)</a:t>
            </a:r>
          </a:p>
          <a:p>
            <a:pPr eaLnBrk="1" hangingPunct="1"/>
            <a:r>
              <a:rPr lang="en-US" sz="1800"/>
              <a:t>	functional MRI during WM performance</a:t>
            </a:r>
          </a:p>
          <a:p>
            <a:pPr eaLnBrk="1" hangingPunct="1"/>
            <a:r>
              <a:rPr lang="en-US" sz="1800"/>
              <a:t>	structural MRI </a:t>
            </a:r>
          </a:p>
          <a:p>
            <a:pPr eaLnBrk="1" hangingPunct="1"/>
            <a:r>
              <a:rPr lang="en-US" sz="1800"/>
              <a:t>	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724402" y="2667004"/>
            <a:ext cx="436563" cy="9699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4724402" y="3936012"/>
            <a:ext cx="436563" cy="9699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381" name="TextBox 5"/>
          <p:cNvSpPr txBox="1">
            <a:spLocks noChangeArrowheads="1"/>
          </p:cNvSpPr>
          <p:nvPr/>
        </p:nvSpPr>
        <p:spPr bwMode="auto">
          <a:xfrm>
            <a:off x="5295901" y="2835279"/>
            <a:ext cx="306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Standardized and averaged</a:t>
            </a:r>
          </a:p>
          <a:p>
            <a:pPr eaLnBrk="1" hangingPunct="1"/>
            <a:r>
              <a:rPr lang="en-US" sz="1800"/>
              <a:t>to one composite WM measure</a:t>
            </a:r>
          </a:p>
        </p:txBody>
      </p:sp>
      <p:sp>
        <p:nvSpPr>
          <p:cNvPr id="101382" name="TextBox 6"/>
          <p:cNvSpPr txBox="1">
            <a:spLocks noChangeArrowheads="1"/>
          </p:cNvSpPr>
          <p:nvPr/>
        </p:nvSpPr>
        <p:spPr bwMode="auto">
          <a:xfrm>
            <a:off x="5448302" y="4118574"/>
            <a:ext cx="3133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Standardized and averaged</a:t>
            </a:r>
          </a:p>
          <a:p>
            <a:pPr eaLnBrk="1" hangingPunct="1"/>
            <a:r>
              <a:rPr lang="en-US" sz="1800"/>
              <a:t>to one composite Math measure</a:t>
            </a:r>
          </a:p>
        </p:txBody>
      </p:sp>
    </p:spTree>
    <p:extLst>
      <p:ext uri="{BB962C8B-B14F-4D97-AF65-F5344CB8AC3E}">
        <p14:creationId xmlns:p14="http://schemas.microsoft.com/office/powerpoint/2010/main" val="310011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/>
        </p:nvSpPr>
        <p:spPr>
          <a:xfrm>
            <a:off x="1406300" y="131567"/>
            <a:ext cx="71046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sv-SE" sz="3600" b="1" i="0" u="none" strike="noStrike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"/>
              </a:rPr>
              <a:t/>
            </a:r>
            <a:br>
              <a:rPr lang="sv-SE" sz="3600" b="1" i="0" u="none" strike="noStrike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"/>
              </a:rPr>
            </a:br>
            <a:endParaRPr sz="3600" b="1"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Roboto"/>
            </a:endParaRPr>
          </a:p>
        </p:txBody>
      </p:sp>
      <p:sp>
        <p:nvSpPr>
          <p:cNvPr id="168" name="Google Shape;168;p31"/>
          <p:cNvSpPr txBox="1">
            <a:spLocks noGrp="1"/>
          </p:cNvSpPr>
          <p:nvPr>
            <p:ph type="title"/>
          </p:nvPr>
        </p:nvSpPr>
        <p:spPr>
          <a:xfrm>
            <a:off x="311700" y="386400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sv-SE" sz="4000" b="1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Math</a:t>
            </a:r>
            <a:r>
              <a:rPr lang="sv-SE" sz="4000" b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4000" b="1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improvement</a:t>
            </a:r>
            <a:endParaRPr lang="en-US" sz="4000" b="1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pic>
        <p:nvPicPr>
          <p:cNvPr id="169" name="Google Shape;169;p31"/>
          <p:cNvPicPr preferRelativeResize="0"/>
          <p:nvPr/>
        </p:nvPicPr>
        <p:blipFill rotWithShape="1">
          <a:blip r:embed="rId3">
            <a:alphaModFix/>
          </a:blip>
          <a:srcRect b="23341"/>
          <a:stretch/>
        </p:blipFill>
        <p:spPr>
          <a:xfrm>
            <a:off x="496415" y="2209068"/>
            <a:ext cx="3465791" cy="231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/>
        </p:nvSpPr>
        <p:spPr>
          <a:xfrm>
            <a:off x="1723997" y="1379810"/>
            <a:ext cx="5688531" cy="41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 dirty="0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Nemmi et al. 2016 </a:t>
            </a:r>
            <a:r>
              <a:rPr lang="sv-SE" sz="2000" b="0" i="0" u="none" strike="noStrike" cap="none" dirty="0" err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Dev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. </a:t>
            </a:r>
            <a:r>
              <a:rPr lang="sv-SE" sz="2000" b="0" i="0" u="none" strike="noStrike" cap="none" dirty="0" err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Cogn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 </a:t>
            </a:r>
            <a:r>
              <a:rPr lang="sv-SE" sz="2000" b="0" i="0" u="none" strike="noStrike" cap="none" dirty="0" err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Neurosci</a:t>
            </a:r>
            <a:r>
              <a:rPr lang="sv-SE" sz="2000" b="0" i="0" u="none" strike="noStrike" cap="none" dirty="0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Helvetica"/>
              <a:ea typeface="Helvetica"/>
              <a:cs typeface="Helvetica"/>
              <a:sym typeface="Arial"/>
            </a:endParaRPr>
          </a:p>
        </p:txBody>
      </p:sp>
      <p:pic>
        <p:nvPicPr>
          <p:cNvPr id="3" name="Picture 2" descr="Arrows_withoutsub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r="10641" b="6243"/>
          <a:stretch/>
        </p:blipFill>
        <p:spPr>
          <a:xfrm>
            <a:off x="4811887" y="2195287"/>
            <a:ext cx="3781778" cy="2778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6889" y="2378731"/>
            <a:ext cx="124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Math+WM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4590" y="3463685"/>
            <a:ext cx="160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Math+reading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539136" y="3559641"/>
            <a:ext cx="2545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Math learning progress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9038" y="500009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685" y="499903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2332" y="499796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196" y="5389115"/>
            <a:ext cx="35431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Training days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306" y="6132288"/>
            <a:ext cx="830390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&gt; .7 SD improvement ≈ 1 year math learning in school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FB85DD-3C11-4959-BF38-D520BEBD84B1}"/>
              </a:ext>
            </a:extLst>
          </p:cNvPr>
          <p:cNvSpPr txBox="1"/>
          <p:nvPr/>
        </p:nvSpPr>
        <p:spPr>
          <a:xfrm>
            <a:off x="4958287" y="4981955"/>
            <a:ext cx="4036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3747" y="4571621"/>
            <a:ext cx="77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 smtClean="0"/>
              <a:t>Read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7392" y="4576039"/>
            <a:ext cx="77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 smtClean="0"/>
              <a:t>WM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94916" y="4577959"/>
            <a:ext cx="77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Math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/>
              <a:t>R</a:t>
            </a:r>
            <a:r>
              <a:rPr lang="en-US" dirty="0" smtClean="0"/>
              <a:t>ead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88025" y="4577959"/>
            <a:ext cx="77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Math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 smtClean="0"/>
              <a:t>WM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6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APPS-DICOM_WMbasInteraction_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7" y="1914754"/>
            <a:ext cx="5855794" cy="39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Baseline performance predicts benefit of cognitive training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9025"/>
          <a:stretch/>
        </p:blipFill>
        <p:spPr>
          <a:xfrm>
            <a:off x="6046309" y="2390766"/>
            <a:ext cx="2974211" cy="29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" y="4185368"/>
            <a:ext cx="2860825" cy="22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" y="1380994"/>
            <a:ext cx="2860825" cy="219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6" name="Google Shape;176;p32"/>
          <p:cNvSpPr txBox="1"/>
          <p:nvPr/>
        </p:nvSpPr>
        <p:spPr>
          <a:xfrm>
            <a:off x="4902775" y="4348633"/>
            <a:ext cx="3865500" cy="1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</a:pPr>
            <a:endParaRPr sz="2400"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Roboto Slab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3994055" y="1488109"/>
            <a:ext cx="4858685" cy="2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v-SE" sz="2400" i="0" u="none" strike="noStrike" cap="none" dirty="0" err="1">
                <a:latin typeface="Helvetica"/>
                <a:ea typeface="Helvetica"/>
                <a:cs typeface="Helvetica"/>
                <a:sym typeface="Roboto Slab"/>
              </a:rPr>
              <a:t>Freely</a:t>
            </a:r>
            <a:r>
              <a:rPr lang="sv-SE" sz="2400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i="0" u="none" strike="noStrike" cap="none" dirty="0" err="1">
                <a:latin typeface="Helvetica"/>
                <a:ea typeface="Helvetica"/>
                <a:cs typeface="Helvetica"/>
                <a:sym typeface="Roboto Slab"/>
              </a:rPr>
              <a:t>available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 </a:t>
            </a:r>
            <a:endParaRPr lang="sv-SE" sz="2400" i="0" u="none" strike="noStrike" cap="none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v-SE" sz="2400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&gt; 350.000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users</a:t>
            </a:r>
            <a:endParaRPr lang="sv-SE" sz="2400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sv-SE" sz="2400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≈ </a:t>
            </a:r>
            <a:r>
              <a:rPr lang="sv-SE" sz="2400" b="1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30%</a:t>
            </a:r>
            <a:r>
              <a:rPr lang="sv-SE" sz="2400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 of 6-year-old children in Swedish </a:t>
            </a:r>
            <a:r>
              <a:rPr lang="sv-SE" sz="2400" i="0" u="none" strike="noStrike" cap="none" dirty="0" err="1">
                <a:latin typeface="Helvetica"/>
                <a:ea typeface="Helvetica"/>
                <a:cs typeface="Helvetica"/>
                <a:sym typeface="Roboto Slab"/>
              </a:rPr>
              <a:t>schools</a:t>
            </a:r>
            <a:r>
              <a:rPr lang="sv-SE" sz="2400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i="0" u="none" strike="noStrike" cap="none" dirty="0" err="1">
                <a:latin typeface="Helvetica"/>
                <a:ea typeface="Helvetica"/>
                <a:cs typeface="Helvetica"/>
                <a:sym typeface="Roboto Slab"/>
              </a:rPr>
              <a:t>use</a:t>
            </a:r>
            <a:r>
              <a:rPr lang="sv-SE" sz="2400" i="0" u="none" strike="noStrike" cap="none" dirty="0">
                <a:latin typeface="Helvetica"/>
                <a:ea typeface="Helvetica"/>
                <a:cs typeface="Helvetica"/>
                <a:sym typeface="Roboto Slab"/>
              </a:rPr>
              <a:t> it</a:t>
            </a:r>
            <a:endParaRPr lang="sv-SE" sz="2400" i="0" u="none" strike="noStrike" cap="none" dirty="0">
              <a:latin typeface="Helvetica"/>
              <a:ea typeface="Helvetica"/>
              <a:cs typeface="Helvetica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sz="2400" b="1" dirty="0">
                <a:latin typeface="Helvetica"/>
                <a:ea typeface="Helvetica"/>
                <a:cs typeface="Helvetica"/>
                <a:sym typeface="Roboto Slab"/>
              </a:rPr>
              <a:t>98 %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of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teachers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would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recommend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other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schools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to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use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smtClean="0">
                <a:latin typeface="Helvetica"/>
                <a:ea typeface="Helvetica"/>
                <a:cs typeface="Helvetica"/>
                <a:sym typeface="Roboto Slab"/>
              </a:rPr>
              <a:t>Vektor</a:t>
            </a:r>
            <a:endParaRPr lang="sv-SE" sz="2400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sv-SE" sz="2400" i="0" u="none" strike="noStrike" cap="none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lang="sv-SE" sz="2400" dirty="0">
              <a:latin typeface="Helvetica"/>
              <a:ea typeface="Helvetica"/>
              <a:cs typeface="Helvet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 dirty="0">
              <a:latin typeface="Helvetica"/>
              <a:ea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81" y="168238"/>
            <a:ext cx="891627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3600" b="1" dirty="0" err="1">
                <a:latin typeface="Helvetica"/>
                <a:ea typeface="Helvetica"/>
                <a:cs typeface="Helvetica"/>
                <a:sym typeface="Roboto Slab"/>
              </a:rPr>
              <a:t>Usage</a:t>
            </a:r>
            <a:r>
              <a:rPr lang="sv-SE" sz="3600" b="1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3600" b="1" dirty="0" err="1">
                <a:latin typeface="Helvetica"/>
                <a:ea typeface="Helvetica"/>
                <a:cs typeface="Helvetica"/>
                <a:sym typeface="Roboto Slab"/>
              </a:rPr>
              <a:t>of</a:t>
            </a:r>
            <a:r>
              <a:rPr lang="sv-SE" sz="3600" b="1" dirty="0">
                <a:latin typeface="Helvetica"/>
                <a:ea typeface="Helvetica"/>
                <a:cs typeface="Helvetica"/>
                <a:sym typeface="Roboto Slab"/>
              </a:rPr>
              <a:t> Vektor</a:t>
            </a:r>
            <a:endParaRPr lang="en-US" sz="360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123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03" y="657726"/>
            <a:ext cx="3376180" cy="260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 descr="588A0328 copy.JPG"/>
          <p:cNvPicPr preferRelativeResize="0"/>
          <p:nvPr/>
        </p:nvPicPr>
        <p:blipFill rotWithShape="1">
          <a:blip r:embed="rId4">
            <a:alphaModFix/>
          </a:blip>
          <a:srcRect l="19786" t="19938" r="33012"/>
          <a:stretch/>
        </p:blipFill>
        <p:spPr>
          <a:xfrm>
            <a:off x="102565" y="657726"/>
            <a:ext cx="2181175" cy="314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 descr="_MG_6487.JPG"/>
          <p:cNvPicPr preferRelativeResize="0"/>
          <p:nvPr/>
        </p:nvPicPr>
        <p:blipFill rotWithShape="1">
          <a:blip r:embed="rId5">
            <a:alphaModFix/>
          </a:blip>
          <a:srcRect l="7945" t="24177" r="5964" b="11776"/>
          <a:stretch/>
        </p:blipFill>
        <p:spPr>
          <a:xfrm>
            <a:off x="102060" y="3275633"/>
            <a:ext cx="5502326" cy="289344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5629323" y="248767"/>
            <a:ext cx="3523750" cy="6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sv-SE" b="1" dirty="0">
                <a:latin typeface="Helvetica"/>
                <a:ea typeface="Helvetica"/>
                <a:cs typeface="Helvetica"/>
                <a:sym typeface="Roboto Slab"/>
              </a:rPr>
              <a:t>Global</a:t>
            </a:r>
            <a:r>
              <a:rPr lang="sv-SE" b="1" dirty="0">
                <a:latin typeface="Helvetica"/>
                <a:ea typeface="Helvetica"/>
                <a:cs typeface="Helvetica"/>
              </a:rPr>
              <a:t/>
            </a:r>
            <a:br>
              <a:rPr lang="sv-SE" b="1" dirty="0">
                <a:latin typeface="Helvetica"/>
                <a:ea typeface="Helvetica"/>
                <a:cs typeface="Helvetica"/>
              </a:rPr>
            </a:br>
            <a:r>
              <a:rPr lang="sv-SE" b="1" dirty="0">
                <a:latin typeface="Helvetica"/>
                <a:ea typeface="Helvetica"/>
                <a:cs typeface="Helvetica"/>
                <a:sym typeface="Roboto Slab"/>
              </a:rPr>
              <a:t>Projects</a:t>
            </a:r>
            <a:r>
              <a:rPr lang="sv-SE" b="1" dirty="0">
                <a:latin typeface="Helvetica"/>
                <a:ea typeface="Helvetica"/>
                <a:cs typeface="Helvetica"/>
              </a:rPr>
              <a:t/>
            </a:r>
            <a:br>
              <a:rPr lang="sv-SE" b="1" dirty="0">
                <a:latin typeface="Helvetica"/>
                <a:ea typeface="Helvetica"/>
                <a:cs typeface="Helvetica"/>
              </a:rPr>
            </a:br>
            <a:endParaRPr lang="en-US" dirty="0">
              <a:latin typeface="Helvetica"/>
              <a:ea typeface="Helvetica"/>
              <a:cs typeface="Helveti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Vektor is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language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free</a:t>
            </a:r>
            <a:endParaRPr sz="2400" dirty="0">
              <a:latin typeface="Helvetica"/>
              <a:ea typeface="Helvetica"/>
              <a:cs typeface="Helvetica"/>
            </a:endParaRPr>
          </a:p>
          <a:p>
            <a:r>
              <a:rPr lang="sv-SE" sz="2400" dirty="0">
                <a:latin typeface="Helvetica"/>
                <a:ea typeface="+mj-lt"/>
                <a:cs typeface="Helvetica"/>
              </a:rPr>
              <a:t/>
            </a:r>
            <a:br>
              <a:rPr lang="sv-SE" sz="2400" dirty="0">
                <a:latin typeface="Helvetica"/>
                <a:ea typeface="+mj-lt"/>
                <a:cs typeface="Helvetica"/>
              </a:rPr>
            </a:b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Mexico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, India, Argentina </a:t>
            </a:r>
            <a:endParaRPr sz="2400" dirty="0">
              <a:latin typeface="Helvetica"/>
              <a:ea typeface="Helvetica"/>
              <a:cs typeface="Helvetic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sv-SE" sz="2400" dirty="0">
                <a:latin typeface="Helvetica"/>
                <a:ea typeface="+mj-lt"/>
                <a:cs typeface="Helvetica"/>
              </a:rPr>
              <a:t/>
            </a:r>
            <a:br>
              <a:rPr lang="sv-SE" sz="2400" dirty="0">
                <a:latin typeface="Helvetica"/>
                <a:ea typeface="+mj-lt"/>
                <a:cs typeface="Helvetica"/>
              </a:rPr>
            </a:br>
            <a:endParaRPr sz="2400" dirty="0"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859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/>
        </p:nvSpPr>
        <p:spPr>
          <a:xfrm>
            <a:off x="129964" y="1308629"/>
            <a:ext cx="5085101" cy="217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>
              <a:buSzPts val="2400"/>
              <a:buFont typeface="Roboto Slab"/>
              <a:buChar char="●"/>
            </a:pP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Analysis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of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databases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: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individual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-task-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outcome</a:t>
            </a:r>
            <a:endParaRPr lang="sv-SE" sz="2400" dirty="0">
              <a:latin typeface="Helvetica"/>
              <a:ea typeface="Helvetica"/>
              <a:cs typeface="Helvetica"/>
              <a:sym typeface="Roboto Slab"/>
            </a:endParaRPr>
          </a:p>
          <a:p>
            <a:pPr marL="76200">
              <a:buSzPts val="2400"/>
            </a:pPr>
            <a:r>
              <a:rPr lang="sv-SE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	(n ≈ 350.000</a:t>
            </a:r>
            <a:r>
              <a:rPr lang="sv-S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)</a:t>
            </a:r>
            <a:endParaRPr lang="sv-SE" dirty="0">
              <a:latin typeface="Helvetica"/>
              <a:cs typeface="Helvetica"/>
            </a:endParaRPr>
          </a:p>
          <a:p>
            <a:pPr marL="76200">
              <a:buSzPts val="2400"/>
            </a:pPr>
            <a:endParaRPr lang="sv-SE" sz="1200" dirty="0">
              <a:latin typeface="Helvetica"/>
              <a:ea typeface="Helvetica"/>
              <a:cs typeface="Helvetica"/>
            </a:endParaRPr>
          </a:p>
          <a:p>
            <a:pPr marL="4572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Char char="●"/>
            </a:pP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Introduce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new tasks,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mutate</a:t>
            </a:r>
            <a:r>
              <a:rPr lang="sv-SE" sz="2400" dirty="0">
                <a:latin typeface="Helvetica"/>
                <a:ea typeface="Helvetica"/>
                <a:cs typeface="Helvetica"/>
                <a:sym typeface="Roboto Slab"/>
              </a:rPr>
              <a:t> </a:t>
            </a:r>
            <a:r>
              <a:rPr lang="sv-SE" sz="2400" dirty="0" err="1">
                <a:latin typeface="Helvetica"/>
                <a:ea typeface="Helvetica"/>
                <a:cs typeface="Helvetica"/>
                <a:sym typeface="Roboto Slab"/>
              </a:rPr>
              <a:t>training</a:t>
            </a:r>
            <a:endParaRPr lang="sv-SE" sz="1200" dirty="0">
              <a:latin typeface="Helvetica"/>
              <a:ea typeface="Helvetica"/>
              <a:cs typeface="Helvetica"/>
            </a:endParaRPr>
          </a:p>
          <a:p>
            <a:pPr marL="457200" indent="-381000">
              <a:buSzPts val="2400"/>
              <a:buFont typeface="Roboto Slab"/>
              <a:buChar char="●"/>
            </a:pPr>
            <a:endParaRPr lang="sv-SE" sz="1200" dirty="0">
              <a:latin typeface="Helvetica"/>
              <a:ea typeface="Helvetica"/>
              <a:cs typeface="Helvetica"/>
            </a:endParaRPr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sv-SE" sz="2520"/>
              <a:t/>
            </a:r>
            <a:br>
              <a:rPr lang="sv-SE" sz="2520"/>
            </a:br>
            <a:endParaRPr sz="2520"/>
          </a:p>
        </p:txBody>
      </p:sp>
      <p:sp>
        <p:nvSpPr>
          <p:cNvPr id="185" name="Google Shape;185;p33"/>
          <p:cNvSpPr txBox="1"/>
          <p:nvPr/>
        </p:nvSpPr>
        <p:spPr>
          <a:xfrm>
            <a:off x="5220491" y="1144153"/>
            <a:ext cx="35037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sv-SE" i="0" u="none" strike="noStrike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Rotation </a:t>
            </a:r>
            <a:r>
              <a:rPr lang="sv-SE" i="0" u="none" strike="noStrike" cap="none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training</a:t>
            </a:r>
            <a:r>
              <a:rPr lang="sv-S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 </a:t>
            </a:r>
            <a:endParaRPr lang="en-US"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186" name="Google Shape;186;p33"/>
          <p:cNvSpPr txBox="1"/>
          <p:nvPr/>
        </p:nvSpPr>
        <p:spPr>
          <a:xfrm>
            <a:off x="5494284" y="3815142"/>
            <a:ext cx="3256993" cy="75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sv-SE" i="0" u="none" strike="noStrike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Reasoning </a:t>
            </a:r>
            <a:r>
              <a:rPr lang="sv-SE" i="0" u="none" strike="noStrike" cap="none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training</a:t>
            </a:r>
            <a:endParaRPr lang="en-US" dirty="0">
              <a:latin typeface="Helvetica"/>
              <a:ea typeface="Helvetica"/>
              <a:cs typeface="Helvet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Roboto Sla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Roboto Slab"/>
            </a:endParaRPr>
          </a:p>
        </p:txBody>
      </p:sp>
      <p:sp>
        <p:nvSpPr>
          <p:cNvPr id="187" name="Google Shape;187;p33"/>
          <p:cNvSpPr txBox="1"/>
          <p:nvPr/>
        </p:nvSpPr>
        <p:spPr>
          <a:xfrm>
            <a:off x="70728" y="48381"/>
            <a:ext cx="8968771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v-SE" sz="4000" b="1" i="0" u="none" strike="noStrike" cap="none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Next</a:t>
            </a:r>
            <a:r>
              <a:rPr lang="sv-SE" sz="4000" b="1" i="0" u="none" strike="noStrike" cap="none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Roboto Slab"/>
              </a:rPr>
              <a:t> steps:</a:t>
            </a:r>
            <a:endParaRPr sz="4000" b="1" dirty="0">
              <a:latin typeface="Helvetica"/>
              <a:cs typeface="Helvetica"/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2816081" y="437500"/>
            <a:ext cx="6134904" cy="45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Char char="●"/>
            </a:pPr>
            <a:endParaRPr sz="2400" i="0" u="none" strike="noStrike" cap="none" dirty="0">
              <a:solidFill>
                <a:srgbClr val="000000"/>
              </a:solidFill>
              <a:latin typeface="Helvetica"/>
              <a:ea typeface="Helvetica"/>
              <a:cs typeface="Helvetica"/>
              <a:sym typeface="Roboto Slab"/>
            </a:endParaRPr>
          </a:p>
        </p:txBody>
      </p:sp>
      <p:pic>
        <p:nvPicPr>
          <p:cNvPr id="2" name="Picture 1" descr="Screen Shot 2018-12-13 at 9.51.55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55496" b="256"/>
          <a:stretch/>
        </p:blipFill>
        <p:spPr>
          <a:xfrm>
            <a:off x="5853086" y="1655039"/>
            <a:ext cx="2241337" cy="1993708"/>
          </a:xfrm>
          <a:prstGeom prst="rect">
            <a:avLst/>
          </a:prstGeom>
        </p:spPr>
      </p:pic>
      <p:pic>
        <p:nvPicPr>
          <p:cNvPr id="3" name="Picture 2" descr="Screen Shot 2018-12-13 at 9.51.55 .png">
            <a:extLst>
              <a:ext uri="{FF2B5EF4-FFF2-40B4-BE49-F238E27FC236}">
                <a16:creationId xmlns="" xmlns:a16="http://schemas.microsoft.com/office/drawing/2014/main" id="{1BC3BDE4-AE37-4F43-BA83-B13694A5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t="-514" r="5796" b="514"/>
          <a:stretch/>
        </p:blipFill>
        <p:spPr>
          <a:xfrm>
            <a:off x="5878485" y="4349858"/>
            <a:ext cx="2218672" cy="19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238" y="4163313"/>
            <a:ext cx="81142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Participants</a:t>
            </a:r>
          </a:p>
          <a:p>
            <a:r>
              <a:rPr lang="en-US" sz="2400" dirty="0" smtClean="0"/>
              <a:t>3599 children aged 5.5-7.5 years. Fall 17-spring 18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sing Vektor software in schools, minimum 26 days.</a:t>
            </a:r>
          </a:p>
          <a:p>
            <a:endParaRPr lang="en-US" sz="2400" dirty="0" smtClean="0"/>
          </a:p>
          <a:p>
            <a:r>
              <a:rPr lang="en-US" sz="2400" b="1" dirty="0" smtClean="0"/>
              <a:t>Outcome measures</a:t>
            </a:r>
            <a:endParaRPr lang="en-US" sz="2400" b="1" dirty="0"/>
          </a:p>
          <a:p>
            <a:r>
              <a:rPr lang="en-US" sz="2400" dirty="0" smtClean="0"/>
              <a:t>Built in tests of addition, subtraction, numerosity, numb. </a:t>
            </a:r>
            <a:r>
              <a:rPr lang="en-US" sz="2400" dirty="0"/>
              <a:t>c</a:t>
            </a:r>
            <a:r>
              <a:rPr lang="en-US" sz="2400" dirty="0" smtClean="0"/>
              <a:t>omp.</a:t>
            </a:r>
          </a:p>
          <a:p>
            <a:r>
              <a:rPr lang="en-US" sz="2400" dirty="0" smtClean="0"/>
              <a:t>Progress in trained math tests</a:t>
            </a:r>
            <a:endParaRPr lang="en-US" sz="2400" dirty="0"/>
          </a:p>
        </p:txBody>
      </p:sp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92" y="2031778"/>
            <a:ext cx="3951302" cy="2222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2: Cognitive and Math training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0238" y="3773318"/>
            <a:ext cx="147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Nicholas Judd</a:t>
            </a:r>
            <a:endParaRPr lang="en-US" dirty="0"/>
          </a:p>
        </p:txBody>
      </p:sp>
      <p:pic>
        <p:nvPicPr>
          <p:cNvPr id="7" name="Picture 6" descr="Screen Shot 2018-08-21 at 9.34.24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050830"/>
            <a:ext cx="1748761" cy="17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073" y="2123069"/>
            <a:ext cx="4481927" cy="1240022"/>
          </a:xfrm>
        </p:spPr>
        <p:txBody>
          <a:bodyPr/>
          <a:lstStyle/>
          <a:p>
            <a:pPr marL="457200" lvl="1" indent="0">
              <a:buNone/>
            </a:pPr>
            <a:r>
              <a:rPr lang="en-US" b="1" dirty="0" smtClean="0"/>
              <a:t>Visuo-spatial WM</a:t>
            </a:r>
          </a:p>
          <a:p>
            <a:pPr marL="457200" lvl="1" indent="0">
              <a:buNone/>
            </a:pPr>
            <a:r>
              <a:rPr lang="en-US" sz="2000" dirty="0" smtClean="0"/>
              <a:t>(6 different tasks)</a:t>
            </a:r>
          </a:p>
        </p:txBody>
      </p:sp>
      <p:pic>
        <p:nvPicPr>
          <p:cNvPr id="5" name="Picture 4" descr="IMG_010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74368"/>
            <a:ext cx="3899816" cy="292486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146" y="2123069"/>
            <a:ext cx="4481927" cy="1240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US" b="1" dirty="0" smtClean="0"/>
              <a:t>Numberline tasks</a:t>
            </a:r>
          </a:p>
          <a:p>
            <a:pPr marL="457200" lvl="1" indent="0">
              <a:buFont typeface="Arial"/>
              <a:buNone/>
            </a:pPr>
            <a:r>
              <a:rPr lang="en-US" sz="2200" dirty="0" smtClean="0"/>
              <a:t>(addition, subtraction, fractions, decimals)</a:t>
            </a:r>
          </a:p>
        </p:txBody>
      </p:sp>
      <p:pic>
        <p:nvPicPr>
          <p:cNvPr id="7" name="Picture 6" descr="3D arbetsminne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5341"/>
          <a:stretch/>
        </p:blipFill>
        <p:spPr>
          <a:xfrm>
            <a:off x="4662073" y="3818586"/>
            <a:ext cx="4024726" cy="28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4" y="3004725"/>
            <a:ext cx="4143375" cy="3107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3004725"/>
            <a:ext cx="4143375" cy="3107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950" y="1620210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Rotation training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43425" y="1620210"/>
            <a:ext cx="36114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Reasoning training</a:t>
            </a:r>
          </a:p>
          <a:p>
            <a:r>
              <a:rPr lang="en-US" sz="2000" dirty="0" smtClean="0"/>
              <a:t>“sequential order”</a:t>
            </a:r>
          </a:p>
          <a:p>
            <a:r>
              <a:rPr lang="en-US" sz="2000" dirty="0" smtClean="0"/>
              <a:t>from </a:t>
            </a:r>
            <a:r>
              <a:rPr lang="en-US" sz="2000" dirty="0"/>
              <a:t>Bergman-Nutley et al. 2011</a:t>
            </a:r>
          </a:p>
          <a:p>
            <a:endParaRPr lang="en-US" sz="28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Training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7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10432" y="1413634"/>
            <a:ext cx="1834532" cy="117607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10432" y="2777884"/>
            <a:ext cx="1834532" cy="117607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0432" y="4148667"/>
            <a:ext cx="1834532" cy="117607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44964" y="1413634"/>
            <a:ext cx="1834532" cy="1176077"/>
          </a:xfrm>
          <a:prstGeom prst="rect">
            <a:avLst/>
          </a:prstGeom>
          <a:solidFill>
            <a:srgbClr val="3300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44964" y="2777884"/>
            <a:ext cx="1252424" cy="1176077"/>
          </a:xfrm>
          <a:prstGeom prst="rect">
            <a:avLst/>
          </a:prstGeom>
          <a:solidFill>
            <a:srgbClr val="3300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44964" y="4148667"/>
            <a:ext cx="1252424" cy="1176077"/>
          </a:xfrm>
          <a:prstGeom prst="rect">
            <a:avLst/>
          </a:prstGeom>
          <a:solidFill>
            <a:srgbClr val="3300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97388" y="2777884"/>
            <a:ext cx="582108" cy="1176077"/>
          </a:xfrm>
          <a:prstGeom prst="rect">
            <a:avLst/>
          </a:prstGeom>
          <a:solidFill>
            <a:srgbClr val="FCE51D"/>
          </a:solidFill>
          <a:ln>
            <a:solidFill>
              <a:srgbClr val="FCE5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7388" y="4148667"/>
            <a:ext cx="582108" cy="1176077"/>
          </a:xfrm>
          <a:prstGeom prst="rect">
            <a:avLst/>
          </a:prstGeom>
          <a:solidFill>
            <a:srgbClr val="1F7F79"/>
          </a:solidFill>
          <a:ln>
            <a:solidFill>
              <a:srgbClr val="1F7F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0599" y="2777884"/>
            <a:ext cx="535551" cy="117607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6150" y="2777884"/>
            <a:ext cx="412073" cy="1176077"/>
          </a:xfrm>
          <a:prstGeom prst="rect">
            <a:avLst/>
          </a:prstGeom>
          <a:solidFill>
            <a:srgbClr val="3300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05862" y="2777884"/>
            <a:ext cx="341512" cy="1176077"/>
          </a:xfrm>
          <a:prstGeom prst="rect">
            <a:avLst/>
          </a:prstGeom>
          <a:solidFill>
            <a:srgbClr val="FCE51D"/>
          </a:solidFill>
          <a:ln>
            <a:solidFill>
              <a:srgbClr val="FCE5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598" y="1389143"/>
            <a:ext cx="1236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1st week</a:t>
            </a:r>
          </a:p>
          <a:p>
            <a:r>
              <a:rPr lang="en-US" sz="2000" dirty="0"/>
              <a:t>=</a:t>
            </a:r>
            <a:r>
              <a:rPr lang="en-US" sz="2000" dirty="0" smtClean="0"/>
              <a:t> baseline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endCxn id="3" idx="1"/>
          </p:cNvCxnSpPr>
          <p:nvPr/>
        </p:nvCxnSpPr>
        <p:spPr>
          <a:xfrm flipV="1">
            <a:off x="1547374" y="2001673"/>
            <a:ext cx="1663058" cy="1340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3"/>
            <a:endCxn id="4" idx="1"/>
          </p:cNvCxnSpPr>
          <p:nvPr/>
        </p:nvCxnSpPr>
        <p:spPr>
          <a:xfrm>
            <a:off x="1547374" y="3365923"/>
            <a:ext cx="16630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5" idx="1"/>
          </p:cNvCxnSpPr>
          <p:nvPr/>
        </p:nvCxnSpPr>
        <p:spPr>
          <a:xfrm>
            <a:off x="1547374" y="3365923"/>
            <a:ext cx="1663058" cy="1370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96597" y="1559526"/>
            <a:ext cx="1749197" cy="646331"/>
          </a:xfrm>
          <a:prstGeom prst="rect">
            <a:avLst/>
          </a:prstGeom>
          <a:noFill/>
          <a:ln w="38100" cmpd="sng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Default</a:t>
            </a:r>
          </a:p>
          <a:p>
            <a:r>
              <a:rPr lang="en-US" dirty="0" smtClean="0"/>
              <a:t>= Nemmi 2016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96597" y="2984223"/>
            <a:ext cx="1749197" cy="64633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	</a:t>
            </a:r>
          </a:p>
          <a:p>
            <a:r>
              <a:rPr lang="en-US" dirty="0" smtClean="0"/>
              <a:t>15% of time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96597" y="4295782"/>
            <a:ext cx="1749197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Sequential order</a:t>
            </a:r>
          </a:p>
          <a:p>
            <a:r>
              <a:rPr lang="en-US" dirty="0"/>
              <a:t>15% of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2616" y="5565651"/>
            <a:ext cx="8045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Is cognitive performance correlated to mathematics?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cognitive performance improved by training?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improvement in cognitive performance correlated with improvement in math?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0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of Learning of Math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7001" y="1014406"/>
            <a:ext cx="8386731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Cognitive abilities correlate with math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erformance, learning and development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IQ / non-verbal reasoning</a:t>
            </a:r>
          </a:p>
          <a:p>
            <a:pPr lvl="1"/>
            <a:r>
              <a:rPr lang="en-US" sz="1600" dirty="0" smtClean="0"/>
              <a:t>(Geary, 2011; </a:t>
            </a:r>
            <a:r>
              <a:rPr lang="en-US" sz="1600" dirty="0" err="1" smtClean="0"/>
              <a:t>Kyttälä</a:t>
            </a:r>
            <a:r>
              <a:rPr lang="en-US" sz="1600" dirty="0" smtClean="0"/>
              <a:t> and </a:t>
            </a:r>
            <a:r>
              <a:rPr lang="en-US" sz="1600" dirty="0" err="1" smtClean="0"/>
              <a:t>Lehto</a:t>
            </a:r>
            <a:r>
              <a:rPr lang="en-US" sz="1600" dirty="0" smtClean="0"/>
              <a:t> 2008)</a:t>
            </a:r>
          </a:p>
          <a:p>
            <a:pPr lvl="1"/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Spatial abilities / 2-D mental rotation</a:t>
            </a:r>
          </a:p>
          <a:p>
            <a:pPr lvl="1"/>
            <a:r>
              <a:rPr lang="en-US" sz="1600" dirty="0" smtClean="0"/>
              <a:t>(Casey et al. 1995; </a:t>
            </a:r>
            <a:r>
              <a:rPr lang="en-US" sz="1600" dirty="0" err="1" smtClean="0"/>
              <a:t>Gundersson</a:t>
            </a:r>
            <a:r>
              <a:rPr lang="en-US" sz="1600" dirty="0" smtClean="0"/>
              <a:t>, 2012; </a:t>
            </a:r>
            <a:r>
              <a:rPr lang="en-US" sz="1600" dirty="0" err="1" smtClean="0"/>
              <a:t>Viarouge</a:t>
            </a:r>
            <a:r>
              <a:rPr lang="en-US" sz="1600" dirty="0" smtClean="0"/>
              <a:t> et al. 2014; Mix and Cheng 2012)</a:t>
            </a:r>
          </a:p>
          <a:p>
            <a:pPr lvl="1"/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Working memory</a:t>
            </a:r>
          </a:p>
          <a:p>
            <a:pPr lvl="1"/>
            <a:r>
              <a:rPr lang="en-US" sz="1600" dirty="0" smtClean="0"/>
              <a:t>(Gathercole et al. 2004; Geary, 2007;  </a:t>
            </a:r>
            <a:r>
              <a:rPr lang="en-US" sz="1600" dirty="0" err="1" smtClean="0"/>
              <a:t>Raghubar</a:t>
            </a:r>
            <a:r>
              <a:rPr lang="en-US" sz="1600" dirty="0" smtClean="0"/>
              <a:t> et al. 2010;  </a:t>
            </a:r>
            <a:r>
              <a:rPr lang="en-US" sz="1600" dirty="0" err="1" smtClean="0"/>
              <a:t>Dumontheil</a:t>
            </a:r>
            <a:r>
              <a:rPr lang="en-US" sz="1600" dirty="0" smtClean="0"/>
              <a:t> and Klingberg, 2012)</a:t>
            </a:r>
          </a:p>
        </p:txBody>
      </p:sp>
      <p:pic>
        <p:nvPicPr>
          <p:cNvPr id="6" name="Picture 5" descr="Figure 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6230" r="79358" b="54300"/>
          <a:stretch/>
        </p:blipFill>
        <p:spPr>
          <a:xfrm>
            <a:off x="7031031" y="4938289"/>
            <a:ext cx="1517018" cy="1852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712" y="5125786"/>
            <a:ext cx="60146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Shared neural substrates (e.g. math </a:t>
            </a:r>
            <a:r>
              <a:rPr lang="mr-IN" sz="2400" dirty="0" smtClean="0"/>
              <a:t>–</a:t>
            </a:r>
            <a:r>
              <a:rPr lang="en-US" sz="2400" dirty="0" smtClean="0"/>
              <a:t> WM)</a:t>
            </a:r>
          </a:p>
          <a:p>
            <a:r>
              <a:rPr lang="en-US" dirty="0"/>
              <a:t>	</a:t>
            </a:r>
            <a:r>
              <a:rPr lang="en-US" sz="1600" dirty="0" smtClean="0"/>
              <a:t>(Knops et al. 2009; </a:t>
            </a:r>
            <a:r>
              <a:rPr lang="en-US" sz="1600" dirty="0" err="1" smtClean="0"/>
              <a:t>Rotzer</a:t>
            </a:r>
            <a:r>
              <a:rPr lang="en-US" sz="1600" dirty="0" smtClean="0"/>
              <a:t> et al. 2009; </a:t>
            </a:r>
            <a:r>
              <a:rPr lang="en-US" sz="1600" dirty="0" err="1" smtClean="0"/>
              <a:t>Schel</a:t>
            </a:r>
            <a:r>
              <a:rPr lang="en-US" sz="1600" dirty="0" smtClean="0"/>
              <a:t> and Klingberg, 2017)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369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3-11 at 13.21.20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59" y="775190"/>
            <a:ext cx="4963957" cy="6178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58"/>
            <a:ext cx="8229600" cy="1143000"/>
          </a:xfrm>
        </p:spPr>
        <p:txBody>
          <a:bodyPr/>
          <a:lstStyle/>
          <a:p>
            <a:r>
              <a:rPr lang="en-US" dirty="0" smtClean="0"/>
              <a:t>Baseline correlations</a:t>
            </a:r>
            <a:endParaRPr lang="en-US" dirty="0"/>
          </a:p>
        </p:txBody>
      </p:sp>
      <p:pic>
        <p:nvPicPr>
          <p:cNvPr id="3" name="Picture 2" descr="Screen Shot 2019-03-11 at 13.21.20 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4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2" b="15123"/>
          <a:stretch/>
        </p:blipFill>
        <p:spPr>
          <a:xfrm>
            <a:off x="2742862" y="1045367"/>
            <a:ext cx="3613846" cy="4953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72213" y="2252159"/>
            <a:ext cx="594512" cy="21434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4215" y="5752396"/>
            <a:ext cx="8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n=3599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0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during training</a:t>
            </a:r>
            <a:endParaRPr lang="en-US" dirty="0"/>
          </a:p>
        </p:txBody>
      </p:sp>
      <p:pic>
        <p:nvPicPr>
          <p:cNvPr id="3" name="Picture 2" descr="Screen Shot 2019-03-11 at 13.20.0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87" y="1417639"/>
            <a:ext cx="6448058" cy="5395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9400" y="5823761"/>
            <a:ext cx="8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=1562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27634" y="5577540"/>
            <a:ext cx="8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=1013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12059" y="320592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=1024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27634" y="3162904"/>
            <a:ext cx="8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n=3599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6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Cognitive improvement correlates with math improvement</a:t>
            </a:r>
            <a:endParaRPr lang="en-US" dirty="0"/>
          </a:p>
        </p:txBody>
      </p:sp>
      <p:pic>
        <p:nvPicPr>
          <p:cNvPr id="3" name="Picture 2" descr="Screen Shot 2019-03-11 at 13.21.47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2"/>
          <a:stretch/>
        </p:blipFill>
        <p:spPr>
          <a:xfrm>
            <a:off x="0" y="3007979"/>
            <a:ext cx="9144000" cy="4069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652" y="4917227"/>
            <a:ext cx="8511149" cy="720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1" y="2233465"/>
            <a:ext cx="860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measure: math factor week 5 (addition, subtraction, numerosity, numb comp)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8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Inter-individual differences</a:t>
            </a:r>
            <a:endParaRPr lang="en-US" dirty="0"/>
          </a:p>
        </p:txBody>
      </p:sp>
      <p:pic>
        <p:nvPicPr>
          <p:cNvPr id="3" name="Picture 2" descr="v_np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0012"/>
            <a:ext cx="4298896" cy="4627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8055" y="2413584"/>
            <a:ext cx="31212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math improvement with 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Higher baseline math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Higher baseline WM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“Rich-gets-richer effect”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2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09125" y="913883"/>
            <a:ext cx="7070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Results suggests that there might be </a:t>
            </a:r>
            <a:r>
              <a:rPr lang="en-US" sz="2400" dirty="0"/>
              <a:t>b</a:t>
            </a:r>
            <a:r>
              <a:rPr lang="en-US" sz="2400" dirty="0" smtClean="0"/>
              <a:t>eneficial </a:t>
            </a:r>
            <a:r>
              <a:rPr lang="en-US" sz="2400" dirty="0"/>
              <a:t>effect of </a:t>
            </a:r>
            <a:r>
              <a:rPr lang="en-US" sz="2400" dirty="0" smtClean="0"/>
              <a:t>spatial cognitive training for math learning</a:t>
            </a:r>
            <a:endParaRPr lang="en-US" sz="2400" dirty="0"/>
          </a:p>
          <a:p>
            <a:pPr lvl="1"/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Dose might be  dependent on the individual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Future research on inter-individual differences in response to intervention and differences in outcome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37" y="3969079"/>
            <a:ext cx="4670389" cy="26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idx="1"/>
          </p:nvPr>
        </p:nvSpPr>
        <p:spPr>
          <a:xfrm>
            <a:off x="214313" y="2862042"/>
            <a:ext cx="3205162" cy="3803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Arial" charset="0"/>
              </a:rPr>
              <a:t>Nicholas Judd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Arial" charset="0"/>
              </a:rPr>
              <a:t>Federico </a:t>
            </a:r>
            <a:r>
              <a:rPr lang="en-US" sz="2400" dirty="0" smtClean="0">
                <a:latin typeface="Arial" charset="0"/>
              </a:rPr>
              <a:t>Nemmi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Arial" charset="0"/>
              </a:rPr>
              <a:t>Rita Almeida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Arial" charset="0"/>
              </a:rPr>
              <a:t>Margot </a:t>
            </a:r>
            <a:r>
              <a:rPr lang="en-US" sz="2400" dirty="0" err="1" smtClean="0">
                <a:latin typeface="Arial" charset="0"/>
              </a:rPr>
              <a:t>Schel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Arial" charset="0"/>
              </a:rPr>
              <a:t>Ola Helenius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Arial" charset="0"/>
              </a:rPr>
              <a:t>Pekka Räsänen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v-SE" sz="2400" dirty="0">
              <a:latin typeface="Arial" charset="0"/>
            </a:endParaRPr>
          </a:p>
        </p:txBody>
      </p:sp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3203575" y="3342478"/>
            <a:ext cx="2447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3600" u="sng">
                <a:solidFill>
                  <a:srgbClr val="000000"/>
                </a:solidFill>
              </a:rPr>
              <a:t>Thanks!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000" u="sng">
              <a:solidFill>
                <a:srgbClr val="000000"/>
              </a:solidFill>
            </a:endParaRPr>
          </a:p>
        </p:txBody>
      </p:sp>
      <p:sp>
        <p:nvSpPr>
          <p:cNvPr id="60419" name="Text Box 9"/>
          <p:cNvSpPr txBox="1">
            <a:spLocks noChangeArrowheads="1"/>
          </p:cNvSpPr>
          <p:nvPr/>
        </p:nvSpPr>
        <p:spPr bwMode="auto">
          <a:xfrm>
            <a:off x="2843213" y="3990178"/>
            <a:ext cx="292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sv-SE" b="1">
              <a:solidFill>
                <a:srgbClr val="3366FF"/>
              </a:solidFill>
            </a:endParaRPr>
          </a:p>
          <a:p>
            <a:r>
              <a:rPr lang="sv-SE" b="1">
                <a:solidFill>
                  <a:srgbClr val="3366FF"/>
                </a:solidFill>
                <a:hlinkClick r:id="rId3"/>
              </a:rPr>
              <a:t>www.klingberglab.se</a:t>
            </a:r>
            <a:endParaRPr lang="sv-SE" b="1">
              <a:solidFill>
                <a:srgbClr val="3366FF"/>
              </a:solidFill>
            </a:endParaRPr>
          </a:p>
          <a:p>
            <a:endParaRPr lang="sv-SE" b="1">
              <a:solidFill>
                <a:srgbClr val="800000"/>
              </a:solidFill>
            </a:endParaRPr>
          </a:p>
        </p:txBody>
      </p:sp>
      <p:pic>
        <p:nvPicPr>
          <p:cNvPr id="60420" name="Picture 5" descr="log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916113"/>
            <a:ext cx="16748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>
            <a:fillRect/>
          </a:stretch>
        </p:blipFill>
        <p:spPr bwMode="auto">
          <a:xfrm>
            <a:off x="395288" y="115888"/>
            <a:ext cx="854075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8-14 at 14.29.3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19" y="5794373"/>
            <a:ext cx="2249219" cy="8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432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20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Screen Shot 2016-01-11 at 11.38.09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5475"/>
            <a:ext cx="9144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10-21 at 7.59.0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188913"/>
            <a:ext cx="22383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40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ositive interactions and</a:t>
            </a:r>
            <a:br>
              <a:rPr lang="en-US" dirty="0" smtClean="0"/>
            </a:br>
            <a:r>
              <a:rPr lang="en-US" dirty="0" smtClean="0"/>
              <a:t>cognitive development as a skill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1108" y="3633300"/>
            <a:ext cx="8871841" cy="2727914"/>
            <a:chOff x="141108" y="3633300"/>
            <a:chExt cx="8871841" cy="2727914"/>
          </a:xfrm>
        </p:grpSpPr>
        <p:sp>
          <p:nvSpPr>
            <p:cNvPr id="17" name="Rounded Rectangle 16"/>
            <p:cNvSpPr/>
            <p:nvPr/>
          </p:nvSpPr>
          <p:spPr>
            <a:xfrm>
              <a:off x="141108" y="3633300"/>
              <a:ext cx="8871841" cy="27279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58191" y="449165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ow plasticity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822122" y="4103630"/>
              <a:ext cx="1011264" cy="5761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822122" y="4679784"/>
              <a:ext cx="1011264" cy="6589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833386" y="3845321"/>
              <a:ext cx="26747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ow benefit from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nvironmental stimulation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337562" y="4103630"/>
              <a:ext cx="6472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833386" y="5015537"/>
              <a:ext cx="17575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ow benefit from</a:t>
              </a:r>
            </a:p>
            <a:p>
              <a:r>
                <a:rPr lang="en-US" dirty="0" smtClean="0"/>
                <a:t>interventions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1160" y="3918964"/>
              <a:ext cx="1803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r>
                <a:rPr lang="en-US" dirty="0" smtClean="0"/>
                <a:t>ow WM capacity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t baseline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08" y="4270965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DAT-1</a:t>
              </a:r>
            </a:p>
            <a:p>
              <a:r>
                <a:rPr lang="en-US" dirty="0" smtClean="0"/>
                <a:t>DRD2</a:t>
              </a:r>
            </a:p>
            <a:p>
              <a:r>
                <a:rPr lang="en-US" dirty="0" smtClean="0"/>
                <a:t>Striatum</a:t>
              </a:r>
            </a:p>
            <a:p>
              <a:r>
                <a:rPr lang="en-US" dirty="0" smtClean="0"/>
                <a:t>Local cortex</a:t>
              </a:r>
            </a:p>
            <a:p>
              <a:r>
                <a:rPr lang="en-US" dirty="0" smtClean="0"/>
                <a:t>..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endCxn id="4" idx="1"/>
            </p:cNvCxnSpPr>
            <p:nvPr/>
          </p:nvCxnSpPr>
          <p:spPr>
            <a:xfrm flipV="1">
              <a:off x="888289" y="4676318"/>
              <a:ext cx="369902" cy="34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39984" y="5338703"/>
              <a:ext cx="291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88289" y="4741124"/>
              <a:ext cx="483950" cy="597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215158" y="531594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 plasticity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95050" y="1475245"/>
            <a:ext cx="2581044" cy="2000776"/>
            <a:chOff x="1619672" y="836712"/>
            <a:chExt cx="5983224" cy="4915656"/>
          </a:xfrm>
        </p:grpSpPr>
        <p:pic>
          <p:nvPicPr>
            <p:cNvPr id="18" name="Picture 17" descr="hjärna och bg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1268760"/>
              <a:ext cx="5983224" cy="44836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588224" y="4365104"/>
              <a:ext cx="821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DRD2</a:t>
              </a:r>
            </a:p>
            <a:p>
              <a:r>
                <a:rPr lang="en-US" dirty="0" smtClean="0"/>
                <a:t>DAT-1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4088" y="836712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DRD1</a:t>
              </a:r>
            </a:p>
            <a:p>
              <a:r>
                <a:rPr lang="en-US" dirty="0" smtClean="0"/>
                <a:t>COMT</a:t>
              </a:r>
              <a:endParaRPr lang="en-US" dirty="0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alphaModFix amt="84000"/>
            </a:blip>
            <a:srcRect/>
            <a:stretch>
              <a:fillRect/>
            </a:stretch>
          </p:blipFill>
          <p:spPr bwMode="auto">
            <a:xfrm>
              <a:off x="4427984" y="1484784"/>
              <a:ext cx="630282" cy="593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alphaModFix amt="84000"/>
            </a:blip>
            <a:srcRect/>
            <a:stretch>
              <a:fillRect/>
            </a:stretch>
          </p:blipFill>
          <p:spPr bwMode="auto">
            <a:xfrm>
              <a:off x="2699792" y="2492896"/>
              <a:ext cx="630282" cy="593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3275856" y="1844824"/>
              <a:ext cx="1152128" cy="648072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 rot="21026880">
              <a:off x="5565811" y="1887262"/>
              <a:ext cx="573581" cy="74342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571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v-SE"/>
            </a:p>
          </p:txBody>
        </p:sp>
        <p:cxnSp>
          <p:nvCxnSpPr>
            <p:cNvPr id="27" name="Straight Arrow Connector 26"/>
            <p:cNvCxnSpPr>
              <a:stCxn id="26" idx="1"/>
              <a:endCxn id="23" idx="3"/>
            </p:cNvCxnSpPr>
            <p:nvPr/>
          </p:nvCxnSpPr>
          <p:spPr>
            <a:xfrm flipH="1" flipV="1">
              <a:off x="5058266" y="1781546"/>
              <a:ext cx="550739" cy="251884"/>
            </a:xfrm>
            <a:prstGeom prst="straightConnector1">
              <a:avLst/>
            </a:prstGeom>
            <a:ln w="5715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2"/>
            </p:cNvCxnSpPr>
            <p:nvPr/>
          </p:nvCxnSpPr>
          <p:spPr>
            <a:xfrm flipH="1">
              <a:off x="3347864" y="2306566"/>
              <a:ext cx="2221923" cy="402354"/>
            </a:xfrm>
            <a:prstGeom prst="straightConnector1">
              <a:avLst/>
            </a:prstGeom>
            <a:ln w="5715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508104" y="2708920"/>
              <a:ext cx="216024" cy="57606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788024" y="2276600"/>
              <a:ext cx="576065" cy="108012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347864" y="2924944"/>
              <a:ext cx="1728192" cy="36004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162357" y="6419895"/>
            <a:ext cx="607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Klingberg, TICS, 2014; Klingberg, </a:t>
            </a:r>
            <a:r>
              <a:rPr lang="en-US" dirty="0" err="1" smtClean="0"/>
              <a:t>Curr</a:t>
            </a:r>
            <a:r>
              <a:rPr lang="en-US" dirty="0" smtClean="0"/>
              <a:t> </a:t>
            </a:r>
            <a:r>
              <a:rPr lang="en-US" dirty="0" err="1" smtClean="0"/>
              <a:t>Opionion</a:t>
            </a:r>
            <a:r>
              <a:rPr lang="en-US" dirty="0" smtClean="0"/>
              <a:t> </a:t>
            </a:r>
            <a:r>
              <a:rPr lang="en-US" dirty="0" err="1" smtClean="0"/>
              <a:t>Beh</a:t>
            </a:r>
            <a:r>
              <a:rPr lang="en-US" dirty="0" smtClean="0"/>
              <a:t> </a:t>
            </a:r>
            <a:r>
              <a:rPr lang="en-US" dirty="0" err="1" smtClean="0"/>
              <a:t>Sci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0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8791" y="2515873"/>
            <a:ext cx="7377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Ontario </a:t>
            </a:r>
            <a:r>
              <a:rPr lang="en-US" sz="1600" dirty="0"/>
              <a:t>Ministry of Education, Paying Attention to Spatial Reasoning, K-12 Support Document for Paying Attention to Mathematics Education, 2014.</a:t>
            </a:r>
          </a:p>
          <a:p>
            <a:endParaRPr lang="en-US" sz="1600" dirty="0" smtClean="0"/>
          </a:p>
          <a:p>
            <a:r>
              <a:rPr lang="en-US" sz="1600" dirty="0" smtClean="0"/>
              <a:t>NCTM</a:t>
            </a:r>
            <a:r>
              <a:rPr lang="en-US" sz="1600" dirty="0"/>
              <a:t>, Learning to think spatially: GIS as a support system in the K-12 curriculum, The National Academies Press, Washington, DC, 2005.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817778"/>
            <a:ext cx="7206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Training on Spatial abilities is encouraged by educators</a:t>
            </a:r>
          </a:p>
          <a:p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262455"/>
            <a:ext cx="3953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Spatial skills can be improved</a:t>
            </a:r>
          </a:p>
          <a:p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8790" y="4996573"/>
            <a:ext cx="689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D.H. </a:t>
            </a:r>
            <a:r>
              <a:rPr lang="en-US" sz="1600" dirty="0" err="1"/>
              <a:t>Uttal</a:t>
            </a:r>
            <a:r>
              <a:rPr lang="en-US" sz="1600" dirty="0"/>
              <a:t>, N.G. Meadow, E. Tipton, L.L. Hand, A.R. Alden, C. Warren, N.S. </a:t>
            </a:r>
            <a:r>
              <a:rPr lang="en-US" sz="1600" dirty="0" err="1"/>
              <a:t>Newcombe</a:t>
            </a:r>
            <a:r>
              <a:rPr lang="en-US" sz="1600" dirty="0"/>
              <a:t>, The malleability of spatial skills: a meta-analysis of training studies, Psychol. Bull. 139 (2013) 352–402.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552" b="55727"/>
          <a:stretch/>
        </p:blipFill>
        <p:spPr>
          <a:xfrm>
            <a:off x="2756374" y="288411"/>
            <a:ext cx="2837260" cy="15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training and mathematics</a:t>
            </a:r>
            <a:endParaRPr lang="en-US" dirty="0"/>
          </a:p>
        </p:txBody>
      </p:sp>
      <p:graphicFrame>
        <p:nvGraphicFramePr>
          <p:cNvPr id="5" name="Tabl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991380"/>
              </p:ext>
            </p:extLst>
          </p:nvPr>
        </p:nvGraphicFramePr>
        <p:xfrm>
          <a:off x="457199" y="1835672"/>
          <a:ext cx="8444415" cy="3510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887"/>
                <a:gridCol w="2299849"/>
                <a:gridCol w="1374488"/>
                <a:gridCol w="1158413"/>
                <a:gridCol w="1666778"/>
              </a:tblGrid>
              <a:tr h="3707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Author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Participants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Effect size (S,M,L)</a:t>
                      </a:r>
                      <a:endParaRPr lang="en-US" sz="1600" dirty="0"/>
                    </a:p>
                  </a:txBody>
                  <a:tcPr marT="45715" marB="45715"/>
                </a:tc>
              </a:tr>
              <a:tr h="5791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Cheng</a:t>
                      </a:r>
                      <a:r>
                        <a:rPr lang="en-US" sz="1600" baseline="0" dirty="0" smtClean="0"/>
                        <a:t> &amp; Mix, 2014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x 40</a:t>
                      </a:r>
                      <a:r>
                        <a:rPr lang="en-US" sz="1600" baseline="0" dirty="0" smtClean="0"/>
                        <a:t> min rotation</a:t>
                      </a:r>
                    </a:p>
                    <a:p>
                      <a:r>
                        <a:rPr lang="en-US" sz="1600" baseline="0" dirty="0" err="1" smtClean="0"/>
                        <a:t>vs</a:t>
                      </a:r>
                      <a:r>
                        <a:rPr lang="en-US" sz="1600" baseline="0" dirty="0" smtClean="0"/>
                        <a:t> Literary training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TD , age 7.1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eta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 = 0.14 * (M)</a:t>
                      </a:r>
                      <a:endParaRPr lang="en-US" sz="1600" dirty="0"/>
                    </a:p>
                  </a:txBody>
                  <a:tcPr marT="45715" marB="45715"/>
                </a:tc>
              </a:tr>
              <a:tr h="5791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Hawes et al. 2015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 x 15 min rotation</a:t>
                      </a:r>
                    </a:p>
                    <a:p>
                      <a:r>
                        <a:rPr lang="en-US" sz="1600" dirty="0" err="1" smtClean="0"/>
                        <a:t>vs</a:t>
                      </a:r>
                      <a:r>
                        <a:rPr lang="en-US" sz="1600" dirty="0" smtClean="0"/>
                        <a:t> literary training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TD, age 7.2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61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eta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 = 0.02  ns</a:t>
                      </a:r>
                      <a:endParaRPr lang="en-US" sz="1600" dirty="0"/>
                    </a:p>
                  </a:txBody>
                  <a:tcPr marT="45715" marB="45715"/>
                </a:tc>
              </a:tr>
              <a:tr h="57910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Lowrie</a:t>
                      </a:r>
                      <a:r>
                        <a:rPr lang="en-US" sz="1600" dirty="0" smtClean="0"/>
                        <a:t> et al. 2017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h classroom activities</a:t>
                      </a:r>
                    </a:p>
                    <a:p>
                      <a:r>
                        <a:rPr lang="en-US" sz="1600" dirty="0" smtClean="0"/>
                        <a:t>vs. passive control 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TD, age 11.2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186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d = 0.23 * (S) </a:t>
                      </a:r>
                      <a:endParaRPr lang="en-US" sz="1600" dirty="0"/>
                    </a:p>
                  </a:txBody>
                  <a:tcPr marT="45715" marB="45715"/>
                </a:tc>
              </a:tr>
              <a:tr h="5791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Hawes et al. 2017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 w spatial training activities </a:t>
                      </a:r>
                    </a:p>
                    <a:p>
                      <a:r>
                        <a:rPr lang="en-US" sz="1600" dirty="0" smtClean="0"/>
                        <a:t>vs. active control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TD, age 6.2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eta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 = 0.10 * (M)</a:t>
                      </a:r>
                      <a:endParaRPr lang="en-US" sz="1600" dirty="0"/>
                    </a:p>
                  </a:txBody>
                  <a:tcPr marT="45715" marB="45715"/>
                </a:tc>
              </a:tr>
              <a:tr h="57910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Rodan</a:t>
                      </a:r>
                      <a:r>
                        <a:rPr lang="en-US" sz="1600" dirty="0" smtClean="0"/>
                        <a:t> et al. 2019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 30 min sessions</a:t>
                      </a:r>
                    </a:p>
                    <a:p>
                      <a:r>
                        <a:rPr lang="en-US" sz="1600" dirty="0" smtClean="0"/>
                        <a:t>vs. passive control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TD, age 7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92</a:t>
                      </a:r>
                      <a:endParaRPr lang="en-US" sz="16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eta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 = 0.01  ns</a:t>
                      </a:r>
                    </a:p>
                    <a:p>
                      <a:endParaRPr lang="en-US" sz="1600" dirty="0"/>
                    </a:p>
                  </a:txBody>
                  <a:tcPr marT="45715" marB="4571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04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Working memory training</a:t>
            </a: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801688" y="1782763"/>
            <a:ext cx="74168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/>
              <a:t>Klingberg et al. 2002, 2005		Cogmed. Visuo-spatial WM </a:t>
            </a:r>
          </a:p>
          <a:p>
            <a:pPr>
              <a:buFont typeface="Arial" charset="0"/>
              <a:buChar char="•"/>
            </a:pP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Jaeggi et al. 2008			</a:t>
            </a:r>
            <a:r>
              <a:rPr lang="en-US" sz="1800" dirty="0" smtClean="0"/>
              <a:t>	Dual </a:t>
            </a:r>
            <a:r>
              <a:rPr lang="en-US" sz="1800" dirty="0"/>
              <a:t>n-back</a:t>
            </a:r>
          </a:p>
          <a:p>
            <a:pPr>
              <a:buFont typeface="Arial" charset="0"/>
              <a:buChar char="•"/>
            </a:pP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 err="1"/>
              <a:t>Dahlin</a:t>
            </a:r>
            <a:r>
              <a:rPr lang="en-US" sz="1800" dirty="0"/>
              <a:t> et al. 2008, Li et al. 2008	</a:t>
            </a:r>
            <a:r>
              <a:rPr lang="en-US" sz="1800" dirty="0" smtClean="0"/>
              <a:t>N</a:t>
            </a:r>
            <a:r>
              <a:rPr lang="en-US" sz="1800" dirty="0"/>
              <a:t>-back lists</a:t>
            </a:r>
          </a:p>
          <a:p>
            <a:pPr>
              <a:buFont typeface="Arial" charset="0"/>
              <a:buChar char="•"/>
            </a:pP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 err="1"/>
              <a:t>Chein</a:t>
            </a:r>
            <a:r>
              <a:rPr lang="en-US" sz="1800" dirty="0"/>
              <a:t> and Morrison, 2010			Complex WM tasks</a:t>
            </a:r>
          </a:p>
        </p:txBody>
      </p:sp>
      <p:pic>
        <p:nvPicPr>
          <p:cNvPr id="25603" name="Picture 3" descr="Screen Shot 2016-05-23 at 13.19.3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5"/>
          <a:stretch>
            <a:fillRect/>
          </a:stretch>
        </p:blipFill>
        <p:spPr bwMode="auto">
          <a:xfrm>
            <a:off x="3708400" y="4005263"/>
            <a:ext cx="52308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755650" y="4437063"/>
          <a:ext cx="2587625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Bitmappsbild" r:id="rId4" imgW="5687219" imgH="3561905" progId="PBrush">
                  <p:embed/>
                </p:oleObj>
              </mc:Choice>
              <mc:Fallback>
                <p:oleObj name="Bitmappsbild" r:id="rId4" imgW="5687219" imgH="356190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437063"/>
                        <a:ext cx="2587625" cy="162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3664" y="133492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</a:rPr>
              <a:t>≈ 500 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Helvetica"/>
                <a:cs typeface="Helvetica"/>
              </a:rPr>
              <a:t>What we know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683" y="1473607"/>
            <a:ext cx="4874034" cy="5632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Working memory can be improved</a:t>
            </a:r>
          </a:p>
          <a:p>
            <a:r>
              <a:rPr lang="en-US" sz="2400" dirty="0">
                <a:latin typeface="Helvetica"/>
                <a:cs typeface="Helvetica"/>
              </a:rPr>
              <a:t>(e.g. remembering instructions)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Basic neuroscience of cognitive plasticity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5 RCT + 1 meta-analysis of Cogmed WM training shows improvement in attention (ADHD symptoms) in everyday life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7" name="Picture 2" descr="Screen Shot 2016-05-23 at 13.19.52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 bwMode="auto">
          <a:xfrm>
            <a:off x="4876049" y="3852338"/>
            <a:ext cx="4214572" cy="28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84" y="1303457"/>
            <a:ext cx="2738967" cy="23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1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8-27 at 17.27.56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2" y="422573"/>
            <a:ext cx="7306301" cy="6484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003" y="67244"/>
            <a:ext cx="811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Cogmed WM training on mathematics (Bergman-</a:t>
            </a:r>
            <a:r>
              <a:rPr lang="en-US" dirty="0" err="1" smtClean="0"/>
              <a:t>Nutely</a:t>
            </a:r>
            <a:r>
              <a:rPr lang="en-US" dirty="0" smtClean="0"/>
              <a:t>, </a:t>
            </a:r>
            <a:r>
              <a:rPr lang="en-US" dirty="0" err="1" smtClean="0"/>
              <a:t>Söderqvist</a:t>
            </a:r>
            <a:r>
              <a:rPr lang="en-US" dirty="0" smtClean="0"/>
              <a:t> 2017)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412607" y="1852795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12607" y="2183223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12607" y="3143836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12607" y="3831544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16380" y="4193867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16380" y="4367258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07582" y="1312439"/>
            <a:ext cx="389920" cy="251911"/>
          </a:xfrm>
          <a:prstGeom prst="ellipse">
            <a:avLst/>
          </a:prstGeom>
          <a:solidFill>
            <a:srgbClr val="CA000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16380" y="2435134"/>
            <a:ext cx="389920" cy="251911"/>
          </a:xfrm>
          <a:prstGeom prst="ellipse">
            <a:avLst/>
          </a:prstGeom>
          <a:solidFill>
            <a:srgbClr val="CA000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16380" y="5213703"/>
            <a:ext cx="389920" cy="251911"/>
          </a:xfrm>
          <a:prstGeom prst="ellipse">
            <a:avLst/>
          </a:prstGeom>
          <a:solidFill>
            <a:srgbClr val="00C1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7582" y="5638489"/>
            <a:ext cx="389920" cy="251911"/>
          </a:xfrm>
          <a:prstGeom prst="ellipse">
            <a:avLst/>
          </a:prstGeom>
          <a:solidFill>
            <a:srgbClr val="CA000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07582" y="5892660"/>
            <a:ext cx="389920" cy="251911"/>
          </a:xfrm>
          <a:prstGeom prst="ellipse">
            <a:avLst/>
          </a:prstGeom>
          <a:solidFill>
            <a:srgbClr val="CA000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967285" y="743874"/>
            <a:ext cx="1220450" cy="1478253"/>
            <a:chOff x="7967285" y="743874"/>
            <a:chExt cx="1220450" cy="1478253"/>
          </a:xfrm>
        </p:grpSpPr>
        <p:sp>
          <p:nvSpPr>
            <p:cNvPr id="17" name="Oval 16"/>
            <p:cNvSpPr/>
            <p:nvPr/>
          </p:nvSpPr>
          <p:spPr>
            <a:xfrm>
              <a:off x="7967285" y="1189149"/>
              <a:ext cx="389920" cy="251911"/>
            </a:xfrm>
            <a:prstGeom prst="ellipse">
              <a:avLst/>
            </a:prstGeom>
            <a:solidFill>
              <a:srgbClr val="CA000F">
                <a:alpha val="2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967285" y="1489536"/>
              <a:ext cx="389920" cy="251911"/>
            </a:xfrm>
            <a:prstGeom prst="ellipse">
              <a:avLst/>
            </a:prstGeom>
            <a:solidFill>
              <a:srgbClr val="00C100">
                <a:alpha val="2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60883" y="743874"/>
              <a:ext cx="40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55994" y="1089086"/>
              <a:ext cx="83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 -</a:t>
              </a:r>
              <a:r>
                <a:rPr lang="en-US" dirty="0"/>
                <a:t>0.25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69013" y="1441060"/>
              <a:ext cx="761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&gt; 0.25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28397" y="1852795"/>
              <a:ext cx="934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 &lt; 0.05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868645" y="731545"/>
            <a:ext cx="1250867" cy="16088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67498" y="1723189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15848" y="3714123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56484" y="404197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161688" y="426111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024613" y="190785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90937" y="3066181"/>
            <a:ext cx="435247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reasons for differences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Power and p-values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Differences in outcome measures</a:t>
            </a:r>
            <a:r>
              <a:rPr lang="en-US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Differences in population characteristics?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9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7" name="TextBox 18"/>
          <p:cNvSpPr txBox="1">
            <a:spLocks noChangeArrowheads="1"/>
          </p:cNvSpPr>
          <p:nvPr/>
        </p:nvSpPr>
        <p:spPr bwMode="auto">
          <a:xfrm>
            <a:off x="5539319" y="5209533"/>
            <a:ext cx="345599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Daily training: 		30 min/day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Duration:			8 weeks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Average training	 38.1 (3.4) days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About 19 h training  </a:t>
            </a:r>
          </a:p>
        </p:txBody>
      </p:sp>
      <p:sp>
        <p:nvSpPr>
          <p:cNvPr id="95248" name="Title 1"/>
          <p:cNvSpPr txBox="1">
            <a:spLocks/>
          </p:cNvSpPr>
          <p:nvPr/>
        </p:nvSpPr>
        <p:spPr bwMode="auto">
          <a:xfrm>
            <a:off x="401638" y="1079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400" dirty="0" err="1" smtClean="0">
                <a:latin typeface="+mj-lt"/>
                <a:cs typeface="Times New Roman" charset="0"/>
              </a:rPr>
              <a:t>Study</a:t>
            </a:r>
            <a:r>
              <a:rPr lang="sv-SE" sz="4400" dirty="0" smtClean="0">
                <a:latin typeface="+mj-lt"/>
                <a:cs typeface="Times New Roman" charset="0"/>
              </a:rPr>
              <a:t> 1: WM </a:t>
            </a:r>
            <a:r>
              <a:rPr lang="sv-SE" sz="4400" dirty="0">
                <a:latin typeface="+mj-lt"/>
                <a:cs typeface="Times New Roman" charset="0"/>
              </a:rPr>
              <a:t>and </a:t>
            </a:r>
            <a:r>
              <a:rPr lang="sv-SE" sz="4400" dirty="0" smtClean="0">
                <a:latin typeface="+mj-lt"/>
                <a:cs typeface="Times New Roman" charset="0"/>
              </a:rPr>
              <a:t>Maths </a:t>
            </a:r>
            <a:r>
              <a:rPr lang="sv-SE" sz="4400" dirty="0" err="1" smtClean="0">
                <a:latin typeface="+mj-lt"/>
                <a:cs typeface="Times New Roman" charset="0"/>
              </a:rPr>
              <a:t>training</a:t>
            </a:r>
            <a:endParaRPr lang="sv-SE" sz="4400" dirty="0" smtClean="0">
              <a:latin typeface="+mj-lt"/>
              <a:cs typeface="Times New Roman" charset="0"/>
            </a:endParaRPr>
          </a:p>
          <a:p>
            <a:pPr algn="ctr" eaLnBrk="1" hangingPunct="1"/>
            <a:endParaRPr lang="sv-SE" sz="4400" dirty="0">
              <a:latin typeface="+mj-lt"/>
              <a:cs typeface="Times New Roman" charset="0"/>
            </a:endParaRPr>
          </a:p>
          <a:p>
            <a:pPr algn="ctr" eaLnBrk="1" hangingPunct="1"/>
            <a:endParaRPr lang="sv-SE" sz="2800" dirty="0">
              <a:latin typeface="+mj-lt"/>
              <a:cs typeface="Times New Roman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70476" y="5082288"/>
            <a:ext cx="82248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/>
              <a:t>Participants</a:t>
            </a:r>
          </a:p>
          <a:p>
            <a:pPr eaLnBrk="1" hangingPunct="1"/>
            <a:r>
              <a:rPr lang="en-US" sz="2000" dirty="0" smtClean="0"/>
              <a:t>Age</a:t>
            </a:r>
            <a:r>
              <a:rPr lang="en-US" sz="2000" dirty="0"/>
              <a:t>: 6-year </a:t>
            </a:r>
            <a:r>
              <a:rPr lang="en-US" sz="2000" dirty="0" smtClean="0"/>
              <a:t>olds N = 308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b="1" dirty="0" smtClean="0"/>
              <a:t>Outcome</a:t>
            </a:r>
          </a:p>
          <a:p>
            <a:pPr eaLnBrk="1" hangingPunct="1"/>
            <a:r>
              <a:rPr lang="en-US" sz="2000" dirty="0" smtClean="0"/>
              <a:t>Composite math measure (add, sub, verbal)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5"/>
          <a:stretch/>
        </p:blipFill>
        <p:spPr bwMode="auto">
          <a:xfrm>
            <a:off x="4599095" y="1634907"/>
            <a:ext cx="3366339" cy="28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4719" y="1066284"/>
            <a:ext cx="372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Nemmi et al. 2016 </a:t>
            </a:r>
            <a:r>
              <a:rPr lang="en-US" dirty="0" err="1" smtClean="0"/>
              <a:t>Dev</a:t>
            </a:r>
            <a:r>
              <a:rPr lang="en-US" dirty="0" smtClean="0"/>
              <a:t> </a:t>
            </a:r>
            <a:r>
              <a:rPr lang="en-US" dirty="0" err="1" smtClean="0"/>
              <a:t>Cogn</a:t>
            </a:r>
            <a:r>
              <a:rPr lang="en-US" dirty="0" smtClean="0"/>
              <a:t> </a:t>
            </a:r>
            <a:r>
              <a:rPr lang="en-US" dirty="0" err="1" smtClean="0"/>
              <a:t>Neurosci</a:t>
            </a:r>
            <a:endParaRPr lang="en-US" dirty="0"/>
          </a:p>
        </p:txBody>
      </p:sp>
      <p:pic>
        <p:nvPicPr>
          <p:cNvPr id="15" name="Picture 14" descr="Screen Shot 2018-08-21 at 9.34.1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6" y="1985876"/>
            <a:ext cx="1867800" cy="18381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476" y="3824028"/>
            <a:ext cx="173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Federico Nemmi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0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073" y="2123069"/>
            <a:ext cx="4481927" cy="1240022"/>
          </a:xfrm>
        </p:spPr>
        <p:txBody>
          <a:bodyPr/>
          <a:lstStyle/>
          <a:p>
            <a:pPr marL="457200" lvl="1" indent="0">
              <a:buNone/>
            </a:pPr>
            <a:r>
              <a:rPr lang="en-US" b="1" dirty="0" smtClean="0"/>
              <a:t>Visuo-spatial WM</a:t>
            </a:r>
          </a:p>
          <a:p>
            <a:pPr marL="457200" lvl="1" indent="0">
              <a:buNone/>
            </a:pPr>
            <a:r>
              <a:rPr lang="en-US" sz="2000" dirty="0" smtClean="0"/>
              <a:t>(6 different tasks)</a:t>
            </a:r>
          </a:p>
        </p:txBody>
      </p:sp>
      <p:pic>
        <p:nvPicPr>
          <p:cNvPr id="5" name="Picture 4" descr="IMG_010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74368"/>
            <a:ext cx="3899816" cy="292486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146" y="2123069"/>
            <a:ext cx="4481927" cy="1240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r>
              <a:rPr lang="en-US" b="1" dirty="0" smtClean="0"/>
              <a:t>Numberline tasks</a:t>
            </a:r>
          </a:p>
          <a:p>
            <a:pPr marL="457200" lvl="1" indent="0">
              <a:buFont typeface="Arial"/>
              <a:buNone/>
            </a:pPr>
            <a:r>
              <a:rPr lang="en-US" sz="2200" dirty="0" smtClean="0"/>
              <a:t>(addition, subtraction, fractions, decimals</a:t>
            </a:r>
          </a:p>
          <a:p>
            <a:pPr marL="457200" lvl="1" indent="0">
              <a:buFont typeface="Arial"/>
              <a:buNone/>
            </a:pPr>
            <a:r>
              <a:rPr lang="en-US" sz="2200" dirty="0" smtClean="0"/>
              <a:t>From </a:t>
            </a:r>
            <a:r>
              <a:rPr lang="en-US" sz="2200" dirty="0" err="1" smtClean="0"/>
              <a:t>CognitionMatters.org</a:t>
            </a:r>
            <a:r>
              <a:rPr lang="en-US" sz="2200" dirty="0" smtClean="0"/>
              <a:t>)</a:t>
            </a:r>
          </a:p>
        </p:txBody>
      </p:sp>
      <p:pic>
        <p:nvPicPr>
          <p:cNvPr id="7" name="Picture 6" descr="3D arbetsminne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5341"/>
          <a:stretch/>
        </p:blipFill>
        <p:spPr>
          <a:xfrm>
            <a:off x="4662073" y="3818586"/>
            <a:ext cx="4024726" cy="28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7744</TotalTime>
  <Words>1036</Words>
  <Application>Microsoft Macintosh PowerPoint</Application>
  <PresentationFormat>On-screen Show (4:3)</PresentationFormat>
  <Paragraphs>291</Paragraphs>
  <Slides>28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Bitmappsbild</vt:lpstr>
      <vt:lpstr>PowerPoint Presentation</vt:lpstr>
      <vt:lpstr>Science of Learning of Math</vt:lpstr>
      <vt:lpstr>PowerPoint Presentation</vt:lpstr>
      <vt:lpstr>Spatial training and mathematics</vt:lpstr>
      <vt:lpstr>Working memory training</vt:lpstr>
      <vt:lpstr>What we know</vt:lpstr>
      <vt:lpstr>PowerPoint Presentation</vt:lpstr>
      <vt:lpstr>PowerPoint Presentation</vt:lpstr>
      <vt:lpstr>Training tasks</vt:lpstr>
      <vt:lpstr>Pre- and post measures</vt:lpstr>
      <vt:lpstr>Math improvement</vt:lpstr>
      <vt:lpstr>Baseline performance predicts benefit of cognitive training</vt:lpstr>
      <vt:lpstr>PowerPoint Presentation</vt:lpstr>
      <vt:lpstr>Global Projects  Vektor is language free  Mexico, India, Argentina   </vt:lpstr>
      <vt:lpstr> </vt:lpstr>
      <vt:lpstr>Study 2: Cognitive and Math training</vt:lpstr>
      <vt:lpstr>Training tasks</vt:lpstr>
      <vt:lpstr> </vt:lpstr>
      <vt:lpstr>PowerPoint Presentation</vt:lpstr>
      <vt:lpstr>Baseline correlations</vt:lpstr>
      <vt:lpstr>Improvement during training</vt:lpstr>
      <vt:lpstr>Cognitive improvement correlates with math improvement</vt:lpstr>
      <vt:lpstr>Inter-individual differences</vt:lpstr>
      <vt:lpstr>Conclusions</vt:lpstr>
      <vt:lpstr>PowerPoint Presentation</vt:lpstr>
      <vt:lpstr>PowerPoint Presentation</vt:lpstr>
      <vt:lpstr>PowerPoint Presentation</vt:lpstr>
      <vt:lpstr>Positive interactions and cognitive development as a skill</vt:lpstr>
    </vt:vector>
  </TitlesOfParts>
  <Company>Karolinska Institutet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Torkel Klingberg</dc:creator>
  <cp:lastModifiedBy>Torkel Klingberg</cp:lastModifiedBy>
  <cp:revision>141</cp:revision>
  <dcterms:created xsi:type="dcterms:W3CDTF">2017-03-17T14:17:37Z</dcterms:created>
  <dcterms:modified xsi:type="dcterms:W3CDTF">2019-03-27T08:48:49Z</dcterms:modified>
</cp:coreProperties>
</file>