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4" r:id="rId7"/>
    <p:sldMasterId id="2147483758" r:id="rId8"/>
    <p:sldMasterId id="2147483770" r:id="rId9"/>
  </p:sldMasterIdLst>
  <p:notesMasterIdLst>
    <p:notesMasterId r:id="rId38"/>
  </p:notesMasterIdLst>
  <p:sldIdLst>
    <p:sldId id="257" r:id="rId10"/>
    <p:sldId id="704" r:id="rId11"/>
    <p:sldId id="703" r:id="rId12"/>
    <p:sldId id="1019" r:id="rId13"/>
    <p:sldId id="693" r:id="rId14"/>
    <p:sldId id="628" r:id="rId15"/>
    <p:sldId id="718" r:id="rId16"/>
    <p:sldId id="633" r:id="rId17"/>
    <p:sldId id="634" r:id="rId18"/>
    <p:sldId id="635" r:id="rId19"/>
    <p:sldId id="741" r:id="rId20"/>
    <p:sldId id="724" r:id="rId21"/>
    <p:sldId id="1022" r:id="rId22"/>
    <p:sldId id="723" r:id="rId23"/>
    <p:sldId id="726" r:id="rId24"/>
    <p:sldId id="1020" r:id="rId25"/>
    <p:sldId id="1021" r:id="rId26"/>
    <p:sldId id="691" r:id="rId27"/>
    <p:sldId id="730" r:id="rId28"/>
    <p:sldId id="731" r:id="rId29"/>
    <p:sldId id="732" r:id="rId30"/>
    <p:sldId id="733" r:id="rId31"/>
    <p:sldId id="734" r:id="rId32"/>
    <p:sldId id="735" r:id="rId33"/>
    <p:sldId id="736" r:id="rId34"/>
    <p:sldId id="737" r:id="rId35"/>
    <p:sldId id="739" r:id="rId36"/>
    <p:sldId id="740" r:id="rId3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77" d="100"/>
          <a:sy n="77" d="100"/>
        </p:scale>
        <p:origin x="737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ACCED-BE24-40C6-9E81-611CB9B8C2DA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92DDF-4764-432B-ABB5-C616C9E5F8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549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0195C-D683-46E2-B1C0-0D5E9E9D81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62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8637E-ABF9-47AC-9538-9423E9F6A9B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2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1750" cy="3833812"/>
          </a:xfrm>
          <a:ln/>
        </p:spPr>
      </p:sp>
      <p:sp>
        <p:nvSpPr>
          <p:cNvPr id="112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685" y="4861156"/>
            <a:ext cx="5205932" cy="4605821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A33C6-0CD9-4604-B9B9-60C23425F415}" type="slidenum">
              <a:rPr lang="fr-FR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1750" cy="3833812"/>
          </a:xfrm>
          <a:ln w="12700" cap="flat"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1" y="4860925"/>
            <a:ext cx="5207000" cy="4605338"/>
          </a:xfrm>
          <a:noFill/>
          <a:ln/>
        </p:spPr>
        <p:txBody>
          <a:bodyPr lIns="95419" tIns="47710" rIns="95419" bIns="47710"/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2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A40E9C2E-1520-491D-A752-BF032361D5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EBB5FC-7C9A-40E9-9507-341C4AD740A6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AB830376-1C4C-449B-99CA-9CBD1F2D7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A0E72F1C-F9A8-4D33-A1F4-DA0263435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97413F-9805-F649-BB96-5239159E98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76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15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791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58BB8-3E03-411A-81E6-DCAE2CFEEDB8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0281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45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6DEC3-3999-4D25-8231-D9A8EA1870DE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656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86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E2F22-27B1-4664-9403-71BBCC5EEE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86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C5179-F503-4C79-9ECE-AF711555D25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330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A2ABA-11CB-4872-8ECA-A48A69E836F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557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129C-2F2B-44A9-973E-830734D0BB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649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41439-F5A6-48D6-B600-7FA354EF1A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445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005CD-74B3-42EE-BB1E-E229BBB9E4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676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9DFB-70AD-4C80-91C7-A18FFA227B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810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969BD-CC8F-4F87-AA71-9D992AF767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72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506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0E848-C024-42FE-8DA3-D498B884CA4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450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ABAB-6ECA-4E94-A1CF-2104AA2341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076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8D462-9663-4D38-BA36-15FCBB8F8A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929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D4BA8-5ABD-4B83-8D72-690D0C901D3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62826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E9FB8-1252-4F47-BEC3-51AF3D0B8C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7339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AF913-ACE0-4F53-B950-F2599AF1B1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41252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16F90-3507-47C1-A556-8CA788E421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21645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DDFEF-DFF4-4A3E-A0A5-53CC8B9985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35922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B6C59-D682-442F-98E6-EA7AC57809B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542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55B5E-E507-48FE-8414-017BC77EF3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08222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576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2E0A-E2DC-4C82-98EF-6081422067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35960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B56B6-DCB5-4F24-BFF4-8E2A8346833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6891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3DBB5-5F25-4636-A419-BA87E33AF0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6776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AF86B-FCE7-451F-AD03-F6E1A14561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17883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00DFD-567C-4B37-BBC9-3ACB014EEB1F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2185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2CEB0-DE68-4312-97E6-944721549EE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1991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73768-C316-4180-802C-7A80E1B8D49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831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4D6A7-6F6F-4588-B26C-8B6675658517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7188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105B5-317E-4363-93AA-EC9125170BE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3012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8334A-FA2F-4120-8043-417D9842548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80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356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C1568-B34C-4394-94BD-927F03D3F7E9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1961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FA392-2B8F-46C1-B2AB-473A2E1B1BC1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3836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277D0-83EE-4321-BBEC-3A126F874328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6779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62B72-60D2-43F4-9E63-672D9868A4E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392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C053A-1F41-4F99-9151-E8A78188EAE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2838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70C1A-58FF-476B-A14C-1214A11A2C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543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F3EF-1A2C-48C9-A1FD-42C9E87657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471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3521C-B898-48B2-9E37-5F66D78D17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048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01589-8B24-4E89-9761-5923676F8E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4726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30394-9B5A-46D2-9234-9A9A28B2D6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555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10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23053-2322-4D83-96E2-825EF09ED5F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702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6792-53DE-4E9E-99A4-DD4739F7D10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011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AFD5B-6A2E-420B-AA82-BD45BCE7114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268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140E3-6877-410E-898F-FE21FDC1B1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5224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C0A1-095F-4865-8EE6-DDB1BFA4F4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358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C1F40-64A9-4234-B794-9D8DEBFBA5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1249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5A17B-B464-4E41-A3FF-98D104C983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719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700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36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66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075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686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944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307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5718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192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3381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864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344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5803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6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237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981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47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608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57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379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737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05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145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839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28/03/2019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78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0FDC9-F413-42D6-9254-2F2C69712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D7743A-C643-416D-89C6-4905BF87BB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784B87-EB44-483C-B5C4-5903F7C310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7418D9-DBAD-43E3-8094-46F0B516047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2799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E169FB-D84E-4492-840C-4E9B8DDD4B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97EDF-53A8-4AC4-8676-AA7D6765C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80D9BA-F63F-494B-910E-421F03AF0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CFBAC-AE9E-4E29-A4E4-FCA7519BD51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20703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4ABEC7-07CE-49D3-ADA7-CD8C198A4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76A720-E457-4DFF-827C-1AB619F11D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7F7FC6-0EEE-4621-B414-054C27260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7508F-6CC7-4AC1-9DD6-84144D831E4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41511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901DBD-7111-44D9-BDDF-6DFDA7A63D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2F06A1-B90D-482D-B9B6-B984B692D4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EDA58-A007-43AA-876F-A64A4885D2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6CAD3B-874A-40C2-901B-330E79D1C7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71903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DBB008F-3002-428E-8CF3-FACFAA37DB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771FC5-0917-4352-9DE3-18CBA29A10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3D38406-7A8F-4B1D-923D-39DD3B2B65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9332F-4EEC-4BE9-814E-11FE11BDD5A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048910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B3E1CD-B936-466C-8744-CBCAA24F8E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C5C520-887E-412F-9985-526CA4F182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5B5403-D230-4111-A7FC-325096FEDD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00C67-4A57-476C-A765-E2154D59F40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462653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5D4490-D88A-46CE-86A5-8F31DC315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661E15-DE32-41F8-B766-91AB88B942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B411EE-C30D-4177-9CF2-51389AB800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3C50C-28AB-493F-A525-7663551FF83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884332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FC561-B08A-44E6-829F-B5A7389C4A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C83FE7-C613-47E1-8807-648837062A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EA17D3-C6DA-499D-B6C2-4F927BC210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71118-5F0F-4BB4-B2F7-A66020F69AA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27602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97575-15FE-462C-9186-3E7320266C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5A049-B29D-43E1-BDB8-5938B10065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151EB-EE64-4A61-A7EB-0C25B1FED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423CD-D05D-4504-A9CB-1A801C32109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88280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626B2-088C-458A-9F9C-E76250670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858B68-ED5B-4C67-B568-174C03CB5B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FB3F0B-984B-4904-A06B-7F0D5633D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A2748-D8E1-4A8D-85FC-F588687A94E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641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9005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144A3E-5FF1-4E4C-AF70-71C533BDF1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DF2D0F-AD00-4E2A-AFEA-B5BBE6F1F6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62A76B-4D40-4D99-8469-C1F360792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8DD23D-25D5-4155-8068-97D4F55488E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96197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07DC3-B32F-4044-A0E6-48C86BC48377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5948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7EF96-F84D-4F8B-AB2D-CE91402C9D9E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6678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CB1A2-8974-4F6E-AC96-AE1D9AE2FDF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9011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388B4-D516-4CBC-A0B0-DB110812C60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8017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7430C-1661-4CB7-902F-CE1D0BD3F1B9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6355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1FCDA-7E5B-4AAA-8CE6-1AE3B86A7107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9117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61093-0621-4B19-805E-4E84F3DF0D18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1499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3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4F275-3FB4-496D-A306-2A58E031011D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7940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E64ED-113F-41F7-ABBD-BCB84D2E3868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291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C88FD-C554-F044-B5C4-FCE2247BA3E9}" type="datetimeFigureOut">
              <a:rPr lang="fr-FR" smtClean="0"/>
              <a:t>28/03/2019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C5437-4DFB-2C45-9B6E-2169A1870C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86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E4C50BA-1C11-4204-B7BB-CA8AE4B493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61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749C81-6CBB-42B1-A94D-3D84B99F69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86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  <a:cs typeface="+mn-cs"/>
              </a:defRPr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  <a:cs typeface="+mn-cs"/>
              </a:defRPr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  <a:cs typeface="+mn-cs"/>
              </a:defRPr>
            </a:lvl1pPr>
          </a:lstStyle>
          <a:p>
            <a:fld id="{98433B38-0B1F-4F55-89B9-FD277FF3D27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5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fr-FR"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fr-FR"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5F35C4C-EC9C-4B5F-A603-A1AA8F47BA3F}" type="slidenum">
              <a:rPr lang="fr-FR">
                <a:latin typeface="Times New Roman" pitchFamily="18" charset="0"/>
              </a:rPr>
              <a:pPr>
                <a:defRPr/>
              </a:pPr>
              <a:t>‹N°›</a:t>
            </a:fld>
            <a:endParaRPr lang="fr-F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9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9A552-7B0E-064E-B282-0A3264A875D2}" type="datetimeFigureOut">
              <a:rPr lang="fr-FR" smtClean="0"/>
              <a:pPr/>
              <a:t>28/03/2019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322AC-727F-AD45-9979-70DCBB82C3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9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07F0A98-77E6-4A40-8967-3A2A11F610CC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28/03/2019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C5D4AE1-0582-7C4D-9BEE-684188182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6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0E7C8D6-1729-40E5-A57F-8CD3B654C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9091910-1D45-4A94-BC90-CAF0EA3E2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FF54BCC-6E11-4A70-B800-E65E17655A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CD78CDB-CCAF-4881-8F59-19176B0ECD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504063B-40AE-4176-8A80-2DAC7532B6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anose="02020603050405020304" pitchFamily="18" charset="0"/>
              </a:defRPr>
            </a:lvl1pPr>
          </a:lstStyle>
          <a:p>
            <a:fld id="{E37069D3-ED3D-4CAA-AD2D-5745E898E80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51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92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fr-FR" i="0">
              <a:solidFill>
                <a:srgbClr val="000000"/>
              </a:solidFill>
            </a:endParaRPr>
          </a:p>
        </p:txBody>
      </p:sp>
      <p:sp>
        <p:nvSpPr>
          <p:cNvPr id="592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fr-FR" i="0">
              <a:solidFill>
                <a:srgbClr val="000000"/>
              </a:solidFill>
            </a:endParaRPr>
          </a:p>
        </p:txBody>
      </p:sp>
      <p:sp>
        <p:nvSpPr>
          <p:cNvPr id="592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EA26BDF4-CCF0-421D-936A-27E4FCAC2D19}" type="slidenum">
              <a:rPr lang="fr-FR" i="0" smtClean="0">
                <a:solidFill>
                  <a:srgbClr val="000000"/>
                </a:solidFill>
              </a:rPr>
              <a:pPr/>
              <a:t>‹N°›</a:t>
            </a:fld>
            <a:endParaRPr lang="fr-FR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5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6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6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6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6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6" charset="0"/>
        </a:defRPr>
      </a:lvl6pPr>
      <a:lvl7pPr marL="914116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6" charset="0"/>
        </a:defRPr>
      </a:lvl7pPr>
      <a:lvl8pPr marL="1371174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6" charset="0"/>
        </a:defRPr>
      </a:lvl8pPr>
      <a:lvl9pPr marL="1828231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Garamond" pitchFamily="16" charset="0"/>
        </a:defRPr>
      </a:lvl9pPr>
    </p:titleStyle>
    <p:bodyStyle>
      <a:lvl1pPr marL="342793" indent="-342793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2646" indent="-228529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599702" indent="-228529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0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6.tiff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3" Type="http://schemas.openxmlformats.org/officeDocument/2006/relationships/image" Target="../media/image89.tiff"/><Relationship Id="rId7" Type="http://schemas.openxmlformats.org/officeDocument/2006/relationships/image" Target="../media/image93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tiff"/><Relationship Id="rId5" Type="http://schemas.openxmlformats.org/officeDocument/2006/relationships/image" Target="../media/image91.tiff"/><Relationship Id="rId4" Type="http://schemas.openxmlformats.org/officeDocument/2006/relationships/image" Target="../media/image90.tiff"/><Relationship Id="rId9" Type="http://schemas.openxmlformats.org/officeDocument/2006/relationships/image" Target="../media/image9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6.tiff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8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1.wmf"/><Relationship Id="rId18" Type="http://schemas.openxmlformats.org/officeDocument/2006/relationships/image" Target="../media/image123.jpeg"/><Relationship Id="rId3" Type="http://schemas.openxmlformats.org/officeDocument/2006/relationships/image" Target="../media/image112.tiff"/><Relationship Id="rId7" Type="http://schemas.microsoft.com/office/2007/relationships/hdphoto" Target="../media/hdphoto1.wdp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122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14.jpeg"/><Relationship Id="rId15" Type="http://schemas.openxmlformats.org/officeDocument/2006/relationships/image" Target="../media/image120.png"/><Relationship Id="rId10" Type="http://schemas.openxmlformats.org/officeDocument/2006/relationships/image" Target="../media/image117.png"/><Relationship Id="rId19" Type="http://schemas.openxmlformats.org/officeDocument/2006/relationships/image" Target="../media/image124.jpeg"/><Relationship Id="rId4" Type="http://schemas.openxmlformats.org/officeDocument/2006/relationships/image" Target="../media/image113.png"/><Relationship Id="rId9" Type="http://schemas.openxmlformats.org/officeDocument/2006/relationships/image" Target="../media/image81.png"/><Relationship Id="rId1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7.png"/><Relationship Id="rId18" Type="http://schemas.openxmlformats.org/officeDocument/2006/relationships/image" Target="../media/image12.jpeg"/><Relationship Id="rId26" Type="http://schemas.openxmlformats.org/officeDocument/2006/relationships/image" Target="../media/image20.jpeg"/><Relationship Id="rId3" Type="http://schemas.microsoft.com/office/2007/relationships/media" Target="../media/media2.WAV"/><Relationship Id="rId21" Type="http://schemas.openxmlformats.org/officeDocument/2006/relationships/image" Target="../media/image15.jpeg"/><Relationship Id="rId7" Type="http://schemas.microsoft.com/office/2007/relationships/media" Target="../media/media4.WAV"/><Relationship Id="rId12" Type="http://schemas.openxmlformats.org/officeDocument/2006/relationships/image" Target="../media/image6.png"/><Relationship Id="rId17" Type="http://schemas.openxmlformats.org/officeDocument/2006/relationships/image" Target="../media/image11.jpeg"/><Relationship Id="rId25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4.jpeg"/><Relationship Id="rId29" Type="http://schemas.openxmlformats.org/officeDocument/2006/relationships/image" Target="../media/image23.jpe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jpeg"/><Relationship Id="rId5" Type="http://schemas.microsoft.com/office/2007/relationships/media" Target="../media/media3.WAV"/><Relationship Id="rId15" Type="http://schemas.openxmlformats.org/officeDocument/2006/relationships/image" Target="../media/image9.png"/><Relationship Id="rId23" Type="http://schemas.openxmlformats.org/officeDocument/2006/relationships/image" Target="../media/image17.jpeg"/><Relationship Id="rId28" Type="http://schemas.openxmlformats.org/officeDocument/2006/relationships/image" Target="../media/image22.jpeg"/><Relationship Id="rId10" Type="http://schemas.openxmlformats.org/officeDocument/2006/relationships/audio" Target="../media/media5.WAV"/><Relationship Id="rId19" Type="http://schemas.openxmlformats.org/officeDocument/2006/relationships/image" Target="../media/image13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2CC79B-1CDE-544C-B47D-9DE2FAC8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8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" y="60058"/>
            <a:ext cx="9067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 dirty="0">
                <a:solidFill>
                  <a:srgbClr val="000000"/>
                </a:solidFill>
                <a:latin typeface="Calibri"/>
                <a:cs typeface="Times New Roman"/>
              </a:rPr>
              <a:t>Le système visuel est désorganisé chez les dyslexiques</a:t>
            </a:r>
          </a:p>
          <a:p>
            <a:pPr algn="ctr">
              <a:spcBef>
                <a:spcPct val="50000"/>
              </a:spcBef>
            </a:pPr>
            <a:r>
              <a:rPr lang="fr-FR" sz="1600" dirty="0">
                <a:solidFill>
                  <a:srgbClr val="000000"/>
                </a:solidFill>
                <a:latin typeface="Calibri"/>
                <a:cs typeface="Times New Roman"/>
              </a:rPr>
              <a:t>G. Dehaene-Lambertz, </a:t>
            </a:r>
            <a:r>
              <a:rPr lang="fr-FR" sz="1600" dirty="0" err="1">
                <a:solidFill>
                  <a:srgbClr val="000000"/>
                </a:solidFill>
                <a:latin typeface="Calibri"/>
                <a:cs typeface="Times New Roman"/>
              </a:rPr>
              <a:t>with</a:t>
            </a:r>
            <a:r>
              <a:rPr lang="fr-FR" sz="1600" dirty="0">
                <a:solidFill>
                  <a:srgbClr val="000000"/>
                </a:solidFill>
                <a:latin typeface="Calibri"/>
                <a:cs typeface="Times New Roman"/>
              </a:rPr>
              <a:t> Karla </a:t>
            </a:r>
            <a:r>
              <a:rPr lang="fr-FR" sz="1600" dirty="0" err="1">
                <a:solidFill>
                  <a:srgbClr val="000000"/>
                </a:solidFill>
                <a:latin typeface="Calibri"/>
                <a:cs typeface="Times New Roman"/>
              </a:rPr>
              <a:t>Monzalvo</a:t>
            </a:r>
            <a:r>
              <a:rPr lang="fr-FR" sz="1600" dirty="0">
                <a:solidFill>
                  <a:srgbClr val="000000"/>
                </a:solidFill>
                <a:latin typeface="Calibri"/>
                <a:cs typeface="Times New Roman"/>
              </a:rPr>
              <a:t>, C. Billard, S. Dehaene (</a:t>
            </a:r>
            <a:r>
              <a:rPr lang="fr-FR" sz="1600" dirty="0" err="1">
                <a:solidFill>
                  <a:srgbClr val="000000"/>
                </a:solidFill>
                <a:latin typeface="Calibri"/>
                <a:cs typeface="Times New Roman"/>
              </a:rPr>
              <a:t>NeuroImage</a:t>
            </a:r>
            <a:r>
              <a:rPr lang="fr-FR" sz="1600" dirty="0">
                <a:solidFill>
                  <a:srgbClr val="000000"/>
                </a:solidFill>
                <a:latin typeface="Calibri"/>
                <a:cs typeface="Times New Roman"/>
              </a:rPr>
              <a:t>, 2012)</a:t>
            </a:r>
          </a:p>
        </p:txBody>
      </p:sp>
      <p:sp>
        <p:nvSpPr>
          <p:cNvPr id="83" name="Text Box 28"/>
          <p:cNvSpPr txBox="1">
            <a:spLocks noChangeArrowheads="1"/>
          </p:cNvSpPr>
          <p:nvPr/>
        </p:nvSpPr>
        <p:spPr bwMode="auto">
          <a:xfrm>
            <a:off x="304801" y="1144481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1800" dirty="0">
                <a:solidFill>
                  <a:srgbClr val="000000"/>
                </a:solidFill>
                <a:latin typeface="Calibri"/>
                <a:cs typeface="Times New Roman"/>
              </a:rPr>
              <a:t> Les enfants dyslexiques, à 9 ans, montrent une activité réduite aux mots écrits dans la VWFA, et aux visages dans l’hémisphère droit (</a:t>
            </a:r>
            <a:r>
              <a:rPr lang="fr-FR" sz="1800" dirty="0" err="1">
                <a:solidFill>
                  <a:srgbClr val="000000"/>
                </a:solidFill>
                <a:latin typeface="Calibri"/>
                <a:cs typeface="Times New Roman"/>
              </a:rPr>
              <a:t>Fusiform</a:t>
            </a:r>
            <a:r>
              <a:rPr lang="fr-FR" sz="1800" dirty="0">
                <a:solidFill>
                  <a:srgbClr val="000000"/>
                </a:solidFill>
                <a:latin typeface="Calibri"/>
                <a:cs typeface="Times New Roman"/>
              </a:rPr>
              <a:t> Face Area).</a:t>
            </a:r>
          </a:p>
        </p:txBody>
      </p:sp>
      <p:pic>
        <p:nvPicPr>
          <p:cNvPr id="68" name="Picture 10"/>
          <p:cNvPicPr>
            <a:picLocks noChangeAspect="1" noChangeArrowheads="1"/>
          </p:cNvPicPr>
          <p:nvPr/>
        </p:nvPicPr>
        <p:blipFill>
          <a:blip r:embed="rId2" cstate="print">
            <a:lum contrast="48000"/>
          </a:blip>
          <a:srcRect t="53021" r="46410"/>
          <a:stretch>
            <a:fillRect/>
          </a:stretch>
        </p:blipFill>
        <p:spPr bwMode="auto">
          <a:xfrm rot="16200000">
            <a:off x="6217622" y="3022529"/>
            <a:ext cx="2463086" cy="194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7"/>
          <p:cNvGrpSpPr/>
          <p:nvPr/>
        </p:nvGrpSpPr>
        <p:grpSpPr>
          <a:xfrm>
            <a:off x="4158346" y="2059051"/>
            <a:ext cx="1955913" cy="3155787"/>
            <a:chOff x="4158343" y="2483013"/>
            <a:chExt cx="1955913" cy="3155787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contrast="48000"/>
            </a:blip>
            <a:srcRect l="51814" t="46686" r="1407"/>
            <a:stretch>
              <a:fillRect/>
            </a:stretch>
          </p:blipFill>
          <p:spPr bwMode="auto">
            <a:xfrm>
              <a:off x="4158343" y="3196593"/>
              <a:ext cx="1955913" cy="2442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14"/>
            <p:cNvSpPr txBox="1">
              <a:spLocks noChangeArrowheads="1"/>
            </p:cNvSpPr>
            <p:nvPr/>
          </p:nvSpPr>
          <p:spPr bwMode="auto">
            <a:xfrm>
              <a:off x="4490289" y="2483013"/>
              <a:ext cx="12698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kern="0" dirty="0">
                  <a:solidFill>
                    <a:sysClr val="windowText" lastClr="000000"/>
                  </a:solidFill>
                  <a:latin typeface="Calibri"/>
                  <a:cs typeface="Times New Roman"/>
                </a:rPr>
                <a:t>9 ans,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kern="0" dirty="0">
                  <a:solidFill>
                    <a:sysClr val="windowText" lastClr="000000"/>
                  </a:solidFill>
                  <a:latin typeface="Calibri"/>
                  <a:cs typeface="Times New Roman"/>
                </a:rPr>
                <a:t>dyslexiques</a:t>
              </a:r>
            </a:p>
          </p:txBody>
        </p:sp>
      </p:grp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6987888" y="2059052"/>
            <a:ext cx="9348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kern="0" dirty="0">
                <a:solidFill>
                  <a:sysClr val="windowText" lastClr="000000"/>
                </a:solidFill>
                <a:latin typeface="Calibri"/>
                <a:cs typeface="Times New Roman"/>
              </a:rPr>
              <a:t>9 ans,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kern="0" dirty="0">
                <a:solidFill>
                  <a:sysClr val="windowText" lastClr="000000"/>
                </a:solidFill>
                <a:latin typeface="Calibri"/>
                <a:cs typeface="Times New Roman"/>
              </a:rPr>
              <a:t>lecteurs</a:t>
            </a:r>
          </a:p>
        </p:txBody>
      </p:sp>
      <p:grpSp>
        <p:nvGrpSpPr>
          <p:cNvPr id="3" name="Groupe 36"/>
          <p:cNvGrpSpPr/>
          <p:nvPr/>
        </p:nvGrpSpPr>
        <p:grpSpPr>
          <a:xfrm>
            <a:off x="3793751" y="5335650"/>
            <a:ext cx="5026722" cy="1022186"/>
            <a:chOff x="5257800" y="5305587"/>
            <a:chExt cx="3562672" cy="724471"/>
          </a:xfrm>
        </p:grpSpPr>
        <p:sp>
          <p:nvSpPr>
            <p:cNvPr id="76" name="Text Box 29"/>
            <p:cNvSpPr txBox="1">
              <a:spLocks noChangeArrowheads="1"/>
            </p:cNvSpPr>
            <p:nvPr/>
          </p:nvSpPr>
          <p:spPr bwMode="auto">
            <a:xfrm>
              <a:off x="5257800" y="5371915"/>
              <a:ext cx="677752" cy="35087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129" tIns="46698" rIns="90129" bIns="46698">
              <a:spAutoFit/>
            </a:bodyPr>
            <a:lstStyle/>
            <a:p>
              <a:pPr defTabSz="407988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</a:pPr>
              <a:r>
                <a:rPr lang="en-GB" sz="2800" b="1" dirty="0" err="1">
                  <a:solidFill>
                    <a:srgbClr val="00B050"/>
                  </a:solidFill>
                  <a:latin typeface="Calibri"/>
                  <a:cs typeface="Tahoma" pitchFamily="34" charset="0"/>
                </a:rPr>
                <a:t>Mots</a:t>
              </a:r>
              <a:endParaRPr lang="en-GB" sz="2800" b="1" dirty="0">
                <a:solidFill>
                  <a:srgbClr val="00B050"/>
                </a:solidFill>
                <a:latin typeface="Calibri"/>
                <a:cs typeface="Tahoma" pitchFamily="34" charset="0"/>
              </a:endParaRPr>
            </a:p>
          </p:txBody>
        </p:sp>
        <p:pic>
          <p:nvPicPr>
            <p:cNvPr id="77" name="Picture 3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72200" y="5377595"/>
              <a:ext cx="600075" cy="652463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</p:pic>
        <p:pic>
          <p:nvPicPr>
            <p:cNvPr id="78" name="Picture 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20272" y="5377595"/>
              <a:ext cx="755650" cy="517525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</p:pic>
        <p:pic>
          <p:nvPicPr>
            <p:cNvPr id="79" name="Picture 4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28310" y="5305587"/>
              <a:ext cx="792162" cy="673100"/>
            </a:xfrm>
            <a:prstGeom prst="rect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</p:pic>
      </p:grpSp>
      <p:grpSp>
        <p:nvGrpSpPr>
          <p:cNvPr id="4" name="Groupe 26"/>
          <p:cNvGrpSpPr/>
          <p:nvPr/>
        </p:nvGrpSpPr>
        <p:grpSpPr>
          <a:xfrm>
            <a:off x="381001" y="2019408"/>
            <a:ext cx="3048000" cy="4019552"/>
            <a:chOff x="381000" y="2209798"/>
            <a:chExt cx="3048000" cy="4019552"/>
          </a:xfrm>
        </p:grpSpPr>
        <p:grpSp>
          <p:nvGrpSpPr>
            <p:cNvPr id="5" name="Groupe 43"/>
            <p:cNvGrpSpPr/>
            <p:nvPr/>
          </p:nvGrpSpPr>
          <p:grpSpPr>
            <a:xfrm>
              <a:off x="381000" y="2209798"/>
              <a:ext cx="3048000" cy="1283734"/>
              <a:chOff x="1905000" y="3442141"/>
              <a:chExt cx="2422752" cy="1020398"/>
            </a:xfrm>
          </p:grpSpPr>
          <p:sp>
            <p:nvSpPr>
              <p:cNvPr id="23" name="ZoneTexte 22"/>
              <p:cNvSpPr txBox="1"/>
              <p:nvPr/>
            </p:nvSpPr>
            <p:spPr>
              <a:xfrm>
                <a:off x="2057400" y="3442141"/>
                <a:ext cx="2209800" cy="733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800" dirty="0">
                    <a:solidFill>
                      <a:srgbClr val="000000"/>
                    </a:solidFill>
                    <a:latin typeface="Calibri"/>
                    <a:cs typeface="Times New Roman"/>
                  </a:rPr>
                  <a:t>Activité supérieure chez l’enfant normal que chez l’enfant dyslexique</a:t>
                </a:r>
                <a:endParaRPr lang="fr-FR" sz="1800" b="1" dirty="0">
                  <a:solidFill>
                    <a:srgbClr val="000000"/>
                  </a:solidFill>
                  <a:latin typeface="Calibri"/>
                  <a:cs typeface="Times New Roman"/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3637609" y="4168969"/>
                <a:ext cx="690143" cy="293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b="1">
                    <a:solidFill>
                      <a:srgbClr val="FF0000"/>
                    </a:solidFill>
                    <a:latin typeface="Calibri"/>
                    <a:cs typeface="Times New Roman"/>
                  </a:rPr>
                  <a:t>visages</a:t>
                </a:r>
                <a:endParaRPr lang="fr-FR" sz="1800" b="1" dirty="0">
                  <a:solidFill>
                    <a:srgbClr val="FF0000"/>
                  </a:solidFill>
                  <a:latin typeface="Calibri"/>
                  <a:cs typeface="Times New Roman"/>
                </a:endParaRP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1905000" y="4157248"/>
                <a:ext cx="986464" cy="293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b="1" dirty="0">
                    <a:solidFill>
                      <a:srgbClr val="00B050"/>
                    </a:solidFill>
                    <a:latin typeface="Calibri"/>
                    <a:cs typeface="Times New Roman"/>
                  </a:rPr>
                  <a:t>mots écrits</a:t>
                </a:r>
              </a:p>
            </p:txBody>
          </p:sp>
        </p:grp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67088" y="3505200"/>
              <a:ext cx="2233312" cy="272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4146" y="2294042"/>
            <a:ext cx="8602015" cy="4607968"/>
            <a:chOff x="357084" y="1280499"/>
            <a:chExt cx="5976348" cy="3201439"/>
          </a:xfrm>
        </p:grpSpPr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084" y="1356738"/>
              <a:ext cx="3110175" cy="3125200"/>
            </a:xfrm>
            <a:prstGeom prst="rect">
              <a:avLst/>
            </a:prstGeom>
          </p:spPr>
        </p:pic>
        <p:sp>
          <p:nvSpPr>
            <p:cNvPr id="55" name="ZoneTexte 54"/>
            <p:cNvSpPr txBox="1"/>
            <p:nvPr/>
          </p:nvSpPr>
          <p:spPr>
            <a:xfrm>
              <a:off x="1157651" y="4213558"/>
              <a:ext cx="869625" cy="24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18">
                <a:lnSpc>
                  <a:spcPct val="114000"/>
                </a:lnSpc>
                <a:defRPr/>
              </a:pPr>
              <a:r>
                <a:rPr lang="fr-FR" sz="1600" dirty="0">
                  <a:solidFill>
                    <a:srgbClr val="000000"/>
                  </a:solidFill>
                </a:rPr>
                <a:t>Jours d’école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3582317" y="1280499"/>
              <a:ext cx="2530617" cy="248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18">
                <a:lnSpc>
                  <a:spcPct val="114000"/>
                </a:lnSpc>
                <a:defRPr/>
              </a:pPr>
              <a:r>
                <a:rPr lang="fr-FR" sz="1600">
                  <a:solidFill>
                    <a:srgbClr val="000000"/>
                  </a:solidFill>
                  <a:latin typeface="Calibri" panose="020F0502020204030204" pitchFamily="34" charset="0"/>
                </a:rPr>
                <a:t>Fluence: mots lus par minute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654705" y="1293032"/>
              <a:ext cx="2530617" cy="248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18">
                <a:lnSpc>
                  <a:spcPct val="114000"/>
                </a:lnSpc>
                <a:defRPr/>
              </a:pPr>
              <a:r>
                <a:rPr lang="fr-FR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Relations Graphème phonème</a:t>
              </a:r>
            </a:p>
          </p:txBody>
        </p:sp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3257" y="1356738"/>
              <a:ext cx="3110175" cy="3125200"/>
            </a:xfrm>
            <a:prstGeom prst="rect">
              <a:avLst/>
            </a:prstGeom>
          </p:spPr>
        </p:pic>
        <p:grpSp>
          <p:nvGrpSpPr>
            <p:cNvPr id="65" name="Groupe 64"/>
            <p:cNvGrpSpPr/>
            <p:nvPr/>
          </p:nvGrpSpPr>
          <p:grpSpPr>
            <a:xfrm>
              <a:off x="2602420" y="3981837"/>
              <a:ext cx="197348" cy="231721"/>
              <a:chOff x="2452580" y="3981837"/>
              <a:chExt cx="197348" cy="231721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593805" y="4069542"/>
                <a:ext cx="45719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18">
                  <a:lnSpc>
                    <a:spcPct val="114000"/>
                  </a:lnSpc>
                  <a:defRPr/>
                </a:pPr>
                <a:endParaRPr lang="fr-FR">
                  <a:solidFill>
                    <a:srgbClr val="FFFF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2452580" y="3981837"/>
                <a:ext cx="197348" cy="220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18">
                  <a:lnSpc>
                    <a:spcPct val="114000"/>
                  </a:lnSpc>
                  <a:defRPr/>
                </a:pPr>
                <a:r>
                  <a:rPr lang="fr-FR">
                    <a:solidFill>
                      <a:srgbClr val="000000"/>
                    </a:solidFill>
                  </a:rPr>
                  <a:t>//</a:t>
                </a:r>
              </a:p>
            </p:txBody>
          </p:sp>
        </p:grpSp>
        <p:grpSp>
          <p:nvGrpSpPr>
            <p:cNvPr id="68" name="Groupe 67"/>
            <p:cNvGrpSpPr/>
            <p:nvPr/>
          </p:nvGrpSpPr>
          <p:grpSpPr>
            <a:xfrm>
              <a:off x="5480015" y="3981837"/>
              <a:ext cx="197348" cy="231721"/>
              <a:chOff x="2452580" y="3981837"/>
              <a:chExt cx="197348" cy="231721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2593805" y="4069542"/>
                <a:ext cx="45719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18">
                  <a:lnSpc>
                    <a:spcPct val="114000"/>
                  </a:lnSpc>
                  <a:defRPr/>
                </a:pPr>
                <a:endParaRPr lang="fr-FR">
                  <a:solidFill>
                    <a:srgbClr val="FFFF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70" name="ZoneTexte 69"/>
              <p:cNvSpPr txBox="1"/>
              <p:nvPr/>
            </p:nvSpPr>
            <p:spPr>
              <a:xfrm>
                <a:off x="2452580" y="3981837"/>
                <a:ext cx="197348" cy="220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18">
                  <a:lnSpc>
                    <a:spcPct val="114000"/>
                  </a:lnSpc>
                  <a:defRPr/>
                </a:pPr>
                <a:r>
                  <a:rPr lang="fr-FR">
                    <a:solidFill>
                      <a:srgbClr val="000000"/>
                    </a:solidFill>
                  </a:rPr>
                  <a:t>//</a:t>
                </a:r>
              </a:p>
            </p:txBody>
          </p: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B4E521F-9AAD-4C33-987B-F6046F385B88}"/>
                </a:ext>
              </a:extLst>
            </p:cNvPr>
            <p:cNvSpPr txBox="1"/>
            <p:nvPr/>
          </p:nvSpPr>
          <p:spPr>
            <a:xfrm>
              <a:off x="4189088" y="4213558"/>
              <a:ext cx="869625" cy="24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18">
                <a:lnSpc>
                  <a:spcPct val="114000"/>
                </a:lnSpc>
                <a:defRPr/>
              </a:pPr>
              <a:r>
                <a:rPr lang="fr-FR" sz="1600" dirty="0">
                  <a:solidFill>
                    <a:srgbClr val="000000"/>
                  </a:solidFill>
                </a:rPr>
                <a:t>Jours d’école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4E9A753-8EEC-4604-ABFA-CC2461C46D00}"/>
              </a:ext>
            </a:extLst>
          </p:cNvPr>
          <p:cNvSpPr/>
          <p:nvPr/>
        </p:nvSpPr>
        <p:spPr>
          <a:xfrm>
            <a:off x="334924" y="1182088"/>
            <a:ext cx="10007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18"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Nous avons reçu, du comité d’éthique, la permission de scanner 10 enfants tous les deux mois</a:t>
            </a:r>
          </a:p>
          <a:p>
            <a:pPr marL="285756" indent="-285756" defTabSz="914418">
              <a:buFontTx/>
              <a:buChar char="-"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Deux IRM en fin de maternelle (aucun ne savait lire)</a:t>
            </a:r>
          </a:p>
          <a:p>
            <a:pPr marL="285756" indent="-285756" defTabSz="914418">
              <a:buFontTx/>
              <a:buChar char="-"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Quatre IRM tout au long de l’année de CP</a:t>
            </a:r>
          </a:p>
          <a:p>
            <a:pPr marL="285756" indent="-285756" defTabSz="914418">
              <a:buFontTx/>
              <a:buChar char="-"/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IRM un an plus tard (fin de CE1)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D89CE13F-2CD9-4392-87F5-C9D4D68C5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1600" y="228600"/>
            <a:ext cx="12039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18">
              <a:spcBef>
                <a:spcPct val="50000"/>
              </a:spcBef>
              <a:defRPr/>
            </a:pPr>
            <a:r>
              <a:rPr lang="fr-FR" sz="2800" b="1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Le développement de la lecture : une étude longitudinale </a:t>
            </a:r>
          </a:p>
          <a:p>
            <a:pPr algn="ctr" defTabSz="914418">
              <a:spcBef>
                <a:spcPct val="5000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G. 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Dehaene-Lambertz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, avec Karla 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Monzalvo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 et S. Dehaene (PLOS </a:t>
            </a:r>
            <a:r>
              <a:rPr lang="fr-FR" sz="1600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Biology</a:t>
            </a:r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/>
              </a:rPr>
              <a:t> 2018)</a:t>
            </a:r>
          </a:p>
        </p:txBody>
      </p:sp>
    </p:spTree>
    <p:extLst>
      <p:ext uri="{BB962C8B-B14F-4D97-AF65-F5344CB8AC3E}">
        <p14:creationId xmlns:p14="http://schemas.microsoft.com/office/powerpoint/2010/main" val="3547386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re 6"/>
          <p:cNvSpPr>
            <a:spLocks noGrp="1"/>
          </p:cNvSpPr>
          <p:nvPr>
            <p:ph type="title"/>
          </p:nvPr>
        </p:nvSpPr>
        <p:spPr>
          <a:xfrm>
            <a:off x="567926" y="19876"/>
            <a:ext cx="8229600" cy="1143000"/>
          </a:xfrm>
        </p:spPr>
        <p:txBody>
          <a:bodyPr/>
          <a:lstStyle/>
          <a:p>
            <a:r>
              <a:rPr lang="fr-FR" sz="2800" b="1" dirty="0">
                <a:latin typeface="Calibri" panose="020F0502020204030204" pitchFamily="34" charset="0"/>
              </a:rPr>
              <a:t>L’émergence de la lecture chez un enfant unique</a:t>
            </a:r>
          </a:p>
        </p:txBody>
      </p:sp>
      <p:grpSp>
        <p:nvGrpSpPr>
          <p:cNvPr id="88" name="Groupe 87"/>
          <p:cNvGrpSpPr/>
          <p:nvPr/>
        </p:nvGrpSpPr>
        <p:grpSpPr>
          <a:xfrm>
            <a:off x="-4262" y="1098329"/>
            <a:ext cx="9260605" cy="1951015"/>
            <a:chOff x="-118033" y="880646"/>
            <a:chExt cx="12345117" cy="2600856"/>
          </a:xfrm>
        </p:grpSpPr>
        <p:grpSp>
          <p:nvGrpSpPr>
            <p:cNvPr id="44" name="Groupe 43"/>
            <p:cNvGrpSpPr/>
            <p:nvPr/>
          </p:nvGrpSpPr>
          <p:grpSpPr>
            <a:xfrm>
              <a:off x="228600" y="1394095"/>
              <a:ext cx="1796537" cy="1425304"/>
              <a:chOff x="3527318" y="790134"/>
              <a:chExt cx="1296000" cy="1028197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27318" y="790134"/>
                <a:ext cx="1296000" cy="1028197"/>
              </a:xfrm>
              <a:prstGeom prst="rect">
                <a:avLst/>
              </a:prstGeom>
            </p:spPr>
          </p:pic>
          <p:cxnSp>
            <p:nvCxnSpPr>
              <p:cNvPr id="21" name="Connecteur droit avec flèche 20"/>
              <p:cNvCxnSpPr/>
              <p:nvPr/>
            </p:nvCxnSpPr>
            <p:spPr>
              <a:xfrm flipH="1">
                <a:off x="4492832" y="1304232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00FF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e 44"/>
            <p:cNvGrpSpPr/>
            <p:nvPr/>
          </p:nvGrpSpPr>
          <p:grpSpPr>
            <a:xfrm>
              <a:off x="1924491" y="1418585"/>
              <a:ext cx="1846441" cy="1400814"/>
              <a:chOff x="3560820" y="1855392"/>
              <a:chExt cx="1332000" cy="1010530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60820" y="1855392"/>
                <a:ext cx="1332000" cy="1010530"/>
              </a:xfrm>
              <a:prstGeom prst="rect">
                <a:avLst/>
              </a:prstGeom>
            </p:spPr>
          </p:pic>
          <p:cxnSp>
            <p:nvCxnSpPr>
              <p:cNvPr id="22" name="Connecteur droit avec flèche 21"/>
              <p:cNvCxnSpPr/>
              <p:nvPr/>
            </p:nvCxnSpPr>
            <p:spPr>
              <a:xfrm flipH="1">
                <a:off x="4492832" y="2407459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00FF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e 45"/>
            <p:cNvGrpSpPr/>
            <p:nvPr/>
          </p:nvGrpSpPr>
          <p:grpSpPr>
            <a:xfrm>
              <a:off x="3610553" y="1372460"/>
              <a:ext cx="1796537" cy="1446940"/>
              <a:chOff x="3549637" y="2953782"/>
              <a:chExt cx="1296000" cy="1043805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49637" y="2953782"/>
                <a:ext cx="1296000" cy="1043805"/>
              </a:xfrm>
              <a:prstGeom prst="rect">
                <a:avLst/>
              </a:prstGeom>
            </p:spPr>
          </p:pic>
          <p:cxnSp>
            <p:nvCxnSpPr>
              <p:cNvPr id="23" name="Connecteur droit avec flèche 22"/>
              <p:cNvCxnSpPr/>
              <p:nvPr/>
            </p:nvCxnSpPr>
            <p:spPr>
              <a:xfrm flipH="1">
                <a:off x="4492832" y="3487579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00FF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46"/>
            <p:cNvGrpSpPr/>
            <p:nvPr/>
          </p:nvGrpSpPr>
          <p:grpSpPr>
            <a:xfrm>
              <a:off x="5260615" y="1494625"/>
              <a:ext cx="1796537" cy="1324774"/>
              <a:chOff x="3520152" y="4085447"/>
              <a:chExt cx="1296000" cy="955676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20152" y="4085447"/>
                <a:ext cx="1296000" cy="955676"/>
              </a:xfrm>
              <a:prstGeom prst="rect">
                <a:avLst/>
              </a:prstGeom>
            </p:spPr>
          </p:pic>
          <p:cxnSp>
            <p:nvCxnSpPr>
              <p:cNvPr id="24" name="Connecteur droit avec flèche 23"/>
              <p:cNvCxnSpPr/>
              <p:nvPr/>
            </p:nvCxnSpPr>
            <p:spPr>
              <a:xfrm flipH="1">
                <a:off x="4492832" y="4495691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00FF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e 47"/>
            <p:cNvGrpSpPr/>
            <p:nvPr/>
          </p:nvGrpSpPr>
          <p:grpSpPr>
            <a:xfrm>
              <a:off x="6910677" y="1503734"/>
              <a:ext cx="1796537" cy="1315665"/>
              <a:chOff x="3528108" y="5128983"/>
              <a:chExt cx="1296000" cy="949105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28108" y="5128983"/>
                <a:ext cx="1296000" cy="949105"/>
              </a:xfrm>
              <a:prstGeom prst="rect">
                <a:avLst/>
              </a:prstGeom>
            </p:spPr>
          </p:pic>
          <p:cxnSp>
            <p:nvCxnSpPr>
              <p:cNvPr id="25" name="Connecteur droit avec flèche 24"/>
              <p:cNvCxnSpPr/>
              <p:nvPr/>
            </p:nvCxnSpPr>
            <p:spPr>
              <a:xfrm flipH="1">
                <a:off x="4492832" y="5575811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00FF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e 48"/>
            <p:cNvGrpSpPr/>
            <p:nvPr/>
          </p:nvGrpSpPr>
          <p:grpSpPr>
            <a:xfrm>
              <a:off x="8560739" y="1489571"/>
              <a:ext cx="1796537" cy="1329828"/>
              <a:chOff x="3546108" y="6165947"/>
              <a:chExt cx="1296000" cy="959322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46108" y="6165947"/>
                <a:ext cx="1296000" cy="959322"/>
              </a:xfrm>
              <a:prstGeom prst="rect">
                <a:avLst/>
              </a:prstGeom>
            </p:spPr>
          </p:pic>
          <p:cxnSp>
            <p:nvCxnSpPr>
              <p:cNvPr id="26" name="Connecteur droit avec flèche 25"/>
              <p:cNvCxnSpPr/>
              <p:nvPr/>
            </p:nvCxnSpPr>
            <p:spPr>
              <a:xfrm flipH="1">
                <a:off x="4492832" y="6583923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00FF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/>
            <p:cNvGrpSpPr/>
            <p:nvPr/>
          </p:nvGrpSpPr>
          <p:grpSpPr>
            <a:xfrm>
              <a:off x="10210800" y="1426392"/>
              <a:ext cx="1905000" cy="1393008"/>
              <a:chOff x="3475708" y="7276187"/>
              <a:chExt cx="1374244" cy="1004899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75708" y="7276187"/>
                <a:ext cx="1374244" cy="1004899"/>
              </a:xfrm>
              <a:prstGeom prst="rect">
                <a:avLst/>
              </a:prstGeom>
            </p:spPr>
          </p:pic>
          <p:cxnSp>
            <p:nvCxnSpPr>
              <p:cNvPr id="27" name="Connecteur droit avec flèche 26"/>
              <p:cNvCxnSpPr/>
              <p:nvPr/>
            </p:nvCxnSpPr>
            <p:spPr>
              <a:xfrm flipH="1">
                <a:off x="4492832" y="7732467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00FF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Picture 10" descr="F:\Mosaique2\words\mot9.bm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86" y="1452199"/>
              <a:ext cx="549596" cy="224201"/>
            </a:xfrm>
            <a:prstGeom prst="rect">
              <a:avLst/>
            </a:prstGeom>
            <a:noFill/>
            <a:ln w="28575">
              <a:solidFill>
                <a:srgbClr val="00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ZoneTexte 56"/>
            <p:cNvSpPr txBox="1"/>
            <p:nvPr/>
          </p:nvSpPr>
          <p:spPr>
            <a:xfrm>
              <a:off x="-118033" y="1015655"/>
              <a:ext cx="1032433" cy="45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srgbClr val="00B050"/>
                  </a:solidFill>
                  <a:latin typeface="Calibri"/>
                </a:rPr>
                <a:t>mots</a:t>
              </a: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1447800" y="880646"/>
              <a:ext cx="10515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L’ensemble du circuit de la lecture se met en place en quelques mois.</a:t>
              </a:r>
            </a:p>
          </p:txBody>
        </p:sp>
        <p:grpSp>
          <p:nvGrpSpPr>
            <p:cNvPr id="87" name="Groupe 86"/>
            <p:cNvGrpSpPr/>
            <p:nvPr/>
          </p:nvGrpSpPr>
          <p:grpSpPr>
            <a:xfrm>
              <a:off x="16420" y="2693526"/>
              <a:ext cx="12210664" cy="787976"/>
              <a:chOff x="2737107" y="3001980"/>
              <a:chExt cx="7788473" cy="787976"/>
            </a:xfrm>
          </p:grpSpPr>
          <p:cxnSp>
            <p:nvCxnSpPr>
              <p:cNvPr id="71" name="Connecteur droit avec flèche 70"/>
              <p:cNvCxnSpPr/>
              <p:nvPr/>
            </p:nvCxnSpPr>
            <p:spPr>
              <a:xfrm rot="16200000">
                <a:off x="6828683" y="-162180"/>
                <a:ext cx="0" cy="715463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ZoneTexte 71"/>
              <p:cNvSpPr txBox="1"/>
              <p:nvPr/>
            </p:nvSpPr>
            <p:spPr>
              <a:xfrm>
                <a:off x="4432199" y="3016523"/>
                <a:ext cx="966983" cy="369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Entrée à l’école</a:t>
                </a:r>
              </a:p>
            </p:txBody>
          </p:sp>
          <p:sp>
            <p:nvSpPr>
              <p:cNvPr id="73" name="ZoneTexte 72"/>
              <p:cNvSpPr txBox="1"/>
              <p:nvPr/>
            </p:nvSpPr>
            <p:spPr>
              <a:xfrm>
                <a:off x="8909010" y="3003548"/>
                <a:ext cx="649072" cy="369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Fin du CP</a:t>
                </a:r>
              </a:p>
            </p:txBody>
          </p:sp>
          <p:sp>
            <p:nvSpPr>
              <p:cNvPr id="74" name="ZoneTexte 73"/>
              <p:cNvSpPr txBox="1"/>
              <p:nvPr/>
            </p:nvSpPr>
            <p:spPr>
              <a:xfrm>
                <a:off x="2737107" y="3174521"/>
                <a:ext cx="533760" cy="615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Jours </a:t>
                </a:r>
                <a:br>
                  <a:rPr lang="fr-FR" sz="1200" dirty="0">
                    <a:solidFill>
                      <a:srgbClr val="000000"/>
                    </a:solidFill>
                  </a:rPr>
                </a:br>
                <a:r>
                  <a:rPr lang="fr-FR" sz="1200" dirty="0">
                    <a:solidFill>
                      <a:srgbClr val="000000"/>
                    </a:solidFill>
                  </a:rPr>
                  <a:t>d’école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1800000">
                <a:off x="9305785" y="3348958"/>
                <a:ext cx="79084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Garamond"/>
                </a:endParaRPr>
              </a:p>
            </p:txBody>
          </p:sp>
          <p:sp>
            <p:nvSpPr>
              <p:cNvPr id="76" name="ZoneTexte 75"/>
              <p:cNvSpPr txBox="1"/>
              <p:nvPr/>
            </p:nvSpPr>
            <p:spPr>
              <a:xfrm rot="1800000">
                <a:off x="9264410" y="3261248"/>
                <a:ext cx="1811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dirty="0">
                    <a:solidFill>
                      <a:srgbClr val="000000"/>
                    </a:solidFill>
                  </a:rPr>
                  <a:t>//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3358481" y="3398754"/>
                <a:ext cx="258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-66</a:t>
                </a: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4411891" y="3398754"/>
                <a:ext cx="258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-10</a:t>
                </a:r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5513887" y="3375510"/>
                <a:ext cx="2261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53</a:t>
                </a:r>
              </a:p>
            </p:txBody>
          </p:sp>
          <p:sp>
            <p:nvSpPr>
              <p:cNvPr id="81" name="ZoneTexte 80"/>
              <p:cNvSpPr txBox="1"/>
              <p:nvPr/>
            </p:nvSpPr>
            <p:spPr>
              <a:xfrm>
                <a:off x="6517713" y="3414784"/>
                <a:ext cx="2803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130</a:t>
                </a:r>
              </a:p>
            </p:txBody>
          </p:sp>
          <p:sp>
            <p:nvSpPr>
              <p:cNvPr id="82" name="ZoneTexte 81"/>
              <p:cNvSpPr txBox="1"/>
              <p:nvPr/>
            </p:nvSpPr>
            <p:spPr>
              <a:xfrm>
                <a:off x="7598254" y="3414784"/>
                <a:ext cx="2803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200</a:t>
                </a:r>
              </a:p>
            </p:txBody>
          </p:sp>
          <p:sp>
            <p:nvSpPr>
              <p:cNvPr id="83" name="ZoneTexte 82"/>
              <p:cNvSpPr txBox="1"/>
              <p:nvPr/>
            </p:nvSpPr>
            <p:spPr>
              <a:xfrm>
                <a:off x="8656271" y="3414783"/>
                <a:ext cx="2803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270</a:t>
                </a:r>
              </a:p>
            </p:txBody>
          </p:sp>
          <p:sp>
            <p:nvSpPr>
              <p:cNvPr id="84" name="ZoneTexte 83"/>
              <p:cNvSpPr txBox="1"/>
              <p:nvPr/>
            </p:nvSpPr>
            <p:spPr>
              <a:xfrm>
                <a:off x="9834019" y="3414783"/>
                <a:ext cx="2803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774</a:t>
                </a:r>
              </a:p>
            </p:txBody>
          </p:sp>
          <p:sp>
            <p:nvSpPr>
              <p:cNvPr id="85" name="ZoneTexte 84"/>
              <p:cNvSpPr txBox="1"/>
              <p:nvPr/>
            </p:nvSpPr>
            <p:spPr>
              <a:xfrm>
                <a:off x="9467748" y="3001980"/>
                <a:ext cx="1057832" cy="369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200" dirty="0">
                    <a:solidFill>
                      <a:srgbClr val="000000"/>
                    </a:solidFill>
                  </a:rPr>
                  <a:t>Un an plus tard</a:t>
                </a:r>
              </a:p>
            </p:txBody>
          </p:sp>
        </p:grpSp>
      </p:grpSp>
      <p:grpSp>
        <p:nvGrpSpPr>
          <p:cNvPr id="90" name="Groupe 89"/>
          <p:cNvGrpSpPr/>
          <p:nvPr/>
        </p:nvGrpSpPr>
        <p:grpSpPr>
          <a:xfrm>
            <a:off x="129142" y="3658618"/>
            <a:ext cx="8891326" cy="2105952"/>
            <a:chOff x="110567" y="3364802"/>
            <a:chExt cx="11852833" cy="2807398"/>
          </a:xfrm>
        </p:grpSpPr>
        <p:grpSp>
          <p:nvGrpSpPr>
            <p:cNvPr id="65" name="Groupe 64"/>
            <p:cNvGrpSpPr/>
            <p:nvPr/>
          </p:nvGrpSpPr>
          <p:grpSpPr>
            <a:xfrm>
              <a:off x="323534" y="4527977"/>
              <a:ext cx="1592955" cy="1644222"/>
              <a:chOff x="5272476" y="777065"/>
              <a:chExt cx="980495" cy="1012051"/>
            </a:xfrm>
          </p:grpSpPr>
          <p:sp>
            <p:nvSpPr>
              <p:cNvPr id="19" name="ZoneTexte 18"/>
              <p:cNvSpPr txBox="1"/>
              <p:nvPr/>
            </p:nvSpPr>
            <p:spPr>
              <a:xfrm>
                <a:off x="5462117" y="777065"/>
                <a:ext cx="626739" cy="161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fr-FR" sz="1100" dirty="0" err="1">
                    <a:solidFill>
                      <a:srgbClr val="000000"/>
                    </a:solidFill>
                  </a:rPr>
                  <a:t>Left</a:t>
                </a:r>
                <a:r>
                  <a:rPr lang="fr-FR" sz="1100" dirty="0">
                    <a:solidFill>
                      <a:srgbClr val="000000"/>
                    </a:solidFill>
                  </a:rPr>
                  <a:t>       Right</a:t>
                </a:r>
              </a:p>
            </p:txBody>
          </p:sp>
          <p:grpSp>
            <p:nvGrpSpPr>
              <p:cNvPr id="58" name="Groupe 57"/>
              <p:cNvGrpSpPr/>
              <p:nvPr/>
            </p:nvGrpSpPr>
            <p:grpSpPr>
              <a:xfrm>
                <a:off x="5272476" y="907830"/>
                <a:ext cx="980495" cy="881286"/>
                <a:chOff x="5272476" y="907830"/>
                <a:chExt cx="980495" cy="881286"/>
              </a:xfrm>
            </p:grpSpPr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72476" y="907830"/>
                  <a:ext cx="980495" cy="881286"/>
                </a:xfrm>
                <a:prstGeom prst="rect">
                  <a:avLst/>
                </a:prstGeom>
              </p:spPr>
            </p:pic>
            <p:cxnSp>
              <p:nvCxnSpPr>
                <p:cNvPr id="29" name="Connecteur droit avec flèche 28"/>
                <p:cNvCxnSpPr/>
                <p:nvPr/>
              </p:nvCxnSpPr>
              <p:spPr>
                <a:xfrm flipH="1">
                  <a:off x="5445081" y="1208584"/>
                  <a:ext cx="144016" cy="169277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avec flèche 36"/>
                <p:cNvCxnSpPr/>
                <p:nvPr/>
              </p:nvCxnSpPr>
              <p:spPr>
                <a:xfrm>
                  <a:off x="5877272" y="1208584"/>
                  <a:ext cx="144016" cy="169277"/>
                </a:xfrm>
                <a:prstGeom prst="straightConnector1">
                  <a:avLst/>
                </a:prstGeom>
                <a:ln w="31750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9" name="Groupe 58"/>
            <p:cNvGrpSpPr/>
            <p:nvPr/>
          </p:nvGrpSpPr>
          <p:grpSpPr>
            <a:xfrm>
              <a:off x="1951902" y="4665729"/>
              <a:ext cx="1696127" cy="1506470"/>
              <a:chOff x="5240724" y="1913161"/>
              <a:chExt cx="1044000" cy="927262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240724" y="1913161"/>
                <a:ext cx="1044000" cy="927262"/>
              </a:xfrm>
              <a:prstGeom prst="rect">
                <a:avLst/>
              </a:prstGeom>
            </p:spPr>
          </p:pic>
          <p:cxnSp>
            <p:nvCxnSpPr>
              <p:cNvPr id="30" name="Connecteur droit avec flèche 29"/>
              <p:cNvCxnSpPr/>
              <p:nvPr/>
            </p:nvCxnSpPr>
            <p:spPr>
              <a:xfrm flipH="1">
                <a:off x="5445081" y="2308601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>
                <a:off x="5877272" y="2308601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e 59"/>
            <p:cNvGrpSpPr/>
            <p:nvPr/>
          </p:nvGrpSpPr>
          <p:grpSpPr>
            <a:xfrm>
              <a:off x="3643777" y="4746212"/>
              <a:ext cx="1637640" cy="1425988"/>
              <a:chOff x="5233344" y="3046797"/>
              <a:chExt cx="1008000" cy="877724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233344" y="3046797"/>
                <a:ext cx="1008000" cy="877724"/>
              </a:xfrm>
              <a:prstGeom prst="rect">
                <a:avLst/>
              </a:prstGeom>
            </p:spPr>
          </p:pic>
          <p:cxnSp>
            <p:nvCxnSpPr>
              <p:cNvPr id="31" name="Connecteur droit avec flèche 30"/>
              <p:cNvCxnSpPr/>
              <p:nvPr/>
            </p:nvCxnSpPr>
            <p:spPr>
              <a:xfrm flipH="1">
                <a:off x="5445081" y="3370620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>
                <a:off x="5877272" y="3370620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e 60"/>
            <p:cNvGrpSpPr/>
            <p:nvPr/>
          </p:nvGrpSpPr>
          <p:grpSpPr>
            <a:xfrm>
              <a:off x="5299651" y="4684786"/>
              <a:ext cx="1637640" cy="1487414"/>
              <a:chOff x="5244972" y="4067835"/>
              <a:chExt cx="1008000" cy="915533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244972" y="4067835"/>
                <a:ext cx="1008000" cy="915533"/>
              </a:xfrm>
              <a:prstGeom prst="rect">
                <a:avLst/>
              </a:prstGeom>
            </p:spPr>
          </p:pic>
          <p:cxnSp>
            <p:nvCxnSpPr>
              <p:cNvPr id="32" name="Connecteur droit avec flèche 31"/>
              <p:cNvCxnSpPr/>
              <p:nvPr/>
            </p:nvCxnSpPr>
            <p:spPr>
              <a:xfrm flipH="1">
                <a:off x="5445081" y="4423683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avec flèche 39"/>
              <p:cNvCxnSpPr/>
              <p:nvPr/>
            </p:nvCxnSpPr>
            <p:spPr>
              <a:xfrm>
                <a:off x="5877272" y="4423683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e 61"/>
            <p:cNvGrpSpPr/>
            <p:nvPr/>
          </p:nvGrpSpPr>
          <p:grpSpPr>
            <a:xfrm>
              <a:off x="6955525" y="4735380"/>
              <a:ext cx="1637640" cy="1436819"/>
              <a:chOff x="5240724" y="5158212"/>
              <a:chExt cx="1008000" cy="884391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240724" y="5158212"/>
                <a:ext cx="1008000" cy="884391"/>
              </a:xfrm>
              <a:prstGeom prst="rect">
                <a:avLst/>
              </a:prstGeom>
            </p:spPr>
          </p:pic>
          <p:cxnSp>
            <p:nvCxnSpPr>
              <p:cNvPr id="33" name="Connecteur droit avec flèche 32"/>
              <p:cNvCxnSpPr/>
              <p:nvPr/>
            </p:nvCxnSpPr>
            <p:spPr>
              <a:xfrm flipH="1">
                <a:off x="5445081" y="5450206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/>
              <p:cNvCxnSpPr/>
              <p:nvPr/>
            </p:nvCxnSpPr>
            <p:spPr>
              <a:xfrm>
                <a:off x="5877272" y="5450206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e 62"/>
            <p:cNvGrpSpPr/>
            <p:nvPr/>
          </p:nvGrpSpPr>
          <p:grpSpPr>
            <a:xfrm>
              <a:off x="8611399" y="4700848"/>
              <a:ext cx="1637640" cy="1471351"/>
              <a:chOff x="5249093" y="6217447"/>
              <a:chExt cx="1008000" cy="905646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249093" y="6217447"/>
                <a:ext cx="1008000" cy="905646"/>
              </a:xfrm>
              <a:prstGeom prst="rect">
                <a:avLst/>
              </a:prstGeom>
            </p:spPr>
          </p:pic>
          <p:cxnSp>
            <p:nvCxnSpPr>
              <p:cNvPr id="34" name="Connecteur droit avec flèche 33"/>
              <p:cNvCxnSpPr/>
              <p:nvPr/>
            </p:nvCxnSpPr>
            <p:spPr>
              <a:xfrm flipH="1">
                <a:off x="5445081" y="6511915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/>
              <p:cNvCxnSpPr/>
              <p:nvPr/>
            </p:nvCxnSpPr>
            <p:spPr>
              <a:xfrm>
                <a:off x="5877272" y="6511915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e 63"/>
            <p:cNvGrpSpPr/>
            <p:nvPr/>
          </p:nvGrpSpPr>
          <p:grpSpPr>
            <a:xfrm>
              <a:off x="10267273" y="4669360"/>
              <a:ext cx="1696127" cy="1502840"/>
              <a:chOff x="5236388" y="7360995"/>
              <a:chExt cx="1044000" cy="925028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236388" y="7360995"/>
                <a:ext cx="1044000" cy="925028"/>
              </a:xfrm>
              <a:prstGeom prst="rect">
                <a:avLst/>
              </a:prstGeom>
            </p:spPr>
          </p:pic>
          <p:cxnSp>
            <p:nvCxnSpPr>
              <p:cNvPr id="35" name="Connecteur droit avec flèche 34"/>
              <p:cNvCxnSpPr/>
              <p:nvPr/>
            </p:nvCxnSpPr>
            <p:spPr>
              <a:xfrm flipH="1">
                <a:off x="5445081" y="7638316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42"/>
              <p:cNvCxnSpPr/>
              <p:nvPr/>
            </p:nvCxnSpPr>
            <p:spPr>
              <a:xfrm>
                <a:off x="5877272" y="7664043"/>
                <a:ext cx="144016" cy="169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Picture 2" descr="F:\Mosaique2\faces\visage1.bmp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219" y="3859868"/>
              <a:ext cx="584635" cy="61425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ZoneTexte 55"/>
            <p:cNvSpPr txBox="1"/>
            <p:nvPr/>
          </p:nvSpPr>
          <p:spPr>
            <a:xfrm>
              <a:off x="110567" y="3364802"/>
              <a:ext cx="1032433" cy="45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dirty="0">
                  <a:solidFill>
                    <a:srgbClr val="FF0000"/>
                  </a:solidFill>
                  <a:latin typeface="Calibri"/>
                </a:rPr>
                <a:t>visages</a:t>
              </a: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1066800" y="3795900"/>
              <a:ext cx="10515600" cy="77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Ce développement est spécifique à la lecture. Par exemple, les réponses aux visages sont déjà présentes et restent relativement stables.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1563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re 6"/>
          <p:cNvSpPr>
            <a:spLocks noGrp="1"/>
          </p:cNvSpPr>
          <p:nvPr>
            <p:ph type="title"/>
          </p:nvPr>
        </p:nvSpPr>
        <p:spPr>
          <a:xfrm>
            <a:off x="5580822" y="134178"/>
            <a:ext cx="3579483" cy="1143000"/>
          </a:xfrm>
        </p:spPr>
        <p:txBody>
          <a:bodyPr>
            <a:normAutofit fontScale="90000"/>
          </a:bodyPr>
          <a:lstStyle/>
          <a:p>
            <a:r>
              <a:rPr lang="fr-FR" sz="2800" b="1" dirty="0">
                <a:latin typeface="Calibri" panose="020F0502020204030204" pitchFamily="34" charset="0"/>
              </a:rPr>
              <a:t>L’émergence de la lecture chez un enfant unique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008136-D73E-4767-AC86-F498F5CD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6" y="0"/>
            <a:ext cx="5490758" cy="6858000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4EC0B98D-5C59-436D-B6DB-F93EC8D84EE0}"/>
              </a:ext>
            </a:extLst>
          </p:cNvPr>
          <p:cNvSpPr txBox="1"/>
          <p:nvPr/>
        </p:nvSpPr>
        <p:spPr>
          <a:xfrm>
            <a:off x="5650396" y="1485956"/>
            <a:ext cx="340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L’ensemble du circuit de la lecture se met en place en quelques mois.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4EF717EE-67C3-4DFC-949A-EBFDC80B72BC}"/>
              </a:ext>
            </a:extLst>
          </p:cNvPr>
          <p:cNvSpPr txBox="1"/>
          <p:nvPr/>
        </p:nvSpPr>
        <p:spPr>
          <a:xfrm>
            <a:off x="5620579" y="5120034"/>
            <a:ext cx="3153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</a:rPr>
              <a:t>Ce développement est spécifique à la lecture. Les réponses aux visages, par exemple, sont déjà présentes et restent relativement stables.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9379D52-1B4F-469F-9C79-9259FF5B08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1"/>
          <a:stretch/>
        </p:blipFill>
        <p:spPr>
          <a:xfrm>
            <a:off x="5770221" y="2354130"/>
            <a:ext cx="1313922" cy="2482504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4D3FA701-243D-4742-BB4F-623EC6C159E6}"/>
              </a:ext>
            </a:extLst>
          </p:cNvPr>
          <p:cNvGrpSpPr/>
          <p:nvPr/>
        </p:nvGrpSpPr>
        <p:grpSpPr>
          <a:xfrm>
            <a:off x="7253999" y="2758795"/>
            <a:ext cx="1633155" cy="1454822"/>
            <a:chOff x="6411360" y="2376487"/>
            <a:chExt cx="2363060" cy="2105025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9DF444C-7E02-40DC-8AD9-42E1D145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476"/>
            <a:stretch/>
          </p:blipFill>
          <p:spPr>
            <a:xfrm>
              <a:off x="6411360" y="2376487"/>
              <a:ext cx="2280410" cy="210502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9EDD17-5697-40AA-92CD-80A2B1C38DF5}"/>
                </a:ext>
              </a:extLst>
            </p:cNvPr>
            <p:cNvSpPr/>
            <p:nvPr/>
          </p:nvSpPr>
          <p:spPr>
            <a:xfrm>
              <a:off x="8587409" y="2902226"/>
              <a:ext cx="187011" cy="139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6E37762-EE59-4B24-972C-B8EA4CB8D1F2}"/>
                </a:ext>
              </a:extLst>
            </p:cNvPr>
            <p:cNvSpPr/>
            <p:nvPr/>
          </p:nvSpPr>
          <p:spPr>
            <a:xfrm>
              <a:off x="8587409" y="3841478"/>
              <a:ext cx="187011" cy="139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5558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14300" y="873121"/>
            <a:ext cx="3220319" cy="2554879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>
          <a:xfrm flipH="1">
            <a:off x="2291825" y="2098076"/>
            <a:ext cx="357853" cy="420622"/>
          </a:xfrm>
          <a:prstGeom prst="straightConnector1">
            <a:avLst/>
          </a:prstGeom>
          <a:ln w="76200">
            <a:solidFill>
              <a:srgbClr val="00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2" y="944730"/>
            <a:ext cx="3220319" cy="2383736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 flipH="1">
            <a:off x="5370925" y="2031115"/>
            <a:ext cx="357853" cy="420622"/>
          </a:xfrm>
          <a:prstGeom prst="straightConnector1">
            <a:avLst/>
          </a:prstGeom>
          <a:ln w="76200">
            <a:solidFill>
              <a:srgbClr val="00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6450" y="897345"/>
            <a:ext cx="3414741" cy="2496988"/>
          </a:xfrm>
          <a:prstGeom prst="rect">
            <a:avLst/>
          </a:prstGeom>
        </p:spPr>
      </p:pic>
      <p:cxnSp>
        <p:nvCxnSpPr>
          <p:cNvPr id="27" name="Connecteur droit avec flèche 26"/>
          <p:cNvCxnSpPr/>
          <p:nvPr/>
        </p:nvCxnSpPr>
        <p:spPr>
          <a:xfrm flipH="1">
            <a:off x="8413815" y="2031115"/>
            <a:ext cx="357853" cy="420622"/>
          </a:xfrm>
          <a:prstGeom prst="straightConnector1">
            <a:avLst/>
          </a:prstGeom>
          <a:ln w="76200">
            <a:solidFill>
              <a:srgbClr val="00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668E2DB-F034-477D-BD74-DAD177245754}"/>
              </a:ext>
            </a:extLst>
          </p:cNvPr>
          <p:cNvSpPr txBox="1"/>
          <p:nvPr/>
        </p:nvSpPr>
        <p:spPr>
          <a:xfrm>
            <a:off x="489063" y="627650"/>
            <a:ext cx="21012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 de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maternelle</a:t>
            </a:r>
            <a:endParaRPr lang="en-US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05E512D1-79A9-4311-86D6-02A44B1AB6A2}"/>
              </a:ext>
            </a:extLst>
          </p:cNvPr>
          <p:cNvSpPr txBox="1"/>
          <p:nvPr/>
        </p:nvSpPr>
        <p:spPr>
          <a:xfrm>
            <a:off x="4033638" y="627650"/>
            <a:ext cx="11929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 de CP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E866C5E0-28FC-4924-8447-FFFA9047F77C}"/>
              </a:ext>
            </a:extLst>
          </p:cNvPr>
          <p:cNvSpPr txBox="1"/>
          <p:nvPr/>
        </p:nvSpPr>
        <p:spPr>
          <a:xfrm>
            <a:off x="6939398" y="627650"/>
            <a:ext cx="13211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 de CE1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C8F3B06-990D-45B3-BC60-14E572061E73}"/>
              </a:ext>
            </a:extLst>
          </p:cNvPr>
          <p:cNvSpPr txBox="1"/>
          <p:nvPr/>
        </p:nvSpPr>
        <p:spPr>
          <a:xfrm>
            <a:off x="3137214" y="3271453"/>
            <a:ext cx="30359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avec effort</a:t>
            </a:r>
          </a:p>
          <a:p>
            <a:pPr algn="ctr">
              <a:defRPr/>
            </a:pP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Réseau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pariétal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frontal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l’attention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exécutive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F8E97C29-1E3A-47A5-AA50-C0185E4737C2}"/>
              </a:ext>
            </a:extLst>
          </p:cNvPr>
          <p:cNvSpPr txBox="1"/>
          <p:nvPr/>
        </p:nvSpPr>
        <p:spPr>
          <a:xfrm>
            <a:off x="6355210" y="3271453"/>
            <a:ext cx="26049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automatisée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Circuit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spécialisé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restreint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CE125F-31AC-4620-9FCC-22085A662158}"/>
              </a:ext>
            </a:extLst>
          </p:cNvPr>
          <p:cNvSpPr txBox="1"/>
          <p:nvPr/>
        </p:nvSpPr>
        <p:spPr>
          <a:xfrm>
            <a:off x="911534" y="3370850"/>
            <a:ext cx="128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lecteur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3BB820F0-702B-48A1-BA78-21BB8D04B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95915"/>
            <a:ext cx="9029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itchFamily="18" charset="0"/>
              </a:rPr>
              <a:t>Le développement de la lecture: Effort suivi d’automatisation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B20280-704A-4D6D-BF64-D32419D24D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22"/>
          <a:stretch/>
        </p:blipFill>
        <p:spPr>
          <a:xfrm>
            <a:off x="3005648" y="4199283"/>
            <a:ext cx="2819027" cy="26632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0E1F94-BE06-49A6-8095-84E94E80F8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87"/>
          <a:stretch/>
        </p:blipFill>
        <p:spPr>
          <a:xfrm>
            <a:off x="6234877" y="4248978"/>
            <a:ext cx="2647363" cy="25751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A44768-8D64-4438-83F1-C02DB91E11FC}"/>
              </a:ext>
            </a:extLst>
          </p:cNvPr>
          <p:cNvSpPr txBox="1"/>
          <p:nvPr/>
        </p:nvSpPr>
        <p:spPr>
          <a:xfrm>
            <a:off x="489063" y="4548591"/>
            <a:ext cx="2482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La vitesse de lecture </a:t>
            </a:r>
            <a:br>
              <a:rPr lang="fr-FR" sz="1600" dirty="0"/>
            </a:br>
            <a:r>
              <a:rPr lang="fr-FR" sz="1600" dirty="0"/>
              <a:t>(ici en fonction du nombre de lettres du mot) </a:t>
            </a:r>
            <a:br>
              <a:rPr lang="fr-FR" sz="1600" dirty="0"/>
            </a:br>
            <a:r>
              <a:rPr lang="fr-FR" sz="1600" dirty="0"/>
              <a:t>reflète l’automatisation.</a:t>
            </a:r>
          </a:p>
        </p:txBody>
      </p:sp>
    </p:spTree>
    <p:extLst>
      <p:ext uri="{BB962C8B-B14F-4D97-AF65-F5344CB8AC3E}">
        <p14:creationId xmlns:p14="http://schemas.microsoft.com/office/powerpoint/2010/main" val="47477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0408"/>
            <a:ext cx="8229600" cy="85725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latin typeface="Calibri" panose="020F0502020204030204" pitchFamily="34" charset="0"/>
              </a:rPr>
              <a:t>Comment la « mosaïque » de régions visuelles ventrales</a:t>
            </a:r>
            <a:br>
              <a:rPr lang="fr-FR" sz="2400" b="1" dirty="0">
                <a:latin typeface="Calibri" panose="020F0502020204030204" pitchFamily="34" charset="0"/>
              </a:rPr>
            </a:br>
            <a:r>
              <a:rPr lang="fr-FR" sz="2400" b="1" dirty="0">
                <a:latin typeface="Calibri" panose="020F0502020204030204" pitchFamily="34" charset="0"/>
              </a:rPr>
              <a:t>se développe-t-elle avec l’apprentissage de la lecture?</a:t>
            </a:r>
          </a:p>
        </p:txBody>
      </p:sp>
      <p:sp>
        <p:nvSpPr>
          <p:cNvPr id="214" name="ZoneTexte 213"/>
          <p:cNvSpPr txBox="1"/>
          <p:nvPr/>
        </p:nvSpPr>
        <p:spPr>
          <a:xfrm>
            <a:off x="1694615" y="2345039"/>
            <a:ext cx="12202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500" b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Avant </a:t>
            </a:r>
            <a:r>
              <a:rPr lang="en-US" sz="1500" b="1" kern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l’école</a:t>
            </a:r>
            <a:endParaRPr lang="en-US" sz="1500" b="1" kern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15" name="ZoneTexte 214"/>
          <p:cNvSpPr txBox="1"/>
          <p:nvPr/>
        </p:nvSpPr>
        <p:spPr>
          <a:xfrm>
            <a:off x="1944013" y="4665898"/>
            <a:ext cx="673582" cy="276999"/>
          </a:xfrm>
          <a:prstGeom prst="rect">
            <a:avLst/>
          </a:prstGeom>
          <a:solidFill>
            <a:sysClr val="window" lastClr="FFFFFF"/>
          </a:solidFill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1200" b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 Faces  </a:t>
            </a:r>
            <a:endParaRPr lang="en-US" sz="1200" b="1" kern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16" name="ZoneTexte 215"/>
          <p:cNvSpPr txBox="1"/>
          <p:nvPr/>
        </p:nvSpPr>
        <p:spPr>
          <a:xfrm>
            <a:off x="864915" y="4665897"/>
            <a:ext cx="668774" cy="276999"/>
          </a:xfrm>
          <a:prstGeom prst="rect">
            <a:avLst/>
          </a:prstGeom>
          <a:solidFill>
            <a:sysClr val="window" lastClr="FFFFFF"/>
          </a:solidFill>
          <a:ln w="3492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1200" b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 Tools  </a:t>
            </a:r>
            <a:endParaRPr lang="en-US" sz="1200" b="1" kern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17" name="ZoneTexte 216"/>
          <p:cNvSpPr txBox="1"/>
          <p:nvPr/>
        </p:nvSpPr>
        <p:spPr>
          <a:xfrm>
            <a:off x="3023706" y="4665898"/>
            <a:ext cx="788999" cy="276999"/>
          </a:xfrm>
          <a:prstGeom prst="rect">
            <a:avLst/>
          </a:prstGeom>
          <a:solidFill>
            <a:sysClr val="window" lastClr="FFFFFF"/>
          </a:solidFill>
          <a:ln w="3492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1200" b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 </a:t>
            </a:r>
            <a:r>
              <a:rPr lang="fr-FR" sz="1200" b="1" kern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Houses</a:t>
            </a:r>
            <a:r>
              <a:rPr lang="fr-FR" sz="1200" b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 </a:t>
            </a:r>
            <a:endParaRPr lang="en-US" sz="1200" b="1" kern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18" name="ZoneTexte 217"/>
          <p:cNvSpPr txBox="1"/>
          <p:nvPr/>
        </p:nvSpPr>
        <p:spPr>
          <a:xfrm>
            <a:off x="1269082" y="4281619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Cortical columns tuned to :</a:t>
            </a:r>
          </a:p>
        </p:txBody>
      </p:sp>
      <p:grpSp>
        <p:nvGrpSpPr>
          <p:cNvPr id="219" name="Groupe 218"/>
          <p:cNvGrpSpPr/>
          <p:nvPr/>
        </p:nvGrpSpPr>
        <p:grpSpPr>
          <a:xfrm>
            <a:off x="742950" y="2848897"/>
            <a:ext cx="3129407" cy="1193570"/>
            <a:chOff x="548680" y="1915171"/>
            <a:chExt cx="1884521" cy="718765"/>
          </a:xfrm>
        </p:grpSpPr>
        <p:sp>
          <p:nvSpPr>
            <p:cNvPr id="350" name="Hexagone 349"/>
            <p:cNvSpPr/>
            <p:nvPr/>
          </p:nvSpPr>
          <p:spPr>
            <a:xfrm>
              <a:off x="1604255" y="1985864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51" name="Hexagone 350"/>
            <p:cNvSpPr/>
            <p:nvPr/>
          </p:nvSpPr>
          <p:spPr>
            <a:xfrm>
              <a:off x="1604255" y="2129880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52" name="Hexagone 351"/>
            <p:cNvSpPr/>
            <p:nvPr/>
          </p:nvSpPr>
          <p:spPr>
            <a:xfrm>
              <a:off x="1604255" y="2273896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53" name="Hexagone 352"/>
            <p:cNvSpPr/>
            <p:nvPr/>
          </p:nvSpPr>
          <p:spPr>
            <a:xfrm>
              <a:off x="1604255" y="2420719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54" name="Hexagone 353"/>
            <p:cNvSpPr/>
            <p:nvPr/>
          </p:nvSpPr>
          <p:spPr>
            <a:xfrm>
              <a:off x="1734884" y="1915171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55" name="Hexagone 354"/>
            <p:cNvSpPr/>
            <p:nvPr/>
          </p:nvSpPr>
          <p:spPr>
            <a:xfrm>
              <a:off x="1734884" y="2059187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56" name="Hexagone 355"/>
            <p:cNvSpPr/>
            <p:nvPr/>
          </p:nvSpPr>
          <p:spPr>
            <a:xfrm>
              <a:off x="1734884" y="2203203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57" name="Hexagone 356"/>
            <p:cNvSpPr/>
            <p:nvPr/>
          </p:nvSpPr>
          <p:spPr>
            <a:xfrm>
              <a:off x="1734884" y="2350026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58" name="Hexagone 357"/>
            <p:cNvSpPr/>
            <p:nvPr/>
          </p:nvSpPr>
          <p:spPr>
            <a:xfrm>
              <a:off x="1734884" y="2489920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59" name="Hexagone 358"/>
            <p:cNvSpPr/>
            <p:nvPr/>
          </p:nvSpPr>
          <p:spPr>
            <a:xfrm>
              <a:off x="1869884" y="1985864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60" name="Hexagone 359"/>
            <p:cNvSpPr/>
            <p:nvPr/>
          </p:nvSpPr>
          <p:spPr>
            <a:xfrm>
              <a:off x="1869884" y="2129880"/>
              <a:ext cx="167059" cy="144016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61" name="Hexagone 360"/>
            <p:cNvSpPr/>
            <p:nvPr/>
          </p:nvSpPr>
          <p:spPr>
            <a:xfrm>
              <a:off x="1869884" y="2273896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62" name="Hexagone 361"/>
            <p:cNvSpPr/>
            <p:nvPr/>
          </p:nvSpPr>
          <p:spPr>
            <a:xfrm>
              <a:off x="1869884" y="2420719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63" name="Hexagone 362"/>
            <p:cNvSpPr/>
            <p:nvPr/>
          </p:nvSpPr>
          <p:spPr>
            <a:xfrm>
              <a:off x="2000513" y="1915171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64" name="Hexagone 363"/>
            <p:cNvSpPr/>
            <p:nvPr/>
          </p:nvSpPr>
          <p:spPr>
            <a:xfrm>
              <a:off x="2000513" y="2059187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65" name="Hexagone 364"/>
            <p:cNvSpPr/>
            <p:nvPr/>
          </p:nvSpPr>
          <p:spPr>
            <a:xfrm>
              <a:off x="2000513" y="2203203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66" name="Hexagone 365"/>
            <p:cNvSpPr/>
            <p:nvPr/>
          </p:nvSpPr>
          <p:spPr>
            <a:xfrm>
              <a:off x="2000513" y="2350026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67" name="Hexagone 366"/>
            <p:cNvSpPr/>
            <p:nvPr/>
          </p:nvSpPr>
          <p:spPr>
            <a:xfrm>
              <a:off x="2000513" y="2489920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68" name="Hexagone 367"/>
            <p:cNvSpPr/>
            <p:nvPr/>
          </p:nvSpPr>
          <p:spPr>
            <a:xfrm>
              <a:off x="2135513" y="1985864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69" name="Hexagone 368"/>
            <p:cNvSpPr/>
            <p:nvPr/>
          </p:nvSpPr>
          <p:spPr>
            <a:xfrm>
              <a:off x="2135513" y="2129880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70" name="Hexagone 369"/>
            <p:cNvSpPr/>
            <p:nvPr/>
          </p:nvSpPr>
          <p:spPr>
            <a:xfrm>
              <a:off x="2135513" y="2273896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71" name="Hexagone 370"/>
            <p:cNvSpPr/>
            <p:nvPr/>
          </p:nvSpPr>
          <p:spPr>
            <a:xfrm>
              <a:off x="2135513" y="2420719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72" name="Hexagone 371"/>
            <p:cNvSpPr/>
            <p:nvPr/>
          </p:nvSpPr>
          <p:spPr>
            <a:xfrm>
              <a:off x="2266142" y="1915171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73" name="Hexagone 372"/>
            <p:cNvSpPr/>
            <p:nvPr/>
          </p:nvSpPr>
          <p:spPr>
            <a:xfrm>
              <a:off x="2266142" y="2059187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74" name="Hexagone 373"/>
            <p:cNvSpPr/>
            <p:nvPr/>
          </p:nvSpPr>
          <p:spPr>
            <a:xfrm>
              <a:off x="2266142" y="2203203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75" name="Hexagone 374"/>
            <p:cNvSpPr/>
            <p:nvPr/>
          </p:nvSpPr>
          <p:spPr>
            <a:xfrm>
              <a:off x="2266142" y="2350026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76" name="Hexagone 375"/>
            <p:cNvSpPr/>
            <p:nvPr/>
          </p:nvSpPr>
          <p:spPr>
            <a:xfrm>
              <a:off x="2266142" y="2489920"/>
              <a:ext cx="167059" cy="144016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77" name="Hexagone 376"/>
            <p:cNvSpPr/>
            <p:nvPr/>
          </p:nvSpPr>
          <p:spPr>
            <a:xfrm>
              <a:off x="1077281" y="1985864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78" name="Hexagone 377"/>
            <p:cNvSpPr/>
            <p:nvPr/>
          </p:nvSpPr>
          <p:spPr>
            <a:xfrm>
              <a:off x="1077281" y="2129880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79" name="Hexagone 378"/>
            <p:cNvSpPr/>
            <p:nvPr/>
          </p:nvSpPr>
          <p:spPr>
            <a:xfrm>
              <a:off x="1077281" y="2273896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80" name="Hexagone 379"/>
            <p:cNvSpPr/>
            <p:nvPr/>
          </p:nvSpPr>
          <p:spPr>
            <a:xfrm>
              <a:off x="1077281" y="2420719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81" name="Hexagone 380"/>
            <p:cNvSpPr/>
            <p:nvPr/>
          </p:nvSpPr>
          <p:spPr>
            <a:xfrm>
              <a:off x="1207910" y="1915171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82" name="Hexagone 381"/>
            <p:cNvSpPr/>
            <p:nvPr/>
          </p:nvSpPr>
          <p:spPr>
            <a:xfrm>
              <a:off x="1207910" y="2059187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83" name="Hexagone 382"/>
            <p:cNvSpPr/>
            <p:nvPr/>
          </p:nvSpPr>
          <p:spPr>
            <a:xfrm>
              <a:off x="1207910" y="2203203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84" name="Hexagone 383"/>
            <p:cNvSpPr/>
            <p:nvPr/>
          </p:nvSpPr>
          <p:spPr>
            <a:xfrm>
              <a:off x="1207910" y="2350026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85" name="Hexagone 384"/>
            <p:cNvSpPr/>
            <p:nvPr/>
          </p:nvSpPr>
          <p:spPr>
            <a:xfrm>
              <a:off x="1207910" y="2489920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86" name="Hexagone 385"/>
            <p:cNvSpPr/>
            <p:nvPr/>
          </p:nvSpPr>
          <p:spPr>
            <a:xfrm>
              <a:off x="811652" y="1985864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87" name="Hexagone 386"/>
            <p:cNvSpPr/>
            <p:nvPr/>
          </p:nvSpPr>
          <p:spPr>
            <a:xfrm>
              <a:off x="811652" y="2129880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88" name="Hexagone 387"/>
            <p:cNvSpPr/>
            <p:nvPr/>
          </p:nvSpPr>
          <p:spPr>
            <a:xfrm>
              <a:off x="811652" y="2273896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89" name="Hexagone 388"/>
            <p:cNvSpPr/>
            <p:nvPr/>
          </p:nvSpPr>
          <p:spPr>
            <a:xfrm>
              <a:off x="811652" y="2420719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90" name="Hexagone 389"/>
            <p:cNvSpPr/>
            <p:nvPr/>
          </p:nvSpPr>
          <p:spPr>
            <a:xfrm>
              <a:off x="942281" y="1915171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91" name="Hexagone 390"/>
            <p:cNvSpPr/>
            <p:nvPr/>
          </p:nvSpPr>
          <p:spPr>
            <a:xfrm>
              <a:off x="942281" y="2059187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92" name="Hexagone 391"/>
            <p:cNvSpPr/>
            <p:nvPr/>
          </p:nvSpPr>
          <p:spPr>
            <a:xfrm>
              <a:off x="942281" y="2203203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93" name="Hexagone 392"/>
            <p:cNvSpPr/>
            <p:nvPr/>
          </p:nvSpPr>
          <p:spPr>
            <a:xfrm>
              <a:off x="942281" y="2350026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94" name="Hexagone 393"/>
            <p:cNvSpPr/>
            <p:nvPr/>
          </p:nvSpPr>
          <p:spPr>
            <a:xfrm>
              <a:off x="942281" y="2489920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95" name="Hexagone 394"/>
            <p:cNvSpPr/>
            <p:nvPr/>
          </p:nvSpPr>
          <p:spPr>
            <a:xfrm>
              <a:off x="548680" y="1985864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96" name="Hexagone 395"/>
            <p:cNvSpPr/>
            <p:nvPr/>
          </p:nvSpPr>
          <p:spPr>
            <a:xfrm>
              <a:off x="548680" y="2129880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97" name="Hexagone 396"/>
            <p:cNvSpPr/>
            <p:nvPr/>
          </p:nvSpPr>
          <p:spPr>
            <a:xfrm>
              <a:off x="548680" y="2273896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98" name="Hexagone 397"/>
            <p:cNvSpPr/>
            <p:nvPr/>
          </p:nvSpPr>
          <p:spPr>
            <a:xfrm>
              <a:off x="548680" y="2420719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99" name="Hexagone 398"/>
            <p:cNvSpPr/>
            <p:nvPr/>
          </p:nvSpPr>
          <p:spPr>
            <a:xfrm>
              <a:off x="679309" y="1915171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00" name="Hexagone 399"/>
            <p:cNvSpPr/>
            <p:nvPr/>
          </p:nvSpPr>
          <p:spPr>
            <a:xfrm>
              <a:off x="679309" y="2059187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401" name="Hexagone 400"/>
            <p:cNvSpPr/>
            <p:nvPr/>
          </p:nvSpPr>
          <p:spPr>
            <a:xfrm>
              <a:off x="679309" y="2203203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402" name="Hexagone 401"/>
            <p:cNvSpPr/>
            <p:nvPr/>
          </p:nvSpPr>
          <p:spPr>
            <a:xfrm>
              <a:off x="679309" y="2350026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403" name="Hexagone 402"/>
            <p:cNvSpPr/>
            <p:nvPr/>
          </p:nvSpPr>
          <p:spPr>
            <a:xfrm>
              <a:off x="679309" y="2489920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04" name="Hexagone 403"/>
            <p:cNvSpPr/>
            <p:nvPr/>
          </p:nvSpPr>
          <p:spPr>
            <a:xfrm>
              <a:off x="1340768" y="1985864"/>
              <a:ext cx="167059" cy="144016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405" name="Hexagone 404"/>
            <p:cNvSpPr/>
            <p:nvPr/>
          </p:nvSpPr>
          <p:spPr>
            <a:xfrm>
              <a:off x="1340768" y="2129880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06" name="Hexagone 405"/>
            <p:cNvSpPr/>
            <p:nvPr/>
          </p:nvSpPr>
          <p:spPr>
            <a:xfrm>
              <a:off x="1340768" y="2273896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07" name="Hexagone 406"/>
            <p:cNvSpPr/>
            <p:nvPr/>
          </p:nvSpPr>
          <p:spPr>
            <a:xfrm>
              <a:off x="1340768" y="2420719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08" name="Hexagone 407"/>
            <p:cNvSpPr/>
            <p:nvPr/>
          </p:nvSpPr>
          <p:spPr>
            <a:xfrm>
              <a:off x="1471397" y="1915171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09" name="Hexagone 408"/>
            <p:cNvSpPr/>
            <p:nvPr/>
          </p:nvSpPr>
          <p:spPr>
            <a:xfrm>
              <a:off x="1471397" y="2059187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10" name="Hexagone 409"/>
            <p:cNvSpPr/>
            <p:nvPr/>
          </p:nvSpPr>
          <p:spPr>
            <a:xfrm>
              <a:off x="1471397" y="2203203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11" name="Hexagone 410"/>
            <p:cNvSpPr/>
            <p:nvPr/>
          </p:nvSpPr>
          <p:spPr>
            <a:xfrm>
              <a:off x="1471397" y="2350026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412" name="Hexagone 411"/>
            <p:cNvSpPr/>
            <p:nvPr/>
          </p:nvSpPr>
          <p:spPr>
            <a:xfrm>
              <a:off x="1471397" y="2489920"/>
              <a:ext cx="167059" cy="144016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</p:grpSp>
      <p:sp>
        <p:nvSpPr>
          <p:cNvPr id="220" name="ZoneTexte 219"/>
          <p:cNvSpPr txBox="1"/>
          <p:nvPr/>
        </p:nvSpPr>
        <p:spPr>
          <a:xfrm>
            <a:off x="1680327" y="5118647"/>
            <a:ext cx="1200971" cy="276999"/>
          </a:xfrm>
          <a:prstGeom prst="rect">
            <a:avLst/>
          </a:prstGeom>
          <a:noFill/>
          <a:ln w="34925">
            <a:noFill/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1200" b="1" kern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 L = Labile state</a:t>
            </a:r>
            <a:endParaRPr lang="en-US" sz="1200" b="1" kern="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grpSp>
        <p:nvGrpSpPr>
          <p:cNvPr id="413" name="Groupe 412"/>
          <p:cNvGrpSpPr/>
          <p:nvPr/>
        </p:nvGrpSpPr>
        <p:grpSpPr>
          <a:xfrm>
            <a:off x="4091061" y="1508012"/>
            <a:ext cx="4424289" cy="2087023"/>
            <a:chOff x="5454748" y="867681"/>
            <a:chExt cx="5899052" cy="2782697"/>
          </a:xfrm>
        </p:grpSpPr>
        <p:sp>
          <p:nvSpPr>
            <p:cNvPr id="209" name="ZoneTexte 208"/>
            <p:cNvSpPr txBox="1"/>
            <p:nvPr/>
          </p:nvSpPr>
          <p:spPr>
            <a:xfrm>
              <a:off x="6889652" y="867681"/>
              <a:ext cx="446414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Après </a:t>
              </a:r>
              <a:r>
                <a:rPr lang="en-US" sz="1500" b="1" kern="0" dirty="0" err="1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l’école</a:t>
              </a:r>
              <a:r>
                <a:rPr lang="en-US" sz="15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 (</a:t>
              </a:r>
              <a:r>
                <a:rPr lang="en-US" sz="1500" b="1" kern="0" dirty="0" err="1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cerveau</a:t>
              </a:r>
              <a:r>
                <a:rPr lang="en-US" sz="15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 </a:t>
              </a:r>
              <a:r>
                <a:rPr lang="en-US" sz="1500" b="1" kern="0" dirty="0" err="1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alphabétisé</a:t>
              </a:r>
              <a:r>
                <a:rPr lang="en-US" sz="15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)</a:t>
              </a:r>
            </a:p>
          </p:txBody>
        </p:sp>
        <p:cxnSp>
          <p:nvCxnSpPr>
            <p:cNvPr id="211" name="Connecteur droit avec flèche 210"/>
            <p:cNvCxnSpPr/>
            <p:nvPr/>
          </p:nvCxnSpPr>
          <p:spPr>
            <a:xfrm flipV="1">
              <a:off x="5454748" y="2143152"/>
              <a:ext cx="1434905" cy="738668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stealth" w="lg" len="lg"/>
            </a:ln>
            <a:effectLst/>
          </p:spPr>
        </p:cxnSp>
        <p:sp>
          <p:nvSpPr>
            <p:cNvPr id="213" name="ZoneTexte 212"/>
            <p:cNvSpPr txBox="1"/>
            <p:nvPr/>
          </p:nvSpPr>
          <p:spPr>
            <a:xfrm>
              <a:off x="9009021" y="3281046"/>
              <a:ext cx="1036343" cy="369332"/>
            </a:xfrm>
            <a:prstGeom prst="rect">
              <a:avLst/>
            </a:prstGeom>
            <a:solidFill>
              <a:sysClr val="window" lastClr="FFFFFF"/>
            </a:solidFill>
            <a:ln w="34925">
              <a:solidFill>
                <a:srgbClr val="00FF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fr-FR" sz="1200" kern="0" dirty="0" err="1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Words</a:t>
              </a:r>
              <a:r>
                <a:rPr lang="fr-FR" sz="1200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  </a:t>
              </a:r>
              <a:endParaRPr lang="en-US" sz="1200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1" name="Hexagone 220"/>
            <p:cNvSpPr/>
            <p:nvPr/>
          </p:nvSpPr>
          <p:spPr>
            <a:xfrm>
              <a:off x="9386248" y="1656193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22" name="Hexagone 221"/>
            <p:cNvSpPr/>
            <p:nvPr/>
          </p:nvSpPr>
          <p:spPr>
            <a:xfrm>
              <a:off x="9386248" y="1975061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3" name="Hexagone 222"/>
            <p:cNvSpPr/>
            <p:nvPr/>
          </p:nvSpPr>
          <p:spPr>
            <a:xfrm>
              <a:off x="9386248" y="2293928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4" name="Hexagone 223"/>
            <p:cNvSpPr/>
            <p:nvPr/>
          </p:nvSpPr>
          <p:spPr>
            <a:xfrm>
              <a:off x="9386248" y="2619011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5" name="Hexagone 224"/>
            <p:cNvSpPr/>
            <p:nvPr/>
          </p:nvSpPr>
          <p:spPr>
            <a:xfrm>
              <a:off x="9675476" y="1499671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6" name="Hexagone 225"/>
            <p:cNvSpPr/>
            <p:nvPr/>
          </p:nvSpPr>
          <p:spPr>
            <a:xfrm>
              <a:off x="9675476" y="1818538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27" name="Hexagone 226"/>
            <p:cNvSpPr/>
            <p:nvPr/>
          </p:nvSpPr>
          <p:spPr>
            <a:xfrm>
              <a:off x="9675476" y="2137406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8" name="Hexagone 227"/>
            <p:cNvSpPr/>
            <p:nvPr/>
          </p:nvSpPr>
          <p:spPr>
            <a:xfrm>
              <a:off x="9675476" y="2462489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29" name="Hexagone 228"/>
            <p:cNvSpPr/>
            <p:nvPr/>
          </p:nvSpPr>
          <p:spPr>
            <a:xfrm>
              <a:off x="9675476" y="2772230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30" name="Hexagone 229"/>
            <p:cNvSpPr/>
            <p:nvPr/>
          </p:nvSpPr>
          <p:spPr>
            <a:xfrm>
              <a:off x="9974381" y="1656193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31" name="Hexagone 230"/>
            <p:cNvSpPr/>
            <p:nvPr/>
          </p:nvSpPr>
          <p:spPr>
            <a:xfrm>
              <a:off x="9974381" y="1975061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32" name="Hexagone 231"/>
            <p:cNvSpPr/>
            <p:nvPr/>
          </p:nvSpPr>
          <p:spPr>
            <a:xfrm>
              <a:off x="9974381" y="2293928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33" name="Hexagone 232"/>
            <p:cNvSpPr/>
            <p:nvPr/>
          </p:nvSpPr>
          <p:spPr>
            <a:xfrm>
              <a:off x="9974381" y="2619011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  <a:endParaRPr lang="en-US" sz="1350" kern="0" dirty="0">
                <a:solidFill>
                  <a:prstClr val="white">
                    <a:lumMod val="50000"/>
                  </a:prstClr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34" name="Hexagone 233"/>
            <p:cNvSpPr/>
            <p:nvPr/>
          </p:nvSpPr>
          <p:spPr>
            <a:xfrm>
              <a:off x="10263608" y="1499671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  <a:endParaRPr lang="en-US" sz="1350" kern="0" dirty="0">
                <a:solidFill>
                  <a:prstClr val="white">
                    <a:lumMod val="50000"/>
                  </a:prstClr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35" name="Hexagone 234"/>
            <p:cNvSpPr/>
            <p:nvPr/>
          </p:nvSpPr>
          <p:spPr>
            <a:xfrm>
              <a:off x="10263608" y="1818538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36" name="Hexagone 235"/>
            <p:cNvSpPr/>
            <p:nvPr/>
          </p:nvSpPr>
          <p:spPr>
            <a:xfrm>
              <a:off x="10263608" y="2137406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37" name="Hexagone 236"/>
            <p:cNvSpPr/>
            <p:nvPr/>
          </p:nvSpPr>
          <p:spPr>
            <a:xfrm>
              <a:off x="10263608" y="2462489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38" name="Hexagone 237"/>
            <p:cNvSpPr/>
            <p:nvPr/>
          </p:nvSpPr>
          <p:spPr>
            <a:xfrm>
              <a:off x="10263608" y="2772230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  <a:endParaRPr lang="en-US" sz="1350" kern="0" dirty="0">
                <a:solidFill>
                  <a:prstClr val="white">
                    <a:lumMod val="50000"/>
                  </a:prstClr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39" name="Hexagone 238"/>
            <p:cNvSpPr/>
            <p:nvPr/>
          </p:nvSpPr>
          <p:spPr>
            <a:xfrm>
              <a:off x="10562514" y="1656193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0" name="Hexagone 239"/>
            <p:cNvSpPr/>
            <p:nvPr/>
          </p:nvSpPr>
          <p:spPr>
            <a:xfrm>
              <a:off x="10562514" y="1975061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1" name="Hexagone 240"/>
            <p:cNvSpPr/>
            <p:nvPr/>
          </p:nvSpPr>
          <p:spPr>
            <a:xfrm>
              <a:off x="10562514" y="2293928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2" name="Hexagone 241"/>
            <p:cNvSpPr/>
            <p:nvPr/>
          </p:nvSpPr>
          <p:spPr>
            <a:xfrm>
              <a:off x="10562514" y="2619011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3" name="Hexagone 242"/>
            <p:cNvSpPr/>
            <p:nvPr/>
          </p:nvSpPr>
          <p:spPr>
            <a:xfrm>
              <a:off x="10851741" y="1499671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4" name="Hexagone 243"/>
            <p:cNvSpPr/>
            <p:nvPr/>
          </p:nvSpPr>
          <p:spPr>
            <a:xfrm>
              <a:off x="10851741" y="1818538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5" name="Hexagone 244"/>
            <p:cNvSpPr/>
            <p:nvPr/>
          </p:nvSpPr>
          <p:spPr>
            <a:xfrm>
              <a:off x="10851741" y="2137406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6" name="Hexagone 245"/>
            <p:cNvSpPr/>
            <p:nvPr/>
          </p:nvSpPr>
          <p:spPr>
            <a:xfrm>
              <a:off x="10851741" y="2462489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7" name="Hexagone 246"/>
            <p:cNvSpPr/>
            <p:nvPr/>
          </p:nvSpPr>
          <p:spPr>
            <a:xfrm>
              <a:off x="10851741" y="2772230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8" name="Hexagone 247"/>
            <p:cNvSpPr/>
            <p:nvPr/>
          </p:nvSpPr>
          <p:spPr>
            <a:xfrm>
              <a:off x="8219468" y="1656193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49" name="Hexagone 248"/>
            <p:cNvSpPr/>
            <p:nvPr/>
          </p:nvSpPr>
          <p:spPr>
            <a:xfrm>
              <a:off x="8219468" y="1975061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0" name="Hexagone 249"/>
            <p:cNvSpPr/>
            <p:nvPr/>
          </p:nvSpPr>
          <p:spPr>
            <a:xfrm>
              <a:off x="8219468" y="2293928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1" name="Hexagone 250"/>
            <p:cNvSpPr/>
            <p:nvPr/>
          </p:nvSpPr>
          <p:spPr>
            <a:xfrm>
              <a:off x="8219468" y="2619011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2" name="Hexagone 251"/>
            <p:cNvSpPr/>
            <p:nvPr/>
          </p:nvSpPr>
          <p:spPr>
            <a:xfrm>
              <a:off x="8508696" y="1499671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3" name="Hexagone 252"/>
            <p:cNvSpPr/>
            <p:nvPr/>
          </p:nvSpPr>
          <p:spPr>
            <a:xfrm>
              <a:off x="8508696" y="1818538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4" name="Hexagone 253"/>
            <p:cNvSpPr/>
            <p:nvPr/>
          </p:nvSpPr>
          <p:spPr>
            <a:xfrm>
              <a:off x="8508696" y="2137406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5" name="Hexagone 254"/>
            <p:cNvSpPr/>
            <p:nvPr/>
          </p:nvSpPr>
          <p:spPr>
            <a:xfrm>
              <a:off x="8508696" y="2462489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6" name="Hexagone 255"/>
            <p:cNvSpPr/>
            <p:nvPr/>
          </p:nvSpPr>
          <p:spPr>
            <a:xfrm>
              <a:off x="8508696" y="2772230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7" name="Hexagone 256"/>
            <p:cNvSpPr/>
            <p:nvPr/>
          </p:nvSpPr>
          <p:spPr>
            <a:xfrm>
              <a:off x="7631336" y="1656193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8" name="Hexagone 257"/>
            <p:cNvSpPr/>
            <p:nvPr/>
          </p:nvSpPr>
          <p:spPr>
            <a:xfrm>
              <a:off x="7631336" y="1975061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59" name="Hexagone 258"/>
            <p:cNvSpPr/>
            <p:nvPr/>
          </p:nvSpPr>
          <p:spPr>
            <a:xfrm>
              <a:off x="7631336" y="2293928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0" name="Hexagone 259"/>
            <p:cNvSpPr/>
            <p:nvPr/>
          </p:nvSpPr>
          <p:spPr>
            <a:xfrm>
              <a:off x="7631336" y="2619011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  <a:endParaRPr lang="en-US" sz="1350" kern="0" dirty="0">
                <a:solidFill>
                  <a:prstClr val="white">
                    <a:lumMod val="50000"/>
                  </a:prstClr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1" name="Hexagone 260"/>
            <p:cNvSpPr/>
            <p:nvPr/>
          </p:nvSpPr>
          <p:spPr>
            <a:xfrm>
              <a:off x="7920563" y="1499671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  <a:endParaRPr lang="en-US" sz="1350" kern="0" dirty="0">
                <a:solidFill>
                  <a:prstClr val="white">
                    <a:lumMod val="50000"/>
                  </a:prstClr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2" name="Hexagone 261"/>
            <p:cNvSpPr/>
            <p:nvPr/>
          </p:nvSpPr>
          <p:spPr>
            <a:xfrm>
              <a:off x="7920563" y="1818538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  <a:endParaRPr lang="en-US" sz="1350" kern="0" dirty="0">
                <a:solidFill>
                  <a:prstClr val="white">
                    <a:lumMod val="50000"/>
                  </a:prstClr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3" name="Hexagone 262"/>
            <p:cNvSpPr/>
            <p:nvPr/>
          </p:nvSpPr>
          <p:spPr>
            <a:xfrm>
              <a:off x="7920563" y="2137406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4" name="Hexagone 263"/>
            <p:cNvSpPr/>
            <p:nvPr/>
          </p:nvSpPr>
          <p:spPr>
            <a:xfrm>
              <a:off x="7920563" y="2462489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  <a:endParaRPr lang="en-US" sz="1350" kern="0" dirty="0">
                <a:solidFill>
                  <a:prstClr val="white">
                    <a:lumMod val="50000"/>
                  </a:prstClr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5" name="Hexagone 264"/>
            <p:cNvSpPr/>
            <p:nvPr/>
          </p:nvSpPr>
          <p:spPr>
            <a:xfrm>
              <a:off x="7920563" y="2772230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6" name="Hexagone 265"/>
            <p:cNvSpPr/>
            <p:nvPr/>
          </p:nvSpPr>
          <p:spPr>
            <a:xfrm>
              <a:off x="7049086" y="1656193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  <a:endParaRPr lang="en-US" sz="1350" kern="0" dirty="0">
                <a:solidFill>
                  <a:prstClr val="white">
                    <a:lumMod val="50000"/>
                  </a:prstClr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7" name="Hexagone 266"/>
            <p:cNvSpPr/>
            <p:nvPr/>
          </p:nvSpPr>
          <p:spPr>
            <a:xfrm>
              <a:off x="7049086" y="1975061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8" name="Hexagone 267"/>
            <p:cNvSpPr/>
            <p:nvPr/>
          </p:nvSpPr>
          <p:spPr>
            <a:xfrm>
              <a:off x="7049086" y="2293928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69" name="Hexagone 268"/>
            <p:cNvSpPr/>
            <p:nvPr/>
          </p:nvSpPr>
          <p:spPr>
            <a:xfrm>
              <a:off x="7049086" y="2619011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0" name="Hexagone 269"/>
            <p:cNvSpPr/>
            <p:nvPr/>
          </p:nvSpPr>
          <p:spPr>
            <a:xfrm>
              <a:off x="7338314" y="1499671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71" name="Hexagone 270"/>
            <p:cNvSpPr/>
            <p:nvPr/>
          </p:nvSpPr>
          <p:spPr>
            <a:xfrm>
              <a:off x="7338314" y="1818538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2" name="Hexagone 271"/>
            <p:cNvSpPr/>
            <p:nvPr/>
          </p:nvSpPr>
          <p:spPr>
            <a:xfrm>
              <a:off x="7338314" y="2137406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3" name="Hexagone 272"/>
            <p:cNvSpPr/>
            <p:nvPr/>
          </p:nvSpPr>
          <p:spPr>
            <a:xfrm>
              <a:off x="7338314" y="2462489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4" name="Hexagone 273"/>
            <p:cNvSpPr/>
            <p:nvPr/>
          </p:nvSpPr>
          <p:spPr>
            <a:xfrm>
              <a:off x="7338314" y="2772230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  <a:endParaRPr lang="en-US" sz="1350" kern="0" dirty="0">
                <a:solidFill>
                  <a:prstClr val="white">
                    <a:lumMod val="50000"/>
                  </a:prstClr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5" name="Hexagone 274"/>
            <p:cNvSpPr/>
            <p:nvPr/>
          </p:nvSpPr>
          <p:spPr>
            <a:xfrm>
              <a:off x="8802858" y="1656193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6" name="Hexagone 275"/>
            <p:cNvSpPr/>
            <p:nvPr/>
          </p:nvSpPr>
          <p:spPr>
            <a:xfrm>
              <a:off x="8802858" y="1975061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7" name="Hexagone 276"/>
            <p:cNvSpPr/>
            <p:nvPr/>
          </p:nvSpPr>
          <p:spPr>
            <a:xfrm>
              <a:off x="8802858" y="2293928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8" name="Hexagone 277"/>
            <p:cNvSpPr/>
            <p:nvPr/>
          </p:nvSpPr>
          <p:spPr>
            <a:xfrm>
              <a:off x="8802858" y="2619011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79" name="Hexagone 278"/>
            <p:cNvSpPr/>
            <p:nvPr/>
          </p:nvSpPr>
          <p:spPr>
            <a:xfrm>
              <a:off x="9092086" y="1499671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80" name="Hexagone 279"/>
            <p:cNvSpPr/>
            <p:nvPr/>
          </p:nvSpPr>
          <p:spPr>
            <a:xfrm>
              <a:off x="9092086" y="1818538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81" name="Hexagone 280"/>
            <p:cNvSpPr/>
            <p:nvPr/>
          </p:nvSpPr>
          <p:spPr>
            <a:xfrm>
              <a:off x="9092086" y="2137406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82" name="Hexagone 281"/>
            <p:cNvSpPr/>
            <p:nvPr/>
          </p:nvSpPr>
          <p:spPr>
            <a:xfrm>
              <a:off x="9092086" y="2462489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83" name="Hexagone 282"/>
            <p:cNvSpPr/>
            <p:nvPr/>
          </p:nvSpPr>
          <p:spPr>
            <a:xfrm>
              <a:off x="9092086" y="2772230"/>
              <a:ext cx="369887" cy="318868"/>
            </a:xfrm>
            <a:prstGeom prst="hexagon">
              <a:avLst/>
            </a:prstGeom>
            <a:solidFill>
              <a:srgbClr val="00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W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84" name="ZoneTexte 283"/>
            <p:cNvSpPr txBox="1"/>
            <p:nvPr/>
          </p:nvSpPr>
          <p:spPr>
            <a:xfrm>
              <a:off x="7049087" y="3247766"/>
              <a:ext cx="2232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New tuning to </a:t>
              </a:r>
            </a:p>
          </p:txBody>
        </p:sp>
      </p:grpSp>
      <p:grpSp>
        <p:nvGrpSpPr>
          <p:cNvPr id="414" name="Groupe 413"/>
          <p:cNvGrpSpPr/>
          <p:nvPr/>
        </p:nvGrpSpPr>
        <p:grpSpPr>
          <a:xfrm>
            <a:off x="4091063" y="3899520"/>
            <a:ext cx="4364501" cy="2063785"/>
            <a:chOff x="5454748" y="4056358"/>
            <a:chExt cx="5819335" cy="2751713"/>
          </a:xfrm>
        </p:grpSpPr>
        <p:sp>
          <p:nvSpPr>
            <p:cNvPr id="210" name="ZoneTexte 209"/>
            <p:cNvSpPr txBox="1"/>
            <p:nvPr/>
          </p:nvSpPr>
          <p:spPr>
            <a:xfrm>
              <a:off x="6969371" y="4056358"/>
              <a:ext cx="43047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5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Sans </a:t>
              </a:r>
              <a:r>
                <a:rPr lang="en-US" sz="1500" b="1" kern="0" dirty="0" err="1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école</a:t>
              </a:r>
              <a:r>
                <a:rPr lang="en-US" sz="15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 (</a:t>
              </a:r>
              <a:r>
                <a:rPr lang="en-US" sz="1500" b="1" kern="0" dirty="0" err="1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cerveau</a:t>
              </a:r>
              <a:r>
                <a:rPr lang="en-US" sz="15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 non-</a:t>
              </a:r>
              <a:r>
                <a:rPr lang="en-US" sz="1500" b="1" kern="0" dirty="0" err="1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alphabétisé</a:t>
              </a:r>
              <a:r>
                <a:rPr lang="en-US" sz="15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)</a:t>
              </a:r>
            </a:p>
          </p:txBody>
        </p:sp>
        <p:cxnSp>
          <p:nvCxnSpPr>
            <p:cNvPr id="212" name="Connecteur droit avec flèche 211"/>
            <p:cNvCxnSpPr>
              <a:cxnSpLocks/>
            </p:cNvCxnSpPr>
            <p:nvPr/>
          </p:nvCxnSpPr>
          <p:spPr>
            <a:xfrm>
              <a:off x="5454748" y="4324759"/>
              <a:ext cx="1434905" cy="738668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stealth" w="lg" len="lg"/>
            </a:ln>
            <a:effectLst/>
          </p:spPr>
        </p:cxnSp>
        <p:sp>
          <p:nvSpPr>
            <p:cNvPr id="285" name="ZoneTexte 284"/>
            <p:cNvSpPr txBox="1"/>
            <p:nvPr/>
          </p:nvSpPr>
          <p:spPr>
            <a:xfrm>
              <a:off x="9009022" y="6438739"/>
              <a:ext cx="1036341" cy="369332"/>
            </a:xfrm>
            <a:prstGeom prst="rect">
              <a:avLst/>
            </a:prstGeom>
            <a:solidFill>
              <a:sysClr val="window" lastClr="FFFFFF"/>
            </a:solidFill>
            <a:ln w="349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Faces  </a:t>
              </a:r>
              <a:endParaRPr lang="en-US" sz="1200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86" name="ZoneTexte 285"/>
            <p:cNvSpPr txBox="1"/>
            <p:nvPr/>
          </p:nvSpPr>
          <p:spPr>
            <a:xfrm>
              <a:off x="7049085" y="6405459"/>
              <a:ext cx="2232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Expansion of </a:t>
              </a:r>
            </a:p>
          </p:txBody>
        </p:sp>
        <p:sp>
          <p:nvSpPr>
            <p:cNvPr id="287" name="Hexagone 286"/>
            <p:cNvSpPr/>
            <p:nvPr/>
          </p:nvSpPr>
          <p:spPr>
            <a:xfrm>
              <a:off x="9372616" y="4853527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88" name="Hexagone 287"/>
            <p:cNvSpPr/>
            <p:nvPr/>
          </p:nvSpPr>
          <p:spPr>
            <a:xfrm>
              <a:off x="9372616" y="5172395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89" name="Hexagone 288"/>
            <p:cNvSpPr/>
            <p:nvPr/>
          </p:nvSpPr>
          <p:spPr>
            <a:xfrm>
              <a:off x="9372616" y="5491262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90" name="Hexagone 289"/>
            <p:cNvSpPr/>
            <p:nvPr/>
          </p:nvSpPr>
          <p:spPr>
            <a:xfrm>
              <a:off x="9372616" y="5816345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91" name="Hexagone 290"/>
            <p:cNvSpPr/>
            <p:nvPr/>
          </p:nvSpPr>
          <p:spPr>
            <a:xfrm>
              <a:off x="9661844" y="4697005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92" name="Hexagone 291"/>
            <p:cNvSpPr/>
            <p:nvPr/>
          </p:nvSpPr>
          <p:spPr>
            <a:xfrm>
              <a:off x="9661844" y="5015872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93" name="Hexagone 292"/>
            <p:cNvSpPr/>
            <p:nvPr/>
          </p:nvSpPr>
          <p:spPr>
            <a:xfrm>
              <a:off x="9661844" y="5334740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94" name="Hexagone 293"/>
            <p:cNvSpPr/>
            <p:nvPr/>
          </p:nvSpPr>
          <p:spPr>
            <a:xfrm>
              <a:off x="9661844" y="5659823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95" name="Hexagone 294"/>
            <p:cNvSpPr/>
            <p:nvPr/>
          </p:nvSpPr>
          <p:spPr>
            <a:xfrm>
              <a:off x="9661844" y="5969564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96" name="Hexagone 295"/>
            <p:cNvSpPr/>
            <p:nvPr/>
          </p:nvSpPr>
          <p:spPr>
            <a:xfrm>
              <a:off x="9960749" y="4853527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97" name="Hexagone 296"/>
            <p:cNvSpPr/>
            <p:nvPr/>
          </p:nvSpPr>
          <p:spPr>
            <a:xfrm>
              <a:off x="9960749" y="5172395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298" name="Hexagone 297"/>
            <p:cNvSpPr/>
            <p:nvPr/>
          </p:nvSpPr>
          <p:spPr>
            <a:xfrm>
              <a:off x="9960749" y="5491262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299" name="Hexagone 298"/>
            <p:cNvSpPr/>
            <p:nvPr/>
          </p:nvSpPr>
          <p:spPr>
            <a:xfrm>
              <a:off x="9960749" y="5816345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00" name="Hexagone 299"/>
            <p:cNvSpPr/>
            <p:nvPr/>
          </p:nvSpPr>
          <p:spPr>
            <a:xfrm>
              <a:off x="10249976" y="4697005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01" name="Hexagone 300"/>
            <p:cNvSpPr/>
            <p:nvPr/>
          </p:nvSpPr>
          <p:spPr>
            <a:xfrm>
              <a:off x="10249976" y="5015872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02" name="Hexagone 301"/>
            <p:cNvSpPr/>
            <p:nvPr/>
          </p:nvSpPr>
          <p:spPr>
            <a:xfrm>
              <a:off x="10249976" y="5334740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03" name="Hexagone 302"/>
            <p:cNvSpPr/>
            <p:nvPr/>
          </p:nvSpPr>
          <p:spPr>
            <a:xfrm>
              <a:off x="10249976" y="5659823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04" name="Hexagone 303"/>
            <p:cNvSpPr/>
            <p:nvPr/>
          </p:nvSpPr>
          <p:spPr>
            <a:xfrm>
              <a:off x="10249976" y="5969564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05" name="Hexagone 304"/>
            <p:cNvSpPr/>
            <p:nvPr/>
          </p:nvSpPr>
          <p:spPr>
            <a:xfrm>
              <a:off x="10548881" y="4853527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06" name="Hexagone 305"/>
            <p:cNvSpPr/>
            <p:nvPr/>
          </p:nvSpPr>
          <p:spPr>
            <a:xfrm>
              <a:off x="10548881" y="5172395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07" name="Hexagone 306"/>
            <p:cNvSpPr/>
            <p:nvPr/>
          </p:nvSpPr>
          <p:spPr>
            <a:xfrm>
              <a:off x="10548881" y="5491262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08" name="Hexagone 307"/>
            <p:cNvSpPr/>
            <p:nvPr/>
          </p:nvSpPr>
          <p:spPr>
            <a:xfrm>
              <a:off x="10548881" y="5816345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09" name="Hexagone 308"/>
            <p:cNvSpPr/>
            <p:nvPr/>
          </p:nvSpPr>
          <p:spPr>
            <a:xfrm>
              <a:off x="10838109" y="4697005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10" name="Hexagone 309"/>
            <p:cNvSpPr/>
            <p:nvPr/>
          </p:nvSpPr>
          <p:spPr>
            <a:xfrm>
              <a:off x="10838109" y="5015872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11" name="Hexagone 310"/>
            <p:cNvSpPr/>
            <p:nvPr/>
          </p:nvSpPr>
          <p:spPr>
            <a:xfrm>
              <a:off x="10838109" y="5334740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12" name="Hexagone 311"/>
            <p:cNvSpPr/>
            <p:nvPr/>
          </p:nvSpPr>
          <p:spPr>
            <a:xfrm>
              <a:off x="10838109" y="5659823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13" name="Hexagone 312"/>
            <p:cNvSpPr/>
            <p:nvPr/>
          </p:nvSpPr>
          <p:spPr>
            <a:xfrm>
              <a:off x="10838109" y="5969564"/>
              <a:ext cx="369887" cy="318868"/>
            </a:xfrm>
            <a:prstGeom prst="hexagon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H</a:t>
              </a:r>
            </a:p>
          </p:txBody>
        </p:sp>
        <p:sp>
          <p:nvSpPr>
            <p:cNvPr id="314" name="Hexagone 313"/>
            <p:cNvSpPr/>
            <p:nvPr/>
          </p:nvSpPr>
          <p:spPr>
            <a:xfrm>
              <a:off x="8205836" y="4853527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15" name="Hexagone 314"/>
            <p:cNvSpPr/>
            <p:nvPr/>
          </p:nvSpPr>
          <p:spPr>
            <a:xfrm>
              <a:off x="8205836" y="5172395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16" name="Hexagone 315"/>
            <p:cNvSpPr/>
            <p:nvPr/>
          </p:nvSpPr>
          <p:spPr>
            <a:xfrm>
              <a:off x="8205836" y="5491262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17" name="Hexagone 316"/>
            <p:cNvSpPr/>
            <p:nvPr/>
          </p:nvSpPr>
          <p:spPr>
            <a:xfrm>
              <a:off x="8205836" y="5816345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18" name="Hexagone 317"/>
            <p:cNvSpPr/>
            <p:nvPr/>
          </p:nvSpPr>
          <p:spPr>
            <a:xfrm>
              <a:off x="8495064" y="4697005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19" name="Hexagone 318"/>
            <p:cNvSpPr/>
            <p:nvPr/>
          </p:nvSpPr>
          <p:spPr>
            <a:xfrm>
              <a:off x="8495064" y="5015872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20" name="Hexagone 319"/>
            <p:cNvSpPr/>
            <p:nvPr/>
          </p:nvSpPr>
          <p:spPr>
            <a:xfrm>
              <a:off x="8495064" y="5334740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21" name="Hexagone 320"/>
            <p:cNvSpPr/>
            <p:nvPr/>
          </p:nvSpPr>
          <p:spPr>
            <a:xfrm>
              <a:off x="8495064" y="5659823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22" name="Hexagone 321"/>
            <p:cNvSpPr/>
            <p:nvPr/>
          </p:nvSpPr>
          <p:spPr>
            <a:xfrm>
              <a:off x="8495064" y="5969564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23" name="Hexagone 322"/>
            <p:cNvSpPr/>
            <p:nvPr/>
          </p:nvSpPr>
          <p:spPr>
            <a:xfrm>
              <a:off x="7617704" y="4853527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24" name="Hexagone 323"/>
            <p:cNvSpPr/>
            <p:nvPr/>
          </p:nvSpPr>
          <p:spPr>
            <a:xfrm>
              <a:off x="7617704" y="5172395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25" name="Hexagone 324"/>
            <p:cNvSpPr/>
            <p:nvPr/>
          </p:nvSpPr>
          <p:spPr>
            <a:xfrm>
              <a:off x="7617704" y="5491262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26" name="Hexagone 325"/>
            <p:cNvSpPr/>
            <p:nvPr/>
          </p:nvSpPr>
          <p:spPr>
            <a:xfrm>
              <a:off x="7617704" y="5816345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27" name="Hexagone 326"/>
            <p:cNvSpPr/>
            <p:nvPr/>
          </p:nvSpPr>
          <p:spPr>
            <a:xfrm>
              <a:off x="7906931" y="4697005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28" name="Hexagone 327"/>
            <p:cNvSpPr/>
            <p:nvPr/>
          </p:nvSpPr>
          <p:spPr>
            <a:xfrm>
              <a:off x="7906931" y="5015872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29" name="Hexagone 328"/>
            <p:cNvSpPr/>
            <p:nvPr/>
          </p:nvSpPr>
          <p:spPr>
            <a:xfrm>
              <a:off x="7906931" y="5334740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30" name="Hexagone 329"/>
            <p:cNvSpPr/>
            <p:nvPr/>
          </p:nvSpPr>
          <p:spPr>
            <a:xfrm>
              <a:off x="7906931" y="5659823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31" name="Hexagone 330"/>
            <p:cNvSpPr/>
            <p:nvPr/>
          </p:nvSpPr>
          <p:spPr>
            <a:xfrm>
              <a:off x="7906931" y="5969564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32" name="Hexagone 331"/>
            <p:cNvSpPr/>
            <p:nvPr/>
          </p:nvSpPr>
          <p:spPr>
            <a:xfrm>
              <a:off x="7035454" y="4853527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33" name="Hexagone 332"/>
            <p:cNvSpPr/>
            <p:nvPr/>
          </p:nvSpPr>
          <p:spPr>
            <a:xfrm>
              <a:off x="7035454" y="5172395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  <a:endParaRPr lang="en-US" kern="0" dirty="0">
                <a:solidFill>
                  <a:prstClr val="black"/>
                </a:solidFill>
                <a:latin typeface="Calibri"/>
                <a:cs typeface="Times New Roman" pitchFamily="18" charset="0"/>
              </a:endParaRPr>
            </a:p>
          </p:txBody>
        </p:sp>
        <p:sp>
          <p:nvSpPr>
            <p:cNvPr id="334" name="Hexagone 333"/>
            <p:cNvSpPr/>
            <p:nvPr/>
          </p:nvSpPr>
          <p:spPr>
            <a:xfrm>
              <a:off x="7035454" y="5491262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35" name="Hexagone 334"/>
            <p:cNvSpPr/>
            <p:nvPr/>
          </p:nvSpPr>
          <p:spPr>
            <a:xfrm>
              <a:off x="7035454" y="5816345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36" name="Hexagone 335"/>
            <p:cNvSpPr/>
            <p:nvPr/>
          </p:nvSpPr>
          <p:spPr>
            <a:xfrm>
              <a:off x="7324681" y="4697005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37" name="Hexagone 336"/>
            <p:cNvSpPr/>
            <p:nvPr/>
          </p:nvSpPr>
          <p:spPr>
            <a:xfrm>
              <a:off x="7324681" y="5015872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38" name="Hexagone 337"/>
            <p:cNvSpPr/>
            <p:nvPr/>
          </p:nvSpPr>
          <p:spPr>
            <a:xfrm>
              <a:off x="7324681" y="5334740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39" name="Hexagone 338"/>
            <p:cNvSpPr/>
            <p:nvPr/>
          </p:nvSpPr>
          <p:spPr>
            <a:xfrm>
              <a:off x="7324681" y="5659823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40" name="Hexagone 339"/>
            <p:cNvSpPr/>
            <p:nvPr/>
          </p:nvSpPr>
          <p:spPr>
            <a:xfrm>
              <a:off x="7324681" y="5969564"/>
              <a:ext cx="369887" cy="318868"/>
            </a:xfrm>
            <a:prstGeom prst="hexagon">
              <a:avLst/>
            </a:prstGeom>
            <a:solidFill>
              <a:sysClr val="window" lastClr="FFFF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350" kern="0" dirty="0">
                  <a:solidFill>
                    <a:prstClr val="white">
                      <a:lumMod val="50000"/>
                    </a:prstClr>
                  </a:solidFill>
                  <a:latin typeface="Calibri"/>
                  <a:cs typeface="Times New Roman" pitchFamily="18" charset="0"/>
                </a:rPr>
                <a:t>L</a:t>
              </a:r>
            </a:p>
          </p:txBody>
        </p:sp>
        <p:sp>
          <p:nvSpPr>
            <p:cNvPr id="341" name="Hexagone 340"/>
            <p:cNvSpPr/>
            <p:nvPr/>
          </p:nvSpPr>
          <p:spPr>
            <a:xfrm>
              <a:off x="8789226" y="4853527"/>
              <a:ext cx="369887" cy="318868"/>
            </a:xfrm>
            <a:prstGeom prst="hexagon">
              <a:avLst/>
            </a:prstGeom>
            <a:solidFill>
              <a:srgbClr val="0000FF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T</a:t>
              </a:r>
            </a:p>
          </p:txBody>
        </p:sp>
        <p:sp>
          <p:nvSpPr>
            <p:cNvPr id="342" name="Hexagone 341"/>
            <p:cNvSpPr/>
            <p:nvPr/>
          </p:nvSpPr>
          <p:spPr>
            <a:xfrm>
              <a:off x="8789226" y="5172395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43" name="Hexagone 342"/>
            <p:cNvSpPr/>
            <p:nvPr/>
          </p:nvSpPr>
          <p:spPr>
            <a:xfrm>
              <a:off x="8789226" y="5491262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44" name="Hexagone 343"/>
            <p:cNvSpPr/>
            <p:nvPr/>
          </p:nvSpPr>
          <p:spPr>
            <a:xfrm>
              <a:off x="8789226" y="5816345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45" name="Hexagone 344"/>
            <p:cNvSpPr/>
            <p:nvPr/>
          </p:nvSpPr>
          <p:spPr>
            <a:xfrm>
              <a:off x="9078454" y="4697005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46" name="Hexagone 345"/>
            <p:cNvSpPr/>
            <p:nvPr/>
          </p:nvSpPr>
          <p:spPr>
            <a:xfrm>
              <a:off x="9078454" y="5015872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47" name="Hexagone 346"/>
            <p:cNvSpPr/>
            <p:nvPr/>
          </p:nvSpPr>
          <p:spPr>
            <a:xfrm>
              <a:off x="9078454" y="5334740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48" name="Hexagone 347"/>
            <p:cNvSpPr/>
            <p:nvPr/>
          </p:nvSpPr>
          <p:spPr>
            <a:xfrm>
              <a:off x="9078454" y="5659823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  <p:sp>
          <p:nvSpPr>
            <p:cNvPr id="349" name="Hexagone 348"/>
            <p:cNvSpPr/>
            <p:nvPr/>
          </p:nvSpPr>
          <p:spPr>
            <a:xfrm>
              <a:off x="9078454" y="5969564"/>
              <a:ext cx="369887" cy="318868"/>
            </a:xfrm>
            <a:prstGeom prst="hexagon">
              <a:avLst/>
            </a:prstGeom>
            <a:solidFill>
              <a:srgbClr val="FF00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070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7B0D13-F6FE-48F4-9677-477936E9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0" y="-152400"/>
            <a:ext cx="11277600" cy="1143000"/>
          </a:xfrm>
        </p:spPr>
        <p:txBody>
          <a:bodyPr/>
          <a:lstStyle/>
          <a:p>
            <a:r>
              <a:rPr lang="fr-FR" sz="2800">
                <a:latin typeface="Calibri" panose="020F0502020204030204" pitchFamily="34" charset="0"/>
              </a:rPr>
              <a:t>Chez l’adulte, la plasticité cérébrale est bien moindre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7E1DD-8775-40B8-AF1B-BE6437B9D5AA}"/>
              </a:ext>
            </a:extLst>
          </p:cNvPr>
          <p:cNvSpPr/>
          <p:nvPr/>
        </p:nvSpPr>
        <p:spPr>
          <a:xfrm>
            <a:off x="228600" y="6959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Cohen, L., Dehaene, S., McCormick, S., Durant, S., &amp; Zanker, J. M. (2016). Brain mechanisms of recovery from pure alexia: A single case study with multiple longitudinal scans. Neuropsychologia, 91, 36–49.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EB9B8D-F981-4715-A137-30E56095570B}"/>
              </a:ext>
            </a:extLst>
          </p:cNvPr>
          <p:cNvSpPr/>
          <p:nvPr/>
        </p:nvSpPr>
        <p:spPr>
          <a:xfrm>
            <a:off x="530097" y="1249021"/>
            <a:ext cx="7793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Un adulte est devenu totalement 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alexique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après une petite lésion cérébrale: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- Incapacité de lire: chaque page ressemble à de l’hébreu!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- La vision est intacte pour les visages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- Le langage parlé et l’écriture sont intactes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7207FCC-8153-448F-ACDD-532126516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8" t="272" r="59758" b="45673"/>
          <a:stretch/>
        </p:blipFill>
        <p:spPr>
          <a:xfrm>
            <a:off x="304800" y="2396768"/>
            <a:ext cx="1719751" cy="40822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5C04A73-1B25-44A0-9BA2-0B1C2BD4799B}"/>
              </a:ext>
            </a:extLst>
          </p:cNvPr>
          <p:cNvSpPr/>
          <p:nvPr/>
        </p:nvSpPr>
        <p:spPr>
          <a:xfrm>
            <a:off x="6383122" y="2758109"/>
            <a:ext cx="245607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Nous l’avons suivi pendant près de deux ans: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- Amélioration lente de la vitesse de lecture: il reste un déchiffreur lettre à lettre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- Certaines régions augmentent leur activité, mais l’aire de la forme visuelle des mots ne réapparait jamais.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A1B945E-3143-4722-BF69-CD1588EE37F2}"/>
              </a:ext>
            </a:extLst>
          </p:cNvPr>
          <p:cNvGrpSpPr/>
          <p:nvPr/>
        </p:nvGrpSpPr>
        <p:grpSpPr>
          <a:xfrm>
            <a:off x="2163421" y="2396768"/>
            <a:ext cx="4038597" cy="3932183"/>
            <a:chOff x="2057400" y="2819400"/>
            <a:chExt cx="3600059" cy="3505200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8AD5E1B-14A4-4032-B3F9-1CA5B6852A13}"/>
                </a:ext>
              </a:extLst>
            </p:cNvPr>
            <p:cNvGrpSpPr/>
            <p:nvPr/>
          </p:nvGrpSpPr>
          <p:grpSpPr>
            <a:xfrm>
              <a:off x="2057400" y="3478482"/>
              <a:ext cx="3600059" cy="2846118"/>
              <a:chOff x="1284708" y="2352020"/>
              <a:chExt cx="3600059" cy="2846118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079CF51E-56DB-448D-92BE-07BF7AB4726F}"/>
                  </a:ext>
                </a:extLst>
              </p:cNvPr>
              <p:cNvGrpSpPr/>
              <p:nvPr/>
            </p:nvGrpSpPr>
            <p:grpSpPr>
              <a:xfrm>
                <a:off x="1301863" y="2352020"/>
                <a:ext cx="3536182" cy="2448580"/>
                <a:chOff x="1329612" y="2141376"/>
                <a:chExt cx="2156007" cy="1492897"/>
              </a:xfrm>
            </p:grpSpPr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861B4D9F-C240-4084-9FC9-C5CF40A8FE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1449" t="8904" r="58746" b="62066"/>
                <a:stretch/>
              </p:blipFill>
              <p:spPr>
                <a:xfrm>
                  <a:off x="1329612" y="2141376"/>
                  <a:ext cx="1087017" cy="1492897"/>
                </a:xfrm>
                <a:prstGeom prst="rect">
                  <a:avLst/>
                </a:prstGeom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C222C59B-052C-4AAD-B1B1-C2893F13D5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0382" t="8904" r="19813" b="62066"/>
                <a:stretch/>
              </p:blipFill>
              <p:spPr>
                <a:xfrm>
                  <a:off x="2398602" y="2141376"/>
                  <a:ext cx="1087017" cy="1492897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97116807-6802-4AC9-A996-4BEC099039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1449" t="41350" r="12960" b="51658"/>
              <a:stretch/>
            </p:blipFill>
            <p:spPr>
              <a:xfrm>
                <a:off x="1284708" y="4838581"/>
                <a:ext cx="3600059" cy="359557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6C2F6B-4925-40AB-8FE2-5D7C5A069397}"/>
                </a:ext>
              </a:extLst>
            </p:cNvPr>
            <p:cNvSpPr/>
            <p:nvPr/>
          </p:nvSpPr>
          <p:spPr>
            <a:xfrm>
              <a:off x="2209800" y="2819400"/>
              <a:ext cx="33329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itchFamily="18" charset="0"/>
                </a:rPr>
                <a:t>Il lui manque juste l’aire de la forme visuelle des mots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410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4710F3C3-782F-4840-BA83-C801C3A4D7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42" y="76202"/>
            <a:ext cx="8867775" cy="1143001"/>
          </a:xfrm>
        </p:spPr>
        <p:txBody>
          <a:bodyPr/>
          <a:lstStyle/>
          <a:p>
            <a:pPr eaLnBrk="1" hangingPunct="1"/>
            <a:r>
              <a:rPr lang="fr-FR" altLang="fr-FR" sz="2800" b="1">
                <a:latin typeface="Calibri" panose="020F0502020204030204" pitchFamily="34" charset="0"/>
                <a:cs typeface="Calibri" panose="020F0502020204030204" pitchFamily="34" charset="0"/>
              </a:rPr>
              <a:t>La même lésion, dans l’enfance, laisse la lecture intacte</a:t>
            </a:r>
            <a:br>
              <a:rPr lang="fr-FR" altLang="fr-FR" sz="28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1400">
                <a:latin typeface="Calibri" panose="020F0502020204030204" pitchFamily="34" charset="0"/>
                <a:cs typeface="Calibri" panose="020F0502020204030204" pitchFamily="34" charset="0"/>
              </a:rPr>
              <a:t>Cohen, L., Lehericy, S., Henry, C., Bourgeois, M., Larroque, C., Sainte-Rose, C., et al. (2004). Learning to read without a left occipital lobe: right-hemispheric shift of visual word form area. </a:t>
            </a:r>
            <a:r>
              <a:rPr lang="fr-FR" altLang="fr-FR" sz="1400" i="1">
                <a:latin typeface="Calibri" panose="020F0502020204030204" pitchFamily="34" charset="0"/>
                <a:cs typeface="Calibri" panose="020F0502020204030204" pitchFamily="34" charset="0"/>
              </a:rPr>
              <a:t>Ann Neurol, 56</a:t>
            </a:r>
            <a:r>
              <a:rPr lang="fr-FR" altLang="fr-FR" sz="1400">
                <a:latin typeface="Calibri" panose="020F0502020204030204" pitchFamily="34" charset="0"/>
                <a:cs typeface="Calibri" panose="020F0502020204030204" pitchFamily="34" charset="0"/>
              </a:rPr>
              <a:t>(6), 890-894.</a:t>
            </a:r>
            <a:endParaRPr lang="fr-FR" altLang="fr-FR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E8F83A7-2051-4A40-AB5C-B4E039B70E14}"/>
              </a:ext>
            </a:extLst>
          </p:cNvPr>
          <p:cNvGrpSpPr/>
          <p:nvPr/>
        </p:nvGrpSpPr>
        <p:grpSpPr>
          <a:xfrm>
            <a:off x="2409706" y="2176032"/>
            <a:ext cx="6421968" cy="4232600"/>
            <a:chOff x="7793943" y="987521"/>
            <a:chExt cx="4723236" cy="3112993"/>
          </a:xfrm>
        </p:grpSpPr>
        <p:sp>
          <p:nvSpPr>
            <p:cNvPr id="85010" name="Text Box 4">
              <a:extLst>
                <a:ext uri="{FF2B5EF4-FFF2-40B4-BE49-F238E27FC236}">
                  <a16:creationId xmlns:a16="http://schemas.microsoft.com/office/drawing/2014/main" id="{20F96AC5-1131-4814-B59B-79C93B420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3943" y="987521"/>
              <a:ext cx="4723236" cy="61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Cet enfant a appris à lire quasi-normalement, et a été scannée à 11 ans.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L’aire de la forme visuelle des mots s’est tout simplement déplacée à l’endroit symétrique de l’hémisphère droit!</a:t>
              </a:r>
            </a:p>
          </p:txBody>
        </p:sp>
        <p:grpSp>
          <p:nvGrpSpPr>
            <p:cNvPr id="85011" name="Group 5">
              <a:extLst>
                <a:ext uri="{FF2B5EF4-FFF2-40B4-BE49-F238E27FC236}">
                  <a16:creationId xmlns:a16="http://schemas.microsoft.com/office/drawing/2014/main" id="{3C5E5B15-0C88-486C-965A-8CD8E0391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2128" y="1697039"/>
              <a:ext cx="1958975" cy="2403475"/>
              <a:chOff x="2467" y="3640"/>
              <a:chExt cx="963" cy="1182"/>
            </a:xfrm>
          </p:grpSpPr>
          <p:pic>
            <p:nvPicPr>
              <p:cNvPr id="85018" name="Picture 6">
                <a:extLst>
                  <a:ext uri="{FF2B5EF4-FFF2-40B4-BE49-F238E27FC236}">
                    <a16:creationId xmlns:a16="http://schemas.microsoft.com/office/drawing/2014/main" id="{FC74A2DE-37DE-431F-825C-CC102370BC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7" y="3664"/>
                <a:ext cx="963" cy="1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9" name="Text Box 7">
                <a:extLst>
                  <a:ext uri="{FF2B5EF4-FFF2-40B4-BE49-F238E27FC236}">
                    <a16:creationId xmlns:a16="http://schemas.microsoft.com/office/drawing/2014/main" id="{7EBB0827-D00D-4422-AA06-C703BE06A2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1" y="3640"/>
                <a:ext cx="500" cy="1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Lecture normale</a:t>
                </a:r>
              </a:p>
            </p:txBody>
          </p:sp>
        </p:grpSp>
        <p:grpSp>
          <p:nvGrpSpPr>
            <p:cNvPr id="85012" name="Group 8">
              <a:extLst>
                <a:ext uri="{FF2B5EF4-FFF2-40B4-BE49-F238E27FC236}">
                  <a16:creationId xmlns:a16="http://schemas.microsoft.com/office/drawing/2014/main" id="{FBF11D85-2088-4B56-8160-94C05A6989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99691" y="1697039"/>
              <a:ext cx="1957388" cy="2403475"/>
              <a:chOff x="4650" y="2544"/>
              <a:chExt cx="962" cy="1182"/>
            </a:xfrm>
          </p:grpSpPr>
          <p:grpSp>
            <p:nvGrpSpPr>
              <p:cNvPr id="85014" name="Group 9">
                <a:extLst>
                  <a:ext uri="{FF2B5EF4-FFF2-40B4-BE49-F238E27FC236}">
                    <a16:creationId xmlns:a16="http://schemas.microsoft.com/office/drawing/2014/main" id="{5566586D-AAC5-4A45-8771-331195ECF7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50" y="2544"/>
                <a:ext cx="962" cy="1182"/>
                <a:chOff x="1169" y="3640"/>
                <a:chExt cx="962" cy="1182"/>
              </a:xfrm>
            </p:grpSpPr>
            <p:pic>
              <p:nvPicPr>
                <p:cNvPr id="85016" name="Picture 10">
                  <a:extLst>
                    <a:ext uri="{FF2B5EF4-FFF2-40B4-BE49-F238E27FC236}">
                      <a16:creationId xmlns:a16="http://schemas.microsoft.com/office/drawing/2014/main" id="{471E428C-515C-48D4-B721-7D0A0747A4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9" y="3670"/>
                  <a:ext cx="962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5017" name="Text Box 11">
                  <a:extLst>
                    <a:ext uri="{FF2B5EF4-FFF2-40B4-BE49-F238E27FC236}">
                      <a16:creationId xmlns:a16="http://schemas.microsoft.com/office/drawing/2014/main" id="{F2BF6616-C5EB-4EF8-9EB9-0C1F407CC6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10" y="3640"/>
                  <a:ext cx="293" cy="1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1pPr>
                  <a:lvl2pPr marL="742950" indent="-28575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2pPr>
                  <a:lvl3pPr marL="11430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3pPr>
                  <a:lvl4pPr marL="16002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4pPr>
                  <a:lvl5pPr marL="2057400" indent="-228600" eaLnBrk="0" hangingPunct="0"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altLang="fr-FR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Patient</a:t>
                  </a:r>
                </a:p>
              </p:txBody>
            </p:sp>
          </p:grpSp>
          <p:sp>
            <p:nvSpPr>
              <p:cNvPr id="85015" name="Line 12">
                <a:extLst>
                  <a:ext uri="{FF2B5EF4-FFF2-40B4-BE49-F238E27FC236}">
                    <a16:creationId xmlns:a16="http://schemas.microsoft.com/office/drawing/2014/main" id="{A38A4CD8-564E-478F-9A23-582EC1808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75" y="3545"/>
                <a:ext cx="157" cy="157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5013" name="Line 13">
            <a:extLst>
              <a:ext uri="{FF2B5EF4-FFF2-40B4-BE49-F238E27FC236}">
                <a16:creationId xmlns:a16="http://schemas.microsoft.com/office/drawing/2014/main" id="{0DB09AC3-4D1E-4217-B75C-00CC91BEB4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8646" y="5965704"/>
            <a:ext cx="319088" cy="3190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4997" name="Group 15">
            <a:extLst>
              <a:ext uri="{FF2B5EF4-FFF2-40B4-BE49-F238E27FC236}">
                <a16:creationId xmlns:a16="http://schemas.microsoft.com/office/drawing/2014/main" id="{7E1688A0-A457-4039-9CBC-073182B5790F}"/>
              </a:ext>
            </a:extLst>
          </p:cNvPr>
          <p:cNvGrpSpPr>
            <a:grpSpLocks/>
          </p:cNvGrpSpPr>
          <p:nvPr/>
        </p:nvGrpSpPr>
        <p:grpSpPr bwMode="auto">
          <a:xfrm>
            <a:off x="74593" y="1228724"/>
            <a:ext cx="2266966" cy="2822579"/>
            <a:chOff x="935" y="3795"/>
            <a:chExt cx="1043" cy="1299"/>
          </a:xfrm>
        </p:grpSpPr>
        <p:pic>
          <p:nvPicPr>
            <p:cNvPr id="85008" name="Picture 16">
              <a:extLst>
                <a:ext uri="{FF2B5EF4-FFF2-40B4-BE49-F238E27FC236}">
                  <a16:creationId xmlns:a16="http://schemas.microsoft.com/office/drawing/2014/main" id="{73DD56AB-83E1-43CA-8ACA-0562B3D64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" y="3846"/>
              <a:ext cx="1043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9" name="Text Box 17">
              <a:extLst>
                <a:ext uri="{FF2B5EF4-FFF2-40B4-BE49-F238E27FC236}">
                  <a16:creationId xmlns:a16="http://schemas.microsoft.com/office/drawing/2014/main" id="{A885980A-E37E-45D5-B695-04B8BE109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" y="3795"/>
              <a:ext cx="271" cy="1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Z=0</a:t>
              </a:r>
            </a:p>
          </p:txBody>
        </p:sp>
      </p:grpSp>
      <p:sp>
        <p:nvSpPr>
          <p:cNvPr id="84998" name="Text Box 18">
            <a:extLst>
              <a:ext uri="{FF2B5EF4-FFF2-40B4-BE49-F238E27FC236}">
                <a16:creationId xmlns:a16="http://schemas.microsoft.com/office/drawing/2014/main" id="{9ECADFAD-2365-4768-8ACB-F1B488A06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431" y="1287054"/>
            <a:ext cx="66917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enfant a dû subir une </a:t>
            </a:r>
            <a:r>
              <a:rPr kumimoji="0" lang="fr-FR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resection</a:t>
            </a: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chirurgicale de la région occipito-temporale gauche à l’âge de 4 ans, pour traiter une maladie de </a:t>
            </a:r>
            <a:r>
              <a:rPr kumimoji="0" lang="fr-FR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Sturge</a:t>
            </a: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-Weber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6252" y="629736"/>
            <a:ext cx="9266181" cy="2566890"/>
          </a:xfrm>
        </p:spPr>
        <p:txBody>
          <a:bodyPr/>
          <a:lstStyle/>
          <a:p>
            <a:pPr marL="0" indent="0" eaLnBrk="0" hangingPunct="0">
              <a:buNone/>
              <a:defRPr/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L’apprentissage de la lecture spécialise une région du cortex visuel pour la 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reconnaissance des chaînes de lettres 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fr-FR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graphèmes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) et la connecte aux régions spécialisées dans le traitement des 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sons du langage 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fr-FR" sz="2000" dirty="0">
                <a:solidFill>
                  <a:srgbClr val="FC670C"/>
                </a:solidFill>
                <a:latin typeface="Calibri" pitchFamily="34" charset="0"/>
                <a:cs typeface="Arial" pitchFamily="34" charset="0"/>
              </a:rPr>
              <a:t>phonèmes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).</a:t>
            </a:r>
          </a:p>
          <a:p>
            <a:pPr marL="0" indent="0" eaLnBrk="0" hangingPunct="0">
              <a:buNone/>
              <a:defRPr/>
            </a:pP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Les règles de correspondance graphème-phonème ne vont pas de soi pour l’enfant: il faut les lui enseigner explicitement.</a:t>
            </a:r>
          </a:p>
          <a:p>
            <a:pPr marL="0" indent="0" eaLnBrk="0" hangingPunct="0">
              <a:buNone/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Au départ</a:t>
            </a:r>
            <a:r>
              <a:rPr lang="fr-FR" sz="2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, l’enfant « déchiffre » (</a:t>
            </a: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voie en jaune</a:t>
            </a:r>
            <a:r>
              <a:rPr lang="fr-FR" sz="20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): avec effort, il analyse le mot, en convertit, une par une, les lettres en sons, puis il « écoute » et comprend le mot.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fr-FR" sz="2400" b="1" dirty="0">
                <a:solidFill>
                  <a:schemeClr val="bg1"/>
                </a:solidFill>
                <a:latin typeface="Calibri" pitchFamily="34" charset="0"/>
              </a:rPr>
              <a:t>Résumé : Comment se produit l’apprentissage de la lecture ? </a:t>
            </a: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 bwMode="auto">
          <a:xfrm>
            <a:off x="166252" y="2849925"/>
            <a:ext cx="5180048" cy="256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AF815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Au fil des années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la lecture s’automatise et emprunte une voie non-consciente (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AF815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en vert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): toutes les lettres sont reconnues simultanément, ce qui permet d’accéder rapidement au sens.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L’enseignant doit se focaliser sur la voie jaune. La voie verte se développe spontanément avec la pratique.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fr-FR" sz="2000" kern="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Eléments essentiels: bonne </a:t>
            </a:r>
            <a:r>
              <a:rPr lang="fr-FR" sz="2000" kern="0" dirty="0">
                <a:solidFill>
                  <a:srgbClr val="FF66FF"/>
                </a:solidFill>
                <a:latin typeface="Calibri" pitchFamily="34" charset="0"/>
                <a:cs typeface="Arial" pitchFamily="34" charset="0"/>
              </a:rPr>
              <a:t>vision</a:t>
            </a:r>
            <a:r>
              <a:rPr lang="fr-FR" sz="2000" kern="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, bonne </a:t>
            </a:r>
            <a:r>
              <a:rPr lang="fr-FR" sz="2000" kern="0" dirty="0">
                <a:solidFill>
                  <a:srgbClr val="FF66FF"/>
                </a:solidFill>
                <a:latin typeface="Calibri" pitchFamily="34" charset="0"/>
                <a:cs typeface="Arial" pitchFamily="34" charset="0"/>
              </a:rPr>
              <a:t>audition</a:t>
            </a:r>
            <a:r>
              <a:rPr lang="fr-FR" sz="2000" kern="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et bonne </a:t>
            </a:r>
            <a:r>
              <a:rPr lang="fr-FR" sz="2000" kern="0" dirty="0">
                <a:solidFill>
                  <a:srgbClr val="FF66FF"/>
                </a:solidFill>
                <a:latin typeface="Calibri" pitchFamily="34" charset="0"/>
                <a:cs typeface="Arial" pitchFamily="34" charset="0"/>
              </a:rPr>
              <a:t>attention</a:t>
            </a:r>
            <a:r>
              <a:rPr lang="fr-FR" sz="2000" kern="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connaissance des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phonèmes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taille du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vocabulaire oral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et … lecture de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nombreux livres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!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219737" y="3443389"/>
            <a:ext cx="3912541" cy="31224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7" name="Groupe 6"/>
          <p:cNvGrpSpPr/>
          <p:nvPr/>
        </p:nvGrpSpPr>
        <p:grpSpPr>
          <a:xfrm rot="9562121">
            <a:off x="7096267" y="3696303"/>
            <a:ext cx="1151263" cy="1972761"/>
            <a:chOff x="4038600" y="3352800"/>
            <a:chExt cx="1676400" cy="3276600"/>
          </a:xfrm>
        </p:grpSpPr>
        <p:sp>
          <p:nvSpPr>
            <p:cNvPr id="8" name="Arc 7"/>
            <p:cNvSpPr/>
            <p:nvPr/>
          </p:nvSpPr>
          <p:spPr bwMode="auto">
            <a:xfrm flipH="1">
              <a:off x="4038600" y="3352800"/>
              <a:ext cx="1295400" cy="3200400"/>
            </a:xfrm>
            <a:prstGeom prst="arc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/>
              </a:endParaRPr>
            </a:p>
          </p:txBody>
        </p:sp>
        <p:sp>
          <p:nvSpPr>
            <p:cNvPr id="9" name="Arc 8"/>
            <p:cNvSpPr/>
            <p:nvPr/>
          </p:nvSpPr>
          <p:spPr bwMode="auto">
            <a:xfrm flipH="1">
              <a:off x="4191000" y="3429000"/>
              <a:ext cx="1295400" cy="3200400"/>
            </a:xfrm>
            <a:prstGeom prst="arc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/>
              </a:endParaRPr>
            </a:p>
          </p:txBody>
        </p:sp>
        <p:sp>
          <p:nvSpPr>
            <p:cNvPr id="10" name="Arc 9"/>
            <p:cNvSpPr/>
            <p:nvPr/>
          </p:nvSpPr>
          <p:spPr bwMode="auto">
            <a:xfrm flipH="1">
              <a:off x="4419600" y="3429000"/>
              <a:ext cx="1295400" cy="3200400"/>
            </a:xfrm>
            <a:prstGeom prst="arc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 rot="5400000">
            <a:off x="6265238" y="4590087"/>
            <a:ext cx="928592" cy="2062291"/>
            <a:chOff x="4038600" y="3352800"/>
            <a:chExt cx="1676400" cy="3276600"/>
          </a:xfrm>
        </p:grpSpPr>
        <p:sp>
          <p:nvSpPr>
            <p:cNvPr id="25" name="Arc 24"/>
            <p:cNvSpPr/>
            <p:nvPr/>
          </p:nvSpPr>
          <p:spPr bwMode="auto">
            <a:xfrm flipH="1">
              <a:off x="4038600" y="3352800"/>
              <a:ext cx="1295400" cy="3200400"/>
            </a:xfrm>
            <a:prstGeom prst="arc">
              <a:avLst/>
            </a:prstGeom>
            <a:noFill/>
            <a:ln w="76200" cap="flat" cmpd="sng" algn="ctr">
              <a:solidFill>
                <a:srgbClr val="0AF815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/>
              </a:endParaRPr>
            </a:p>
          </p:txBody>
        </p:sp>
        <p:sp>
          <p:nvSpPr>
            <p:cNvPr id="26" name="Arc 25"/>
            <p:cNvSpPr/>
            <p:nvPr/>
          </p:nvSpPr>
          <p:spPr bwMode="auto">
            <a:xfrm flipH="1">
              <a:off x="4191000" y="3429000"/>
              <a:ext cx="1295400" cy="3200400"/>
            </a:xfrm>
            <a:prstGeom prst="arc">
              <a:avLst/>
            </a:prstGeom>
            <a:noFill/>
            <a:ln w="76200" cap="flat" cmpd="sng" algn="ctr">
              <a:solidFill>
                <a:srgbClr val="0AF815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 flipH="1">
              <a:off x="4419600" y="3429000"/>
              <a:ext cx="1295400" cy="3200400"/>
            </a:xfrm>
            <a:prstGeom prst="arc">
              <a:avLst/>
            </a:prstGeom>
            <a:noFill/>
            <a:ln w="76200" cap="flat" cmpd="sng" algn="ctr">
              <a:solidFill>
                <a:srgbClr val="0AF815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7379681" y="5454391"/>
            <a:ext cx="1599797" cy="461665"/>
          </a:xfrm>
          <a:prstGeom prst="rect">
            <a:avLst/>
          </a:prstGeom>
          <a:solidFill>
            <a:srgbClr val="F8F8F8">
              <a:alpha val="65882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/>
              </a:rPr>
              <a:t>graphèmes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5532462" y="4844511"/>
            <a:ext cx="2681833" cy="1151263"/>
            <a:chOff x="5544181" y="4908066"/>
            <a:chExt cx="2681833" cy="1151263"/>
          </a:xfrm>
        </p:grpSpPr>
        <p:grpSp>
          <p:nvGrpSpPr>
            <p:cNvPr id="15" name="Groupe 14"/>
            <p:cNvGrpSpPr/>
            <p:nvPr/>
          </p:nvGrpSpPr>
          <p:grpSpPr>
            <a:xfrm rot="2722843">
              <a:off x="6309466" y="4142781"/>
              <a:ext cx="1151263" cy="2681833"/>
              <a:chOff x="4038600" y="3352800"/>
              <a:chExt cx="1676400" cy="3276600"/>
            </a:xfrm>
          </p:grpSpPr>
          <p:sp>
            <p:nvSpPr>
              <p:cNvPr id="16" name="Arc 15"/>
              <p:cNvSpPr/>
              <p:nvPr/>
            </p:nvSpPr>
            <p:spPr bwMode="auto">
              <a:xfrm flipH="1">
                <a:off x="4038600" y="3352800"/>
                <a:ext cx="1295400" cy="3200400"/>
              </a:xfrm>
              <a:prstGeom prst="arc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med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/>
                </a:endParaRPr>
              </a:p>
            </p:txBody>
          </p:sp>
          <p:sp>
            <p:nvSpPr>
              <p:cNvPr id="17" name="Arc 16"/>
              <p:cNvSpPr/>
              <p:nvPr/>
            </p:nvSpPr>
            <p:spPr bwMode="auto">
              <a:xfrm flipH="1">
                <a:off x="4191000" y="3429000"/>
                <a:ext cx="1295400" cy="3200400"/>
              </a:xfrm>
              <a:prstGeom prst="arc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med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/>
                </a:endParaRPr>
              </a:p>
            </p:txBody>
          </p:sp>
          <p:sp>
            <p:nvSpPr>
              <p:cNvPr id="18" name="Arc 17"/>
              <p:cNvSpPr/>
              <p:nvPr/>
            </p:nvSpPr>
            <p:spPr bwMode="auto">
              <a:xfrm flipH="1">
                <a:off x="4419600" y="3429000"/>
                <a:ext cx="1295400" cy="3200400"/>
              </a:xfrm>
              <a:prstGeom prst="arc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med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2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/>
                </a:endParaRPr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6019800" y="5081068"/>
              <a:ext cx="752129" cy="461665"/>
            </a:xfrm>
            <a:prstGeom prst="rect">
              <a:avLst/>
            </a:prstGeom>
            <a:solidFill>
              <a:srgbClr val="F8F8F8">
                <a:alpha val="65882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Times New Roman"/>
                </a:rPr>
                <a:t>sens</a:t>
              </a:r>
            </a:p>
          </p:txBody>
        </p:sp>
      </p:grpSp>
      <p:grpSp>
        <p:nvGrpSpPr>
          <p:cNvPr id="37" name="Groupe 36"/>
          <p:cNvGrpSpPr/>
          <p:nvPr/>
        </p:nvGrpSpPr>
        <p:grpSpPr>
          <a:xfrm rot="20700000">
            <a:off x="5315434" y="5488463"/>
            <a:ext cx="916947" cy="742772"/>
            <a:chOff x="5029200" y="5734750"/>
            <a:chExt cx="971154" cy="786682"/>
          </a:xfrm>
        </p:grpSpPr>
        <p:sp>
          <p:nvSpPr>
            <p:cNvPr id="35" name="Arc 34"/>
            <p:cNvSpPr/>
            <p:nvPr/>
          </p:nvSpPr>
          <p:spPr bwMode="auto">
            <a:xfrm rot="12800720">
              <a:off x="5094663" y="5734750"/>
              <a:ext cx="905691" cy="786682"/>
            </a:xfrm>
            <a:prstGeom prst="arc">
              <a:avLst>
                <a:gd name="adj1" fmla="val 17770376"/>
                <a:gd name="adj2" fmla="val 20614746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/>
              </a:endParaRPr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5029200" y="5977378"/>
              <a:ext cx="541520" cy="400306"/>
              <a:chOff x="5029200" y="5977378"/>
              <a:chExt cx="541520" cy="400306"/>
            </a:xfrm>
          </p:grpSpPr>
          <p:cxnSp>
            <p:nvCxnSpPr>
              <p:cNvPr id="19" name="Connecteur droit 18"/>
              <p:cNvCxnSpPr/>
              <p:nvPr/>
            </p:nvCxnSpPr>
            <p:spPr bwMode="auto">
              <a:xfrm>
                <a:off x="5029200" y="5977378"/>
                <a:ext cx="541520" cy="15057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Connecteur droit 28"/>
              <p:cNvCxnSpPr/>
              <p:nvPr/>
            </p:nvCxnSpPr>
            <p:spPr bwMode="auto">
              <a:xfrm flipV="1">
                <a:off x="5105400" y="6127952"/>
                <a:ext cx="465320" cy="24973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" name="Arc 33"/>
            <p:cNvSpPr/>
            <p:nvPr/>
          </p:nvSpPr>
          <p:spPr bwMode="auto">
            <a:xfrm rot="12800720">
              <a:off x="5189943" y="5793658"/>
              <a:ext cx="761553" cy="661484"/>
            </a:xfrm>
            <a:prstGeom prst="arc">
              <a:avLst>
                <a:gd name="adj1" fmla="val 17889977"/>
                <a:gd name="adj2" fmla="val 20470149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/>
              </a:endParaRPr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4771124" y="5917758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MOT</a:t>
            </a:r>
          </a:p>
        </p:txBody>
      </p:sp>
      <p:cxnSp>
        <p:nvCxnSpPr>
          <p:cNvPr id="40" name="Connecteur droit avec flèche 39"/>
          <p:cNvCxnSpPr>
            <a:endCxn id="11" idx="1"/>
          </p:cNvCxnSpPr>
          <p:nvPr/>
        </p:nvCxnSpPr>
        <p:spPr bwMode="auto">
          <a:xfrm flipV="1">
            <a:off x="5887373" y="5685222"/>
            <a:ext cx="1492306" cy="164476"/>
          </a:xfrm>
          <a:prstGeom prst="straightConnector1">
            <a:avLst/>
          </a:prstGeom>
          <a:solidFill>
            <a:schemeClr val="accent1"/>
          </a:solidFill>
          <a:ln w="66675" cap="flat" cmpd="sng" algn="ctr">
            <a:solidFill>
              <a:schemeClr val="accent4"/>
            </a:solidFill>
            <a:prstDash val="solid"/>
            <a:round/>
            <a:headEnd type="none" w="med" len="med"/>
            <a:tailEnd type="stealth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2" name="ZoneTexte 11"/>
          <p:cNvSpPr txBox="1"/>
          <p:nvPr/>
        </p:nvSpPr>
        <p:spPr>
          <a:xfrm>
            <a:off x="7532079" y="4143072"/>
            <a:ext cx="1529586" cy="461665"/>
          </a:xfrm>
          <a:prstGeom prst="rect">
            <a:avLst/>
          </a:prstGeom>
          <a:solidFill>
            <a:srgbClr val="F8F8F8">
              <a:alpha val="65882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C670C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/>
              </a:rPr>
              <a:t>phonèmes</a:t>
            </a:r>
          </a:p>
        </p:txBody>
      </p:sp>
    </p:spTree>
    <p:extLst>
      <p:ext uri="{BB962C8B-B14F-4D97-AF65-F5344CB8AC3E}">
        <p14:creationId xmlns:p14="http://schemas.microsoft.com/office/powerpoint/2010/main" val="1870143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83639" y="-15240"/>
            <a:ext cx="5638799" cy="1143000"/>
          </a:xfrm>
        </p:spPr>
        <p:txBody>
          <a:bodyPr/>
          <a:lstStyle/>
          <a:p>
            <a:r>
              <a:rPr lang="fr-FR" sz="2800" b="1" dirty="0"/>
              <a:t>Enseigner également </a:t>
            </a:r>
            <a:br>
              <a:rPr lang="fr-FR" sz="2800" b="1" dirty="0"/>
            </a:br>
            <a:r>
              <a:rPr lang="fr-FR" sz="2800" b="1" dirty="0"/>
              <a:t>la compréhension</a:t>
            </a:r>
            <a:endParaRPr lang="en-US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" y="4099863"/>
            <a:ext cx="9037320" cy="457200"/>
          </a:xfrm>
        </p:spPr>
        <p:txBody>
          <a:bodyPr/>
          <a:lstStyle/>
          <a:p>
            <a:pPr marL="0" indent="0" algn="ctr"/>
            <a:r>
              <a:rPr lang="en-US" sz="1400" dirty="0"/>
              <a:t>Bianco, M., </a:t>
            </a:r>
            <a:r>
              <a:rPr lang="en-US" sz="1400" dirty="0" err="1"/>
              <a:t>Pellenq</a:t>
            </a:r>
            <a:r>
              <a:rPr lang="en-US" sz="1400" dirty="0"/>
              <a:t>, C., Lambert, E., </a:t>
            </a:r>
            <a:r>
              <a:rPr lang="en-US" sz="1400" dirty="0" err="1"/>
              <a:t>Bressoux</a:t>
            </a:r>
            <a:r>
              <a:rPr lang="en-US" sz="1400" dirty="0"/>
              <a:t>, P., Lima, L., &amp; Doyen, A.-L. (2012). Impact of early code-skill and oral-comprehension training on reading achievement in first grade. </a:t>
            </a:r>
            <a:r>
              <a:rPr lang="en-US" sz="1400" i="1" dirty="0"/>
              <a:t>Journal of Research in Reading</a:t>
            </a:r>
            <a:r>
              <a:rPr lang="en-US" sz="1400" dirty="0"/>
              <a:t>, </a:t>
            </a:r>
            <a:r>
              <a:rPr lang="en-US" sz="1400" i="1" dirty="0"/>
              <a:t>35</a:t>
            </a:r>
            <a:r>
              <a:rPr lang="en-US" sz="1400" dirty="0"/>
              <a:t>(4), 427–455.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50" y="4653028"/>
            <a:ext cx="5922450" cy="207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1600" y="4689516"/>
            <a:ext cx="31902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682 enfants de 4 ans sont entraînés au décodage ou à la compréhension. 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2 ans plus tard, les deux types d’entrainement ont des effets très complémentaires sur l’identification des mots écrits et sur la compréhension des textes écrits;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7CC12F-A7FF-43B2-8C5C-CC8AA1AA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150" y="33978"/>
            <a:ext cx="5735320" cy="248294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9400" y="1127760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Il n’y aucune raison d’opposer 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décodage et compréhension.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L’entraînement au décodage 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graphème-phonème améliore 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généralement aussi la compréhension.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Le modèle approprié est multiplicatif 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(Gough &amp; </a:t>
            </a:r>
            <a:r>
              <a:rPr kumimoji="0" lang="en-US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Tunmer</a:t>
            </a: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1986).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9B3B2-A04A-4A08-BD07-07687AC2EE51}"/>
              </a:ext>
            </a:extLst>
          </p:cNvPr>
          <p:cNvSpPr/>
          <p:nvPr/>
        </p:nvSpPr>
        <p:spPr>
          <a:xfrm>
            <a:off x="3377830" y="33979"/>
            <a:ext cx="5241959" cy="466931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73E474-CD7F-4517-A869-C1F46947CC00}"/>
              </a:ext>
            </a:extLst>
          </p:cNvPr>
          <p:cNvSpPr/>
          <p:nvPr/>
        </p:nvSpPr>
        <p:spPr>
          <a:xfrm>
            <a:off x="299720" y="3260119"/>
            <a:ext cx="8478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000000"/>
                </a:solidFill>
                <a:cs typeface="Times New Roman" pitchFamily="18" charset="0"/>
              </a:rPr>
              <a:t>On doit mener, dès la maternelle, une réflexion sur le sens des phrases et des textes à l’oral, puis, lorsque le décodage est acquis, à l’écrit.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5" grpId="0" uiExpand="1" build="p" bldLvl="2"/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6452" y="1976424"/>
            <a:ext cx="4209714" cy="40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66588" y="5123109"/>
            <a:ext cx="1565275" cy="1206500"/>
            <a:chOff x="346" y="2789"/>
            <a:chExt cx="589" cy="454"/>
          </a:xfrm>
        </p:grpSpPr>
        <p:sp>
          <p:nvSpPr>
            <p:cNvPr id="619524" name="Rectangle 4"/>
            <p:cNvSpPr>
              <a:spLocks noChangeArrowheads="1"/>
            </p:cNvSpPr>
            <p:nvPr/>
          </p:nvSpPr>
          <p:spPr bwMode="auto">
            <a:xfrm>
              <a:off x="347" y="2789"/>
              <a:ext cx="588" cy="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25" name="Line 5"/>
            <p:cNvSpPr>
              <a:spLocks noChangeShapeType="1"/>
            </p:cNvSpPr>
            <p:nvPr/>
          </p:nvSpPr>
          <p:spPr bwMode="auto">
            <a:xfrm>
              <a:off x="347" y="2789"/>
              <a:ext cx="5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26" name="Freeform 6"/>
            <p:cNvSpPr>
              <a:spLocks/>
            </p:cNvSpPr>
            <p:nvPr/>
          </p:nvSpPr>
          <p:spPr bwMode="auto">
            <a:xfrm>
              <a:off x="347" y="2789"/>
              <a:ext cx="588" cy="454"/>
            </a:xfrm>
            <a:custGeom>
              <a:avLst/>
              <a:gdLst/>
              <a:ahLst/>
              <a:cxnLst>
                <a:cxn ang="0">
                  <a:pos x="0" y="471"/>
                </a:cxn>
                <a:cxn ang="0">
                  <a:pos x="595" y="471"/>
                </a:cxn>
                <a:cxn ang="0">
                  <a:pos x="595" y="0"/>
                </a:cxn>
              </a:cxnLst>
              <a:rect l="0" t="0" r="r" b="b"/>
              <a:pathLst>
                <a:path w="595" h="471">
                  <a:moveTo>
                    <a:pt x="0" y="471"/>
                  </a:moveTo>
                  <a:lnTo>
                    <a:pt x="595" y="471"/>
                  </a:lnTo>
                  <a:lnTo>
                    <a:pt x="595" y="0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27" name="Line 7"/>
            <p:cNvSpPr>
              <a:spLocks noChangeShapeType="1"/>
            </p:cNvSpPr>
            <p:nvPr/>
          </p:nvSpPr>
          <p:spPr bwMode="auto">
            <a:xfrm flipV="1">
              <a:off x="431" y="3238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28" name="Line 8"/>
            <p:cNvSpPr>
              <a:spLocks noChangeShapeType="1"/>
            </p:cNvSpPr>
            <p:nvPr/>
          </p:nvSpPr>
          <p:spPr bwMode="auto">
            <a:xfrm flipV="1">
              <a:off x="515" y="3238"/>
              <a:ext cx="1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29" name="Line 9"/>
            <p:cNvSpPr>
              <a:spLocks noChangeShapeType="1"/>
            </p:cNvSpPr>
            <p:nvPr/>
          </p:nvSpPr>
          <p:spPr bwMode="auto">
            <a:xfrm flipV="1">
              <a:off x="599" y="3238"/>
              <a:ext cx="1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0" name="Line 10"/>
            <p:cNvSpPr>
              <a:spLocks noChangeShapeType="1"/>
            </p:cNvSpPr>
            <p:nvPr/>
          </p:nvSpPr>
          <p:spPr bwMode="auto">
            <a:xfrm flipV="1">
              <a:off x="682" y="3238"/>
              <a:ext cx="1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1" name="Line 11"/>
            <p:cNvSpPr>
              <a:spLocks noChangeShapeType="1"/>
            </p:cNvSpPr>
            <p:nvPr/>
          </p:nvSpPr>
          <p:spPr bwMode="auto">
            <a:xfrm flipV="1">
              <a:off x="766" y="3238"/>
              <a:ext cx="1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2" name="Line 12"/>
            <p:cNvSpPr>
              <a:spLocks noChangeShapeType="1"/>
            </p:cNvSpPr>
            <p:nvPr/>
          </p:nvSpPr>
          <p:spPr bwMode="auto">
            <a:xfrm flipV="1">
              <a:off x="851" y="3238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3" name="Line 13"/>
            <p:cNvSpPr>
              <a:spLocks noChangeShapeType="1"/>
            </p:cNvSpPr>
            <p:nvPr/>
          </p:nvSpPr>
          <p:spPr bwMode="auto">
            <a:xfrm>
              <a:off x="347" y="2789"/>
              <a:ext cx="588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4" name="Freeform 14"/>
            <p:cNvSpPr>
              <a:spLocks/>
            </p:cNvSpPr>
            <p:nvPr/>
          </p:nvSpPr>
          <p:spPr bwMode="auto">
            <a:xfrm>
              <a:off x="347" y="2789"/>
              <a:ext cx="588" cy="454"/>
            </a:xfrm>
            <a:custGeom>
              <a:avLst/>
              <a:gdLst/>
              <a:ahLst/>
              <a:cxnLst>
                <a:cxn ang="0">
                  <a:pos x="0" y="471"/>
                </a:cxn>
                <a:cxn ang="0">
                  <a:pos x="595" y="471"/>
                </a:cxn>
                <a:cxn ang="0">
                  <a:pos x="595" y="0"/>
                </a:cxn>
              </a:cxnLst>
              <a:rect l="0" t="0" r="r" b="b"/>
              <a:pathLst>
                <a:path w="595" h="471">
                  <a:moveTo>
                    <a:pt x="0" y="471"/>
                  </a:moveTo>
                  <a:lnTo>
                    <a:pt x="595" y="471"/>
                  </a:lnTo>
                  <a:lnTo>
                    <a:pt x="595" y="0"/>
                  </a:lnTo>
                </a:path>
              </a:pathLst>
            </a:custGeom>
            <a:noFill/>
            <a:ln w="19050" cmpd="sng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5" name="Line 15"/>
            <p:cNvSpPr>
              <a:spLocks noChangeShapeType="1"/>
            </p:cNvSpPr>
            <p:nvPr/>
          </p:nvSpPr>
          <p:spPr bwMode="auto">
            <a:xfrm>
              <a:off x="431" y="2929"/>
              <a:ext cx="0" cy="1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6" name="Line 16"/>
            <p:cNvSpPr>
              <a:spLocks noChangeShapeType="1"/>
            </p:cNvSpPr>
            <p:nvPr/>
          </p:nvSpPr>
          <p:spPr bwMode="auto">
            <a:xfrm>
              <a:off x="426" y="292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7" name="Line 17"/>
            <p:cNvSpPr>
              <a:spLocks noChangeShapeType="1"/>
            </p:cNvSpPr>
            <p:nvPr/>
          </p:nvSpPr>
          <p:spPr bwMode="auto">
            <a:xfrm>
              <a:off x="426" y="3074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8" name="Line 18"/>
            <p:cNvSpPr>
              <a:spLocks noChangeShapeType="1"/>
            </p:cNvSpPr>
            <p:nvPr/>
          </p:nvSpPr>
          <p:spPr bwMode="auto">
            <a:xfrm>
              <a:off x="515" y="3068"/>
              <a:ext cx="1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39" name="Line 19"/>
            <p:cNvSpPr>
              <a:spLocks noChangeShapeType="1"/>
            </p:cNvSpPr>
            <p:nvPr/>
          </p:nvSpPr>
          <p:spPr bwMode="auto">
            <a:xfrm>
              <a:off x="510" y="3068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0" name="Line 20"/>
            <p:cNvSpPr>
              <a:spLocks noChangeShapeType="1"/>
            </p:cNvSpPr>
            <p:nvPr/>
          </p:nvSpPr>
          <p:spPr bwMode="auto">
            <a:xfrm>
              <a:off x="510" y="3207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1" name="Line 21"/>
            <p:cNvSpPr>
              <a:spLocks noChangeShapeType="1"/>
            </p:cNvSpPr>
            <p:nvPr/>
          </p:nvSpPr>
          <p:spPr bwMode="auto">
            <a:xfrm>
              <a:off x="599" y="2982"/>
              <a:ext cx="1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2" name="Line 22"/>
            <p:cNvSpPr>
              <a:spLocks noChangeShapeType="1"/>
            </p:cNvSpPr>
            <p:nvPr/>
          </p:nvSpPr>
          <p:spPr bwMode="auto">
            <a:xfrm>
              <a:off x="595" y="2982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3" name="Line 23"/>
            <p:cNvSpPr>
              <a:spLocks noChangeShapeType="1"/>
            </p:cNvSpPr>
            <p:nvPr/>
          </p:nvSpPr>
          <p:spPr bwMode="auto">
            <a:xfrm>
              <a:off x="595" y="3113"/>
              <a:ext cx="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4" name="Line 24"/>
            <p:cNvSpPr>
              <a:spLocks noChangeShapeType="1"/>
            </p:cNvSpPr>
            <p:nvPr/>
          </p:nvSpPr>
          <p:spPr bwMode="auto">
            <a:xfrm>
              <a:off x="682" y="2808"/>
              <a:ext cx="1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5" name="Line 25"/>
            <p:cNvSpPr>
              <a:spLocks noChangeShapeType="1"/>
            </p:cNvSpPr>
            <p:nvPr/>
          </p:nvSpPr>
          <p:spPr bwMode="auto">
            <a:xfrm>
              <a:off x="678" y="2808"/>
              <a:ext cx="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6" name="Line 26"/>
            <p:cNvSpPr>
              <a:spLocks noChangeShapeType="1"/>
            </p:cNvSpPr>
            <p:nvPr/>
          </p:nvSpPr>
          <p:spPr bwMode="auto">
            <a:xfrm>
              <a:off x="678" y="2946"/>
              <a:ext cx="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7" name="Line 27"/>
            <p:cNvSpPr>
              <a:spLocks noChangeShapeType="1"/>
            </p:cNvSpPr>
            <p:nvPr/>
          </p:nvSpPr>
          <p:spPr bwMode="auto">
            <a:xfrm>
              <a:off x="766" y="2969"/>
              <a:ext cx="1" cy="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8" name="Line 28"/>
            <p:cNvSpPr>
              <a:spLocks noChangeShapeType="1"/>
            </p:cNvSpPr>
            <p:nvPr/>
          </p:nvSpPr>
          <p:spPr bwMode="auto">
            <a:xfrm>
              <a:off x="762" y="2969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49" name="Line 29"/>
            <p:cNvSpPr>
              <a:spLocks noChangeShapeType="1"/>
            </p:cNvSpPr>
            <p:nvPr/>
          </p:nvSpPr>
          <p:spPr bwMode="auto">
            <a:xfrm>
              <a:off x="762" y="3095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0" name="Line 30"/>
            <p:cNvSpPr>
              <a:spLocks noChangeShapeType="1"/>
            </p:cNvSpPr>
            <p:nvPr/>
          </p:nvSpPr>
          <p:spPr bwMode="auto">
            <a:xfrm>
              <a:off x="851" y="3083"/>
              <a:ext cx="0" cy="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1" name="Line 31"/>
            <p:cNvSpPr>
              <a:spLocks noChangeShapeType="1"/>
            </p:cNvSpPr>
            <p:nvPr/>
          </p:nvSpPr>
          <p:spPr bwMode="auto">
            <a:xfrm>
              <a:off x="846" y="308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2" name="Line 32"/>
            <p:cNvSpPr>
              <a:spLocks noChangeShapeType="1"/>
            </p:cNvSpPr>
            <p:nvPr/>
          </p:nvSpPr>
          <p:spPr bwMode="auto">
            <a:xfrm>
              <a:off x="846" y="3212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3" name="Freeform 33"/>
            <p:cNvSpPr>
              <a:spLocks/>
            </p:cNvSpPr>
            <p:nvPr/>
          </p:nvSpPr>
          <p:spPr bwMode="auto">
            <a:xfrm>
              <a:off x="431" y="2877"/>
              <a:ext cx="420" cy="271"/>
            </a:xfrm>
            <a:custGeom>
              <a:avLst/>
              <a:gdLst/>
              <a:ahLst/>
              <a:cxnLst>
                <a:cxn ang="0">
                  <a:pos x="0" y="267"/>
                </a:cxn>
                <a:cxn ang="0">
                  <a:pos x="177" y="559"/>
                </a:cxn>
                <a:cxn ang="0">
                  <a:pos x="353" y="367"/>
                </a:cxn>
                <a:cxn ang="0">
                  <a:pos x="529" y="0"/>
                </a:cxn>
                <a:cxn ang="0">
                  <a:pos x="705" y="333"/>
                </a:cxn>
                <a:cxn ang="0">
                  <a:pos x="881" y="582"/>
                </a:cxn>
              </a:cxnLst>
              <a:rect l="0" t="0" r="r" b="b"/>
              <a:pathLst>
                <a:path w="881" h="582">
                  <a:moveTo>
                    <a:pt x="0" y="267"/>
                  </a:moveTo>
                  <a:lnTo>
                    <a:pt x="177" y="559"/>
                  </a:lnTo>
                  <a:lnTo>
                    <a:pt x="353" y="367"/>
                  </a:lnTo>
                  <a:lnTo>
                    <a:pt x="529" y="0"/>
                  </a:lnTo>
                  <a:lnTo>
                    <a:pt x="705" y="333"/>
                  </a:lnTo>
                  <a:lnTo>
                    <a:pt x="881" y="582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4" name="Line 34"/>
            <p:cNvSpPr>
              <a:spLocks noChangeShapeType="1"/>
            </p:cNvSpPr>
            <p:nvPr/>
          </p:nvSpPr>
          <p:spPr bwMode="auto">
            <a:xfrm>
              <a:off x="431" y="3003"/>
              <a:ext cx="0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5" name="Line 35"/>
            <p:cNvSpPr>
              <a:spLocks noChangeShapeType="1"/>
            </p:cNvSpPr>
            <p:nvPr/>
          </p:nvSpPr>
          <p:spPr bwMode="auto">
            <a:xfrm>
              <a:off x="426" y="300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6" name="Line 36"/>
            <p:cNvSpPr>
              <a:spLocks noChangeShapeType="1"/>
            </p:cNvSpPr>
            <p:nvPr/>
          </p:nvSpPr>
          <p:spPr bwMode="auto">
            <a:xfrm>
              <a:off x="426" y="3011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7" name="Line 37"/>
            <p:cNvSpPr>
              <a:spLocks noChangeShapeType="1"/>
            </p:cNvSpPr>
            <p:nvPr/>
          </p:nvSpPr>
          <p:spPr bwMode="auto">
            <a:xfrm>
              <a:off x="515" y="3144"/>
              <a:ext cx="1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8" name="Line 38"/>
            <p:cNvSpPr>
              <a:spLocks noChangeShapeType="1"/>
            </p:cNvSpPr>
            <p:nvPr/>
          </p:nvSpPr>
          <p:spPr bwMode="auto">
            <a:xfrm>
              <a:off x="510" y="3144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59" name="Line 39"/>
            <p:cNvSpPr>
              <a:spLocks noChangeShapeType="1"/>
            </p:cNvSpPr>
            <p:nvPr/>
          </p:nvSpPr>
          <p:spPr bwMode="auto">
            <a:xfrm>
              <a:off x="510" y="314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0" name="Line 40"/>
            <p:cNvSpPr>
              <a:spLocks noChangeShapeType="1"/>
            </p:cNvSpPr>
            <p:nvPr/>
          </p:nvSpPr>
          <p:spPr bwMode="auto">
            <a:xfrm>
              <a:off x="599" y="3029"/>
              <a:ext cx="1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1" name="Line 41"/>
            <p:cNvSpPr>
              <a:spLocks noChangeShapeType="1"/>
            </p:cNvSpPr>
            <p:nvPr/>
          </p:nvSpPr>
          <p:spPr bwMode="auto">
            <a:xfrm>
              <a:off x="595" y="3029"/>
              <a:ext cx="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2" name="Line 42"/>
            <p:cNvSpPr>
              <a:spLocks noChangeShapeType="1"/>
            </p:cNvSpPr>
            <p:nvPr/>
          </p:nvSpPr>
          <p:spPr bwMode="auto">
            <a:xfrm>
              <a:off x="595" y="3034"/>
              <a:ext cx="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3" name="Line 43"/>
            <p:cNvSpPr>
              <a:spLocks noChangeShapeType="1"/>
            </p:cNvSpPr>
            <p:nvPr/>
          </p:nvSpPr>
          <p:spPr bwMode="auto">
            <a:xfrm>
              <a:off x="682" y="2905"/>
              <a:ext cx="1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4" name="Line 44"/>
            <p:cNvSpPr>
              <a:spLocks noChangeShapeType="1"/>
            </p:cNvSpPr>
            <p:nvPr/>
          </p:nvSpPr>
          <p:spPr bwMode="auto">
            <a:xfrm>
              <a:off x="678" y="2905"/>
              <a:ext cx="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5" name="Line 45"/>
            <p:cNvSpPr>
              <a:spLocks noChangeShapeType="1"/>
            </p:cNvSpPr>
            <p:nvPr/>
          </p:nvSpPr>
          <p:spPr bwMode="auto">
            <a:xfrm>
              <a:off x="678" y="2909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6" name="Line 46"/>
            <p:cNvSpPr>
              <a:spLocks noChangeShapeType="1"/>
            </p:cNvSpPr>
            <p:nvPr/>
          </p:nvSpPr>
          <p:spPr bwMode="auto">
            <a:xfrm>
              <a:off x="766" y="3011"/>
              <a:ext cx="1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7" name="Line 47"/>
            <p:cNvSpPr>
              <a:spLocks noChangeShapeType="1"/>
            </p:cNvSpPr>
            <p:nvPr/>
          </p:nvSpPr>
          <p:spPr bwMode="auto">
            <a:xfrm>
              <a:off x="762" y="3011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8" name="Line 48"/>
            <p:cNvSpPr>
              <a:spLocks noChangeShapeType="1"/>
            </p:cNvSpPr>
            <p:nvPr/>
          </p:nvSpPr>
          <p:spPr bwMode="auto">
            <a:xfrm>
              <a:off x="762" y="3015"/>
              <a:ext cx="9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69" name="Line 49"/>
            <p:cNvSpPr>
              <a:spLocks noChangeShapeType="1"/>
            </p:cNvSpPr>
            <p:nvPr/>
          </p:nvSpPr>
          <p:spPr bwMode="auto">
            <a:xfrm>
              <a:off x="851" y="3136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70" name="Line 50"/>
            <p:cNvSpPr>
              <a:spLocks noChangeShapeType="1"/>
            </p:cNvSpPr>
            <p:nvPr/>
          </p:nvSpPr>
          <p:spPr bwMode="auto">
            <a:xfrm>
              <a:off x="846" y="313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71" name="Line 51"/>
            <p:cNvSpPr>
              <a:spLocks noChangeShapeType="1"/>
            </p:cNvSpPr>
            <p:nvPr/>
          </p:nvSpPr>
          <p:spPr bwMode="auto">
            <a:xfrm>
              <a:off x="846" y="3141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72" name="Freeform 52"/>
            <p:cNvSpPr>
              <a:spLocks/>
            </p:cNvSpPr>
            <p:nvPr/>
          </p:nvSpPr>
          <p:spPr bwMode="auto">
            <a:xfrm>
              <a:off x="431" y="2907"/>
              <a:ext cx="420" cy="23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177" y="514"/>
                </a:cxn>
                <a:cxn ang="0">
                  <a:pos x="353" y="269"/>
                </a:cxn>
                <a:cxn ang="0">
                  <a:pos x="529" y="0"/>
                </a:cxn>
                <a:cxn ang="0">
                  <a:pos x="705" y="230"/>
                </a:cxn>
                <a:cxn ang="0">
                  <a:pos x="881" y="497"/>
                </a:cxn>
              </a:cxnLst>
              <a:rect l="0" t="0" r="r" b="b"/>
              <a:pathLst>
                <a:path w="881" h="514">
                  <a:moveTo>
                    <a:pt x="0" y="218"/>
                  </a:moveTo>
                  <a:lnTo>
                    <a:pt x="177" y="514"/>
                  </a:lnTo>
                  <a:lnTo>
                    <a:pt x="353" y="269"/>
                  </a:lnTo>
                  <a:lnTo>
                    <a:pt x="529" y="0"/>
                  </a:lnTo>
                  <a:lnTo>
                    <a:pt x="705" y="230"/>
                  </a:lnTo>
                  <a:lnTo>
                    <a:pt x="881" y="497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73" name="Line 53"/>
            <p:cNvSpPr>
              <a:spLocks noChangeShapeType="1"/>
            </p:cNvSpPr>
            <p:nvPr/>
          </p:nvSpPr>
          <p:spPr bwMode="auto">
            <a:xfrm>
              <a:off x="346" y="2791"/>
              <a:ext cx="0" cy="443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4141020" y="2567233"/>
            <a:ext cx="2903538" cy="2193925"/>
            <a:chOff x="222" y="176"/>
            <a:chExt cx="1093" cy="826"/>
          </a:xfrm>
        </p:grpSpPr>
        <p:pic>
          <p:nvPicPr>
            <p:cNvPr id="619575" name="Picture 55"/>
            <p:cNvPicPr>
              <a:picLocks noChangeAspect="1" noChangeArrowheads="1"/>
            </p:cNvPicPr>
            <p:nvPr/>
          </p:nvPicPr>
          <p:blipFill>
            <a:blip r:embed="rId4" cstate="print"/>
            <a:srcRect l="7834" t="9508" r="7434" b="3278"/>
            <a:stretch>
              <a:fillRect/>
            </a:stretch>
          </p:blipFill>
          <p:spPr bwMode="auto">
            <a:xfrm>
              <a:off x="255" y="204"/>
              <a:ext cx="1060" cy="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19576" name="Text Box 56"/>
            <p:cNvSpPr txBox="1">
              <a:spLocks noChangeArrowheads="1"/>
            </p:cNvSpPr>
            <p:nvPr/>
          </p:nvSpPr>
          <p:spPr bwMode="auto">
            <a:xfrm>
              <a:off x="222" y="176"/>
              <a:ext cx="110" cy="15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dirty="0">
                  <a:solidFill>
                    <a:srgbClr val="FFFFFF"/>
                  </a:solidFill>
                  <a:latin typeface="Calibri" pitchFamily="34" charset="0"/>
                  <a:cs typeface="+mn-cs"/>
                </a:rPr>
                <a:t>L</a:t>
              </a: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7395400" y="1990969"/>
            <a:ext cx="1565275" cy="1204912"/>
            <a:chOff x="595" y="1331"/>
            <a:chExt cx="583" cy="453"/>
          </a:xfrm>
        </p:grpSpPr>
        <p:sp>
          <p:nvSpPr>
            <p:cNvPr id="619578" name="Rectangle 58"/>
            <p:cNvSpPr>
              <a:spLocks noChangeArrowheads="1"/>
            </p:cNvSpPr>
            <p:nvPr/>
          </p:nvSpPr>
          <p:spPr bwMode="auto">
            <a:xfrm>
              <a:off x="600" y="1331"/>
              <a:ext cx="578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79" name="Line 59"/>
            <p:cNvSpPr>
              <a:spLocks noChangeShapeType="1"/>
            </p:cNvSpPr>
            <p:nvPr/>
          </p:nvSpPr>
          <p:spPr bwMode="auto">
            <a:xfrm>
              <a:off x="595" y="1332"/>
              <a:ext cx="583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0" name="Line 60"/>
            <p:cNvSpPr>
              <a:spLocks noChangeShapeType="1"/>
            </p:cNvSpPr>
            <p:nvPr/>
          </p:nvSpPr>
          <p:spPr bwMode="auto">
            <a:xfrm>
              <a:off x="595" y="1784"/>
              <a:ext cx="583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1" name="Line 61"/>
            <p:cNvSpPr>
              <a:spLocks noChangeShapeType="1"/>
            </p:cNvSpPr>
            <p:nvPr/>
          </p:nvSpPr>
          <p:spPr bwMode="auto">
            <a:xfrm flipV="1">
              <a:off x="678" y="1778"/>
              <a:ext cx="1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2" name="Line 62"/>
            <p:cNvSpPr>
              <a:spLocks noChangeShapeType="1"/>
            </p:cNvSpPr>
            <p:nvPr/>
          </p:nvSpPr>
          <p:spPr bwMode="auto">
            <a:xfrm flipV="1">
              <a:off x="762" y="1778"/>
              <a:ext cx="0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3" name="Line 63"/>
            <p:cNvSpPr>
              <a:spLocks noChangeShapeType="1"/>
            </p:cNvSpPr>
            <p:nvPr/>
          </p:nvSpPr>
          <p:spPr bwMode="auto">
            <a:xfrm flipV="1">
              <a:off x="845" y="1778"/>
              <a:ext cx="0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4" name="Line 64"/>
            <p:cNvSpPr>
              <a:spLocks noChangeShapeType="1"/>
            </p:cNvSpPr>
            <p:nvPr/>
          </p:nvSpPr>
          <p:spPr bwMode="auto">
            <a:xfrm flipV="1">
              <a:off x="928" y="1778"/>
              <a:ext cx="1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5" name="Line 65"/>
            <p:cNvSpPr>
              <a:spLocks noChangeShapeType="1"/>
            </p:cNvSpPr>
            <p:nvPr/>
          </p:nvSpPr>
          <p:spPr bwMode="auto">
            <a:xfrm flipV="1">
              <a:off x="1011" y="1778"/>
              <a:ext cx="0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6" name="Line 66"/>
            <p:cNvSpPr>
              <a:spLocks noChangeShapeType="1"/>
            </p:cNvSpPr>
            <p:nvPr/>
          </p:nvSpPr>
          <p:spPr bwMode="auto">
            <a:xfrm flipV="1">
              <a:off x="1095" y="1778"/>
              <a:ext cx="0" cy="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7" name="Line 67"/>
            <p:cNvSpPr>
              <a:spLocks noChangeShapeType="1"/>
            </p:cNvSpPr>
            <p:nvPr/>
          </p:nvSpPr>
          <p:spPr bwMode="auto">
            <a:xfrm>
              <a:off x="595" y="1332"/>
              <a:ext cx="583" cy="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8" name="Line 68"/>
            <p:cNvSpPr>
              <a:spLocks noChangeShapeType="1"/>
            </p:cNvSpPr>
            <p:nvPr/>
          </p:nvSpPr>
          <p:spPr bwMode="auto">
            <a:xfrm>
              <a:off x="678" y="1530"/>
              <a:ext cx="1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89" name="Line 69"/>
            <p:cNvSpPr>
              <a:spLocks noChangeShapeType="1"/>
            </p:cNvSpPr>
            <p:nvPr/>
          </p:nvSpPr>
          <p:spPr bwMode="auto">
            <a:xfrm>
              <a:off x="673" y="1530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0" name="Line 70"/>
            <p:cNvSpPr>
              <a:spLocks noChangeShapeType="1"/>
            </p:cNvSpPr>
            <p:nvPr/>
          </p:nvSpPr>
          <p:spPr bwMode="auto">
            <a:xfrm>
              <a:off x="673" y="163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1" name="Line 71"/>
            <p:cNvSpPr>
              <a:spLocks noChangeShapeType="1"/>
            </p:cNvSpPr>
            <p:nvPr/>
          </p:nvSpPr>
          <p:spPr bwMode="auto">
            <a:xfrm>
              <a:off x="762" y="1379"/>
              <a:ext cx="0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2" name="Line 72"/>
            <p:cNvSpPr>
              <a:spLocks noChangeShapeType="1"/>
            </p:cNvSpPr>
            <p:nvPr/>
          </p:nvSpPr>
          <p:spPr bwMode="auto">
            <a:xfrm>
              <a:off x="756" y="1379"/>
              <a:ext cx="2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3" name="Line 73"/>
            <p:cNvSpPr>
              <a:spLocks noChangeShapeType="1"/>
            </p:cNvSpPr>
            <p:nvPr/>
          </p:nvSpPr>
          <p:spPr bwMode="auto">
            <a:xfrm>
              <a:off x="757" y="1480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4" name="Line 74"/>
            <p:cNvSpPr>
              <a:spLocks noChangeShapeType="1"/>
            </p:cNvSpPr>
            <p:nvPr/>
          </p:nvSpPr>
          <p:spPr bwMode="auto">
            <a:xfrm>
              <a:off x="845" y="1456"/>
              <a:ext cx="0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5" name="Line 75"/>
            <p:cNvSpPr>
              <a:spLocks noChangeShapeType="1"/>
            </p:cNvSpPr>
            <p:nvPr/>
          </p:nvSpPr>
          <p:spPr bwMode="auto">
            <a:xfrm>
              <a:off x="840" y="145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6" name="Line 76"/>
            <p:cNvSpPr>
              <a:spLocks noChangeShapeType="1"/>
            </p:cNvSpPr>
            <p:nvPr/>
          </p:nvSpPr>
          <p:spPr bwMode="auto">
            <a:xfrm>
              <a:off x="840" y="156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7" name="Line 77"/>
            <p:cNvSpPr>
              <a:spLocks noChangeShapeType="1"/>
            </p:cNvSpPr>
            <p:nvPr/>
          </p:nvSpPr>
          <p:spPr bwMode="auto">
            <a:xfrm>
              <a:off x="928" y="1535"/>
              <a:ext cx="1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8" name="Line 78"/>
            <p:cNvSpPr>
              <a:spLocks noChangeShapeType="1"/>
            </p:cNvSpPr>
            <p:nvPr/>
          </p:nvSpPr>
          <p:spPr bwMode="auto">
            <a:xfrm>
              <a:off x="923" y="1535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599" name="Line 79"/>
            <p:cNvSpPr>
              <a:spLocks noChangeShapeType="1"/>
            </p:cNvSpPr>
            <p:nvPr/>
          </p:nvSpPr>
          <p:spPr bwMode="auto">
            <a:xfrm>
              <a:off x="923" y="1638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0" name="Line 80"/>
            <p:cNvSpPr>
              <a:spLocks noChangeShapeType="1"/>
            </p:cNvSpPr>
            <p:nvPr/>
          </p:nvSpPr>
          <p:spPr bwMode="auto">
            <a:xfrm>
              <a:off x="1011" y="1620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1" name="Line 81"/>
            <p:cNvSpPr>
              <a:spLocks noChangeShapeType="1"/>
            </p:cNvSpPr>
            <p:nvPr/>
          </p:nvSpPr>
          <p:spPr bwMode="auto">
            <a:xfrm>
              <a:off x="1007" y="1620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2" name="Line 82"/>
            <p:cNvSpPr>
              <a:spLocks noChangeShapeType="1"/>
            </p:cNvSpPr>
            <p:nvPr/>
          </p:nvSpPr>
          <p:spPr bwMode="auto">
            <a:xfrm>
              <a:off x="1007" y="1729"/>
              <a:ext cx="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3" name="Line 83"/>
            <p:cNvSpPr>
              <a:spLocks noChangeShapeType="1"/>
            </p:cNvSpPr>
            <p:nvPr/>
          </p:nvSpPr>
          <p:spPr bwMode="auto">
            <a:xfrm>
              <a:off x="1095" y="166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4" name="Line 84"/>
            <p:cNvSpPr>
              <a:spLocks noChangeShapeType="1"/>
            </p:cNvSpPr>
            <p:nvPr/>
          </p:nvSpPr>
          <p:spPr bwMode="auto">
            <a:xfrm>
              <a:off x="1090" y="1667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5" name="Line 85"/>
            <p:cNvSpPr>
              <a:spLocks noChangeShapeType="1"/>
            </p:cNvSpPr>
            <p:nvPr/>
          </p:nvSpPr>
          <p:spPr bwMode="auto">
            <a:xfrm>
              <a:off x="1090" y="1758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6" name="Freeform 86"/>
            <p:cNvSpPr>
              <a:spLocks/>
            </p:cNvSpPr>
            <p:nvPr/>
          </p:nvSpPr>
          <p:spPr bwMode="auto">
            <a:xfrm>
              <a:off x="678" y="1429"/>
              <a:ext cx="417" cy="283"/>
            </a:xfrm>
            <a:custGeom>
              <a:avLst/>
              <a:gdLst/>
              <a:ahLst/>
              <a:cxnLst>
                <a:cxn ang="0">
                  <a:pos x="0" y="825"/>
                </a:cxn>
                <a:cxn ang="0">
                  <a:pos x="441" y="0"/>
                </a:cxn>
                <a:cxn ang="0">
                  <a:pos x="881" y="441"/>
                </a:cxn>
                <a:cxn ang="0">
                  <a:pos x="1322" y="850"/>
                </a:cxn>
                <a:cxn ang="0">
                  <a:pos x="1762" y="1327"/>
                </a:cxn>
                <a:cxn ang="0">
                  <a:pos x="2203" y="1530"/>
                </a:cxn>
              </a:cxnLst>
              <a:rect l="0" t="0" r="r" b="b"/>
              <a:pathLst>
                <a:path w="2203" h="1530">
                  <a:moveTo>
                    <a:pt x="0" y="825"/>
                  </a:moveTo>
                  <a:lnTo>
                    <a:pt x="441" y="0"/>
                  </a:lnTo>
                  <a:lnTo>
                    <a:pt x="881" y="441"/>
                  </a:lnTo>
                  <a:lnTo>
                    <a:pt x="1322" y="850"/>
                  </a:lnTo>
                  <a:lnTo>
                    <a:pt x="1762" y="1327"/>
                  </a:lnTo>
                  <a:lnTo>
                    <a:pt x="2203" y="1530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7" name="Line 87"/>
            <p:cNvSpPr>
              <a:spLocks noChangeShapeType="1"/>
            </p:cNvSpPr>
            <p:nvPr/>
          </p:nvSpPr>
          <p:spPr bwMode="auto">
            <a:xfrm>
              <a:off x="678" y="1586"/>
              <a:ext cx="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8" name="Line 88"/>
            <p:cNvSpPr>
              <a:spLocks noChangeShapeType="1"/>
            </p:cNvSpPr>
            <p:nvPr/>
          </p:nvSpPr>
          <p:spPr bwMode="auto">
            <a:xfrm>
              <a:off x="673" y="158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09" name="Line 89"/>
            <p:cNvSpPr>
              <a:spLocks noChangeShapeType="1"/>
            </p:cNvSpPr>
            <p:nvPr/>
          </p:nvSpPr>
          <p:spPr bwMode="auto">
            <a:xfrm>
              <a:off x="673" y="1592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0" name="Line 90"/>
            <p:cNvSpPr>
              <a:spLocks noChangeShapeType="1"/>
            </p:cNvSpPr>
            <p:nvPr/>
          </p:nvSpPr>
          <p:spPr bwMode="auto">
            <a:xfrm>
              <a:off x="762" y="1451"/>
              <a:ext cx="0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1" name="Line 91"/>
            <p:cNvSpPr>
              <a:spLocks noChangeShapeType="1"/>
            </p:cNvSpPr>
            <p:nvPr/>
          </p:nvSpPr>
          <p:spPr bwMode="auto">
            <a:xfrm>
              <a:off x="757" y="1451"/>
              <a:ext cx="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2" name="Line 92"/>
            <p:cNvSpPr>
              <a:spLocks noChangeShapeType="1"/>
            </p:cNvSpPr>
            <p:nvPr/>
          </p:nvSpPr>
          <p:spPr bwMode="auto">
            <a:xfrm>
              <a:off x="757" y="1458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3" name="Line 93"/>
            <p:cNvSpPr>
              <a:spLocks noChangeShapeType="1"/>
            </p:cNvSpPr>
            <p:nvPr/>
          </p:nvSpPr>
          <p:spPr bwMode="auto">
            <a:xfrm>
              <a:off x="845" y="1464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4" name="Line 94"/>
            <p:cNvSpPr>
              <a:spLocks noChangeShapeType="1"/>
            </p:cNvSpPr>
            <p:nvPr/>
          </p:nvSpPr>
          <p:spPr bwMode="auto">
            <a:xfrm>
              <a:off x="840" y="1464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5" name="Line 95"/>
            <p:cNvSpPr>
              <a:spLocks noChangeShapeType="1"/>
            </p:cNvSpPr>
            <p:nvPr/>
          </p:nvSpPr>
          <p:spPr bwMode="auto">
            <a:xfrm>
              <a:off x="840" y="1469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6" name="Line 96"/>
            <p:cNvSpPr>
              <a:spLocks noChangeShapeType="1"/>
            </p:cNvSpPr>
            <p:nvPr/>
          </p:nvSpPr>
          <p:spPr bwMode="auto">
            <a:xfrm>
              <a:off x="928" y="1604"/>
              <a:ext cx="1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7" name="Line 97"/>
            <p:cNvSpPr>
              <a:spLocks noChangeShapeType="1"/>
            </p:cNvSpPr>
            <p:nvPr/>
          </p:nvSpPr>
          <p:spPr bwMode="auto">
            <a:xfrm>
              <a:off x="923" y="1604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8" name="Line 98"/>
            <p:cNvSpPr>
              <a:spLocks noChangeShapeType="1"/>
            </p:cNvSpPr>
            <p:nvPr/>
          </p:nvSpPr>
          <p:spPr bwMode="auto">
            <a:xfrm>
              <a:off x="923" y="160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19" name="Line 99"/>
            <p:cNvSpPr>
              <a:spLocks noChangeShapeType="1"/>
            </p:cNvSpPr>
            <p:nvPr/>
          </p:nvSpPr>
          <p:spPr bwMode="auto">
            <a:xfrm>
              <a:off x="1011" y="1701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20" name="Line 100"/>
            <p:cNvSpPr>
              <a:spLocks noChangeShapeType="1"/>
            </p:cNvSpPr>
            <p:nvPr/>
          </p:nvSpPr>
          <p:spPr bwMode="auto">
            <a:xfrm>
              <a:off x="1007" y="1701"/>
              <a:ext cx="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21" name="Line 101"/>
            <p:cNvSpPr>
              <a:spLocks noChangeShapeType="1"/>
            </p:cNvSpPr>
            <p:nvPr/>
          </p:nvSpPr>
          <p:spPr bwMode="auto">
            <a:xfrm>
              <a:off x="1007" y="1706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22" name="Line 102"/>
            <p:cNvSpPr>
              <a:spLocks noChangeShapeType="1"/>
            </p:cNvSpPr>
            <p:nvPr/>
          </p:nvSpPr>
          <p:spPr bwMode="auto">
            <a:xfrm>
              <a:off x="1095" y="1671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23" name="Line 103"/>
            <p:cNvSpPr>
              <a:spLocks noChangeShapeType="1"/>
            </p:cNvSpPr>
            <p:nvPr/>
          </p:nvSpPr>
          <p:spPr bwMode="auto">
            <a:xfrm>
              <a:off x="1090" y="1671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24" name="Line 104"/>
            <p:cNvSpPr>
              <a:spLocks noChangeShapeType="1"/>
            </p:cNvSpPr>
            <p:nvPr/>
          </p:nvSpPr>
          <p:spPr bwMode="auto">
            <a:xfrm>
              <a:off x="1090" y="1677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25" name="Freeform 105"/>
            <p:cNvSpPr>
              <a:spLocks/>
            </p:cNvSpPr>
            <p:nvPr/>
          </p:nvSpPr>
          <p:spPr bwMode="auto">
            <a:xfrm>
              <a:off x="678" y="1455"/>
              <a:ext cx="417" cy="248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41" y="0"/>
                </a:cxn>
                <a:cxn ang="0">
                  <a:pos x="881" y="62"/>
                </a:cxn>
                <a:cxn ang="0">
                  <a:pos x="1322" y="819"/>
                </a:cxn>
                <a:cxn ang="0">
                  <a:pos x="1762" y="1343"/>
                </a:cxn>
                <a:cxn ang="0">
                  <a:pos x="2203" y="1182"/>
                </a:cxn>
              </a:cxnLst>
              <a:rect l="0" t="0" r="r" b="b"/>
              <a:pathLst>
                <a:path w="2203" h="1343">
                  <a:moveTo>
                    <a:pt x="0" y="726"/>
                  </a:moveTo>
                  <a:lnTo>
                    <a:pt x="441" y="0"/>
                  </a:lnTo>
                  <a:lnTo>
                    <a:pt x="881" y="62"/>
                  </a:lnTo>
                  <a:lnTo>
                    <a:pt x="1322" y="819"/>
                  </a:lnTo>
                  <a:lnTo>
                    <a:pt x="1762" y="1343"/>
                  </a:lnTo>
                  <a:lnTo>
                    <a:pt x="2203" y="1182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26" name="Rectangle 106"/>
            <p:cNvSpPr>
              <a:spLocks noChangeArrowheads="1"/>
            </p:cNvSpPr>
            <p:nvPr/>
          </p:nvSpPr>
          <p:spPr bwMode="auto">
            <a:xfrm>
              <a:off x="595" y="1332"/>
              <a:ext cx="583" cy="45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5" name="Group 107"/>
          <p:cNvGrpSpPr>
            <a:grpSpLocks/>
          </p:cNvGrpSpPr>
          <p:nvPr/>
        </p:nvGrpSpPr>
        <p:grpSpPr bwMode="auto">
          <a:xfrm>
            <a:off x="7100538" y="6086699"/>
            <a:ext cx="1872314" cy="725639"/>
            <a:chOff x="1635" y="3808"/>
            <a:chExt cx="769" cy="285"/>
          </a:xfrm>
        </p:grpSpPr>
        <p:grpSp>
          <p:nvGrpSpPr>
            <p:cNvPr id="6" name="Group 108"/>
            <p:cNvGrpSpPr>
              <a:grpSpLocks/>
            </p:cNvGrpSpPr>
            <p:nvPr/>
          </p:nvGrpSpPr>
          <p:grpSpPr bwMode="auto">
            <a:xfrm>
              <a:off x="1745" y="3808"/>
              <a:ext cx="460" cy="143"/>
              <a:chOff x="1051" y="1616"/>
              <a:chExt cx="423" cy="279"/>
            </a:xfrm>
          </p:grpSpPr>
          <p:pic>
            <p:nvPicPr>
              <p:cNvPr id="619629" name="Picture 109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46672" b="-8560"/>
              <a:stretch>
                <a:fillRect/>
              </a:stretch>
            </p:blipFill>
            <p:spPr bwMode="auto">
              <a:xfrm>
                <a:off x="1051" y="1616"/>
                <a:ext cx="60" cy="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19630" name="Line 110"/>
              <p:cNvSpPr>
                <a:spLocks noChangeShapeType="1"/>
              </p:cNvSpPr>
              <p:nvPr/>
            </p:nvSpPr>
            <p:spPr bwMode="auto">
              <a:xfrm>
                <a:off x="1084" y="1749"/>
                <a:ext cx="39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</p:grpSp>
        <p:grpSp>
          <p:nvGrpSpPr>
            <p:cNvPr id="7" name="Group 111"/>
            <p:cNvGrpSpPr>
              <a:grpSpLocks/>
            </p:cNvGrpSpPr>
            <p:nvPr/>
          </p:nvGrpSpPr>
          <p:grpSpPr bwMode="auto">
            <a:xfrm>
              <a:off x="1657" y="3864"/>
              <a:ext cx="639" cy="11"/>
              <a:chOff x="1657" y="3754"/>
              <a:chExt cx="639" cy="6"/>
            </a:xfrm>
          </p:grpSpPr>
          <p:sp>
            <p:nvSpPr>
              <p:cNvPr id="619632" name="Line 112"/>
              <p:cNvSpPr>
                <a:spLocks noChangeShapeType="1"/>
              </p:cNvSpPr>
              <p:nvPr/>
            </p:nvSpPr>
            <p:spPr bwMode="auto">
              <a:xfrm>
                <a:off x="1657" y="3760"/>
                <a:ext cx="6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633" name="Line 113"/>
              <p:cNvSpPr>
                <a:spLocks noChangeShapeType="1"/>
              </p:cNvSpPr>
              <p:nvPr/>
            </p:nvSpPr>
            <p:spPr bwMode="auto">
              <a:xfrm flipV="1">
                <a:off x="1748" y="3754"/>
                <a:ext cx="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634" name="Line 114"/>
              <p:cNvSpPr>
                <a:spLocks noChangeShapeType="1"/>
              </p:cNvSpPr>
              <p:nvPr/>
            </p:nvSpPr>
            <p:spPr bwMode="auto">
              <a:xfrm flipV="1">
                <a:off x="1840" y="3754"/>
                <a:ext cx="0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635" name="Line 115"/>
              <p:cNvSpPr>
                <a:spLocks noChangeShapeType="1"/>
              </p:cNvSpPr>
              <p:nvPr/>
            </p:nvSpPr>
            <p:spPr bwMode="auto">
              <a:xfrm flipV="1">
                <a:off x="1931" y="3754"/>
                <a:ext cx="0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636" name="Line 116"/>
              <p:cNvSpPr>
                <a:spLocks noChangeShapeType="1"/>
              </p:cNvSpPr>
              <p:nvPr/>
            </p:nvSpPr>
            <p:spPr bwMode="auto">
              <a:xfrm flipV="1">
                <a:off x="2022" y="3754"/>
                <a:ext cx="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637" name="Line 117"/>
              <p:cNvSpPr>
                <a:spLocks noChangeShapeType="1"/>
              </p:cNvSpPr>
              <p:nvPr/>
            </p:nvSpPr>
            <p:spPr bwMode="auto">
              <a:xfrm flipV="1">
                <a:off x="2113" y="3754"/>
                <a:ext cx="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638" name="Line 118"/>
              <p:cNvSpPr>
                <a:spLocks noChangeShapeType="1"/>
              </p:cNvSpPr>
              <p:nvPr/>
            </p:nvSpPr>
            <p:spPr bwMode="auto">
              <a:xfrm flipV="1">
                <a:off x="2204" y="3754"/>
                <a:ext cx="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</p:grpSp>
        <p:sp>
          <p:nvSpPr>
            <p:cNvPr id="619639" name="Rectangle 119"/>
            <p:cNvSpPr>
              <a:spLocks noChangeArrowheads="1"/>
            </p:cNvSpPr>
            <p:nvPr/>
          </p:nvSpPr>
          <p:spPr bwMode="auto">
            <a:xfrm>
              <a:off x="1733" y="3907"/>
              <a:ext cx="38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dirty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0</a:t>
              </a:r>
            </a:p>
          </p:txBody>
        </p:sp>
        <p:sp>
          <p:nvSpPr>
            <p:cNvPr id="619640" name="Rectangle 120"/>
            <p:cNvSpPr>
              <a:spLocks noChangeArrowheads="1"/>
            </p:cNvSpPr>
            <p:nvPr/>
          </p:nvSpPr>
          <p:spPr bwMode="auto">
            <a:xfrm>
              <a:off x="1978" y="3907"/>
              <a:ext cx="93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fr-FR" dirty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7.2</a:t>
              </a:r>
            </a:p>
          </p:txBody>
        </p:sp>
        <p:sp>
          <p:nvSpPr>
            <p:cNvPr id="619641" name="Rectangle 121"/>
            <p:cNvSpPr>
              <a:spLocks noChangeArrowheads="1"/>
            </p:cNvSpPr>
            <p:nvPr/>
          </p:nvSpPr>
          <p:spPr bwMode="auto">
            <a:xfrm>
              <a:off x="2228" y="3907"/>
              <a:ext cx="176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dirty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14.4 s</a:t>
              </a:r>
            </a:p>
          </p:txBody>
        </p:sp>
        <p:sp>
          <p:nvSpPr>
            <p:cNvPr id="619642" name="Rectangle 122"/>
            <p:cNvSpPr>
              <a:spLocks noChangeArrowheads="1"/>
            </p:cNvSpPr>
            <p:nvPr/>
          </p:nvSpPr>
          <p:spPr bwMode="auto">
            <a:xfrm>
              <a:off x="1635" y="3996"/>
              <a:ext cx="755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fr-FR" sz="1600" dirty="0">
                  <a:solidFill>
                    <a:srgbClr val="000000"/>
                  </a:solidFill>
                  <a:latin typeface="Calibri" pitchFamily="34" charset="0"/>
                  <a:cs typeface="Arial" charset="0"/>
                </a:rPr>
                <a:t>Temps après la phrase</a:t>
              </a:r>
            </a:p>
          </p:txBody>
        </p:sp>
      </p:grpSp>
      <p:grpSp>
        <p:nvGrpSpPr>
          <p:cNvPr id="8" name="Group 123"/>
          <p:cNvGrpSpPr>
            <a:grpSpLocks/>
          </p:cNvGrpSpPr>
          <p:nvPr/>
        </p:nvGrpSpPr>
        <p:grpSpPr bwMode="auto">
          <a:xfrm>
            <a:off x="7157275" y="4880222"/>
            <a:ext cx="1565275" cy="1206500"/>
            <a:chOff x="346" y="2290"/>
            <a:chExt cx="589" cy="454"/>
          </a:xfrm>
        </p:grpSpPr>
        <p:sp>
          <p:nvSpPr>
            <p:cNvPr id="619644" name="Rectangle 124"/>
            <p:cNvSpPr>
              <a:spLocks noChangeArrowheads="1"/>
            </p:cNvSpPr>
            <p:nvPr/>
          </p:nvSpPr>
          <p:spPr bwMode="auto">
            <a:xfrm>
              <a:off x="346" y="2290"/>
              <a:ext cx="589" cy="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45" name="Freeform 125"/>
            <p:cNvSpPr>
              <a:spLocks/>
            </p:cNvSpPr>
            <p:nvPr/>
          </p:nvSpPr>
          <p:spPr bwMode="auto">
            <a:xfrm>
              <a:off x="346" y="2290"/>
              <a:ext cx="589" cy="454"/>
            </a:xfrm>
            <a:custGeom>
              <a:avLst/>
              <a:gdLst/>
              <a:ahLst/>
              <a:cxnLst>
                <a:cxn ang="0">
                  <a:pos x="0" y="471"/>
                </a:cxn>
                <a:cxn ang="0">
                  <a:pos x="595" y="471"/>
                </a:cxn>
                <a:cxn ang="0">
                  <a:pos x="595" y="0"/>
                </a:cxn>
              </a:cxnLst>
              <a:rect l="0" t="0" r="r" b="b"/>
              <a:pathLst>
                <a:path w="595" h="471">
                  <a:moveTo>
                    <a:pt x="0" y="471"/>
                  </a:moveTo>
                  <a:lnTo>
                    <a:pt x="595" y="471"/>
                  </a:lnTo>
                  <a:lnTo>
                    <a:pt x="595" y="0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46" name="Line 126"/>
            <p:cNvSpPr>
              <a:spLocks noChangeShapeType="1"/>
            </p:cNvSpPr>
            <p:nvPr/>
          </p:nvSpPr>
          <p:spPr bwMode="auto">
            <a:xfrm flipV="1">
              <a:off x="430" y="2738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47" name="Line 127"/>
            <p:cNvSpPr>
              <a:spLocks noChangeShapeType="1"/>
            </p:cNvSpPr>
            <p:nvPr/>
          </p:nvSpPr>
          <p:spPr bwMode="auto">
            <a:xfrm flipV="1">
              <a:off x="514" y="2738"/>
              <a:ext cx="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48" name="Line 128"/>
            <p:cNvSpPr>
              <a:spLocks noChangeShapeType="1"/>
            </p:cNvSpPr>
            <p:nvPr/>
          </p:nvSpPr>
          <p:spPr bwMode="auto">
            <a:xfrm flipV="1">
              <a:off x="598" y="2738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49" name="Line 129"/>
            <p:cNvSpPr>
              <a:spLocks noChangeShapeType="1"/>
            </p:cNvSpPr>
            <p:nvPr/>
          </p:nvSpPr>
          <p:spPr bwMode="auto">
            <a:xfrm flipV="1">
              <a:off x="683" y="2738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0" name="Line 130"/>
            <p:cNvSpPr>
              <a:spLocks noChangeShapeType="1"/>
            </p:cNvSpPr>
            <p:nvPr/>
          </p:nvSpPr>
          <p:spPr bwMode="auto">
            <a:xfrm flipV="1">
              <a:off x="766" y="2738"/>
              <a:ext cx="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1" name="Line 131"/>
            <p:cNvSpPr>
              <a:spLocks noChangeShapeType="1"/>
            </p:cNvSpPr>
            <p:nvPr/>
          </p:nvSpPr>
          <p:spPr bwMode="auto">
            <a:xfrm flipV="1">
              <a:off x="851" y="2738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2" name="Line 132"/>
            <p:cNvSpPr>
              <a:spLocks noChangeShapeType="1"/>
            </p:cNvSpPr>
            <p:nvPr/>
          </p:nvSpPr>
          <p:spPr bwMode="auto">
            <a:xfrm>
              <a:off x="346" y="2290"/>
              <a:ext cx="58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3" name="Line 133"/>
            <p:cNvSpPr>
              <a:spLocks noChangeShapeType="1"/>
            </p:cNvSpPr>
            <p:nvPr/>
          </p:nvSpPr>
          <p:spPr bwMode="auto">
            <a:xfrm flipV="1">
              <a:off x="346" y="2290"/>
              <a:ext cx="0" cy="45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4" name="Line 134"/>
            <p:cNvSpPr>
              <a:spLocks noChangeShapeType="1"/>
            </p:cNvSpPr>
            <p:nvPr/>
          </p:nvSpPr>
          <p:spPr bwMode="auto">
            <a:xfrm>
              <a:off x="430" y="2433"/>
              <a:ext cx="0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5" name="Line 135"/>
            <p:cNvSpPr>
              <a:spLocks noChangeShapeType="1"/>
            </p:cNvSpPr>
            <p:nvPr/>
          </p:nvSpPr>
          <p:spPr bwMode="auto">
            <a:xfrm>
              <a:off x="425" y="243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6" name="Line 136"/>
            <p:cNvSpPr>
              <a:spLocks noChangeShapeType="1"/>
            </p:cNvSpPr>
            <p:nvPr/>
          </p:nvSpPr>
          <p:spPr bwMode="auto">
            <a:xfrm>
              <a:off x="425" y="253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7" name="Line 137"/>
            <p:cNvSpPr>
              <a:spLocks noChangeShapeType="1"/>
            </p:cNvSpPr>
            <p:nvPr/>
          </p:nvSpPr>
          <p:spPr bwMode="auto">
            <a:xfrm>
              <a:off x="514" y="2329"/>
              <a:ext cx="1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8" name="Line 138"/>
            <p:cNvSpPr>
              <a:spLocks noChangeShapeType="1"/>
            </p:cNvSpPr>
            <p:nvPr/>
          </p:nvSpPr>
          <p:spPr bwMode="auto">
            <a:xfrm>
              <a:off x="509" y="2329"/>
              <a:ext cx="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59" name="Line 139"/>
            <p:cNvSpPr>
              <a:spLocks noChangeShapeType="1"/>
            </p:cNvSpPr>
            <p:nvPr/>
          </p:nvSpPr>
          <p:spPr bwMode="auto">
            <a:xfrm>
              <a:off x="509" y="2440"/>
              <a:ext cx="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0" name="Line 140"/>
            <p:cNvSpPr>
              <a:spLocks noChangeShapeType="1"/>
            </p:cNvSpPr>
            <p:nvPr/>
          </p:nvSpPr>
          <p:spPr bwMode="auto">
            <a:xfrm>
              <a:off x="598" y="2331"/>
              <a:ext cx="0" cy="1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1" name="Line 141"/>
            <p:cNvSpPr>
              <a:spLocks noChangeShapeType="1"/>
            </p:cNvSpPr>
            <p:nvPr/>
          </p:nvSpPr>
          <p:spPr bwMode="auto">
            <a:xfrm>
              <a:off x="594" y="2331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2" name="Line 142"/>
            <p:cNvSpPr>
              <a:spLocks noChangeShapeType="1"/>
            </p:cNvSpPr>
            <p:nvPr/>
          </p:nvSpPr>
          <p:spPr bwMode="auto">
            <a:xfrm>
              <a:off x="594" y="2450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3" name="Line 143"/>
            <p:cNvSpPr>
              <a:spLocks noChangeShapeType="1"/>
            </p:cNvSpPr>
            <p:nvPr/>
          </p:nvSpPr>
          <p:spPr bwMode="auto">
            <a:xfrm>
              <a:off x="683" y="2389"/>
              <a:ext cx="0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4" name="Line 144"/>
            <p:cNvSpPr>
              <a:spLocks noChangeShapeType="1"/>
            </p:cNvSpPr>
            <p:nvPr/>
          </p:nvSpPr>
          <p:spPr bwMode="auto">
            <a:xfrm>
              <a:off x="677" y="238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5" name="Line 145"/>
            <p:cNvSpPr>
              <a:spLocks noChangeShapeType="1"/>
            </p:cNvSpPr>
            <p:nvPr/>
          </p:nvSpPr>
          <p:spPr bwMode="auto">
            <a:xfrm>
              <a:off x="677" y="250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6" name="Line 146"/>
            <p:cNvSpPr>
              <a:spLocks noChangeShapeType="1"/>
            </p:cNvSpPr>
            <p:nvPr/>
          </p:nvSpPr>
          <p:spPr bwMode="auto">
            <a:xfrm>
              <a:off x="766" y="2536"/>
              <a:ext cx="1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7" name="Line 147"/>
            <p:cNvSpPr>
              <a:spLocks noChangeShapeType="1"/>
            </p:cNvSpPr>
            <p:nvPr/>
          </p:nvSpPr>
          <p:spPr bwMode="auto">
            <a:xfrm>
              <a:off x="762" y="253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8" name="Line 148"/>
            <p:cNvSpPr>
              <a:spLocks noChangeShapeType="1"/>
            </p:cNvSpPr>
            <p:nvPr/>
          </p:nvSpPr>
          <p:spPr bwMode="auto">
            <a:xfrm>
              <a:off x="762" y="264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69" name="Line 149"/>
            <p:cNvSpPr>
              <a:spLocks noChangeShapeType="1"/>
            </p:cNvSpPr>
            <p:nvPr/>
          </p:nvSpPr>
          <p:spPr bwMode="auto">
            <a:xfrm>
              <a:off x="851" y="2589"/>
              <a:ext cx="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0" name="Line 150"/>
            <p:cNvSpPr>
              <a:spLocks noChangeShapeType="1"/>
            </p:cNvSpPr>
            <p:nvPr/>
          </p:nvSpPr>
          <p:spPr bwMode="auto">
            <a:xfrm>
              <a:off x="846" y="258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1" name="Line 151"/>
            <p:cNvSpPr>
              <a:spLocks noChangeShapeType="1"/>
            </p:cNvSpPr>
            <p:nvPr/>
          </p:nvSpPr>
          <p:spPr bwMode="auto">
            <a:xfrm>
              <a:off x="846" y="270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2" name="Freeform 152"/>
            <p:cNvSpPr>
              <a:spLocks/>
            </p:cNvSpPr>
            <p:nvPr/>
          </p:nvSpPr>
          <p:spPr bwMode="auto">
            <a:xfrm>
              <a:off x="430" y="2384"/>
              <a:ext cx="421" cy="262"/>
            </a:xfrm>
            <a:custGeom>
              <a:avLst/>
              <a:gdLst/>
              <a:ahLst/>
              <a:cxnLst>
                <a:cxn ang="0">
                  <a:pos x="0" y="515"/>
                </a:cxn>
                <a:cxn ang="0">
                  <a:pos x="420" y="0"/>
                </a:cxn>
                <a:cxn ang="0">
                  <a:pos x="841" y="30"/>
                </a:cxn>
                <a:cxn ang="0">
                  <a:pos x="1262" y="322"/>
                </a:cxn>
                <a:cxn ang="0">
                  <a:pos x="1682" y="1064"/>
                </a:cxn>
                <a:cxn ang="0">
                  <a:pos x="2103" y="1346"/>
                </a:cxn>
              </a:cxnLst>
              <a:rect l="0" t="0" r="r" b="b"/>
              <a:pathLst>
                <a:path w="2103" h="1346">
                  <a:moveTo>
                    <a:pt x="0" y="515"/>
                  </a:moveTo>
                  <a:lnTo>
                    <a:pt x="420" y="0"/>
                  </a:lnTo>
                  <a:lnTo>
                    <a:pt x="841" y="30"/>
                  </a:lnTo>
                  <a:lnTo>
                    <a:pt x="1262" y="322"/>
                  </a:lnTo>
                  <a:lnTo>
                    <a:pt x="1682" y="1064"/>
                  </a:lnTo>
                  <a:lnTo>
                    <a:pt x="2103" y="1346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3" name="Line 153"/>
            <p:cNvSpPr>
              <a:spLocks noChangeShapeType="1"/>
            </p:cNvSpPr>
            <p:nvPr/>
          </p:nvSpPr>
          <p:spPr bwMode="auto">
            <a:xfrm>
              <a:off x="430" y="2479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4" name="Line 154"/>
            <p:cNvSpPr>
              <a:spLocks noChangeShapeType="1"/>
            </p:cNvSpPr>
            <p:nvPr/>
          </p:nvSpPr>
          <p:spPr bwMode="auto">
            <a:xfrm>
              <a:off x="425" y="247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5" name="Line 155"/>
            <p:cNvSpPr>
              <a:spLocks noChangeShapeType="1"/>
            </p:cNvSpPr>
            <p:nvPr/>
          </p:nvSpPr>
          <p:spPr bwMode="auto">
            <a:xfrm>
              <a:off x="425" y="2485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6" name="Line 156"/>
            <p:cNvSpPr>
              <a:spLocks noChangeShapeType="1"/>
            </p:cNvSpPr>
            <p:nvPr/>
          </p:nvSpPr>
          <p:spPr bwMode="auto">
            <a:xfrm>
              <a:off x="514" y="2409"/>
              <a:ext cx="1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7" name="Line 157"/>
            <p:cNvSpPr>
              <a:spLocks noChangeShapeType="1"/>
            </p:cNvSpPr>
            <p:nvPr/>
          </p:nvSpPr>
          <p:spPr bwMode="auto">
            <a:xfrm>
              <a:off x="509" y="2409"/>
              <a:ext cx="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8" name="Line 158"/>
            <p:cNvSpPr>
              <a:spLocks noChangeShapeType="1"/>
            </p:cNvSpPr>
            <p:nvPr/>
          </p:nvSpPr>
          <p:spPr bwMode="auto">
            <a:xfrm>
              <a:off x="509" y="2414"/>
              <a:ext cx="1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79" name="Line 159"/>
            <p:cNvSpPr>
              <a:spLocks noChangeShapeType="1"/>
            </p:cNvSpPr>
            <p:nvPr/>
          </p:nvSpPr>
          <p:spPr bwMode="auto">
            <a:xfrm>
              <a:off x="598" y="2366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0" name="Line 160"/>
            <p:cNvSpPr>
              <a:spLocks noChangeShapeType="1"/>
            </p:cNvSpPr>
            <p:nvPr/>
          </p:nvSpPr>
          <p:spPr bwMode="auto">
            <a:xfrm>
              <a:off x="594" y="2366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1" name="Line 161"/>
            <p:cNvSpPr>
              <a:spLocks noChangeShapeType="1"/>
            </p:cNvSpPr>
            <p:nvPr/>
          </p:nvSpPr>
          <p:spPr bwMode="auto">
            <a:xfrm>
              <a:off x="594" y="2371"/>
              <a:ext cx="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2" name="Line 162"/>
            <p:cNvSpPr>
              <a:spLocks noChangeShapeType="1"/>
            </p:cNvSpPr>
            <p:nvPr/>
          </p:nvSpPr>
          <p:spPr bwMode="auto">
            <a:xfrm>
              <a:off x="683" y="2448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3" name="Line 163"/>
            <p:cNvSpPr>
              <a:spLocks noChangeShapeType="1"/>
            </p:cNvSpPr>
            <p:nvPr/>
          </p:nvSpPr>
          <p:spPr bwMode="auto">
            <a:xfrm>
              <a:off x="677" y="2448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4" name="Line 164"/>
            <p:cNvSpPr>
              <a:spLocks noChangeShapeType="1"/>
            </p:cNvSpPr>
            <p:nvPr/>
          </p:nvSpPr>
          <p:spPr bwMode="auto">
            <a:xfrm>
              <a:off x="677" y="245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5" name="Line 165"/>
            <p:cNvSpPr>
              <a:spLocks noChangeShapeType="1"/>
            </p:cNvSpPr>
            <p:nvPr/>
          </p:nvSpPr>
          <p:spPr bwMode="auto">
            <a:xfrm>
              <a:off x="766" y="2599"/>
              <a:ext cx="1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6" name="Line 166"/>
            <p:cNvSpPr>
              <a:spLocks noChangeShapeType="1"/>
            </p:cNvSpPr>
            <p:nvPr/>
          </p:nvSpPr>
          <p:spPr bwMode="auto">
            <a:xfrm>
              <a:off x="762" y="259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7" name="Line 167"/>
            <p:cNvSpPr>
              <a:spLocks noChangeShapeType="1"/>
            </p:cNvSpPr>
            <p:nvPr/>
          </p:nvSpPr>
          <p:spPr bwMode="auto">
            <a:xfrm>
              <a:off x="762" y="2603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8" name="Line 168"/>
            <p:cNvSpPr>
              <a:spLocks noChangeShapeType="1"/>
            </p:cNvSpPr>
            <p:nvPr/>
          </p:nvSpPr>
          <p:spPr bwMode="auto">
            <a:xfrm>
              <a:off x="851" y="2629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89" name="Line 169"/>
            <p:cNvSpPr>
              <a:spLocks noChangeShapeType="1"/>
            </p:cNvSpPr>
            <p:nvPr/>
          </p:nvSpPr>
          <p:spPr bwMode="auto">
            <a:xfrm>
              <a:off x="846" y="262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90" name="Line 170"/>
            <p:cNvSpPr>
              <a:spLocks noChangeShapeType="1"/>
            </p:cNvSpPr>
            <p:nvPr/>
          </p:nvSpPr>
          <p:spPr bwMode="auto">
            <a:xfrm>
              <a:off x="846" y="2634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91" name="Freeform 171"/>
            <p:cNvSpPr>
              <a:spLocks/>
            </p:cNvSpPr>
            <p:nvPr/>
          </p:nvSpPr>
          <p:spPr bwMode="auto">
            <a:xfrm>
              <a:off x="430" y="2369"/>
              <a:ext cx="421" cy="262"/>
            </a:xfrm>
            <a:custGeom>
              <a:avLst/>
              <a:gdLst/>
              <a:ahLst/>
              <a:cxnLst>
                <a:cxn ang="0">
                  <a:pos x="0" y="579"/>
                </a:cxn>
                <a:cxn ang="0">
                  <a:pos x="420" y="218"/>
                </a:cxn>
                <a:cxn ang="0">
                  <a:pos x="841" y="0"/>
                </a:cxn>
                <a:cxn ang="0">
                  <a:pos x="1262" y="416"/>
                </a:cxn>
                <a:cxn ang="0">
                  <a:pos x="1682" y="1193"/>
                </a:cxn>
                <a:cxn ang="0">
                  <a:pos x="2103" y="1346"/>
                </a:cxn>
              </a:cxnLst>
              <a:rect l="0" t="0" r="r" b="b"/>
              <a:pathLst>
                <a:path w="2103" h="1346">
                  <a:moveTo>
                    <a:pt x="0" y="579"/>
                  </a:moveTo>
                  <a:lnTo>
                    <a:pt x="420" y="218"/>
                  </a:lnTo>
                  <a:lnTo>
                    <a:pt x="841" y="0"/>
                  </a:lnTo>
                  <a:lnTo>
                    <a:pt x="1262" y="416"/>
                  </a:lnTo>
                  <a:lnTo>
                    <a:pt x="1682" y="1193"/>
                  </a:lnTo>
                  <a:lnTo>
                    <a:pt x="2103" y="1346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92" name="Freeform 172"/>
            <p:cNvSpPr>
              <a:spLocks/>
            </p:cNvSpPr>
            <p:nvPr/>
          </p:nvSpPr>
          <p:spPr bwMode="auto">
            <a:xfrm>
              <a:off x="346" y="2290"/>
              <a:ext cx="589" cy="454"/>
            </a:xfrm>
            <a:custGeom>
              <a:avLst/>
              <a:gdLst/>
              <a:ahLst/>
              <a:cxnLst>
                <a:cxn ang="0">
                  <a:pos x="0" y="471"/>
                </a:cxn>
                <a:cxn ang="0">
                  <a:pos x="595" y="471"/>
                </a:cxn>
                <a:cxn ang="0">
                  <a:pos x="595" y="0"/>
                </a:cxn>
              </a:cxnLst>
              <a:rect l="0" t="0" r="r" b="b"/>
              <a:pathLst>
                <a:path w="595" h="471">
                  <a:moveTo>
                    <a:pt x="0" y="471"/>
                  </a:moveTo>
                  <a:lnTo>
                    <a:pt x="595" y="471"/>
                  </a:lnTo>
                  <a:lnTo>
                    <a:pt x="595" y="0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9" name="Group 173"/>
          <p:cNvGrpSpPr>
            <a:grpSpLocks/>
          </p:cNvGrpSpPr>
          <p:nvPr/>
        </p:nvGrpSpPr>
        <p:grpSpPr bwMode="auto">
          <a:xfrm>
            <a:off x="7398575" y="3435594"/>
            <a:ext cx="1565275" cy="1206500"/>
            <a:chOff x="346" y="1791"/>
            <a:chExt cx="589" cy="454"/>
          </a:xfrm>
        </p:grpSpPr>
        <p:sp>
          <p:nvSpPr>
            <p:cNvPr id="619694" name="Rectangle 174"/>
            <p:cNvSpPr>
              <a:spLocks noChangeArrowheads="1"/>
            </p:cNvSpPr>
            <p:nvPr/>
          </p:nvSpPr>
          <p:spPr bwMode="auto">
            <a:xfrm>
              <a:off x="346" y="1791"/>
              <a:ext cx="589" cy="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95" name="Rectangle 175"/>
            <p:cNvSpPr>
              <a:spLocks noChangeArrowheads="1"/>
            </p:cNvSpPr>
            <p:nvPr/>
          </p:nvSpPr>
          <p:spPr bwMode="auto">
            <a:xfrm>
              <a:off x="346" y="1791"/>
              <a:ext cx="589" cy="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96" name="Freeform 176"/>
            <p:cNvSpPr>
              <a:spLocks/>
            </p:cNvSpPr>
            <p:nvPr/>
          </p:nvSpPr>
          <p:spPr bwMode="auto">
            <a:xfrm>
              <a:off x="346" y="1791"/>
              <a:ext cx="589" cy="454"/>
            </a:xfrm>
            <a:custGeom>
              <a:avLst/>
              <a:gdLst/>
              <a:ahLst/>
              <a:cxnLst>
                <a:cxn ang="0">
                  <a:pos x="0" y="470"/>
                </a:cxn>
                <a:cxn ang="0">
                  <a:pos x="595" y="470"/>
                </a:cxn>
                <a:cxn ang="0">
                  <a:pos x="595" y="0"/>
                </a:cxn>
              </a:cxnLst>
              <a:rect l="0" t="0" r="r" b="b"/>
              <a:pathLst>
                <a:path w="595" h="470">
                  <a:moveTo>
                    <a:pt x="0" y="470"/>
                  </a:moveTo>
                  <a:lnTo>
                    <a:pt x="595" y="470"/>
                  </a:lnTo>
                  <a:lnTo>
                    <a:pt x="595" y="0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97" name="Line 177"/>
            <p:cNvSpPr>
              <a:spLocks noChangeShapeType="1"/>
            </p:cNvSpPr>
            <p:nvPr/>
          </p:nvSpPr>
          <p:spPr bwMode="auto">
            <a:xfrm flipV="1">
              <a:off x="346" y="1791"/>
              <a:ext cx="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98" name="Line 178"/>
            <p:cNvSpPr>
              <a:spLocks noChangeShapeType="1"/>
            </p:cNvSpPr>
            <p:nvPr/>
          </p:nvSpPr>
          <p:spPr bwMode="auto">
            <a:xfrm>
              <a:off x="346" y="2245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699" name="Line 179"/>
            <p:cNvSpPr>
              <a:spLocks noChangeShapeType="1"/>
            </p:cNvSpPr>
            <p:nvPr/>
          </p:nvSpPr>
          <p:spPr bwMode="auto">
            <a:xfrm flipV="1">
              <a:off x="346" y="1791"/>
              <a:ext cx="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0" name="Line 180"/>
            <p:cNvSpPr>
              <a:spLocks noChangeShapeType="1"/>
            </p:cNvSpPr>
            <p:nvPr/>
          </p:nvSpPr>
          <p:spPr bwMode="auto">
            <a:xfrm flipV="1">
              <a:off x="346" y="2240"/>
              <a:ext cx="1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1" name="Line 181"/>
            <p:cNvSpPr>
              <a:spLocks noChangeShapeType="1"/>
            </p:cNvSpPr>
            <p:nvPr/>
          </p:nvSpPr>
          <p:spPr bwMode="auto">
            <a:xfrm flipV="1">
              <a:off x="430" y="2240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2" name="Line 182"/>
            <p:cNvSpPr>
              <a:spLocks noChangeShapeType="1"/>
            </p:cNvSpPr>
            <p:nvPr/>
          </p:nvSpPr>
          <p:spPr bwMode="auto">
            <a:xfrm flipV="1">
              <a:off x="515" y="2240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3" name="Line 183"/>
            <p:cNvSpPr>
              <a:spLocks noChangeShapeType="1"/>
            </p:cNvSpPr>
            <p:nvPr/>
          </p:nvSpPr>
          <p:spPr bwMode="auto">
            <a:xfrm flipV="1">
              <a:off x="599" y="2240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4" name="Line 184"/>
            <p:cNvSpPr>
              <a:spLocks noChangeShapeType="1"/>
            </p:cNvSpPr>
            <p:nvPr/>
          </p:nvSpPr>
          <p:spPr bwMode="auto">
            <a:xfrm flipV="1">
              <a:off x="683" y="2240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5" name="Line 185"/>
            <p:cNvSpPr>
              <a:spLocks noChangeShapeType="1"/>
            </p:cNvSpPr>
            <p:nvPr/>
          </p:nvSpPr>
          <p:spPr bwMode="auto">
            <a:xfrm flipV="1">
              <a:off x="766" y="2240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6" name="Line 186"/>
            <p:cNvSpPr>
              <a:spLocks noChangeShapeType="1"/>
            </p:cNvSpPr>
            <p:nvPr/>
          </p:nvSpPr>
          <p:spPr bwMode="auto">
            <a:xfrm flipV="1">
              <a:off x="851" y="2240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7" name="Line 187"/>
            <p:cNvSpPr>
              <a:spLocks noChangeShapeType="1"/>
            </p:cNvSpPr>
            <p:nvPr/>
          </p:nvSpPr>
          <p:spPr bwMode="auto">
            <a:xfrm>
              <a:off x="346" y="2180"/>
              <a:ext cx="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8" name="Line 188"/>
            <p:cNvSpPr>
              <a:spLocks noChangeShapeType="1"/>
            </p:cNvSpPr>
            <p:nvPr/>
          </p:nvSpPr>
          <p:spPr bwMode="auto">
            <a:xfrm>
              <a:off x="346" y="2115"/>
              <a:ext cx="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09" name="Line 189"/>
            <p:cNvSpPr>
              <a:spLocks noChangeShapeType="1"/>
            </p:cNvSpPr>
            <p:nvPr/>
          </p:nvSpPr>
          <p:spPr bwMode="auto">
            <a:xfrm>
              <a:off x="346" y="2050"/>
              <a:ext cx="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0" name="Line 190"/>
            <p:cNvSpPr>
              <a:spLocks noChangeShapeType="1"/>
            </p:cNvSpPr>
            <p:nvPr/>
          </p:nvSpPr>
          <p:spPr bwMode="auto">
            <a:xfrm>
              <a:off x="346" y="1985"/>
              <a:ext cx="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1" name="Line 191"/>
            <p:cNvSpPr>
              <a:spLocks noChangeShapeType="1"/>
            </p:cNvSpPr>
            <p:nvPr/>
          </p:nvSpPr>
          <p:spPr bwMode="auto">
            <a:xfrm>
              <a:off x="346" y="1921"/>
              <a:ext cx="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2" name="Line 192"/>
            <p:cNvSpPr>
              <a:spLocks noChangeShapeType="1"/>
            </p:cNvSpPr>
            <p:nvPr/>
          </p:nvSpPr>
          <p:spPr bwMode="auto">
            <a:xfrm>
              <a:off x="346" y="1855"/>
              <a:ext cx="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3" name="Line 193"/>
            <p:cNvSpPr>
              <a:spLocks noChangeShapeType="1"/>
            </p:cNvSpPr>
            <p:nvPr/>
          </p:nvSpPr>
          <p:spPr bwMode="auto">
            <a:xfrm>
              <a:off x="346" y="1791"/>
              <a:ext cx="589" cy="0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4" name="Line 194"/>
            <p:cNvSpPr>
              <a:spLocks noChangeShapeType="1"/>
            </p:cNvSpPr>
            <p:nvPr/>
          </p:nvSpPr>
          <p:spPr bwMode="auto">
            <a:xfrm flipV="1">
              <a:off x="346" y="1791"/>
              <a:ext cx="1" cy="454"/>
            </a:xfrm>
            <a:prstGeom prst="line">
              <a:avLst/>
            </a:prstGeom>
            <a:noFill/>
            <a:ln w="19050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5" name="Line 195"/>
            <p:cNvSpPr>
              <a:spLocks noChangeShapeType="1"/>
            </p:cNvSpPr>
            <p:nvPr/>
          </p:nvSpPr>
          <p:spPr bwMode="auto">
            <a:xfrm>
              <a:off x="430" y="1982"/>
              <a:ext cx="0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6" name="Line 196"/>
            <p:cNvSpPr>
              <a:spLocks noChangeShapeType="1"/>
            </p:cNvSpPr>
            <p:nvPr/>
          </p:nvSpPr>
          <p:spPr bwMode="auto">
            <a:xfrm>
              <a:off x="425" y="1982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7" name="Line 197"/>
            <p:cNvSpPr>
              <a:spLocks noChangeShapeType="1"/>
            </p:cNvSpPr>
            <p:nvPr/>
          </p:nvSpPr>
          <p:spPr bwMode="auto">
            <a:xfrm>
              <a:off x="425" y="2098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8" name="Line 198"/>
            <p:cNvSpPr>
              <a:spLocks noChangeShapeType="1"/>
            </p:cNvSpPr>
            <p:nvPr/>
          </p:nvSpPr>
          <p:spPr bwMode="auto">
            <a:xfrm>
              <a:off x="515" y="1892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19" name="Line 199"/>
            <p:cNvSpPr>
              <a:spLocks noChangeShapeType="1"/>
            </p:cNvSpPr>
            <p:nvPr/>
          </p:nvSpPr>
          <p:spPr bwMode="auto">
            <a:xfrm>
              <a:off x="509" y="1892"/>
              <a:ext cx="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0" name="Line 200"/>
            <p:cNvSpPr>
              <a:spLocks noChangeShapeType="1"/>
            </p:cNvSpPr>
            <p:nvPr/>
          </p:nvSpPr>
          <p:spPr bwMode="auto">
            <a:xfrm>
              <a:off x="509" y="2015"/>
              <a:ext cx="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1" name="Line 201"/>
            <p:cNvSpPr>
              <a:spLocks noChangeShapeType="1"/>
            </p:cNvSpPr>
            <p:nvPr/>
          </p:nvSpPr>
          <p:spPr bwMode="auto">
            <a:xfrm>
              <a:off x="599" y="1943"/>
              <a:ext cx="0" cy="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2" name="Line 202"/>
            <p:cNvSpPr>
              <a:spLocks noChangeShapeType="1"/>
            </p:cNvSpPr>
            <p:nvPr/>
          </p:nvSpPr>
          <p:spPr bwMode="auto">
            <a:xfrm>
              <a:off x="594" y="194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3" name="Line 203"/>
            <p:cNvSpPr>
              <a:spLocks noChangeShapeType="1"/>
            </p:cNvSpPr>
            <p:nvPr/>
          </p:nvSpPr>
          <p:spPr bwMode="auto">
            <a:xfrm>
              <a:off x="594" y="2065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4" name="Line 204"/>
            <p:cNvSpPr>
              <a:spLocks noChangeShapeType="1"/>
            </p:cNvSpPr>
            <p:nvPr/>
          </p:nvSpPr>
          <p:spPr bwMode="auto">
            <a:xfrm>
              <a:off x="683" y="1948"/>
              <a:ext cx="0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5" name="Line 205"/>
            <p:cNvSpPr>
              <a:spLocks noChangeShapeType="1"/>
            </p:cNvSpPr>
            <p:nvPr/>
          </p:nvSpPr>
          <p:spPr bwMode="auto">
            <a:xfrm>
              <a:off x="678" y="1948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6" name="Line 206"/>
            <p:cNvSpPr>
              <a:spLocks noChangeShapeType="1"/>
            </p:cNvSpPr>
            <p:nvPr/>
          </p:nvSpPr>
          <p:spPr bwMode="auto">
            <a:xfrm>
              <a:off x="678" y="206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7" name="Line 207"/>
            <p:cNvSpPr>
              <a:spLocks noChangeShapeType="1"/>
            </p:cNvSpPr>
            <p:nvPr/>
          </p:nvSpPr>
          <p:spPr bwMode="auto">
            <a:xfrm>
              <a:off x="766" y="2069"/>
              <a:ext cx="0" cy="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8" name="Line 208"/>
            <p:cNvSpPr>
              <a:spLocks noChangeShapeType="1"/>
            </p:cNvSpPr>
            <p:nvPr/>
          </p:nvSpPr>
          <p:spPr bwMode="auto">
            <a:xfrm>
              <a:off x="761" y="206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29" name="Line 209"/>
            <p:cNvSpPr>
              <a:spLocks noChangeShapeType="1"/>
            </p:cNvSpPr>
            <p:nvPr/>
          </p:nvSpPr>
          <p:spPr bwMode="auto">
            <a:xfrm>
              <a:off x="761" y="2195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0" name="Line 210"/>
            <p:cNvSpPr>
              <a:spLocks noChangeShapeType="1"/>
            </p:cNvSpPr>
            <p:nvPr/>
          </p:nvSpPr>
          <p:spPr bwMode="auto">
            <a:xfrm>
              <a:off x="851" y="2101"/>
              <a:ext cx="0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1" name="Line 211"/>
            <p:cNvSpPr>
              <a:spLocks noChangeShapeType="1"/>
            </p:cNvSpPr>
            <p:nvPr/>
          </p:nvSpPr>
          <p:spPr bwMode="auto">
            <a:xfrm>
              <a:off x="846" y="2101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2" name="Line 212"/>
            <p:cNvSpPr>
              <a:spLocks noChangeShapeType="1"/>
            </p:cNvSpPr>
            <p:nvPr/>
          </p:nvSpPr>
          <p:spPr bwMode="auto">
            <a:xfrm>
              <a:off x="846" y="2218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3" name="Freeform 213"/>
            <p:cNvSpPr>
              <a:spLocks/>
            </p:cNvSpPr>
            <p:nvPr/>
          </p:nvSpPr>
          <p:spPr bwMode="auto">
            <a:xfrm>
              <a:off x="430" y="1955"/>
              <a:ext cx="421" cy="204"/>
            </a:xfrm>
            <a:custGeom>
              <a:avLst/>
              <a:gdLst/>
              <a:ahLst/>
              <a:cxnLst>
                <a:cxn ang="0">
                  <a:pos x="0" y="456"/>
                </a:cxn>
                <a:cxn ang="0">
                  <a:pos x="441" y="0"/>
                </a:cxn>
                <a:cxn ang="0">
                  <a:pos x="881" y="270"/>
                </a:cxn>
                <a:cxn ang="0">
                  <a:pos x="1322" y="290"/>
                </a:cxn>
                <a:cxn ang="0">
                  <a:pos x="1762" y="954"/>
                </a:cxn>
                <a:cxn ang="0">
                  <a:pos x="2203" y="1099"/>
                </a:cxn>
              </a:cxnLst>
              <a:rect l="0" t="0" r="r" b="b"/>
              <a:pathLst>
                <a:path w="2203" h="1099">
                  <a:moveTo>
                    <a:pt x="0" y="456"/>
                  </a:moveTo>
                  <a:lnTo>
                    <a:pt x="441" y="0"/>
                  </a:lnTo>
                  <a:lnTo>
                    <a:pt x="881" y="270"/>
                  </a:lnTo>
                  <a:lnTo>
                    <a:pt x="1322" y="290"/>
                  </a:lnTo>
                  <a:lnTo>
                    <a:pt x="1762" y="954"/>
                  </a:lnTo>
                  <a:lnTo>
                    <a:pt x="2203" y="1099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4" name="Line 214"/>
            <p:cNvSpPr>
              <a:spLocks noChangeShapeType="1"/>
            </p:cNvSpPr>
            <p:nvPr/>
          </p:nvSpPr>
          <p:spPr bwMode="auto">
            <a:xfrm>
              <a:off x="430" y="2046"/>
              <a:ext cx="0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5" name="Line 215"/>
            <p:cNvSpPr>
              <a:spLocks noChangeShapeType="1"/>
            </p:cNvSpPr>
            <p:nvPr/>
          </p:nvSpPr>
          <p:spPr bwMode="auto">
            <a:xfrm>
              <a:off x="425" y="2046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6" name="Line 216"/>
            <p:cNvSpPr>
              <a:spLocks noChangeShapeType="1"/>
            </p:cNvSpPr>
            <p:nvPr/>
          </p:nvSpPr>
          <p:spPr bwMode="auto">
            <a:xfrm>
              <a:off x="425" y="2050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7" name="Line 217"/>
            <p:cNvSpPr>
              <a:spLocks noChangeShapeType="1"/>
            </p:cNvSpPr>
            <p:nvPr/>
          </p:nvSpPr>
          <p:spPr bwMode="auto">
            <a:xfrm>
              <a:off x="515" y="1973"/>
              <a:ext cx="0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8" name="Line 218"/>
            <p:cNvSpPr>
              <a:spLocks noChangeShapeType="1"/>
            </p:cNvSpPr>
            <p:nvPr/>
          </p:nvSpPr>
          <p:spPr bwMode="auto">
            <a:xfrm>
              <a:off x="509" y="1973"/>
              <a:ext cx="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39" name="Line 219"/>
            <p:cNvSpPr>
              <a:spLocks noChangeShapeType="1"/>
            </p:cNvSpPr>
            <p:nvPr/>
          </p:nvSpPr>
          <p:spPr bwMode="auto">
            <a:xfrm>
              <a:off x="509" y="1977"/>
              <a:ext cx="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0" name="Line 220"/>
            <p:cNvSpPr>
              <a:spLocks noChangeShapeType="1"/>
            </p:cNvSpPr>
            <p:nvPr/>
          </p:nvSpPr>
          <p:spPr bwMode="auto">
            <a:xfrm>
              <a:off x="599" y="1959"/>
              <a:ext cx="0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1" name="Line 221"/>
            <p:cNvSpPr>
              <a:spLocks noChangeShapeType="1"/>
            </p:cNvSpPr>
            <p:nvPr/>
          </p:nvSpPr>
          <p:spPr bwMode="auto">
            <a:xfrm>
              <a:off x="594" y="1959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2" name="Line 222"/>
            <p:cNvSpPr>
              <a:spLocks noChangeShapeType="1"/>
            </p:cNvSpPr>
            <p:nvPr/>
          </p:nvSpPr>
          <p:spPr bwMode="auto">
            <a:xfrm>
              <a:off x="594" y="196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3" name="Line 223"/>
            <p:cNvSpPr>
              <a:spLocks noChangeShapeType="1"/>
            </p:cNvSpPr>
            <p:nvPr/>
          </p:nvSpPr>
          <p:spPr bwMode="auto">
            <a:xfrm>
              <a:off x="683" y="2038"/>
              <a:ext cx="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4" name="Line 224"/>
            <p:cNvSpPr>
              <a:spLocks noChangeShapeType="1"/>
            </p:cNvSpPr>
            <p:nvPr/>
          </p:nvSpPr>
          <p:spPr bwMode="auto">
            <a:xfrm>
              <a:off x="678" y="2038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5" name="Line 225"/>
            <p:cNvSpPr>
              <a:spLocks noChangeShapeType="1"/>
            </p:cNvSpPr>
            <p:nvPr/>
          </p:nvSpPr>
          <p:spPr bwMode="auto">
            <a:xfrm>
              <a:off x="678" y="204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6" name="Line 226"/>
            <p:cNvSpPr>
              <a:spLocks noChangeShapeType="1"/>
            </p:cNvSpPr>
            <p:nvPr/>
          </p:nvSpPr>
          <p:spPr bwMode="auto">
            <a:xfrm>
              <a:off x="766" y="2134"/>
              <a:ext cx="0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7" name="Line 227"/>
            <p:cNvSpPr>
              <a:spLocks noChangeShapeType="1"/>
            </p:cNvSpPr>
            <p:nvPr/>
          </p:nvSpPr>
          <p:spPr bwMode="auto">
            <a:xfrm>
              <a:off x="761" y="2134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8" name="Line 228"/>
            <p:cNvSpPr>
              <a:spLocks noChangeShapeType="1"/>
            </p:cNvSpPr>
            <p:nvPr/>
          </p:nvSpPr>
          <p:spPr bwMode="auto">
            <a:xfrm>
              <a:off x="761" y="2137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49" name="Line 229"/>
            <p:cNvSpPr>
              <a:spLocks noChangeShapeType="1"/>
            </p:cNvSpPr>
            <p:nvPr/>
          </p:nvSpPr>
          <p:spPr bwMode="auto">
            <a:xfrm>
              <a:off x="851" y="2137"/>
              <a:ext cx="0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50" name="Line 230"/>
            <p:cNvSpPr>
              <a:spLocks noChangeShapeType="1"/>
            </p:cNvSpPr>
            <p:nvPr/>
          </p:nvSpPr>
          <p:spPr bwMode="auto">
            <a:xfrm>
              <a:off x="846" y="2137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51" name="Line 231"/>
            <p:cNvSpPr>
              <a:spLocks noChangeShapeType="1"/>
            </p:cNvSpPr>
            <p:nvPr/>
          </p:nvSpPr>
          <p:spPr bwMode="auto">
            <a:xfrm>
              <a:off x="846" y="2140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52" name="Freeform 232"/>
            <p:cNvSpPr>
              <a:spLocks/>
            </p:cNvSpPr>
            <p:nvPr/>
          </p:nvSpPr>
          <p:spPr bwMode="auto">
            <a:xfrm>
              <a:off x="430" y="1961"/>
              <a:ext cx="421" cy="177"/>
            </a:xfrm>
            <a:custGeom>
              <a:avLst/>
              <a:gdLst/>
              <a:ahLst/>
              <a:cxnLst>
                <a:cxn ang="0">
                  <a:pos x="0" y="467"/>
                </a:cxn>
                <a:cxn ang="0">
                  <a:pos x="441" y="73"/>
                </a:cxn>
                <a:cxn ang="0">
                  <a:pos x="881" y="0"/>
                </a:cxn>
                <a:cxn ang="0">
                  <a:pos x="1322" y="425"/>
                </a:cxn>
                <a:cxn ang="0">
                  <a:pos x="1762" y="933"/>
                </a:cxn>
                <a:cxn ang="0">
                  <a:pos x="2203" y="949"/>
                </a:cxn>
              </a:cxnLst>
              <a:rect l="0" t="0" r="r" b="b"/>
              <a:pathLst>
                <a:path w="2203" h="949">
                  <a:moveTo>
                    <a:pt x="0" y="467"/>
                  </a:moveTo>
                  <a:lnTo>
                    <a:pt x="441" y="73"/>
                  </a:lnTo>
                  <a:lnTo>
                    <a:pt x="881" y="0"/>
                  </a:lnTo>
                  <a:lnTo>
                    <a:pt x="1322" y="425"/>
                  </a:lnTo>
                  <a:lnTo>
                    <a:pt x="1762" y="933"/>
                  </a:lnTo>
                  <a:lnTo>
                    <a:pt x="2203" y="949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53" name="Freeform 233"/>
            <p:cNvSpPr>
              <a:spLocks/>
            </p:cNvSpPr>
            <p:nvPr/>
          </p:nvSpPr>
          <p:spPr bwMode="auto">
            <a:xfrm>
              <a:off x="346" y="1791"/>
              <a:ext cx="589" cy="454"/>
            </a:xfrm>
            <a:custGeom>
              <a:avLst/>
              <a:gdLst/>
              <a:ahLst/>
              <a:cxnLst>
                <a:cxn ang="0">
                  <a:pos x="0" y="470"/>
                </a:cxn>
                <a:cxn ang="0">
                  <a:pos x="595" y="470"/>
                </a:cxn>
                <a:cxn ang="0">
                  <a:pos x="595" y="0"/>
                </a:cxn>
              </a:cxnLst>
              <a:rect l="0" t="0" r="r" b="b"/>
              <a:pathLst>
                <a:path w="595" h="470">
                  <a:moveTo>
                    <a:pt x="0" y="470"/>
                  </a:moveTo>
                  <a:lnTo>
                    <a:pt x="595" y="470"/>
                  </a:lnTo>
                  <a:lnTo>
                    <a:pt x="595" y="0"/>
                  </a:lnTo>
                </a:path>
              </a:pathLst>
            </a:custGeom>
            <a:noFill/>
            <a:ln w="19050" cmpd="sng">
              <a:solidFill>
                <a:srgbClr val="FF33C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10" name="Group 234"/>
          <p:cNvGrpSpPr>
            <a:grpSpLocks/>
          </p:cNvGrpSpPr>
          <p:nvPr/>
        </p:nvGrpSpPr>
        <p:grpSpPr bwMode="auto">
          <a:xfrm>
            <a:off x="3779075" y="5375519"/>
            <a:ext cx="1565275" cy="1192212"/>
            <a:chOff x="119" y="1478"/>
            <a:chExt cx="589" cy="449"/>
          </a:xfrm>
        </p:grpSpPr>
        <p:sp>
          <p:nvSpPr>
            <p:cNvPr id="619755" name="Rectangle 235"/>
            <p:cNvSpPr>
              <a:spLocks noChangeArrowheads="1"/>
            </p:cNvSpPr>
            <p:nvPr/>
          </p:nvSpPr>
          <p:spPr bwMode="auto">
            <a:xfrm>
              <a:off x="119" y="1478"/>
              <a:ext cx="589" cy="4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56" name="Rectangle 236"/>
            <p:cNvSpPr>
              <a:spLocks noChangeArrowheads="1"/>
            </p:cNvSpPr>
            <p:nvPr/>
          </p:nvSpPr>
          <p:spPr bwMode="auto">
            <a:xfrm>
              <a:off x="119" y="1478"/>
              <a:ext cx="589" cy="4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57" name="Line 237"/>
            <p:cNvSpPr>
              <a:spLocks noChangeShapeType="1"/>
            </p:cNvSpPr>
            <p:nvPr/>
          </p:nvSpPr>
          <p:spPr bwMode="auto">
            <a:xfrm>
              <a:off x="119" y="1478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58" name="Freeform 238"/>
            <p:cNvSpPr>
              <a:spLocks/>
            </p:cNvSpPr>
            <p:nvPr/>
          </p:nvSpPr>
          <p:spPr bwMode="auto">
            <a:xfrm>
              <a:off x="119" y="1478"/>
              <a:ext cx="589" cy="447"/>
            </a:xfrm>
            <a:custGeom>
              <a:avLst/>
              <a:gdLst/>
              <a:ahLst/>
              <a:cxnLst>
                <a:cxn ang="0">
                  <a:pos x="0" y="471"/>
                </a:cxn>
                <a:cxn ang="0">
                  <a:pos x="595" y="471"/>
                </a:cxn>
                <a:cxn ang="0">
                  <a:pos x="595" y="0"/>
                </a:cxn>
              </a:cxnLst>
              <a:rect l="0" t="0" r="r" b="b"/>
              <a:pathLst>
                <a:path w="595" h="471">
                  <a:moveTo>
                    <a:pt x="0" y="471"/>
                  </a:moveTo>
                  <a:lnTo>
                    <a:pt x="595" y="471"/>
                  </a:lnTo>
                  <a:lnTo>
                    <a:pt x="595" y="0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59" name="Line 239"/>
            <p:cNvSpPr>
              <a:spLocks noChangeShapeType="1"/>
            </p:cNvSpPr>
            <p:nvPr/>
          </p:nvSpPr>
          <p:spPr bwMode="auto">
            <a:xfrm>
              <a:off x="119" y="1925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0" name="Line 240"/>
            <p:cNvSpPr>
              <a:spLocks noChangeShapeType="1"/>
            </p:cNvSpPr>
            <p:nvPr/>
          </p:nvSpPr>
          <p:spPr bwMode="auto">
            <a:xfrm flipV="1">
              <a:off x="203" y="1919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1" name="Line 241"/>
            <p:cNvSpPr>
              <a:spLocks noChangeShapeType="1"/>
            </p:cNvSpPr>
            <p:nvPr/>
          </p:nvSpPr>
          <p:spPr bwMode="auto">
            <a:xfrm flipV="1">
              <a:off x="287" y="1919"/>
              <a:ext cx="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2" name="Line 242"/>
            <p:cNvSpPr>
              <a:spLocks noChangeShapeType="1"/>
            </p:cNvSpPr>
            <p:nvPr/>
          </p:nvSpPr>
          <p:spPr bwMode="auto">
            <a:xfrm flipV="1">
              <a:off x="371" y="1919"/>
              <a:ext cx="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3" name="Line 243"/>
            <p:cNvSpPr>
              <a:spLocks noChangeShapeType="1"/>
            </p:cNvSpPr>
            <p:nvPr/>
          </p:nvSpPr>
          <p:spPr bwMode="auto">
            <a:xfrm flipV="1">
              <a:off x="456" y="1919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4" name="Line 244"/>
            <p:cNvSpPr>
              <a:spLocks noChangeShapeType="1"/>
            </p:cNvSpPr>
            <p:nvPr/>
          </p:nvSpPr>
          <p:spPr bwMode="auto">
            <a:xfrm flipV="1">
              <a:off x="540" y="1919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5" name="Line 245"/>
            <p:cNvSpPr>
              <a:spLocks noChangeShapeType="1"/>
            </p:cNvSpPr>
            <p:nvPr/>
          </p:nvSpPr>
          <p:spPr bwMode="auto">
            <a:xfrm flipV="1">
              <a:off x="624" y="1919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6" name="Line 246"/>
            <p:cNvSpPr>
              <a:spLocks noChangeShapeType="1"/>
            </p:cNvSpPr>
            <p:nvPr/>
          </p:nvSpPr>
          <p:spPr bwMode="auto">
            <a:xfrm>
              <a:off x="203" y="1602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7" name="Line 247"/>
            <p:cNvSpPr>
              <a:spLocks noChangeShapeType="1"/>
            </p:cNvSpPr>
            <p:nvPr/>
          </p:nvSpPr>
          <p:spPr bwMode="auto">
            <a:xfrm>
              <a:off x="198" y="1602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8" name="Line 248"/>
            <p:cNvSpPr>
              <a:spLocks noChangeShapeType="1"/>
            </p:cNvSpPr>
            <p:nvPr/>
          </p:nvSpPr>
          <p:spPr bwMode="auto">
            <a:xfrm>
              <a:off x="198" y="171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69" name="Line 249"/>
            <p:cNvSpPr>
              <a:spLocks noChangeShapeType="1"/>
            </p:cNvSpPr>
            <p:nvPr/>
          </p:nvSpPr>
          <p:spPr bwMode="auto">
            <a:xfrm>
              <a:off x="287" y="1760"/>
              <a:ext cx="1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0" name="Line 250"/>
            <p:cNvSpPr>
              <a:spLocks noChangeShapeType="1"/>
            </p:cNvSpPr>
            <p:nvPr/>
          </p:nvSpPr>
          <p:spPr bwMode="auto">
            <a:xfrm>
              <a:off x="282" y="1760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1" name="Line 251"/>
            <p:cNvSpPr>
              <a:spLocks noChangeShapeType="1"/>
            </p:cNvSpPr>
            <p:nvPr/>
          </p:nvSpPr>
          <p:spPr bwMode="auto">
            <a:xfrm>
              <a:off x="282" y="187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2" name="Line 252"/>
            <p:cNvSpPr>
              <a:spLocks noChangeShapeType="1"/>
            </p:cNvSpPr>
            <p:nvPr/>
          </p:nvSpPr>
          <p:spPr bwMode="auto">
            <a:xfrm>
              <a:off x="371" y="1776"/>
              <a:ext cx="1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3" name="Line 253"/>
            <p:cNvSpPr>
              <a:spLocks noChangeShapeType="1"/>
            </p:cNvSpPr>
            <p:nvPr/>
          </p:nvSpPr>
          <p:spPr bwMode="auto">
            <a:xfrm>
              <a:off x="366" y="177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4" name="Line 254"/>
            <p:cNvSpPr>
              <a:spLocks noChangeShapeType="1"/>
            </p:cNvSpPr>
            <p:nvPr/>
          </p:nvSpPr>
          <p:spPr bwMode="auto">
            <a:xfrm>
              <a:off x="366" y="189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5" name="Line 255"/>
            <p:cNvSpPr>
              <a:spLocks noChangeShapeType="1"/>
            </p:cNvSpPr>
            <p:nvPr/>
          </p:nvSpPr>
          <p:spPr bwMode="auto">
            <a:xfrm>
              <a:off x="456" y="1503"/>
              <a:ext cx="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6" name="Line 256"/>
            <p:cNvSpPr>
              <a:spLocks noChangeShapeType="1"/>
            </p:cNvSpPr>
            <p:nvPr/>
          </p:nvSpPr>
          <p:spPr bwMode="auto">
            <a:xfrm>
              <a:off x="451" y="1503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7" name="Line 257"/>
            <p:cNvSpPr>
              <a:spLocks noChangeShapeType="1"/>
            </p:cNvSpPr>
            <p:nvPr/>
          </p:nvSpPr>
          <p:spPr bwMode="auto">
            <a:xfrm>
              <a:off x="451" y="1610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8" name="Line 258"/>
            <p:cNvSpPr>
              <a:spLocks noChangeShapeType="1"/>
            </p:cNvSpPr>
            <p:nvPr/>
          </p:nvSpPr>
          <p:spPr bwMode="auto">
            <a:xfrm>
              <a:off x="540" y="1502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79" name="Line 259"/>
            <p:cNvSpPr>
              <a:spLocks noChangeShapeType="1"/>
            </p:cNvSpPr>
            <p:nvPr/>
          </p:nvSpPr>
          <p:spPr bwMode="auto">
            <a:xfrm>
              <a:off x="535" y="1502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0" name="Line 260"/>
            <p:cNvSpPr>
              <a:spLocks noChangeShapeType="1"/>
            </p:cNvSpPr>
            <p:nvPr/>
          </p:nvSpPr>
          <p:spPr bwMode="auto">
            <a:xfrm>
              <a:off x="535" y="1615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1" name="Line 261"/>
            <p:cNvSpPr>
              <a:spLocks noChangeShapeType="1"/>
            </p:cNvSpPr>
            <p:nvPr/>
          </p:nvSpPr>
          <p:spPr bwMode="auto">
            <a:xfrm>
              <a:off x="624" y="1575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2" name="Line 262"/>
            <p:cNvSpPr>
              <a:spLocks noChangeShapeType="1"/>
            </p:cNvSpPr>
            <p:nvPr/>
          </p:nvSpPr>
          <p:spPr bwMode="auto">
            <a:xfrm>
              <a:off x="619" y="1575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3" name="Line 263"/>
            <p:cNvSpPr>
              <a:spLocks noChangeShapeType="1"/>
            </p:cNvSpPr>
            <p:nvPr/>
          </p:nvSpPr>
          <p:spPr bwMode="auto">
            <a:xfrm>
              <a:off x="619" y="1688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4" name="Freeform 264"/>
            <p:cNvSpPr>
              <a:spLocks/>
            </p:cNvSpPr>
            <p:nvPr/>
          </p:nvSpPr>
          <p:spPr bwMode="auto">
            <a:xfrm>
              <a:off x="203" y="1556"/>
              <a:ext cx="421" cy="279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441" y="1431"/>
                </a:cxn>
                <a:cxn ang="0">
                  <a:pos x="881" y="1529"/>
                </a:cxn>
                <a:cxn ang="0">
                  <a:pos x="1322" y="0"/>
                </a:cxn>
                <a:cxn ang="0">
                  <a:pos x="1762" y="15"/>
                </a:cxn>
                <a:cxn ang="0">
                  <a:pos x="2203" y="415"/>
                </a:cxn>
              </a:cxnLst>
              <a:rect l="0" t="0" r="r" b="b"/>
              <a:pathLst>
                <a:path w="2203" h="1529">
                  <a:moveTo>
                    <a:pt x="0" y="560"/>
                  </a:moveTo>
                  <a:lnTo>
                    <a:pt x="441" y="1431"/>
                  </a:lnTo>
                  <a:lnTo>
                    <a:pt x="881" y="1529"/>
                  </a:lnTo>
                  <a:lnTo>
                    <a:pt x="1322" y="0"/>
                  </a:lnTo>
                  <a:lnTo>
                    <a:pt x="1762" y="15"/>
                  </a:lnTo>
                  <a:lnTo>
                    <a:pt x="2203" y="415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5" name="Line 265"/>
            <p:cNvSpPr>
              <a:spLocks noChangeShapeType="1"/>
            </p:cNvSpPr>
            <p:nvPr/>
          </p:nvSpPr>
          <p:spPr bwMode="auto">
            <a:xfrm>
              <a:off x="203" y="1651"/>
              <a:ext cx="0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6" name="Line 266"/>
            <p:cNvSpPr>
              <a:spLocks noChangeShapeType="1"/>
            </p:cNvSpPr>
            <p:nvPr/>
          </p:nvSpPr>
          <p:spPr bwMode="auto">
            <a:xfrm>
              <a:off x="198" y="1651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7" name="Line 267"/>
            <p:cNvSpPr>
              <a:spLocks noChangeShapeType="1"/>
            </p:cNvSpPr>
            <p:nvPr/>
          </p:nvSpPr>
          <p:spPr bwMode="auto">
            <a:xfrm>
              <a:off x="198" y="1660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8" name="Line 268"/>
            <p:cNvSpPr>
              <a:spLocks noChangeShapeType="1"/>
            </p:cNvSpPr>
            <p:nvPr/>
          </p:nvSpPr>
          <p:spPr bwMode="auto">
            <a:xfrm>
              <a:off x="287" y="1855"/>
              <a:ext cx="1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89" name="Line 269"/>
            <p:cNvSpPr>
              <a:spLocks noChangeShapeType="1"/>
            </p:cNvSpPr>
            <p:nvPr/>
          </p:nvSpPr>
          <p:spPr bwMode="auto">
            <a:xfrm>
              <a:off x="282" y="1855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0" name="Line 270"/>
            <p:cNvSpPr>
              <a:spLocks noChangeShapeType="1"/>
            </p:cNvSpPr>
            <p:nvPr/>
          </p:nvSpPr>
          <p:spPr bwMode="auto">
            <a:xfrm>
              <a:off x="282" y="1862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1" name="Line 271"/>
            <p:cNvSpPr>
              <a:spLocks noChangeShapeType="1"/>
            </p:cNvSpPr>
            <p:nvPr/>
          </p:nvSpPr>
          <p:spPr bwMode="auto">
            <a:xfrm>
              <a:off x="371" y="1792"/>
              <a:ext cx="1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2" name="Line 272"/>
            <p:cNvSpPr>
              <a:spLocks noChangeShapeType="1"/>
            </p:cNvSpPr>
            <p:nvPr/>
          </p:nvSpPr>
          <p:spPr bwMode="auto">
            <a:xfrm>
              <a:off x="366" y="1792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3" name="Line 273"/>
            <p:cNvSpPr>
              <a:spLocks noChangeShapeType="1"/>
            </p:cNvSpPr>
            <p:nvPr/>
          </p:nvSpPr>
          <p:spPr bwMode="auto">
            <a:xfrm>
              <a:off x="366" y="179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4" name="Line 274"/>
            <p:cNvSpPr>
              <a:spLocks noChangeShapeType="1"/>
            </p:cNvSpPr>
            <p:nvPr/>
          </p:nvSpPr>
          <p:spPr bwMode="auto">
            <a:xfrm>
              <a:off x="456" y="1589"/>
              <a:ext cx="0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5" name="Line 275"/>
            <p:cNvSpPr>
              <a:spLocks noChangeShapeType="1"/>
            </p:cNvSpPr>
            <p:nvPr/>
          </p:nvSpPr>
          <p:spPr bwMode="auto">
            <a:xfrm>
              <a:off x="451" y="1589"/>
              <a:ext cx="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6" name="Line 276"/>
            <p:cNvSpPr>
              <a:spLocks noChangeShapeType="1"/>
            </p:cNvSpPr>
            <p:nvPr/>
          </p:nvSpPr>
          <p:spPr bwMode="auto">
            <a:xfrm>
              <a:off x="451" y="1596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7" name="Line 277"/>
            <p:cNvSpPr>
              <a:spLocks noChangeShapeType="1"/>
            </p:cNvSpPr>
            <p:nvPr/>
          </p:nvSpPr>
          <p:spPr bwMode="auto">
            <a:xfrm>
              <a:off x="540" y="1534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8" name="Line 278"/>
            <p:cNvSpPr>
              <a:spLocks noChangeShapeType="1"/>
            </p:cNvSpPr>
            <p:nvPr/>
          </p:nvSpPr>
          <p:spPr bwMode="auto">
            <a:xfrm>
              <a:off x="535" y="1534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799" name="Line 279"/>
            <p:cNvSpPr>
              <a:spLocks noChangeShapeType="1"/>
            </p:cNvSpPr>
            <p:nvPr/>
          </p:nvSpPr>
          <p:spPr bwMode="auto">
            <a:xfrm>
              <a:off x="535" y="1540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00" name="Line 280"/>
            <p:cNvSpPr>
              <a:spLocks noChangeShapeType="1"/>
            </p:cNvSpPr>
            <p:nvPr/>
          </p:nvSpPr>
          <p:spPr bwMode="auto">
            <a:xfrm>
              <a:off x="624" y="1619"/>
              <a:ext cx="0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01" name="Line 281"/>
            <p:cNvSpPr>
              <a:spLocks noChangeShapeType="1"/>
            </p:cNvSpPr>
            <p:nvPr/>
          </p:nvSpPr>
          <p:spPr bwMode="auto">
            <a:xfrm>
              <a:off x="619" y="1619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02" name="Line 282"/>
            <p:cNvSpPr>
              <a:spLocks noChangeShapeType="1"/>
            </p:cNvSpPr>
            <p:nvPr/>
          </p:nvSpPr>
          <p:spPr bwMode="auto">
            <a:xfrm>
              <a:off x="619" y="1627"/>
              <a:ext cx="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03" name="Freeform 283"/>
            <p:cNvSpPr>
              <a:spLocks/>
            </p:cNvSpPr>
            <p:nvPr/>
          </p:nvSpPr>
          <p:spPr bwMode="auto">
            <a:xfrm>
              <a:off x="203" y="1538"/>
              <a:ext cx="421" cy="321"/>
            </a:xfrm>
            <a:custGeom>
              <a:avLst/>
              <a:gdLst/>
              <a:ahLst/>
              <a:cxnLst>
                <a:cxn ang="0">
                  <a:pos x="0" y="643"/>
                </a:cxn>
                <a:cxn ang="0">
                  <a:pos x="441" y="1753"/>
                </a:cxn>
                <a:cxn ang="0">
                  <a:pos x="881" y="1405"/>
                </a:cxn>
                <a:cxn ang="0">
                  <a:pos x="1322" y="301"/>
                </a:cxn>
                <a:cxn ang="0">
                  <a:pos x="1762" y="0"/>
                </a:cxn>
                <a:cxn ang="0">
                  <a:pos x="2203" y="467"/>
                </a:cxn>
              </a:cxnLst>
              <a:rect l="0" t="0" r="r" b="b"/>
              <a:pathLst>
                <a:path w="2203" h="1753">
                  <a:moveTo>
                    <a:pt x="0" y="643"/>
                  </a:moveTo>
                  <a:lnTo>
                    <a:pt x="441" y="1753"/>
                  </a:lnTo>
                  <a:lnTo>
                    <a:pt x="881" y="1405"/>
                  </a:lnTo>
                  <a:lnTo>
                    <a:pt x="1322" y="301"/>
                  </a:lnTo>
                  <a:lnTo>
                    <a:pt x="1762" y="0"/>
                  </a:lnTo>
                  <a:lnTo>
                    <a:pt x="2203" y="467"/>
                  </a:lnTo>
                </a:path>
              </a:pathLst>
            </a:custGeom>
            <a:noFill/>
            <a:ln w="9525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grpSp>
          <p:nvGrpSpPr>
            <p:cNvPr id="11" name="Group 284"/>
            <p:cNvGrpSpPr>
              <a:grpSpLocks/>
            </p:cNvGrpSpPr>
            <p:nvPr/>
          </p:nvGrpSpPr>
          <p:grpSpPr bwMode="auto">
            <a:xfrm>
              <a:off x="119" y="1478"/>
              <a:ext cx="589" cy="449"/>
              <a:chOff x="119" y="1478"/>
              <a:chExt cx="589" cy="449"/>
            </a:xfrm>
          </p:grpSpPr>
          <p:sp>
            <p:nvSpPr>
              <p:cNvPr id="619805" name="Line 285"/>
              <p:cNvSpPr>
                <a:spLocks noChangeShapeType="1"/>
              </p:cNvSpPr>
              <p:nvPr/>
            </p:nvSpPr>
            <p:spPr bwMode="auto">
              <a:xfrm>
                <a:off x="119" y="1478"/>
                <a:ext cx="589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06" name="Line 286"/>
              <p:cNvSpPr>
                <a:spLocks noChangeShapeType="1"/>
              </p:cNvSpPr>
              <p:nvPr/>
            </p:nvSpPr>
            <p:spPr bwMode="auto">
              <a:xfrm>
                <a:off x="119" y="1478"/>
                <a:ext cx="0" cy="449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07" name="Freeform 287"/>
              <p:cNvSpPr>
                <a:spLocks/>
              </p:cNvSpPr>
              <p:nvPr/>
            </p:nvSpPr>
            <p:spPr bwMode="auto">
              <a:xfrm>
                <a:off x="119" y="1478"/>
                <a:ext cx="589" cy="447"/>
              </a:xfrm>
              <a:custGeom>
                <a:avLst/>
                <a:gdLst/>
                <a:ahLst/>
                <a:cxnLst>
                  <a:cxn ang="0">
                    <a:pos x="0" y="471"/>
                  </a:cxn>
                  <a:cxn ang="0">
                    <a:pos x="595" y="471"/>
                  </a:cxn>
                  <a:cxn ang="0">
                    <a:pos x="595" y="0"/>
                  </a:cxn>
                </a:cxnLst>
                <a:rect l="0" t="0" r="r" b="b"/>
                <a:pathLst>
                  <a:path w="595" h="471">
                    <a:moveTo>
                      <a:pt x="0" y="471"/>
                    </a:moveTo>
                    <a:lnTo>
                      <a:pt x="595" y="471"/>
                    </a:lnTo>
                    <a:lnTo>
                      <a:pt x="595" y="0"/>
                    </a:lnTo>
                  </a:path>
                </a:pathLst>
              </a:custGeom>
              <a:noFill/>
              <a:ln w="19050" cmpd="sng">
                <a:solidFill>
                  <a:srgbClr val="33CC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</p:grpSp>
      </p:grpSp>
      <p:sp>
        <p:nvSpPr>
          <p:cNvPr id="619808" name="Text Box 288"/>
          <p:cNvSpPr txBox="1">
            <a:spLocks noChangeArrowheads="1"/>
          </p:cNvSpPr>
          <p:nvPr/>
        </p:nvSpPr>
        <p:spPr bwMode="auto">
          <a:xfrm>
            <a:off x="7548068" y="3170483"/>
            <a:ext cx="1231367" cy="3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/>
            <a:r>
              <a:rPr lang="fr-FR" sz="16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Heschl</a:t>
            </a:r>
            <a:r>
              <a:rPr lang="fr-FR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gyrus</a:t>
            </a:r>
          </a:p>
        </p:txBody>
      </p:sp>
      <p:sp>
        <p:nvSpPr>
          <p:cNvPr id="619809" name="Text Box 289"/>
          <p:cNvSpPr txBox="1">
            <a:spLocks noChangeArrowheads="1"/>
          </p:cNvSpPr>
          <p:nvPr/>
        </p:nvSpPr>
        <p:spPr bwMode="auto">
          <a:xfrm>
            <a:off x="7510337" y="1717921"/>
            <a:ext cx="1305233" cy="3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/>
            <a:r>
              <a:rPr lang="fr-FR" sz="16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Posterior</a:t>
            </a:r>
            <a:r>
              <a:rPr lang="fr-FR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STG</a:t>
            </a:r>
          </a:p>
        </p:txBody>
      </p:sp>
      <p:sp>
        <p:nvSpPr>
          <p:cNvPr id="619810" name="Text Box 290"/>
          <p:cNvSpPr txBox="1">
            <a:spLocks noChangeArrowheads="1"/>
          </p:cNvSpPr>
          <p:nvPr/>
        </p:nvSpPr>
        <p:spPr bwMode="auto">
          <a:xfrm>
            <a:off x="7402256" y="4613524"/>
            <a:ext cx="1102292" cy="3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Middle STS</a:t>
            </a:r>
          </a:p>
        </p:txBody>
      </p:sp>
      <p:sp>
        <p:nvSpPr>
          <p:cNvPr id="619811" name="Text Box 291"/>
          <p:cNvSpPr txBox="1">
            <a:spLocks noChangeArrowheads="1"/>
          </p:cNvSpPr>
          <p:nvPr/>
        </p:nvSpPr>
        <p:spPr bwMode="auto">
          <a:xfrm>
            <a:off x="5620213" y="4861171"/>
            <a:ext cx="1210399" cy="3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/>
            <a:r>
              <a:rPr lang="fr-FR" sz="16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Anterior</a:t>
            </a:r>
            <a:r>
              <a:rPr lang="fr-FR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STS</a:t>
            </a:r>
          </a:p>
        </p:txBody>
      </p:sp>
      <p:sp>
        <p:nvSpPr>
          <p:cNvPr id="619812" name="Text Box 292"/>
          <p:cNvSpPr txBox="1">
            <a:spLocks noChangeArrowheads="1"/>
          </p:cNvSpPr>
          <p:nvPr/>
        </p:nvSpPr>
        <p:spPr bwMode="auto">
          <a:xfrm>
            <a:off x="3869147" y="5108824"/>
            <a:ext cx="1372431" cy="3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Temporal pole</a:t>
            </a:r>
          </a:p>
        </p:txBody>
      </p:sp>
      <p:sp>
        <p:nvSpPr>
          <p:cNvPr id="619813" name="Line 293"/>
          <p:cNvSpPr>
            <a:spLocks noChangeShapeType="1"/>
          </p:cNvSpPr>
          <p:nvPr/>
        </p:nvSpPr>
        <p:spPr bwMode="auto">
          <a:xfrm>
            <a:off x="5947595" y="3616574"/>
            <a:ext cx="1373188" cy="433387"/>
          </a:xfrm>
          <a:prstGeom prst="line">
            <a:avLst/>
          </a:prstGeom>
          <a:noFill/>
          <a:ln w="19050">
            <a:solidFill>
              <a:srgbClr val="FF33CC"/>
            </a:solidFill>
            <a:prstDash val="dash"/>
            <a:round/>
            <a:headEnd/>
            <a:tailEnd type="stealth" w="sm" len="med"/>
          </a:ln>
          <a:effectLst/>
        </p:spPr>
        <p:txBody>
          <a:bodyPr lIns="91410" tIns="45706" rIns="91410" bIns="45706"/>
          <a:lstStyle/>
          <a:p>
            <a:pPr eaLnBrk="0" hangingPunct="0"/>
            <a:endParaRPr lang="fr-FR" sz="28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19814" name="Line 294"/>
          <p:cNvSpPr>
            <a:spLocks noChangeShapeType="1"/>
          </p:cNvSpPr>
          <p:nvPr/>
        </p:nvSpPr>
        <p:spPr bwMode="auto">
          <a:xfrm flipV="1">
            <a:off x="6396860" y="3092696"/>
            <a:ext cx="874712" cy="446087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stealth" w="sm" len="med"/>
          </a:ln>
          <a:effectLst/>
        </p:spPr>
        <p:txBody>
          <a:bodyPr lIns="91410" tIns="45706" rIns="91410" bIns="45706"/>
          <a:lstStyle/>
          <a:p>
            <a:pPr eaLnBrk="0" hangingPunct="0"/>
            <a:endParaRPr lang="fr-FR" sz="28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19815" name="Line 295"/>
          <p:cNvSpPr>
            <a:spLocks noChangeShapeType="1"/>
          </p:cNvSpPr>
          <p:nvPr/>
        </p:nvSpPr>
        <p:spPr bwMode="auto">
          <a:xfrm>
            <a:off x="5942838" y="3818185"/>
            <a:ext cx="1044575" cy="8921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stealth" w="sm" len="med"/>
          </a:ln>
          <a:effectLst/>
        </p:spPr>
        <p:txBody>
          <a:bodyPr lIns="91410" tIns="45706" rIns="91410" bIns="45706"/>
          <a:lstStyle/>
          <a:p>
            <a:pPr eaLnBrk="0" hangingPunct="0"/>
            <a:endParaRPr lang="fr-FR" sz="28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19816" name="Line 296"/>
          <p:cNvSpPr>
            <a:spLocks noChangeShapeType="1"/>
          </p:cNvSpPr>
          <p:nvPr/>
        </p:nvSpPr>
        <p:spPr bwMode="auto">
          <a:xfrm>
            <a:off x="5487225" y="4113456"/>
            <a:ext cx="327025" cy="604838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 type="stealth" w="sm" len="med"/>
          </a:ln>
          <a:effectLst/>
        </p:spPr>
        <p:txBody>
          <a:bodyPr lIns="91410" tIns="45706" rIns="91410" bIns="45706"/>
          <a:lstStyle/>
          <a:p>
            <a:pPr eaLnBrk="0" hangingPunct="0"/>
            <a:endParaRPr lang="fr-FR" sz="28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19817" name="Line 297"/>
          <p:cNvSpPr>
            <a:spLocks noChangeShapeType="1"/>
          </p:cNvSpPr>
          <p:nvPr/>
        </p:nvSpPr>
        <p:spPr bwMode="auto">
          <a:xfrm flipH="1">
            <a:off x="4807772" y="4303956"/>
            <a:ext cx="320675" cy="800100"/>
          </a:xfrm>
          <a:prstGeom prst="line">
            <a:avLst/>
          </a:prstGeom>
          <a:noFill/>
          <a:ln w="19050">
            <a:solidFill>
              <a:srgbClr val="33CC33"/>
            </a:solidFill>
            <a:prstDash val="dash"/>
            <a:round/>
            <a:headEnd/>
            <a:tailEnd type="stealth" w="sm" len="med"/>
          </a:ln>
          <a:effectLst/>
        </p:spPr>
        <p:txBody>
          <a:bodyPr lIns="91410" tIns="45706" rIns="91410" bIns="45706"/>
          <a:lstStyle/>
          <a:p>
            <a:pPr eaLnBrk="0" hangingPunct="0"/>
            <a:endParaRPr lang="fr-FR" sz="28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4" name="Group 304"/>
          <p:cNvGrpSpPr>
            <a:grpSpLocks/>
          </p:cNvGrpSpPr>
          <p:nvPr/>
        </p:nvGrpSpPr>
        <p:grpSpPr bwMode="auto">
          <a:xfrm>
            <a:off x="2123104" y="5162464"/>
            <a:ext cx="1511300" cy="1163638"/>
            <a:chOff x="255" y="2517"/>
            <a:chExt cx="590" cy="454"/>
          </a:xfrm>
        </p:grpSpPr>
        <p:sp>
          <p:nvSpPr>
            <p:cNvPr id="619825" name="Rectangle 305"/>
            <p:cNvSpPr>
              <a:spLocks noChangeArrowheads="1"/>
            </p:cNvSpPr>
            <p:nvPr/>
          </p:nvSpPr>
          <p:spPr bwMode="auto">
            <a:xfrm>
              <a:off x="255" y="2517"/>
              <a:ext cx="590" cy="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26" name="Line 306"/>
            <p:cNvSpPr>
              <a:spLocks noChangeShapeType="1"/>
            </p:cNvSpPr>
            <p:nvPr/>
          </p:nvSpPr>
          <p:spPr bwMode="auto">
            <a:xfrm flipV="1">
              <a:off x="340" y="2965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27" name="Line 307"/>
            <p:cNvSpPr>
              <a:spLocks noChangeShapeType="1"/>
            </p:cNvSpPr>
            <p:nvPr/>
          </p:nvSpPr>
          <p:spPr bwMode="auto">
            <a:xfrm flipV="1">
              <a:off x="424" y="2965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28" name="Line 308"/>
            <p:cNvSpPr>
              <a:spLocks noChangeShapeType="1"/>
            </p:cNvSpPr>
            <p:nvPr/>
          </p:nvSpPr>
          <p:spPr bwMode="auto">
            <a:xfrm flipV="1">
              <a:off x="508" y="2965"/>
              <a:ext cx="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29" name="Line 309"/>
            <p:cNvSpPr>
              <a:spLocks noChangeShapeType="1"/>
            </p:cNvSpPr>
            <p:nvPr/>
          </p:nvSpPr>
          <p:spPr bwMode="auto">
            <a:xfrm flipV="1">
              <a:off x="592" y="2965"/>
              <a:ext cx="0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30" name="Line 310"/>
            <p:cNvSpPr>
              <a:spLocks noChangeShapeType="1"/>
            </p:cNvSpPr>
            <p:nvPr/>
          </p:nvSpPr>
          <p:spPr bwMode="auto">
            <a:xfrm flipV="1">
              <a:off x="676" y="2965"/>
              <a:ext cx="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619831" name="Line 311"/>
            <p:cNvSpPr>
              <a:spLocks noChangeShapeType="1"/>
            </p:cNvSpPr>
            <p:nvPr/>
          </p:nvSpPr>
          <p:spPr bwMode="auto">
            <a:xfrm flipV="1">
              <a:off x="761" y="2965"/>
              <a:ext cx="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800" dirty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grpSp>
          <p:nvGrpSpPr>
            <p:cNvPr id="15" name="Group 312"/>
            <p:cNvGrpSpPr>
              <a:grpSpLocks/>
            </p:cNvGrpSpPr>
            <p:nvPr/>
          </p:nvGrpSpPr>
          <p:grpSpPr bwMode="auto">
            <a:xfrm>
              <a:off x="334" y="2540"/>
              <a:ext cx="431" cy="391"/>
              <a:chOff x="3464" y="1678"/>
              <a:chExt cx="431" cy="391"/>
            </a:xfrm>
          </p:grpSpPr>
          <p:sp>
            <p:nvSpPr>
              <p:cNvPr id="619833" name="Line 313"/>
              <p:cNvSpPr>
                <a:spLocks noChangeShapeType="1"/>
              </p:cNvSpPr>
              <p:nvPr/>
            </p:nvSpPr>
            <p:spPr bwMode="auto">
              <a:xfrm>
                <a:off x="3470" y="1729"/>
                <a:ext cx="0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34" name="Line 314"/>
              <p:cNvSpPr>
                <a:spLocks noChangeShapeType="1"/>
              </p:cNvSpPr>
              <p:nvPr/>
            </p:nvSpPr>
            <p:spPr bwMode="auto">
              <a:xfrm>
                <a:off x="3464" y="1729"/>
                <a:ext cx="1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35" name="Line 315"/>
              <p:cNvSpPr>
                <a:spLocks noChangeShapeType="1"/>
              </p:cNvSpPr>
              <p:nvPr/>
            </p:nvSpPr>
            <p:spPr bwMode="auto">
              <a:xfrm>
                <a:off x="3464" y="1843"/>
                <a:ext cx="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36" name="Line 316"/>
              <p:cNvSpPr>
                <a:spLocks noChangeShapeType="1"/>
              </p:cNvSpPr>
              <p:nvPr/>
            </p:nvSpPr>
            <p:spPr bwMode="auto">
              <a:xfrm>
                <a:off x="3554" y="1930"/>
                <a:ext cx="0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37" name="Line 317"/>
              <p:cNvSpPr>
                <a:spLocks noChangeShapeType="1"/>
              </p:cNvSpPr>
              <p:nvPr/>
            </p:nvSpPr>
            <p:spPr bwMode="auto">
              <a:xfrm>
                <a:off x="3549" y="1930"/>
                <a:ext cx="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38" name="Line 318"/>
              <p:cNvSpPr>
                <a:spLocks noChangeShapeType="1"/>
              </p:cNvSpPr>
              <p:nvPr/>
            </p:nvSpPr>
            <p:spPr bwMode="auto">
              <a:xfrm>
                <a:off x="3549" y="2050"/>
                <a:ext cx="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39" name="Line 319"/>
              <p:cNvSpPr>
                <a:spLocks noChangeShapeType="1"/>
              </p:cNvSpPr>
              <p:nvPr/>
            </p:nvSpPr>
            <p:spPr bwMode="auto">
              <a:xfrm>
                <a:off x="3638" y="1760"/>
                <a:ext cx="1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0" name="Line 320"/>
              <p:cNvSpPr>
                <a:spLocks noChangeShapeType="1"/>
              </p:cNvSpPr>
              <p:nvPr/>
            </p:nvSpPr>
            <p:spPr bwMode="auto">
              <a:xfrm>
                <a:off x="3633" y="1760"/>
                <a:ext cx="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1" name="Line 321"/>
              <p:cNvSpPr>
                <a:spLocks noChangeShapeType="1"/>
              </p:cNvSpPr>
              <p:nvPr/>
            </p:nvSpPr>
            <p:spPr bwMode="auto">
              <a:xfrm>
                <a:off x="3633" y="1864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2" name="Line 322"/>
              <p:cNvSpPr>
                <a:spLocks noChangeShapeType="1"/>
              </p:cNvSpPr>
              <p:nvPr/>
            </p:nvSpPr>
            <p:spPr bwMode="auto">
              <a:xfrm>
                <a:off x="3722" y="1678"/>
                <a:ext cx="0" cy="1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3" name="Line 323"/>
              <p:cNvSpPr>
                <a:spLocks noChangeShapeType="1"/>
              </p:cNvSpPr>
              <p:nvPr/>
            </p:nvSpPr>
            <p:spPr bwMode="auto">
              <a:xfrm>
                <a:off x="3717" y="1678"/>
                <a:ext cx="1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4" name="Line 324"/>
              <p:cNvSpPr>
                <a:spLocks noChangeShapeType="1"/>
              </p:cNvSpPr>
              <p:nvPr/>
            </p:nvSpPr>
            <p:spPr bwMode="auto">
              <a:xfrm>
                <a:off x="3717" y="1789"/>
                <a:ext cx="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5" name="Line 325"/>
              <p:cNvSpPr>
                <a:spLocks noChangeShapeType="1"/>
              </p:cNvSpPr>
              <p:nvPr/>
            </p:nvSpPr>
            <p:spPr bwMode="auto">
              <a:xfrm>
                <a:off x="3806" y="1746"/>
                <a:ext cx="1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6" name="Line 326"/>
              <p:cNvSpPr>
                <a:spLocks noChangeShapeType="1"/>
              </p:cNvSpPr>
              <p:nvPr/>
            </p:nvSpPr>
            <p:spPr bwMode="auto">
              <a:xfrm>
                <a:off x="3802" y="1746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7" name="Line 327"/>
              <p:cNvSpPr>
                <a:spLocks noChangeShapeType="1"/>
              </p:cNvSpPr>
              <p:nvPr/>
            </p:nvSpPr>
            <p:spPr bwMode="auto">
              <a:xfrm>
                <a:off x="3802" y="1855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8" name="Line 328"/>
              <p:cNvSpPr>
                <a:spLocks noChangeShapeType="1"/>
              </p:cNvSpPr>
              <p:nvPr/>
            </p:nvSpPr>
            <p:spPr bwMode="auto">
              <a:xfrm>
                <a:off x="3891" y="1954"/>
                <a:ext cx="1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49" name="Line 329"/>
              <p:cNvSpPr>
                <a:spLocks noChangeShapeType="1"/>
              </p:cNvSpPr>
              <p:nvPr/>
            </p:nvSpPr>
            <p:spPr bwMode="auto">
              <a:xfrm>
                <a:off x="3886" y="1954"/>
                <a:ext cx="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0" name="Line 330"/>
              <p:cNvSpPr>
                <a:spLocks noChangeShapeType="1"/>
              </p:cNvSpPr>
              <p:nvPr/>
            </p:nvSpPr>
            <p:spPr bwMode="auto">
              <a:xfrm>
                <a:off x="3886" y="2068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1" name="Freeform 331"/>
              <p:cNvSpPr>
                <a:spLocks/>
              </p:cNvSpPr>
              <p:nvPr/>
            </p:nvSpPr>
            <p:spPr bwMode="auto">
              <a:xfrm>
                <a:off x="3470" y="1733"/>
                <a:ext cx="421" cy="278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176" y="552"/>
                  </a:cxn>
                  <a:cxn ang="0">
                    <a:pos x="352" y="170"/>
                  </a:cxn>
                  <a:cxn ang="0">
                    <a:pos x="527" y="0"/>
                  </a:cxn>
                  <a:cxn ang="0">
                    <a:pos x="703" y="145"/>
                  </a:cxn>
                  <a:cxn ang="0">
                    <a:pos x="879" y="598"/>
                  </a:cxn>
                </a:cxnLst>
                <a:rect l="0" t="0" r="r" b="b"/>
                <a:pathLst>
                  <a:path w="879" h="598">
                    <a:moveTo>
                      <a:pt x="0" y="114"/>
                    </a:moveTo>
                    <a:lnTo>
                      <a:pt x="176" y="552"/>
                    </a:lnTo>
                    <a:lnTo>
                      <a:pt x="352" y="170"/>
                    </a:lnTo>
                    <a:lnTo>
                      <a:pt x="527" y="0"/>
                    </a:lnTo>
                    <a:lnTo>
                      <a:pt x="703" y="145"/>
                    </a:lnTo>
                    <a:lnTo>
                      <a:pt x="879" y="598"/>
                    </a:lnTo>
                  </a:path>
                </a:pathLst>
              </a:custGeom>
              <a:noFill/>
              <a:ln w="9525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2" name="Line 332"/>
              <p:cNvSpPr>
                <a:spLocks noChangeShapeType="1"/>
              </p:cNvSpPr>
              <p:nvPr/>
            </p:nvSpPr>
            <p:spPr bwMode="auto">
              <a:xfrm>
                <a:off x="3470" y="1811"/>
                <a:ext cx="0" cy="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3" name="Line 333"/>
              <p:cNvSpPr>
                <a:spLocks noChangeShapeType="1"/>
              </p:cNvSpPr>
              <p:nvPr/>
            </p:nvSpPr>
            <p:spPr bwMode="auto">
              <a:xfrm>
                <a:off x="3464" y="1811"/>
                <a:ext cx="1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4" name="Line 334"/>
              <p:cNvSpPr>
                <a:spLocks noChangeShapeType="1"/>
              </p:cNvSpPr>
              <p:nvPr/>
            </p:nvSpPr>
            <p:spPr bwMode="auto">
              <a:xfrm>
                <a:off x="3464" y="1822"/>
                <a:ext cx="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5" name="Line 335"/>
              <p:cNvSpPr>
                <a:spLocks noChangeShapeType="1"/>
              </p:cNvSpPr>
              <p:nvPr/>
            </p:nvSpPr>
            <p:spPr bwMode="auto">
              <a:xfrm>
                <a:off x="3554" y="1971"/>
                <a:ext cx="0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6" name="Line 336"/>
              <p:cNvSpPr>
                <a:spLocks noChangeShapeType="1"/>
              </p:cNvSpPr>
              <p:nvPr/>
            </p:nvSpPr>
            <p:spPr bwMode="auto">
              <a:xfrm>
                <a:off x="3549" y="1971"/>
                <a:ext cx="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7" name="Line 337"/>
              <p:cNvSpPr>
                <a:spLocks noChangeShapeType="1"/>
              </p:cNvSpPr>
              <p:nvPr/>
            </p:nvSpPr>
            <p:spPr bwMode="auto">
              <a:xfrm>
                <a:off x="3549" y="1975"/>
                <a:ext cx="8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8" name="Line 338"/>
              <p:cNvSpPr>
                <a:spLocks noChangeShapeType="1"/>
              </p:cNvSpPr>
              <p:nvPr/>
            </p:nvSpPr>
            <p:spPr bwMode="auto">
              <a:xfrm>
                <a:off x="3638" y="1833"/>
                <a:ext cx="1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59" name="Line 339"/>
              <p:cNvSpPr>
                <a:spLocks noChangeShapeType="1"/>
              </p:cNvSpPr>
              <p:nvPr/>
            </p:nvSpPr>
            <p:spPr bwMode="auto">
              <a:xfrm>
                <a:off x="3633" y="1833"/>
                <a:ext cx="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0" name="Line 340"/>
              <p:cNvSpPr>
                <a:spLocks noChangeShapeType="1"/>
              </p:cNvSpPr>
              <p:nvPr/>
            </p:nvSpPr>
            <p:spPr bwMode="auto">
              <a:xfrm>
                <a:off x="3633" y="1838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1" name="Line 341"/>
              <p:cNvSpPr>
                <a:spLocks noChangeShapeType="1"/>
              </p:cNvSpPr>
              <p:nvPr/>
            </p:nvSpPr>
            <p:spPr bwMode="auto">
              <a:xfrm>
                <a:off x="3722" y="1692"/>
                <a:ext cx="0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2" name="Line 342"/>
              <p:cNvSpPr>
                <a:spLocks noChangeShapeType="1"/>
              </p:cNvSpPr>
              <p:nvPr/>
            </p:nvSpPr>
            <p:spPr bwMode="auto">
              <a:xfrm>
                <a:off x="3717" y="1692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3" name="Line 343"/>
              <p:cNvSpPr>
                <a:spLocks noChangeShapeType="1"/>
              </p:cNvSpPr>
              <p:nvPr/>
            </p:nvSpPr>
            <p:spPr bwMode="auto">
              <a:xfrm>
                <a:off x="3717" y="1698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4" name="Line 344"/>
              <p:cNvSpPr>
                <a:spLocks noChangeShapeType="1"/>
              </p:cNvSpPr>
              <p:nvPr/>
            </p:nvSpPr>
            <p:spPr bwMode="auto">
              <a:xfrm>
                <a:off x="3806" y="1830"/>
                <a:ext cx="1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5" name="Line 345"/>
              <p:cNvSpPr>
                <a:spLocks noChangeShapeType="1"/>
              </p:cNvSpPr>
              <p:nvPr/>
            </p:nvSpPr>
            <p:spPr bwMode="auto">
              <a:xfrm>
                <a:off x="3802" y="1830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6" name="Line 346"/>
              <p:cNvSpPr>
                <a:spLocks noChangeShapeType="1"/>
              </p:cNvSpPr>
              <p:nvPr/>
            </p:nvSpPr>
            <p:spPr bwMode="auto">
              <a:xfrm>
                <a:off x="3802" y="1835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7" name="Line 347"/>
              <p:cNvSpPr>
                <a:spLocks noChangeShapeType="1"/>
              </p:cNvSpPr>
              <p:nvPr/>
            </p:nvSpPr>
            <p:spPr bwMode="auto">
              <a:xfrm>
                <a:off x="3891" y="1979"/>
                <a:ext cx="1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8" name="Line 348"/>
              <p:cNvSpPr>
                <a:spLocks noChangeShapeType="1"/>
              </p:cNvSpPr>
              <p:nvPr/>
            </p:nvSpPr>
            <p:spPr bwMode="auto">
              <a:xfrm>
                <a:off x="3886" y="1979"/>
                <a:ext cx="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69" name="Line 349"/>
              <p:cNvSpPr>
                <a:spLocks noChangeShapeType="1"/>
              </p:cNvSpPr>
              <p:nvPr/>
            </p:nvSpPr>
            <p:spPr bwMode="auto">
              <a:xfrm>
                <a:off x="3886" y="1984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70" name="Freeform 350"/>
              <p:cNvSpPr>
                <a:spLocks/>
              </p:cNvSpPr>
              <p:nvPr/>
            </p:nvSpPr>
            <p:spPr bwMode="auto">
              <a:xfrm>
                <a:off x="3470" y="1696"/>
                <a:ext cx="421" cy="286"/>
              </a:xfrm>
              <a:custGeom>
                <a:avLst/>
                <a:gdLst/>
                <a:ahLst/>
                <a:cxnLst>
                  <a:cxn ang="0">
                    <a:pos x="0" y="258"/>
                  </a:cxn>
                  <a:cxn ang="0">
                    <a:pos x="176" y="595"/>
                  </a:cxn>
                  <a:cxn ang="0">
                    <a:pos x="352" y="302"/>
                  </a:cxn>
                  <a:cxn ang="0">
                    <a:pos x="527" y="0"/>
                  </a:cxn>
                  <a:cxn ang="0">
                    <a:pos x="703" y="293"/>
                  </a:cxn>
                  <a:cxn ang="0">
                    <a:pos x="879" y="614"/>
                  </a:cxn>
                </a:cxnLst>
                <a:rect l="0" t="0" r="r" b="b"/>
                <a:pathLst>
                  <a:path w="879" h="614">
                    <a:moveTo>
                      <a:pt x="0" y="258"/>
                    </a:moveTo>
                    <a:lnTo>
                      <a:pt x="176" y="595"/>
                    </a:lnTo>
                    <a:lnTo>
                      <a:pt x="352" y="302"/>
                    </a:lnTo>
                    <a:lnTo>
                      <a:pt x="527" y="0"/>
                    </a:lnTo>
                    <a:lnTo>
                      <a:pt x="703" y="293"/>
                    </a:lnTo>
                    <a:lnTo>
                      <a:pt x="879" y="614"/>
                    </a:lnTo>
                  </a:path>
                </a:pathLst>
              </a:custGeom>
              <a:noFill/>
              <a:ln w="9525" cmpd="sng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</p:grpSp>
        <p:grpSp>
          <p:nvGrpSpPr>
            <p:cNvPr id="16" name="Group 351"/>
            <p:cNvGrpSpPr>
              <a:grpSpLocks/>
            </p:cNvGrpSpPr>
            <p:nvPr/>
          </p:nvGrpSpPr>
          <p:grpSpPr bwMode="auto">
            <a:xfrm>
              <a:off x="255" y="2517"/>
              <a:ext cx="590" cy="454"/>
              <a:chOff x="255" y="2517"/>
              <a:chExt cx="590" cy="454"/>
            </a:xfrm>
          </p:grpSpPr>
          <p:sp>
            <p:nvSpPr>
              <p:cNvPr id="619872" name="Rectangle 352"/>
              <p:cNvSpPr>
                <a:spLocks noChangeArrowheads="1"/>
              </p:cNvSpPr>
              <p:nvPr/>
            </p:nvSpPr>
            <p:spPr bwMode="auto">
              <a:xfrm>
                <a:off x="255" y="2517"/>
                <a:ext cx="590" cy="454"/>
              </a:xfrm>
              <a:prstGeom prst="rect">
                <a:avLst/>
              </a:prstGeom>
              <a:noFill/>
              <a:ln w="19050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73" name="Line 353"/>
              <p:cNvSpPr>
                <a:spLocks noChangeShapeType="1"/>
              </p:cNvSpPr>
              <p:nvPr/>
            </p:nvSpPr>
            <p:spPr bwMode="auto">
              <a:xfrm>
                <a:off x="255" y="2517"/>
                <a:ext cx="590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19874" name="Line 354"/>
              <p:cNvSpPr>
                <a:spLocks noChangeShapeType="1"/>
              </p:cNvSpPr>
              <p:nvPr/>
            </p:nvSpPr>
            <p:spPr bwMode="auto">
              <a:xfrm>
                <a:off x="845" y="2517"/>
                <a:ext cx="0" cy="444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fr-FR" sz="2800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</p:grpSp>
      </p:grpSp>
      <p:sp>
        <p:nvSpPr>
          <p:cNvPr id="619875" name="Line 355"/>
          <p:cNvSpPr>
            <a:spLocks noChangeShapeType="1"/>
          </p:cNvSpPr>
          <p:nvPr/>
        </p:nvSpPr>
        <p:spPr bwMode="auto">
          <a:xfrm flipH="1">
            <a:off x="2842450" y="4089644"/>
            <a:ext cx="2068513" cy="1008062"/>
          </a:xfrm>
          <a:prstGeom prst="line">
            <a:avLst/>
          </a:prstGeom>
          <a:noFill/>
          <a:ln w="19050">
            <a:solidFill>
              <a:srgbClr val="33CC33"/>
            </a:solidFill>
            <a:prstDash val="dash"/>
            <a:round/>
            <a:headEnd/>
            <a:tailEnd type="stealth" w="sm" len="med"/>
          </a:ln>
          <a:effectLst/>
        </p:spPr>
        <p:txBody>
          <a:bodyPr lIns="91410" tIns="45706" rIns="91410" bIns="45706"/>
          <a:lstStyle/>
          <a:p>
            <a:pPr eaLnBrk="0" hangingPunct="0"/>
            <a:endParaRPr lang="fr-FR" sz="28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19876" name="Text Box 356"/>
          <p:cNvSpPr txBox="1">
            <a:spLocks noChangeArrowheads="1"/>
          </p:cNvSpPr>
          <p:nvPr/>
        </p:nvSpPr>
        <p:spPr bwMode="auto">
          <a:xfrm>
            <a:off x="1713825" y="5724657"/>
            <a:ext cx="458526" cy="3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/>
            <a:r>
              <a:rPr lang="fr-FR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IFG</a:t>
            </a:r>
          </a:p>
        </p:txBody>
      </p:sp>
      <p:sp>
        <p:nvSpPr>
          <p:cNvPr id="619877" name="Rectangle 357"/>
          <p:cNvSpPr>
            <a:spLocks noChangeArrowheads="1"/>
          </p:cNvSpPr>
          <p:nvPr/>
        </p:nvSpPr>
        <p:spPr bwMode="auto">
          <a:xfrm>
            <a:off x="1104082" y="1656510"/>
            <a:ext cx="8424862" cy="52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  <a:latin typeface="Calibri" pitchFamily="34" charset="0"/>
                <a:cs typeface="+mn-cs"/>
              </a:rPr>
              <a:t>Dehaene-Lambertz, Dehaene &amp; Hertz-</a:t>
            </a:r>
            <a:r>
              <a:rPr lang="fr-FR" sz="14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Pannier</a:t>
            </a:r>
            <a:r>
              <a:rPr lang="fr-FR" sz="1400" dirty="0">
                <a:solidFill>
                  <a:srgbClr val="000000"/>
                </a:solidFill>
                <a:latin typeface="Calibri" pitchFamily="34" charset="0"/>
                <a:cs typeface="+mn-cs"/>
              </a:rPr>
              <a:t>, Science 2002</a:t>
            </a:r>
          </a:p>
          <a:p>
            <a:pPr algn="ctr"/>
            <a:r>
              <a:rPr lang="fr-FR" sz="1400" dirty="0">
                <a:solidFill>
                  <a:srgbClr val="000000"/>
                </a:solidFill>
                <a:latin typeface="Calibri" pitchFamily="34" charset="0"/>
                <a:cs typeface="+mn-cs"/>
              </a:rPr>
              <a:t>Dehaene-Lambertz et al., PNAS 2006</a:t>
            </a:r>
          </a:p>
        </p:txBody>
      </p:sp>
      <p:sp>
        <p:nvSpPr>
          <p:cNvPr id="358" name="Text Box 52"/>
          <p:cNvSpPr txBox="1">
            <a:spLocks noChangeArrowheads="1"/>
          </p:cNvSpPr>
          <p:nvPr/>
        </p:nvSpPr>
        <p:spPr bwMode="auto">
          <a:xfrm>
            <a:off x="2428053" y="29889"/>
            <a:ext cx="6106349" cy="156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fr-FR" sz="2800" b="1" dirty="0">
                <a:solidFill>
                  <a:srgbClr val="000000"/>
                </a:solidFill>
                <a:latin typeface="Calibri" pitchFamily="34" charset="0"/>
              </a:rPr>
              <a:t>Langage parlé et langage écrit: </a:t>
            </a:r>
          </a:p>
          <a:p>
            <a:pPr algn="ctr"/>
            <a:r>
              <a:rPr lang="fr-FR" sz="2800" b="1" dirty="0">
                <a:solidFill>
                  <a:srgbClr val="000000"/>
                </a:solidFill>
                <a:latin typeface="Calibri" pitchFamily="34" charset="0"/>
              </a:rPr>
              <a:t>Des dynamiques très différentes.</a:t>
            </a:r>
          </a:p>
          <a:p>
            <a:pPr algn="ctr"/>
            <a:r>
              <a:rPr lang="fr-FR" sz="2000" b="1" dirty="0">
                <a:solidFill>
                  <a:srgbClr val="000000"/>
                </a:solidFill>
                <a:latin typeface="Calibri" pitchFamily="34" charset="0"/>
              </a:rPr>
              <a:t>Le cerveau du bébé contient </a:t>
            </a:r>
            <a:br>
              <a:rPr lang="fr-FR" sz="20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1" dirty="0">
                <a:solidFill>
                  <a:srgbClr val="000000"/>
                </a:solidFill>
                <a:latin typeface="Calibri" pitchFamily="34" charset="0"/>
              </a:rPr>
              <a:t>un réseau spécialisé pour le langage </a:t>
            </a:r>
            <a:r>
              <a:rPr lang="fr-FR" sz="2000" b="1" i="1" dirty="0">
                <a:solidFill>
                  <a:srgbClr val="000000"/>
                </a:solidFill>
                <a:latin typeface="Calibri" pitchFamily="34" charset="0"/>
              </a:rPr>
              <a:t>parlé</a:t>
            </a:r>
            <a:endParaRPr lang="en-US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59" name="Picture 11" descr="julie"/>
          <p:cNvPicPr>
            <a:picLocks noChangeAspect="1" noChangeArrowheads="1"/>
          </p:cNvPicPr>
          <p:nvPr/>
        </p:nvPicPr>
        <p:blipFill>
          <a:blip r:embed="rId6" cstate="print"/>
          <a:srcRect l="13394" t="10031" r="19247" b="29106"/>
          <a:stretch>
            <a:fillRect/>
          </a:stretch>
        </p:blipFill>
        <p:spPr bwMode="auto">
          <a:xfrm>
            <a:off x="10743" y="-14770"/>
            <a:ext cx="2408174" cy="2910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21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28158" y="571811"/>
            <a:ext cx="4421559" cy="89010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ELAN pour la Lecture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5098" y="2743201"/>
            <a:ext cx="8724508" cy="367753"/>
          </a:xfrm>
        </p:spPr>
        <p:txBody>
          <a:bodyPr>
            <a:noAutofit/>
          </a:bodyPr>
          <a:lstStyle/>
          <a:p>
            <a:pPr algn="l"/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suite de jeux sur tablette qui rassemble l’ensemble des idées qui ont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fait leurs preuves en sciences cognitives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lecture :</a:t>
            </a:r>
            <a:endParaRPr lang="fr-FR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63384" y="1639651"/>
            <a:ext cx="4873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Projet Investissements d’Avenir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Développement de l’Economie Numérique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208598" y="3505201"/>
            <a:ext cx="8783002" cy="1489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Enseignement explicite et systématique du code alphabétique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avec des jeux pour renforcer les correspondances graphèmes-phonèmes et leur automatisation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multiples jeux pour un engagement actif, avec un maximum d’attention et de plaisir, qui s’adaptent au niveau de l’enfant et nous permettent de suivre les progrès de l’élève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61C72D0-6670-1B4B-86F5-2D2523F00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287" y="44989"/>
            <a:ext cx="3517893" cy="26384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39892E-3DE0-7E47-986A-B3317604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69"/>
          <a:stretch/>
        </p:blipFill>
        <p:spPr>
          <a:xfrm>
            <a:off x="625617" y="5566105"/>
            <a:ext cx="8128000" cy="12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8358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:\Users\Manza052\Desktop\ELAN\Art\JP\island_japon_02.jpg">
            <a:extLst>
              <a:ext uri="{FF2B5EF4-FFF2-40B4-BE49-F238E27FC236}">
                <a16:creationId xmlns:a16="http://schemas.microsoft.com/office/drawing/2014/main" id="{8D9DB844-F5FB-0245-83C7-BC8B9E781B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10" y="1143000"/>
            <a:ext cx="4332890" cy="2747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C:\Users\Manza052\Desktop\ELAN\Art\JP\island_tropique_01.jpg">
            <a:extLst>
              <a:ext uri="{FF2B5EF4-FFF2-40B4-BE49-F238E27FC236}">
                <a16:creationId xmlns:a16="http://schemas.microsoft.com/office/drawing/2014/main" id="{71792C12-DB73-2D4F-A749-BC80CF5FEC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817" y="1068647"/>
            <a:ext cx="4239868" cy="283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C:\Users\Manza052\Desktop\ELAN\Art\JP\island_farwest_01.jpg">
            <a:extLst>
              <a:ext uri="{FF2B5EF4-FFF2-40B4-BE49-F238E27FC236}">
                <a16:creationId xmlns:a16="http://schemas.microsoft.com/office/drawing/2014/main" id="{C4BFB8C2-08FE-1F41-9A3C-D0951378A4D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10" y="3962401"/>
            <a:ext cx="4332890" cy="281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C:\Users\Manza052\Desktop\ELAN\Art\JP\island_banquise_03.jpg">
            <a:extLst>
              <a:ext uri="{FF2B5EF4-FFF2-40B4-BE49-F238E27FC236}">
                <a16:creationId xmlns:a16="http://schemas.microsoft.com/office/drawing/2014/main" id="{837D6429-AFEC-434F-BB09-59A83608ED5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3951046"/>
            <a:ext cx="4264693" cy="28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8727B1-6132-D341-AB57-26370A3A7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1" y="1922705"/>
            <a:ext cx="4015171" cy="401517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06ABEC-F230-304B-B821-72ED184CC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1130010"/>
            <a:ext cx="1371600" cy="1371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321BC90-9483-FF40-8B82-84397B867C49}"/>
              </a:ext>
            </a:extLst>
          </p:cNvPr>
          <p:cNvSpPr txBox="1"/>
          <p:nvPr/>
        </p:nvSpPr>
        <p:spPr>
          <a:xfrm>
            <a:off x="2681315" y="304801"/>
            <a:ext cx="3588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ELAN pour la lecture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FA25EA2-94CD-4496-A3D4-478AA08484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28" t="74569" r="63635" b="10500"/>
          <a:stretch/>
        </p:blipFill>
        <p:spPr>
          <a:xfrm>
            <a:off x="3505201" y="5270140"/>
            <a:ext cx="1931003" cy="113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8952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435" y="38094"/>
            <a:ext cx="903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 jeux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syllabiques et phonologiques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pour automatiser la reconnaissance des correspondances Graphèmes – Phonèmes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A695057-A32C-47AE-B9A9-2F604F712BE4}"/>
              </a:ext>
            </a:extLst>
          </p:cNvPr>
          <p:cNvGrpSpPr/>
          <p:nvPr/>
        </p:nvGrpSpPr>
        <p:grpSpPr>
          <a:xfrm>
            <a:off x="-76759" y="595625"/>
            <a:ext cx="8948857" cy="1690304"/>
            <a:chOff x="1447241" y="491261"/>
            <a:chExt cx="8948857" cy="169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0E55495-A81F-D64F-8677-86DF041F0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6359" y="499938"/>
              <a:ext cx="2667000" cy="1664275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A748D13-B25D-E648-8FCD-1DD4F27A4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7241" y="500605"/>
              <a:ext cx="2696277" cy="168096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21FB0C6-5B6B-0C4D-AFA2-F0C171E75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6200" y="491261"/>
              <a:ext cx="2699898" cy="1681627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2269C47A-3280-5E44-87C6-9D3FE7DBB0F5}"/>
              </a:ext>
            </a:extLst>
          </p:cNvPr>
          <p:cNvSpPr txBox="1"/>
          <p:nvPr/>
        </p:nvSpPr>
        <p:spPr>
          <a:xfrm>
            <a:off x="173935" y="2352724"/>
            <a:ext cx="899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 jeux de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dictée de mots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qui focalisent l’attention sur la lecture de la gauche vers la droite et mettent l’attention sur l’emplacement de chaque son dans un mot et sur le graphème qui lui correspond.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0969CFA-F4D3-49C5-B2EC-BEDFD594F680}"/>
              </a:ext>
            </a:extLst>
          </p:cNvPr>
          <p:cNvGrpSpPr/>
          <p:nvPr/>
        </p:nvGrpSpPr>
        <p:grpSpPr>
          <a:xfrm>
            <a:off x="-76759" y="2876762"/>
            <a:ext cx="8952865" cy="1695239"/>
            <a:chOff x="1447241" y="2876761"/>
            <a:chExt cx="8952865" cy="169523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80E14C5-B92E-9947-9B5F-EC3BF71E6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241" y="2886274"/>
              <a:ext cx="2696277" cy="167457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57032CB-9586-8E4A-882D-6809CDAE4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6359" y="2904080"/>
              <a:ext cx="2667000" cy="166792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6587AF1-6AB4-5C43-8C70-C0232ABC3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96200" y="2876761"/>
              <a:ext cx="2703906" cy="169523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C8BA3C7-BFB6-1E4C-AD74-F08283FBBC83}"/>
              </a:ext>
            </a:extLst>
          </p:cNvPr>
          <p:cNvSpPr/>
          <p:nvPr/>
        </p:nvSpPr>
        <p:spPr>
          <a:xfrm>
            <a:off x="165160" y="4648200"/>
            <a:ext cx="9102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 jeux pour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lecture des phrases courtes … avec des textes 100% décodables !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84E5901-6171-4F66-8E01-92FA278E2AD7}"/>
              </a:ext>
            </a:extLst>
          </p:cNvPr>
          <p:cNvGrpSpPr/>
          <p:nvPr/>
        </p:nvGrpSpPr>
        <p:grpSpPr>
          <a:xfrm>
            <a:off x="1066800" y="4991100"/>
            <a:ext cx="6477000" cy="1714500"/>
            <a:chOff x="2590800" y="4991100"/>
            <a:chExt cx="6477000" cy="17145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9FBBE54-BAC6-A644-8A97-9D28DFD8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0800" y="5004444"/>
              <a:ext cx="2696277" cy="1687811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CCE2A87-5861-BB49-A384-5141C0871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4600" y="4991100"/>
              <a:ext cx="2743200" cy="171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48738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14400" y="228600"/>
            <a:ext cx="109728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ELAN </a:t>
            </a:r>
            <a:r>
              <a:rPr lang="mr-IN" sz="3600" dirty="0">
                <a:latin typeface="Calibri" panose="020F0502020204030204" pitchFamily="34" charset="0"/>
              </a:rPr>
              <a:t>–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pédagogie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0891" y="1524001"/>
            <a:ext cx="8199784" cy="792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Chaque 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correspondance graphème – phonème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est enseignée en trois étapes pour un apprentissage explicite.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488016A-8E3B-4AAD-927B-8F54800E5CBE}"/>
              </a:ext>
            </a:extLst>
          </p:cNvPr>
          <p:cNvGrpSpPr/>
          <p:nvPr/>
        </p:nvGrpSpPr>
        <p:grpSpPr>
          <a:xfrm>
            <a:off x="2969792" y="2362201"/>
            <a:ext cx="3005343" cy="3874097"/>
            <a:chOff x="4872087" y="2941951"/>
            <a:chExt cx="2127189" cy="2742097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2D4D230E-1C05-4329-88AA-00D936CC0889}"/>
                </a:ext>
              </a:extLst>
            </p:cNvPr>
            <p:cNvGrpSpPr/>
            <p:nvPr/>
          </p:nvGrpSpPr>
          <p:grpSpPr>
            <a:xfrm>
              <a:off x="4872087" y="2941951"/>
              <a:ext cx="2127189" cy="2742097"/>
              <a:chOff x="4999721" y="2878903"/>
              <a:chExt cx="2127189" cy="2742097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62010" y="3195714"/>
                <a:ext cx="965042" cy="965042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4999721" y="2878903"/>
                <a:ext cx="1888082" cy="239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2) Illustrer le son dans un mot</a:t>
                </a: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5071492" y="4509990"/>
                <a:ext cx="2055418" cy="1111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Plusieurs études ont pu montrer les bénéfices d’une aide mnémonique (de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Graaff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, Bosman, </a:t>
                </a:r>
                <a:r>
                  <a:rPr kumimoji="0" lang="fr-FR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Hasselman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et Verhoeven 2009).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5284596" y="3401517"/>
              <a:ext cx="343999" cy="457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EE0AEA7-B23E-40B2-AEA1-F23EE39290E7}"/>
              </a:ext>
            </a:extLst>
          </p:cNvPr>
          <p:cNvGrpSpPr/>
          <p:nvPr/>
        </p:nvGrpSpPr>
        <p:grpSpPr>
          <a:xfrm>
            <a:off x="28096" y="2362201"/>
            <a:ext cx="3024523" cy="3609440"/>
            <a:chOff x="2525851" y="2878902"/>
            <a:chExt cx="2140765" cy="2554771"/>
          </a:xfrm>
        </p:grpSpPr>
        <p:pic>
          <p:nvPicPr>
            <p:cNvPr id="5" name="Image 4" descr="Screen Shot 2016-04-01 at 17.42.1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63" t="-1" r="9278" b="50375"/>
            <a:stretch/>
          </p:blipFill>
          <p:spPr>
            <a:xfrm>
              <a:off x="2856851" y="3338468"/>
              <a:ext cx="1024757" cy="1043211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2525851" y="2878902"/>
              <a:ext cx="1873150" cy="58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1) Visualiser la Prononciation 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du Graphème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660734" y="4496939"/>
              <a:ext cx="2005882" cy="936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 vision influence la perception du son. Il est donc important pour l’enfant de ‘voir’ comment on prononce chaque graphème.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0300F7F-B43B-4DE8-995B-1A0E003B99A4}"/>
              </a:ext>
            </a:extLst>
          </p:cNvPr>
          <p:cNvGrpSpPr/>
          <p:nvPr/>
        </p:nvGrpSpPr>
        <p:grpSpPr>
          <a:xfrm>
            <a:off x="5708628" y="2362201"/>
            <a:ext cx="3644095" cy="3901889"/>
            <a:chOff x="7169681" y="2852614"/>
            <a:chExt cx="2579300" cy="2761768"/>
          </a:xfrm>
        </p:grpSpPr>
        <p:sp>
          <p:nvSpPr>
            <p:cNvPr id="10" name="ZoneTexte 9"/>
            <p:cNvSpPr txBox="1"/>
            <p:nvPr/>
          </p:nvSpPr>
          <p:spPr>
            <a:xfrm>
              <a:off x="7382087" y="2852614"/>
              <a:ext cx="1387764" cy="239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3) Ecrire le graphème</a:t>
              </a:r>
            </a:p>
          </p:txBody>
        </p:sp>
        <p:pic>
          <p:nvPicPr>
            <p:cNvPr id="11" name="Image 10" descr="Screen Shot 2016-04-03 at 18.34.3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681" y="3316543"/>
              <a:ext cx="2579300" cy="918800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7352031" y="4503372"/>
              <a:ext cx="2207007" cy="111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L’écriture joue un rôle dans la reconnaissance des lettres et aide les enfants à apprendre les lettres par leur forme (</a:t>
              </a: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Boisferon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Bara, Gentaz et </a:t>
              </a: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Colé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2007)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456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4040" y="190495"/>
            <a:ext cx="6062385" cy="1143000"/>
          </a:xfrm>
        </p:spPr>
        <p:txBody>
          <a:bodyPr>
            <a:normAutofit fontScale="90000"/>
          </a:bodyPr>
          <a:lstStyle/>
          <a:p>
            <a:br>
              <a:rPr lang="fr-FR" sz="2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700" dirty="0">
                <a:latin typeface="Calibri" panose="020F0502020204030204" pitchFamily="34" charset="0"/>
                <a:cs typeface="Calibri" panose="020F0502020204030204" pitchFamily="34" charset="0"/>
              </a:rPr>
              <a:t>La Progression Pédagogique</a:t>
            </a:r>
            <a:br>
              <a:rPr lang="fr-FR" sz="2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ELAN s’appuie sur une progression systématique</a:t>
            </a:r>
            <a:b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fondée sur les statistiques du français </a:t>
            </a:r>
            <a:b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Lété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, Sprenger-Charolles, Colé 2004)</a:t>
            </a:r>
            <a:br>
              <a:rPr 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du contenu 3" descr="Screen Shot 2016-03-30 at 17.00.2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25522" b="7415"/>
          <a:stretch/>
        </p:blipFill>
        <p:spPr>
          <a:xfrm>
            <a:off x="4724400" y="1676400"/>
            <a:ext cx="5911643" cy="51816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8F5FC1F-988F-DB41-A91E-396EDF986A0B}"/>
              </a:ext>
            </a:extLst>
          </p:cNvPr>
          <p:cNvSpPr txBox="1">
            <a:spLocks/>
          </p:cNvSpPr>
          <p:nvPr/>
        </p:nvSpPr>
        <p:spPr bwMode="auto">
          <a:xfrm>
            <a:off x="129209" y="1522683"/>
            <a:ext cx="4358842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Enseignement explicite du code alphabétique (méthode « phonique »)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Progression rationnelle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Apprentissage actif associant lecture et écriture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Automatisation: Transfert de l’explicite vers l’implicite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Choix rationnel des exemples et des exercices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Tous les mots sont décodables, ils n’utilisent que les correspondances graphème-phonème acquises à un moment donné.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6.    Engagement actif, attention, et plaisir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    Adaptation au niveau de l’enfant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1" descr="Q:\books\ApprendreALire\Dehaene Apprendre a lire_Couverture.jpg">
            <a:extLst>
              <a:ext uri="{FF2B5EF4-FFF2-40B4-BE49-F238E27FC236}">
                <a16:creationId xmlns:a16="http://schemas.microsoft.com/office/drawing/2014/main" id="{2506CD77-312E-45A7-AE6E-0F2AF518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0"/>
            <a:ext cx="2667000" cy="390862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403562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06" y="609600"/>
            <a:ext cx="3777205" cy="48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dirty="0">
                <a:cs typeface="Arial"/>
              </a:rPr>
              <a:t>Les enfants ont travaillé par petits groupes de 6 à 8 enfants en </a:t>
            </a:r>
            <a:r>
              <a:rPr lang="fr-FR" sz="2400" b="1" dirty="0">
                <a:cs typeface="Arial"/>
              </a:rPr>
              <a:t>atelier fond de classe, trois jours par semaine</a:t>
            </a:r>
            <a:r>
              <a:rPr lang="fr-FR" sz="2400" dirty="0">
                <a:cs typeface="Arial"/>
              </a:rPr>
              <a:t>, pendant </a:t>
            </a:r>
            <a:r>
              <a:rPr lang="fr-FR" sz="2400" b="1" dirty="0">
                <a:cs typeface="Arial"/>
              </a:rPr>
              <a:t>20 minutes</a:t>
            </a:r>
            <a:r>
              <a:rPr lang="fr-FR" sz="2400" dirty="0">
                <a:cs typeface="Arial"/>
              </a:rPr>
              <a:t> par jour.</a:t>
            </a:r>
          </a:p>
          <a:p>
            <a:pPr marL="0" indent="0">
              <a:buNone/>
            </a:pPr>
            <a:endParaRPr lang="fr-FR" sz="2400" dirty="0">
              <a:cs typeface="Arial"/>
            </a:endParaRPr>
          </a:p>
          <a:p>
            <a:pPr marL="0" indent="0">
              <a:buNone/>
            </a:pPr>
            <a:r>
              <a:rPr lang="fr-FR" sz="2400" dirty="0">
                <a:cs typeface="Arial"/>
              </a:rPr>
              <a:t>Un groupe d’enfants a utilisé « ELAN pour la lecture » dès le début de CP</a:t>
            </a:r>
          </a:p>
          <a:p>
            <a:pPr marL="0" indent="0">
              <a:buNone/>
            </a:pPr>
            <a:r>
              <a:rPr lang="fr-FR" sz="2400" dirty="0">
                <a:cs typeface="Arial"/>
              </a:rPr>
              <a:t>Deux groupes de contrôle</a:t>
            </a:r>
          </a:p>
          <a:p>
            <a:pPr>
              <a:buFontTx/>
              <a:buChar char="-"/>
            </a:pPr>
            <a:r>
              <a:rPr lang="fr-FR" sz="2400" dirty="0">
                <a:cs typeface="Arial"/>
              </a:rPr>
              <a:t>Logiciel de mathématiques (puis Elan en seconde moitié d’année)</a:t>
            </a:r>
          </a:p>
          <a:p>
            <a:pPr>
              <a:buFontTx/>
              <a:buChar char="-"/>
            </a:pPr>
            <a:r>
              <a:rPr lang="fr-FR" sz="2400" dirty="0">
                <a:cs typeface="Arial"/>
              </a:rPr>
              <a:t>Pas de logiciel</a:t>
            </a:r>
          </a:p>
          <a:p>
            <a:pPr marL="0" indent="0">
              <a:buNone/>
            </a:pPr>
            <a:endParaRPr lang="fr-FR" sz="2400" dirty="0"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CFE744-8781-6342-B9A2-563E684E5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42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8F5CBCC-F95C-4F82-B30A-1DCE44EF8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5" y="2211457"/>
            <a:ext cx="3410778" cy="34107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771" y="742954"/>
            <a:ext cx="2862486" cy="402256"/>
          </a:xfrm>
        </p:spPr>
        <p:txBody>
          <a:bodyPr>
            <a:noAutofit/>
          </a:bodyPr>
          <a:lstStyle/>
          <a:p>
            <a:r>
              <a:rPr lang="fr-FR" sz="2400" b="1" dirty="0">
                <a:latin typeface="+mn-lt"/>
              </a:rPr>
              <a:t>Fluence en lecture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9FAF37D-1709-4B60-896F-4A8C7974EB62}"/>
              </a:ext>
            </a:extLst>
          </p:cNvPr>
          <p:cNvGrpSpPr/>
          <p:nvPr/>
        </p:nvGrpSpPr>
        <p:grpSpPr>
          <a:xfrm>
            <a:off x="384107" y="1512286"/>
            <a:ext cx="4026474" cy="3526830"/>
            <a:chOff x="864498" y="1681250"/>
            <a:chExt cx="4026474" cy="352683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7E360F9-9754-2A4D-9DCA-419580F3FAF8}"/>
                </a:ext>
              </a:extLst>
            </p:cNvPr>
            <p:cNvSpPr txBox="1"/>
            <p:nvPr/>
          </p:nvSpPr>
          <p:spPr>
            <a:xfrm>
              <a:off x="864498" y="1681250"/>
              <a:ext cx="3223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Nombre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de mots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ou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de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pseudomots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lus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en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1 minute</a:t>
              </a: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153790E-9931-2441-A0B0-7B5E76902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89" t="42092" r="-1838" b="43930"/>
            <a:stretch/>
          </p:blipFill>
          <p:spPr>
            <a:xfrm>
              <a:off x="3039564" y="4398089"/>
              <a:ext cx="1851408" cy="809991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7111B1D-5B9D-43B9-825D-4BDA721A5509}"/>
              </a:ext>
            </a:extLst>
          </p:cNvPr>
          <p:cNvSpPr txBox="1"/>
          <p:nvPr/>
        </p:nvSpPr>
        <p:spPr>
          <a:xfrm>
            <a:off x="452227" y="5815836"/>
            <a:ext cx="8522803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Conclusion: tous les enfants progressent, mais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le logiciel ELAN aide un peu en décodage et surtout en compréhension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lorsqu’il est donné en début de CP.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F7F61C49-4A44-47AB-A97B-54815349810F}"/>
              </a:ext>
            </a:extLst>
          </p:cNvPr>
          <p:cNvSpPr txBox="1">
            <a:spLocks/>
          </p:cNvSpPr>
          <p:nvPr/>
        </p:nvSpPr>
        <p:spPr>
          <a:xfrm>
            <a:off x="3642781" y="694323"/>
            <a:ext cx="2919581" cy="402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latin typeface="+mn-lt"/>
              </a:rPr>
              <a:t>Compréhension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D7B9B3F-A62C-43A9-BB15-3C560863A7F7}"/>
              </a:ext>
            </a:extLst>
          </p:cNvPr>
          <p:cNvGrpSpPr/>
          <p:nvPr/>
        </p:nvGrpSpPr>
        <p:grpSpPr>
          <a:xfrm>
            <a:off x="4696239" y="1449212"/>
            <a:ext cx="3430521" cy="4173023"/>
            <a:chOff x="838200" y="182617"/>
            <a:chExt cx="4563872" cy="555168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9EE281E-D30B-425A-80B7-2BC4F716F3BC}"/>
                </a:ext>
              </a:extLst>
            </p:cNvPr>
            <p:cNvSpPr txBox="1"/>
            <p:nvPr/>
          </p:nvSpPr>
          <p:spPr>
            <a:xfrm>
              <a:off x="838200" y="182617"/>
              <a:ext cx="2189828" cy="122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Nombre de réponses correctes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42F122B-6A12-4899-8EFD-7B251E482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172" y="1410871"/>
              <a:ext cx="4323428" cy="432342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76D3859-0AB8-4E71-97BA-C6878451E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17" t="35628" b="39419"/>
            <a:stretch/>
          </p:blipFill>
          <p:spPr>
            <a:xfrm>
              <a:off x="3320839" y="3781738"/>
              <a:ext cx="2081233" cy="1314464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648A64C-E75C-4769-815C-8521EB12757D}"/>
                </a:ext>
              </a:extLst>
            </p:cNvPr>
            <p:cNvSpPr txBox="1"/>
            <p:nvPr/>
          </p:nvSpPr>
          <p:spPr>
            <a:xfrm>
              <a:off x="1129101" y="1449285"/>
              <a:ext cx="2625189" cy="1269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Taille d’effet: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~0.40 e.t après 3 mois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dirty="0">
                  <a:solidFill>
                    <a:prstClr val="black"/>
                  </a:solidFill>
                  <a:latin typeface="Calibri"/>
                  <a:cs typeface="Times New Roman" pitchFamily="18" charset="0"/>
                </a:rPr>
                <a:t>~0.2-0.3 e.t. après 6 mois</a:t>
              </a:r>
              <a:endPara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B6596512-2052-4593-956B-A24078207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897" y="-19001"/>
            <a:ext cx="2967544" cy="193535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4838F03-F15E-470A-85E8-83BAEF3D0098}"/>
              </a:ext>
            </a:extLst>
          </p:cNvPr>
          <p:cNvSpPr txBox="1"/>
          <p:nvPr/>
        </p:nvSpPr>
        <p:spPr>
          <a:xfrm>
            <a:off x="6172202" y="1945138"/>
            <a:ext cx="29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L’homme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mange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une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pomme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EC7DD46-74C6-4FCE-A6F2-5949AC61520A}"/>
              </a:ext>
            </a:extLst>
          </p:cNvPr>
          <p:cNvSpPr txBox="1"/>
          <p:nvPr/>
        </p:nvSpPr>
        <p:spPr>
          <a:xfrm>
            <a:off x="988011" y="2525693"/>
            <a:ext cx="2015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Taille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d’effet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Environ 0.25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écart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-type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46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0A9121B-DA06-4E31-8A55-42DBD1E71013}"/>
              </a:ext>
            </a:extLst>
          </p:cNvPr>
          <p:cNvGrpSpPr/>
          <p:nvPr/>
        </p:nvGrpSpPr>
        <p:grpSpPr>
          <a:xfrm>
            <a:off x="0" y="142460"/>
            <a:ext cx="9238528" cy="5756414"/>
            <a:chOff x="-1371600" y="-378631"/>
            <a:chExt cx="11614145" cy="7236631"/>
          </a:xfrm>
        </p:grpSpPr>
        <p:pic>
          <p:nvPicPr>
            <p:cNvPr id="7" name="Image 6" descr="Screen Shot 2016-04-01 at 17.42.12.png">
              <a:extLst>
                <a:ext uri="{FF2B5EF4-FFF2-40B4-BE49-F238E27FC236}">
                  <a16:creationId xmlns:a16="http://schemas.microsoft.com/office/drawing/2014/main" id="{E0A6D13B-F1CF-4101-B47A-E851553ED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382" y="3733801"/>
              <a:ext cx="2606163" cy="305476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970632" y="-378631"/>
              <a:ext cx="11149513" cy="1354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entury Gothic"/>
                </a:rPr>
                <a:t>Projet LUDO : </a:t>
              </a:r>
              <a: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Apprentissage Ludique </a:t>
              </a:r>
              <a:b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</a:br>
              <a:r>
                <a:rPr kumimoji="0" lang="fr-F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des Chiffres et des Lettres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537402" y="2116836"/>
              <a:ext cx="3299927" cy="32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24001" y="1155402"/>
              <a:ext cx="6248400" cy="3598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Création du logiciel Open Source KALULU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Adaptation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en français des jeux que nous avons développés aux enfants de Grande Section de maternelle en France.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Expérimentation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dans ces deux sites.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Communication </a:t>
              </a:r>
              <a:r>
                <a:rPr kumimoji="0" lang="fr-FR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open source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du logiciel et de ses résultats, 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</a:b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afin de faciliter la formation de nouveaux enseignants 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</a:b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et la diffusion à d’autres académies.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319971" y="875033"/>
              <a:ext cx="2736334" cy="3735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 5" descr="Screen Shot 2017-03-23 at 13.37.52.png">
              <a:extLst>
                <a:ext uri="{FF2B5EF4-FFF2-40B4-BE49-F238E27FC236}">
                  <a16:creationId xmlns:a16="http://schemas.microsoft.com/office/drawing/2014/main" id="{09964B8D-2774-4257-B37C-B60AD5241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600" y="4610866"/>
              <a:ext cx="9144000" cy="2247134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C4B4CFA-B6FB-434D-9062-7930314A8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8180" y="868518"/>
              <a:ext cx="1344588" cy="984769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7099D43-D143-0448-B7B6-C57092FB5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369977" y="864151"/>
              <a:ext cx="1326976" cy="995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BA70C6D-B456-F244-B22B-1B7C57AFB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428" t="74569" r="63635" b="10500"/>
            <a:stretch/>
          </p:blipFill>
          <p:spPr>
            <a:xfrm>
              <a:off x="7904656" y="1862370"/>
              <a:ext cx="2120065" cy="1241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306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Merci à </a:t>
            </a:r>
            <a:r>
              <a:rPr lang="en-US" sz="2800" b="1" dirty="0" err="1"/>
              <a:t>tous</a:t>
            </a:r>
            <a:r>
              <a:rPr lang="en-US" sz="2800" b="1" dirty="0"/>
              <a:t> </a:t>
            </a:r>
            <a:r>
              <a:rPr lang="en-US" sz="2800" b="1" dirty="0" err="1"/>
              <a:t>nos</a:t>
            </a:r>
            <a:r>
              <a:rPr lang="en-US" sz="2800" b="1" dirty="0"/>
              <a:t> </a:t>
            </a:r>
            <a:r>
              <a:rPr lang="en-US" sz="2800" b="1" dirty="0" err="1"/>
              <a:t>collègues</a:t>
            </a:r>
            <a:r>
              <a:rPr lang="en-US" sz="2800" b="1" dirty="0"/>
              <a:t>!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8C15D09-1EC4-46E2-8D9B-5AD71665960E}"/>
              </a:ext>
            </a:extLst>
          </p:cNvPr>
          <p:cNvGrpSpPr/>
          <p:nvPr/>
        </p:nvGrpSpPr>
        <p:grpSpPr>
          <a:xfrm>
            <a:off x="-203268" y="748219"/>
            <a:ext cx="9462382" cy="4887184"/>
            <a:chOff x="-1447800" y="609600"/>
            <a:chExt cx="12361777" cy="6384680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31F4B09-0512-4C7A-BA00-71FBE18C8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47800" y="5778500"/>
              <a:ext cx="1079500" cy="1079500"/>
            </a:xfrm>
            <a:prstGeom prst="rect">
              <a:avLst/>
            </a:prstGeom>
          </p:spPr>
        </p:pic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DB69ED4-0EAE-4C48-8A8B-374679B4A57B}"/>
                </a:ext>
              </a:extLst>
            </p:cNvPr>
            <p:cNvGrpSpPr/>
            <p:nvPr/>
          </p:nvGrpSpPr>
          <p:grpSpPr>
            <a:xfrm>
              <a:off x="-966502" y="609600"/>
              <a:ext cx="11880479" cy="6384680"/>
              <a:chOff x="-966502" y="609600"/>
              <a:chExt cx="11880479" cy="6384680"/>
            </a:xfrm>
          </p:grpSpPr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C58A44-0893-476F-85B0-B8E6A14A6A81}"/>
                  </a:ext>
                </a:extLst>
              </p:cNvPr>
              <p:cNvGrpSpPr/>
              <p:nvPr/>
            </p:nvGrpSpPr>
            <p:grpSpPr>
              <a:xfrm>
                <a:off x="6477001" y="838200"/>
                <a:ext cx="3799685" cy="2124333"/>
                <a:chOff x="6827494" y="838201"/>
                <a:chExt cx="3059700" cy="1710621"/>
              </a:xfrm>
            </p:grpSpPr>
            <p:sp>
              <p:nvSpPr>
                <p:cNvPr id="16" name="ZoneTexte 15"/>
                <p:cNvSpPr txBox="1"/>
                <p:nvPr/>
              </p:nvSpPr>
              <p:spPr>
                <a:xfrm>
                  <a:off x="6965014" y="2063155"/>
                  <a:ext cx="2683446" cy="4856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Juan Valle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Lisboa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&amp; Alejandro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Maiche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,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Uruguay (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Ceibal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, OLPC)</a:t>
                  </a:r>
                </a:p>
              </p:txBody>
            </p:sp>
            <p:pic>
              <p:nvPicPr>
                <p:cNvPr id="6" name="Image 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74320" y="901809"/>
                  <a:ext cx="1412874" cy="1183759"/>
                </a:xfrm>
                <a:prstGeom prst="rect">
                  <a:avLst/>
                </a:prstGeom>
              </p:spPr>
            </p:pic>
            <p:pic>
              <p:nvPicPr>
                <p:cNvPr id="15" name="Picture 2" descr="http://cibpsi.psico.edu.uy/sites/default/files/imagecache/fotografia_usuario/foto%20juan_0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27494" y="838201"/>
                  <a:ext cx="1510009" cy="12583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58427BA3-B6A0-4C42-8F29-E7D4B2E189C1}"/>
                  </a:ext>
                </a:extLst>
              </p:cNvPr>
              <p:cNvGrpSpPr/>
              <p:nvPr/>
            </p:nvGrpSpPr>
            <p:grpSpPr>
              <a:xfrm>
                <a:off x="3352801" y="609600"/>
                <a:ext cx="3251315" cy="2569079"/>
                <a:chOff x="2819401" y="457199"/>
                <a:chExt cx="3251315" cy="2569079"/>
              </a:xfrm>
            </p:grpSpPr>
            <p:pic>
              <p:nvPicPr>
                <p:cNvPr id="21" name="Image 20"/>
                <p:cNvPicPr/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4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479" t="7546" r="16736" b="31000"/>
                <a:stretch/>
              </p:blipFill>
              <p:spPr bwMode="auto">
                <a:xfrm>
                  <a:off x="3581401" y="457199"/>
                  <a:ext cx="1627383" cy="19659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4" name="ZoneTexte 23"/>
                <p:cNvSpPr txBox="1"/>
                <p:nvPr/>
              </p:nvSpPr>
              <p:spPr>
                <a:xfrm>
                  <a:off x="2819401" y="2423153"/>
                  <a:ext cx="3251315" cy="6031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Cassandra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Potier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Watkins,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Chef de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projet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 ELAN et LUDO</a:t>
                  </a:r>
                </a:p>
              </p:txBody>
            </p:sp>
          </p:grpSp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3D32FA97-E955-4446-9C7D-A59F917DE895}"/>
                  </a:ext>
                </a:extLst>
              </p:cNvPr>
              <p:cNvGrpSpPr/>
              <p:nvPr/>
            </p:nvGrpSpPr>
            <p:grpSpPr>
              <a:xfrm>
                <a:off x="1661120" y="609601"/>
                <a:ext cx="1920280" cy="2812220"/>
                <a:chOff x="9601200" y="3823355"/>
                <a:chExt cx="1920280" cy="2812220"/>
              </a:xfrm>
            </p:grpSpPr>
            <p:pic>
              <p:nvPicPr>
                <p:cNvPr id="34" name="Picture 2">
                  <a:extLst>
                    <a:ext uri="{FF2B5EF4-FFF2-40B4-BE49-F238E27FC236}">
                      <a16:creationId xmlns:a16="http://schemas.microsoft.com/office/drawing/2014/main" id="{B0F74A65-2250-4DD5-99AD-F744E31196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9818726" y="3823355"/>
                  <a:ext cx="1530917" cy="19678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FD979F8A-D36A-49BD-93FE-4C1B2760B180}"/>
                    </a:ext>
                  </a:extLst>
                </p:cNvPr>
                <p:cNvSpPr txBox="1"/>
                <p:nvPr/>
              </p:nvSpPr>
              <p:spPr>
                <a:xfrm>
                  <a:off x="9601200" y="5791200"/>
                  <a:ext cx="1920280" cy="844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Dror Dotan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Programmeur de </a:t>
                  </a:r>
                  <a:b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L’attrape-Nombres</a:t>
                  </a:r>
                </a:p>
              </p:txBody>
            </p:sp>
          </p:grpSp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EA1C5FFF-8FA6-40B9-BBF2-D2FA3BE4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74569"/>
              <a:stretch/>
            </p:blipFill>
            <p:spPr>
              <a:xfrm>
                <a:off x="-618009" y="5831222"/>
                <a:ext cx="7317406" cy="1163058"/>
              </a:xfrm>
              <a:prstGeom prst="rect">
                <a:avLst/>
              </a:prstGeom>
            </p:spPr>
          </p:pic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701C87BE-FACE-4CDA-8D95-D3D3D2E38604}"/>
                  </a:ext>
                </a:extLst>
              </p:cNvPr>
              <p:cNvGrpSpPr/>
              <p:nvPr/>
            </p:nvGrpSpPr>
            <p:grpSpPr>
              <a:xfrm>
                <a:off x="4408134" y="3515064"/>
                <a:ext cx="1383066" cy="2127442"/>
                <a:chOff x="381000" y="4084672"/>
                <a:chExt cx="1383066" cy="2127442"/>
              </a:xfrm>
            </p:grpSpPr>
            <p:pic>
              <p:nvPicPr>
                <p:cNvPr id="38" name="Picture 2">
                  <a:extLst>
                    <a:ext uri="{FF2B5EF4-FFF2-40B4-BE49-F238E27FC236}">
                      <a16:creationId xmlns:a16="http://schemas.microsoft.com/office/drawing/2014/main" id="{66CAAC3D-4268-49AB-9A7C-019D4EA506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4084672"/>
                  <a:ext cx="1296522" cy="15045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E9075ADD-B55A-400F-8826-F180708C664E}"/>
                    </a:ext>
                  </a:extLst>
                </p:cNvPr>
                <p:cNvSpPr txBox="1"/>
                <p:nvPr/>
              </p:nvSpPr>
              <p:spPr>
                <a:xfrm>
                  <a:off x="381000" y="5608989"/>
                  <a:ext cx="1325737" cy="6031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Sid Kouider</a:t>
                  </a:r>
                  <a:endPara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0BD8F68C-F559-4393-81EB-867A8648DBAC}"/>
                  </a:ext>
                </a:extLst>
              </p:cNvPr>
              <p:cNvGrpSpPr/>
              <p:nvPr/>
            </p:nvGrpSpPr>
            <p:grpSpPr>
              <a:xfrm>
                <a:off x="8027785" y="3429000"/>
                <a:ext cx="2886192" cy="2414497"/>
                <a:chOff x="517183" y="330383"/>
                <a:chExt cx="2886192" cy="2414497"/>
              </a:xfrm>
            </p:grpSpPr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CB51AB47-BEA0-49B0-B45C-CBFCC6D314C5}"/>
                    </a:ext>
                  </a:extLst>
                </p:cNvPr>
                <p:cNvSpPr txBox="1"/>
                <p:nvPr/>
              </p:nvSpPr>
              <p:spPr>
                <a:xfrm>
                  <a:off x="517183" y="1900505"/>
                  <a:ext cx="2886192" cy="844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Ghislaine </a:t>
                  </a:r>
                  <a:b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</a:br>
                  <a:r>
                    <a:rPr kumimoji="0" lang="fr-FR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Dehaene-Lambertz</a:t>
                  </a:r>
                  <a:endPara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itchFamily="18" charset="0"/>
                  </a:endParaRPr>
                </a:p>
              </p:txBody>
            </p:sp>
            <p:pic>
              <p:nvPicPr>
                <p:cNvPr id="41" name="Picture 5">
                  <a:extLst>
                    <a:ext uri="{FF2B5EF4-FFF2-40B4-BE49-F238E27FC236}">
                      <a16:creationId xmlns:a16="http://schemas.microsoft.com/office/drawing/2014/main" id="{0ABA6488-96EE-409F-B273-70D3229457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4421" y="330383"/>
                  <a:ext cx="1775307" cy="1570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aphicFrame>
            <p:nvGraphicFramePr>
              <p:cNvPr id="43" name="Object 3">
                <a:extLst>
                  <a:ext uri="{FF2B5EF4-FFF2-40B4-BE49-F238E27FC236}">
                    <a16:creationId xmlns:a16="http://schemas.microsoft.com/office/drawing/2014/main" id="{13BC4561-9061-4EDF-9F76-E44129FB8E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1407133"/>
                  </p:ext>
                </p:extLst>
              </p:nvPr>
            </p:nvGraphicFramePr>
            <p:xfrm>
              <a:off x="7696201" y="5954636"/>
              <a:ext cx="1302817" cy="4905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6" name="Picture" r:id="rId12" imgW="1800360" imgH="676800" progId="Word.Picture.8">
                      <p:embed/>
                    </p:oleObj>
                  </mc:Choice>
                  <mc:Fallback>
                    <p:oleObj name="Picture" r:id="rId12" imgW="1800360" imgH="676800" progId="Word.Picture.8">
                      <p:embed/>
                      <p:pic>
                        <p:nvPicPr>
                          <p:cNvPr id="43" name="Object 3">
                            <a:extLst>
                              <a:ext uri="{FF2B5EF4-FFF2-40B4-BE49-F238E27FC236}">
                                <a16:creationId xmlns:a16="http://schemas.microsoft.com/office/drawing/2014/main" id="{13BC4561-9061-4EDF-9F76-E44129FB8E7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96201" y="5954636"/>
                            <a:ext cx="1302817" cy="4905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CC722FFB-FD0E-42FA-98E2-5B3EBEDE860E}"/>
                  </a:ext>
                </a:extLst>
              </p:cNvPr>
              <p:cNvPicPr/>
              <p:nvPr/>
            </p:nvPicPr>
            <p:blipFill>
              <a:blip r:embed="rId14"/>
              <a:stretch/>
            </p:blipFill>
            <p:spPr>
              <a:xfrm>
                <a:off x="6522588" y="6035748"/>
                <a:ext cx="1097412" cy="36933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5" descr="Image result for logo fondation bettencourt">
                <a:extLst>
                  <a:ext uri="{FF2B5EF4-FFF2-40B4-BE49-F238E27FC236}">
                    <a16:creationId xmlns:a16="http://schemas.microsoft.com/office/drawing/2014/main" id="{46CBC0E6-3638-4314-A692-E6B46F000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264" b="22235"/>
              <a:stretch/>
            </p:blipFill>
            <p:spPr bwMode="auto">
              <a:xfrm>
                <a:off x="9103180" y="5943601"/>
                <a:ext cx="1564821" cy="5126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0D5B1C04-0718-416D-9E62-CB2FB47563BB}"/>
                  </a:ext>
                </a:extLst>
              </p:cNvPr>
              <p:cNvGrpSpPr/>
              <p:nvPr/>
            </p:nvGrpSpPr>
            <p:grpSpPr>
              <a:xfrm>
                <a:off x="-966502" y="3429000"/>
                <a:ext cx="4714493" cy="2607155"/>
                <a:chOff x="557498" y="3124200"/>
                <a:chExt cx="4714493" cy="2607155"/>
              </a:xfrm>
            </p:grpSpPr>
            <p:grpSp>
              <p:nvGrpSpPr>
                <p:cNvPr id="46" name="Groupe 45">
                  <a:extLst>
                    <a:ext uri="{FF2B5EF4-FFF2-40B4-BE49-F238E27FC236}">
                      <a16:creationId xmlns:a16="http://schemas.microsoft.com/office/drawing/2014/main" id="{04F9A8BA-D1A6-4451-9575-3EEFE03056A9}"/>
                    </a:ext>
                  </a:extLst>
                </p:cNvPr>
                <p:cNvGrpSpPr/>
                <p:nvPr/>
              </p:nvGrpSpPr>
              <p:grpSpPr>
                <a:xfrm>
                  <a:off x="557498" y="3124200"/>
                  <a:ext cx="4319302" cy="2607155"/>
                  <a:chOff x="1319498" y="2438400"/>
                  <a:chExt cx="4319302" cy="2607155"/>
                </a:xfrm>
              </p:grpSpPr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1752600" y="4201180"/>
                    <a:ext cx="3886200" cy="8443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imes New Roman" pitchFamily="18" charset="0"/>
                      </a:rPr>
                      <a:t>Clément Merville, Vincent Berlioz et Julien Caporal</a:t>
                    </a: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imes New Roman" pitchFamily="18" charset="0"/>
                      </a:rPr>
                      <a:t>Société </a:t>
                    </a:r>
                    <a:r>
                      <a:rPr kumimoji="0" lang="en-US" sz="1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imes New Roman" pitchFamily="18" charset="0"/>
                      </a:rPr>
                      <a:t>Manzalab</a:t>
                    </a: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endParaRPr>
                  </a:p>
                </p:txBody>
              </p:sp>
              <p:pic>
                <p:nvPicPr>
                  <p:cNvPr id="1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57688" y="2501602"/>
                    <a:ext cx="1638112" cy="16663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" name="Picture 2" descr="http://www.people-doc.com/hubfs/pages/FR_DHD_imagesResources/clement_merville.png?t=1457024195138"/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19498" y="2438400"/>
                    <a:ext cx="1790026" cy="179002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28" name="Picture 4" descr="Julien Caporal">
                  <a:extLst>
                    <a:ext uri="{FF2B5EF4-FFF2-40B4-BE49-F238E27FC236}">
                      <a16:creationId xmlns:a16="http://schemas.microsoft.com/office/drawing/2014/main" id="{C5734053-0A3D-4083-80F0-AD0835AC57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1623"/>
                <a:stretch/>
              </p:blipFill>
              <p:spPr bwMode="auto">
                <a:xfrm>
                  <a:off x="3919017" y="3202349"/>
                  <a:ext cx="1352974" cy="15309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FC70CD1D-6761-4E02-B7C1-5A52E9287F25}"/>
                  </a:ext>
                </a:extLst>
              </p:cNvPr>
              <p:cNvGrpSpPr/>
              <p:nvPr/>
            </p:nvGrpSpPr>
            <p:grpSpPr>
              <a:xfrm>
                <a:off x="6133102" y="3429001"/>
                <a:ext cx="2474154" cy="2193494"/>
                <a:chOff x="7657101" y="3144211"/>
                <a:chExt cx="2474154" cy="2193494"/>
              </a:xfrm>
            </p:grpSpPr>
            <p:sp>
              <p:nvSpPr>
                <p:cNvPr id="14" name="ZoneTexte 13"/>
                <p:cNvSpPr txBox="1"/>
                <p:nvPr/>
              </p:nvSpPr>
              <p:spPr>
                <a:xfrm>
                  <a:off x="7657101" y="4734580"/>
                  <a:ext cx="2474154" cy="6031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Dominique Quéré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Times New Roman" pitchFamily="18" charset="0"/>
                    </a:rPr>
                    <a:t>DANE Académie de Poitiers</a:t>
                  </a:r>
                </a:p>
              </p:txBody>
            </p:sp>
            <p:pic>
              <p:nvPicPr>
                <p:cNvPr id="1030" name="Picture 6" descr="Image result for dominique quere poitiers">
                  <a:extLst>
                    <a:ext uri="{FF2B5EF4-FFF2-40B4-BE49-F238E27FC236}">
                      <a16:creationId xmlns:a16="http://schemas.microsoft.com/office/drawing/2014/main" id="{3B830A52-C8EB-443A-9DCB-B7C2D77725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24800" y="3144211"/>
                  <a:ext cx="1790700" cy="1600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id="{670A778F-7199-440D-B450-FEFE01A9760B}"/>
                  </a:ext>
                </a:extLst>
              </p:cNvPr>
              <p:cNvGrpSpPr/>
              <p:nvPr/>
            </p:nvGrpSpPr>
            <p:grpSpPr>
              <a:xfrm>
                <a:off x="-685800" y="709498"/>
                <a:ext cx="1920280" cy="2837864"/>
                <a:chOff x="914400" y="609961"/>
                <a:chExt cx="1920280" cy="2837864"/>
              </a:xfrm>
            </p:grpSpPr>
            <p:pic>
              <p:nvPicPr>
                <p:cNvPr id="52" name="Image 51">
                  <a:extLst>
                    <a:ext uri="{FF2B5EF4-FFF2-40B4-BE49-F238E27FC236}">
                      <a16:creationId xmlns:a16="http://schemas.microsoft.com/office/drawing/2014/main" id="{0CDD2E5F-1666-47DD-A6A1-578E679329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90600" y="609961"/>
                  <a:ext cx="1775820" cy="1790027"/>
                </a:xfrm>
                <a:prstGeom prst="rect">
                  <a:avLst/>
                </a:prstGeom>
              </p:spPr>
            </p:pic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3720BA68-F2AE-4714-9013-DE59B875EA6A}"/>
                    </a:ext>
                  </a:extLst>
                </p:cNvPr>
                <p:cNvSpPr txBox="1"/>
                <p:nvPr/>
              </p:nvSpPr>
              <p:spPr>
                <a:xfrm>
                  <a:off x="914400" y="2362200"/>
                  <a:ext cx="1920280" cy="1085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Anna Wilson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Programmeur de La Course Aux Nombres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720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e 63"/>
          <p:cNvGrpSpPr>
            <a:grpSpLocks/>
          </p:cNvGrpSpPr>
          <p:nvPr/>
        </p:nvGrpSpPr>
        <p:grpSpPr bwMode="auto">
          <a:xfrm>
            <a:off x="7136172" y="1219202"/>
            <a:ext cx="2160228" cy="1444763"/>
            <a:chOff x="3755982" y="1634522"/>
            <a:chExt cx="1372132" cy="918179"/>
          </a:xfrm>
        </p:grpSpPr>
        <p:sp>
          <p:nvSpPr>
            <p:cNvPr id="80" name="Text Box 173"/>
            <p:cNvSpPr txBox="1">
              <a:spLocks noChangeArrowheads="1"/>
            </p:cNvSpPr>
            <p:nvPr/>
          </p:nvSpPr>
          <p:spPr bwMode="auto">
            <a:xfrm>
              <a:off x="4387063" y="1785144"/>
              <a:ext cx="372863" cy="19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100%</a:t>
              </a:r>
            </a:p>
          </p:txBody>
        </p:sp>
        <p:sp>
          <p:nvSpPr>
            <p:cNvPr id="81" name="Text Box 174"/>
            <p:cNvSpPr txBox="1">
              <a:spLocks noChangeArrowheads="1"/>
            </p:cNvSpPr>
            <p:nvPr/>
          </p:nvSpPr>
          <p:spPr bwMode="auto">
            <a:xfrm>
              <a:off x="4387063" y="1936750"/>
              <a:ext cx="314826" cy="19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80%</a:t>
              </a:r>
            </a:p>
          </p:txBody>
        </p:sp>
        <p:sp>
          <p:nvSpPr>
            <p:cNvPr id="82" name="Text Box 175"/>
            <p:cNvSpPr txBox="1">
              <a:spLocks noChangeArrowheads="1"/>
            </p:cNvSpPr>
            <p:nvPr/>
          </p:nvSpPr>
          <p:spPr bwMode="auto">
            <a:xfrm>
              <a:off x="4387063" y="2081212"/>
              <a:ext cx="314826" cy="19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60%</a:t>
              </a:r>
            </a:p>
          </p:txBody>
        </p:sp>
        <p:sp>
          <p:nvSpPr>
            <p:cNvPr id="83" name="Text Box 176"/>
            <p:cNvSpPr txBox="1">
              <a:spLocks noChangeArrowheads="1"/>
            </p:cNvSpPr>
            <p:nvPr/>
          </p:nvSpPr>
          <p:spPr bwMode="auto">
            <a:xfrm>
              <a:off x="4387063" y="2219325"/>
              <a:ext cx="314826" cy="19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40%</a:t>
              </a:r>
            </a:p>
          </p:txBody>
        </p:sp>
        <p:sp>
          <p:nvSpPr>
            <p:cNvPr id="84" name="Text Box 177"/>
            <p:cNvSpPr txBox="1">
              <a:spLocks noChangeArrowheads="1"/>
            </p:cNvSpPr>
            <p:nvPr/>
          </p:nvSpPr>
          <p:spPr bwMode="auto">
            <a:xfrm>
              <a:off x="4387063" y="2344737"/>
              <a:ext cx="314826" cy="19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20%</a:t>
              </a:r>
            </a:p>
          </p:txBody>
        </p:sp>
        <p:sp>
          <p:nvSpPr>
            <p:cNvPr id="85" name="Rectangle 128"/>
            <p:cNvSpPr>
              <a:spLocks noChangeArrowheads="1"/>
            </p:cNvSpPr>
            <p:nvPr/>
          </p:nvSpPr>
          <p:spPr bwMode="auto">
            <a:xfrm>
              <a:off x="4136238" y="1795463"/>
              <a:ext cx="878681" cy="75723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86" name="ZoneTexte 34"/>
            <p:cNvSpPr txBox="1">
              <a:spLocks noChangeArrowheads="1"/>
            </p:cNvSpPr>
            <p:nvPr/>
          </p:nvSpPr>
          <p:spPr bwMode="auto">
            <a:xfrm>
              <a:off x="3755982" y="1634522"/>
              <a:ext cx="1372132" cy="195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Taux</a:t>
              </a:r>
            </a:p>
          </p:txBody>
        </p:sp>
        <p:grpSp>
          <p:nvGrpSpPr>
            <p:cNvPr id="87" name="Groupe 62"/>
            <p:cNvGrpSpPr>
              <a:grpSpLocks/>
            </p:cNvGrpSpPr>
            <p:nvPr/>
          </p:nvGrpSpPr>
          <p:grpSpPr bwMode="auto">
            <a:xfrm>
              <a:off x="4190062" y="2300639"/>
              <a:ext cx="195129" cy="47619"/>
              <a:chOff x="4263873" y="2279211"/>
              <a:chExt cx="195129" cy="47619"/>
            </a:xfrm>
          </p:grpSpPr>
          <p:cxnSp>
            <p:nvCxnSpPr>
              <p:cNvPr id="92" name="Connecteur droit 91"/>
              <p:cNvCxnSpPr/>
              <p:nvPr/>
            </p:nvCxnSpPr>
            <p:spPr>
              <a:xfrm rot="10800000">
                <a:off x="4263874" y="2326830"/>
                <a:ext cx="195128" cy="0"/>
              </a:xfrm>
              <a:prstGeom prst="line">
                <a:avLst/>
              </a:prstGeom>
              <a:ln w="1905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 rot="10800000">
                <a:off x="4263873" y="2279211"/>
                <a:ext cx="195128" cy="0"/>
              </a:xfrm>
              <a:prstGeom prst="line">
                <a:avLst/>
              </a:prstGeom>
              <a:ln w="19050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Connecteur droit 87"/>
            <p:cNvCxnSpPr/>
            <p:nvPr/>
          </p:nvCxnSpPr>
          <p:spPr>
            <a:xfrm rot="10800000">
              <a:off x="4190062" y="2181595"/>
              <a:ext cx="195128" cy="0"/>
            </a:xfrm>
            <a:prstGeom prst="line">
              <a:avLst/>
            </a:prstGeom>
            <a:ln w="19050">
              <a:solidFill>
                <a:srgbClr val="F6F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 rot="10800000">
              <a:off x="4190062" y="2038742"/>
              <a:ext cx="195128" cy="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rot="10800000">
              <a:off x="4190062" y="1892715"/>
              <a:ext cx="19512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 rot="10800000">
              <a:off x="4190062" y="2457777"/>
              <a:ext cx="195128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itr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fr-FR" sz="2400" b="1" dirty="0">
                <a:latin typeface="+mn-lt"/>
              </a:rPr>
              <a:t>Chez l’adulte alphabétisé, langage parlé et langage écrit convergent</a:t>
            </a:r>
            <a:br>
              <a:rPr lang="fr-FR" sz="1800" b="1" dirty="0">
                <a:latin typeface="+mn-lt"/>
              </a:rPr>
            </a:br>
            <a:br>
              <a:rPr lang="fr-FR" sz="1100" dirty="0">
                <a:latin typeface="+mn-lt"/>
              </a:rPr>
            </a:br>
            <a:r>
              <a:rPr lang="fr-FR" sz="1100" dirty="0" err="1">
                <a:latin typeface="+mn-lt"/>
              </a:rPr>
              <a:t>Vagarchakian</a:t>
            </a:r>
            <a:r>
              <a:rPr lang="fr-FR" sz="1100" dirty="0">
                <a:latin typeface="+mn-lt"/>
              </a:rPr>
              <a:t>, Dehaene-Lambertz, Pallier &amp; Dehaene, </a:t>
            </a:r>
            <a:r>
              <a:rPr lang="fr-FR" sz="1100" i="1" dirty="0">
                <a:latin typeface="+mn-lt"/>
              </a:rPr>
              <a:t>J </a:t>
            </a:r>
            <a:r>
              <a:rPr lang="fr-FR" sz="1100" i="1" dirty="0" err="1">
                <a:latin typeface="+mn-lt"/>
              </a:rPr>
              <a:t>Neurosci</a:t>
            </a:r>
            <a:r>
              <a:rPr lang="fr-FR" sz="1100" dirty="0">
                <a:latin typeface="+mn-lt"/>
              </a:rPr>
              <a:t> 2012</a:t>
            </a:r>
            <a:endParaRPr lang="fr-FR" sz="2000" dirty="0">
              <a:latin typeface="+mn-lt"/>
            </a:endParaRPr>
          </a:p>
        </p:txBody>
      </p:sp>
      <p:pic>
        <p:nvPicPr>
          <p:cNvPr id="68" name="phrase022_1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716740" y="1240596"/>
            <a:ext cx="304800" cy="304800"/>
          </a:xfrm>
          <a:prstGeom prst="rect">
            <a:avLst/>
          </a:prstGeom>
        </p:spPr>
      </p:pic>
      <p:pic>
        <p:nvPicPr>
          <p:cNvPr id="70" name="phrase023_8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719581" y="1518791"/>
            <a:ext cx="304800" cy="304800"/>
          </a:xfrm>
          <a:prstGeom prst="rect">
            <a:avLst/>
          </a:prstGeom>
        </p:spPr>
      </p:pic>
      <p:pic>
        <p:nvPicPr>
          <p:cNvPr id="72" name="phrase024_60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716740" y="1813178"/>
            <a:ext cx="304800" cy="304800"/>
          </a:xfrm>
          <a:prstGeom prst="rect">
            <a:avLst/>
          </a:prstGeom>
        </p:spPr>
      </p:pic>
      <p:pic>
        <p:nvPicPr>
          <p:cNvPr id="73" name="phrase025_40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719581" y="2080485"/>
            <a:ext cx="304800" cy="304800"/>
          </a:xfrm>
          <a:prstGeom prst="rect">
            <a:avLst/>
          </a:prstGeom>
        </p:spPr>
      </p:pic>
      <p:pic>
        <p:nvPicPr>
          <p:cNvPr id="76" name="phrase029_20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733688" y="2362200"/>
            <a:ext cx="304800" cy="30480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" y="1230868"/>
            <a:ext cx="3672491" cy="5767388"/>
            <a:chOff x="0" y="1230868"/>
            <a:chExt cx="3672491" cy="5767388"/>
          </a:xfrm>
        </p:grpSpPr>
        <p:grpSp>
          <p:nvGrpSpPr>
            <p:cNvPr id="171" name="Groupe 170"/>
            <p:cNvGrpSpPr/>
            <p:nvPr/>
          </p:nvGrpSpPr>
          <p:grpSpPr>
            <a:xfrm>
              <a:off x="0" y="1851885"/>
              <a:ext cx="1959563" cy="5139082"/>
              <a:chOff x="228600" y="2006346"/>
              <a:chExt cx="1730963" cy="4539564"/>
            </a:xfrm>
          </p:grpSpPr>
          <p:pic>
            <p:nvPicPr>
              <p:cNvPr id="48" name="Picture 269" descr="AUDIOlaptop_HESCHL_-44_-24_4_roi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230203" y="4958326"/>
                <a:ext cx="1729360" cy="1295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Text Box 158"/>
              <p:cNvSpPr txBox="1">
                <a:spLocks noChangeArrowheads="1"/>
              </p:cNvSpPr>
              <p:nvPr/>
            </p:nvSpPr>
            <p:spPr bwMode="auto">
              <a:xfrm>
                <a:off x="537498" y="5062502"/>
                <a:ext cx="152363" cy="231091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100" b="1">
                    <a:solidFill>
                      <a:srgbClr val="FFFFFF"/>
                    </a:solidFill>
                    <a:latin typeface="Calibri" pitchFamily="34" charset="0"/>
                    <a:cs typeface="+mn-cs"/>
                  </a:rPr>
                  <a:t>A</a:t>
                </a:r>
              </a:p>
            </p:txBody>
          </p:sp>
          <p:pic>
            <p:nvPicPr>
              <p:cNvPr id="57" name="Picture 268" descr="VISUlaptop_HESCHL_-44_-24_4_roi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230203" y="3710657"/>
                <a:ext cx="1729360" cy="1295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Text Box 159"/>
              <p:cNvSpPr txBox="1">
                <a:spLocks noChangeArrowheads="1"/>
              </p:cNvSpPr>
              <p:nvPr/>
            </p:nvSpPr>
            <p:spPr bwMode="auto">
              <a:xfrm>
                <a:off x="536967" y="3975109"/>
                <a:ext cx="149418" cy="231091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FFFFFF"/>
                    </a:solidFill>
                    <a:latin typeface="Calibri" pitchFamily="34" charset="0"/>
                    <a:cs typeface="+mn-cs"/>
                  </a:rPr>
                  <a:t>V</a:t>
                </a:r>
              </a:p>
            </p:txBody>
          </p:sp>
          <p:sp>
            <p:nvSpPr>
              <p:cNvPr id="63" name="Rectangle 160"/>
              <p:cNvSpPr>
                <a:spLocks noChangeArrowheads="1"/>
              </p:cNvSpPr>
              <p:nvPr/>
            </p:nvSpPr>
            <p:spPr bwMode="auto">
              <a:xfrm>
                <a:off x="539082" y="3452615"/>
                <a:ext cx="971659" cy="27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rgbClr val="000000"/>
                    </a:solidFill>
                    <a:latin typeface="Calibri" pitchFamily="34" charset="0"/>
                    <a:cs typeface="+mn-cs"/>
                  </a:rPr>
                  <a:t>[-48  -20    4]</a:t>
                </a:r>
              </a:p>
            </p:txBody>
          </p:sp>
          <p:sp>
            <p:nvSpPr>
              <p:cNvPr id="64" name="Rectangle 161"/>
              <p:cNvSpPr>
                <a:spLocks noChangeArrowheads="1"/>
              </p:cNvSpPr>
              <p:nvPr/>
            </p:nvSpPr>
            <p:spPr bwMode="auto">
              <a:xfrm>
                <a:off x="725910" y="3253875"/>
                <a:ext cx="658723" cy="299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b="1" dirty="0" err="1">
                    <a:solidFill>
                      <a:srgbClr val="000000"/>
                    </a:solidFill>
                    <a:latin typeface="Calibri" pitchFamily="34" charset="0"/>
                    <a:cs typeface="+mn-cs"/>
                  </a:rPr>
                  <a:t>Heschl</a:t>
                </a:r>
                <a:endParaRPr lang="fr-FR" sz="1600" b="1" dirty="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69" name="Rectangle 214"/>
              <p:cNvSpPr>
                <a:spLocks noChangeArrowheads="1"/>
              </p:cNvSpPr>
              <p:nvPr/>
            </p:nvSpPr>
            <p:spPr bwMode="auto">
              <a:xfrm>
                <a:off x="228600" y="3712260"/>
                <a:ext cx="1681278" cy="2833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240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pic>
            <p:nvPicPr>
              <p:cNvPr id="74" name="Picture 5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60400" y="2006346"/>
                <a:ext cx="1457344" cy="1205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2" name="Groupe 171"/>
            <p:cNvGrpSpPr/>
            <p:nvPr/>
          </p:nvGrpSpPr>
          <p:grpSpPr>
            <a:xfrm>
              <a:off x="1711113" y="1655817"/>
              <a:ext cx="1961378" cy="5342439"/>
              <a:chOff x="1939925" y="1834003"/>
              <a:chExt cx="1732566" cy="4719197"/>
            </a:xfrm>
          </p:grpSpPr>
          <p:pic>
            <p:nvPicPr>
              <p:cNvPr id="49" name="Picture 265" descr="AUDIOlaptop_OCCIPITAL_-24_-96_-8_roi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943131" y="4965616"/>
                <a:ext cx="1729360" cy="1295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Text Box 209"/>
              <p:cNvSpPr txBox="1">
                <a:spLocks noChangeArrowheads="1"/>
              </p:cNvSpPr>
              <p:nvPr/>
            </p:nvSpPr>
            <p:spPr bwMode="auto">
              <a:xfrm>
                <a:off x="2274468" y="5069793"/>
                <a:ext cx="152363" cy="231091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100" b="1" dirty="0">
                    <a:solidFill>
                      <a:srgbClr val="FFFFFF"/>
                    </a:solidFill>
                    <a:latin typeface="Calibri" pitchFamily="34" charset="0"/>
                    <a:cs typeface="+mn-cs"/>
                  </a:rPr>
                  <a:t>A</a:t>
                </a:r>
              </a:p>
            </p:txBody>
          </p:sp>
          <p:pic>
            <p:nvPicPr>
              <p:cNvPr id="58" name="Picture 264" descr="VISUlaptop_OCCIPITAL_-24_-96_-8_roi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943131" y="3717948"/>
                <a:ext cx="1729360" cy="1295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Text Box 166"/>
              <p:cNvSpPr txBox="1">
                <a:spLocks noChangeArrowheads="1"/>
              </p:cNvSpPr>
              <p:nvPr/>
            </p:nvSpPr>
            <p:spPr bwMode="auto">
              <a:xfrm>
                <a:off x="2267525" y="3982400"/>
                <a:ext cx="149418" cy="231091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rgbClr val="FFFFFF"/>
                    </a:solidFill>
                    <a:latin typeface="Calibri" pitchFamily="34" charset="0"/>
                    <a:cs typeface="+mn-cs"/>
                  </a:rPr>
                  <a:t>V</a:t>
                </a:r>
              </a:p>
            </p:txBody>
          </p:sp>
          <p:sp>
            <p:nvSpPr>
              <p:cNvPr id="66" name="Rectangle 167"/>
              <p:cNvSpPr>
                <a:spLocks noChangeArrowheads="1"/>
              </p:cNvSpPr>
              <p:nvPr/>
            </p:nvSpPr>
            <p:spPr bwMode="auto">
              <a:xfrm>
                <a:off x="2304206" y="3273988"/>
                <a:ext cx="818391" cy="29905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0000"/>
                    </a:solidFill>
                    <a:latin typeface="Calibri" pitchFamily="34" charset="0"/>
                    <a:cs typeface="+mn-cs"/>
                  </a:rPr>
                  <a:t>Occipital</a:t>
                </a:r>
              </a:p>
            </p:txBody>
          </p:sp>
          <p:sp>
            <p:nvSpPr>
              <p:cNvPr id="67" name="Rectangle 168"/>
              <p:cNvSpPr>
                <a:spLocks noChangeArrowheads="1"/>
              </p:cNvSpPr>
              <p:nvPr/>
            </p:nvSpPr>
            <p:spPr bwMode="auto">
              <a:xfrm>
                <a:off x="2261627" y="3472727"/>
                <a:ext cx="984403" cy="27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rgbClr val="000000"/>
                    </a:solidFill>
                    <a:latin typeface="Calibri" pitchFamily="34" charset="0"/>
                    <a:cs typeface="+mn-cs"/>
                  </a:rPr>
                  <a:t>[-24  -96   -8]</a:t>
                </a:r>
              </a:p>
            </p:txBody>
          </p:sp>
          <p:sp>
            <p:nvSpPr>
              <p:cNvPr id="71" name="Rectangle 222"/>
              <p:cNvSpPr>
                <a:spLocks noChangeArrowheads="1"/>
              </p:cNvSpPr>
              <p:nvPr/>
            </p:nvSpPr>
            <p:spPr bwMode="auto">
              <a:xfrm>
                <a:off x="1939925" y="3719551"/>
                <a:ext cx="1681279" cy="28336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240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pic>
            <p:nvPicPr>
              <p:cNvPr id="75" name="Picture 61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233564" y="1834003"/>
                <a:ext cx="1142471" cy="1395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ZoneTexte 7"/>
            <p:cNvSpPr txBox="1"/>
            <p:nvPr/>
          </p:nvSpPr>
          <p:spPr>
            <a:xfrm>
              <a:off x="152400" y="1230868"/>
              <a:ext cx="3036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rgbClr val="000000"/>
                  </a:solidFill>
                  <a:latin typeface="Calibri"/>
                  <a:cs typeface="+mn-cs"/>
                </a:rPr>
                <a:t>Des points d’entrée distincts :</a:t>
              </a:r>
              <a:endParaRPr lang="en-US" sz="1800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449801" y="1163048"/>
            <a:ext cx="5731923" cy="5854304"/>
            <a:chOff x="3449799" y="1163048"/>
            <a:chExt cx="5731923" cy="5854304"/>
          </a:xfrm>
        </p:grpSpPr>
        <p:grpSp>
          <p:nvGrpSpPr>
            <p:cNvPr id="7" name="Groupe 6"/>
            <p:cNvGrpSpPr/>
            <p:nvPr/>
          </p:nvGrpSpPr>
          <p:grpSpPr>
            <a:xfrm>
              <a:off x="3449799" y="1163048"/>
              <a:ext cx="5731923" cy="5854304"/>
              <a:chOff x="3449799" y="1156096"/>
              <a:chExt cx="5731923" cy="5854304"/>
            </a:xfrm>
          </p:grpSpPr>
          <p:pic>
            <p:nvPicPr>
              <p:cNvPr id="143" name="Picture 4" descr="AUDIOlaptop_aSTS_-52_-8_-12_roi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373213" y="5228061"/>
                <a:ext cx="1939129" cy="145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6" name="Text Box 22"/>
              <p:cNvSpPr txBox="1">
                <a:spLocks noChangeArrowheads="1"/>
              </p:cNvSpPr>
              <p:nvPr/>
            </p:nvSpPr>
            <p:spPr bwMode="auto">
              <a:xfrm>
                <a:off x="5860243" y="5404182"/>
                <a:ext cx="124003" cy="261610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100" b="1">
                    <a:solidFill>
                      <a:srgbClr val="FFFFFF"/>
                    </a:solidFill>
                    <a:latin typeface="Calibri" pitchFamily="34" charset="0"/>
                    <a:cs typeface="+mn-cs"/>
                  </a:rPr>
                  <a:t>A</a:t>
                </a:r>
              </a:p>
            </p:txBody>
          </p:sp>
          <p:pic>
            <p:nvPicPr>
              <p:cNvPr id="149" name="Picture 5" descr="VISUlaptop_aSTS_-52_-8_-12_roi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373213" y="3837064"/>
                <a:ext cx="1939129" cy="1452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1" name="Rectangle 13"/>
              <p:cNvSpPr>
                <a:spLocks noChangeArrowheads="1"/>
              </p:cNvSpPr>
              <p:nvPr/>
            </p:nvSpPr>
            <p:spPr bwMode="auto">
              <a:xfrm>
                <a:off x="5768641" y="3522562"/>
                <a:ext cx="1114408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>
                    <a:solidFill>
                      <a:srgbClr val="000000"/>
                    </a:solidFill>
                    <a:latin typeface="Calibri" pitchFamily="34" charset="0"/>
                    <a:cs typeface="+mn-cs"/>
                  </a:rPr>
                  <a:t>[- 52  -8  -12]</a:t>
                </a:r>
              </a:p>
            </p:txBody>
          </p:sp>
          <p:sp>
            <p:nvSpPr>
              <p:cNvPr id="152" name="Rectangle 14"/>
              <p:cNvSpPr>
                <a:spLocks noChangeArrowheads="1"/>
              </p:cNvSpPr>
              <p:nvPr/>
            </p:nvSpPr>
            <p:spPr bwMode="auto">
              <a:xfrm>
                <a:off x="6054500" y="3299715"/>
                <a:ext cx="57919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0000"/>
                    </a:solidFill>
                    <a:latin typeface="Calibri" pitchFamily="34" charset="0"/>
                    <a:cs typeface="+mn-cs"/>
                  </a:rPr>
                  <a:t>aSTS</a:t>
                </a:r>
              </a:p>
            </p:txBody>
          </p:sp>
          <p:sp>
            <p:nvSpPr>
              <p:cNvPr id="156" name="Text Box 23"/>
              <p:cNvSpPr txBox="1">
                <a:spLocks noChangeArrowheads="1"/>
              </p:cNvSpPr>
              <p:nvPr/>
            </p:nvSpPr>
            <p:spPr bwMode="auto">
              <a:xfrm>
                <a:off x="5833285" y="4029359"/>
                <a:ext cx="121606" cy="261610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rgbClr val="FFFFFF"/>
                    </a:solidFill>
                    <a:latin typeface="Calibri" pitchFamily="34" charset="0"/>
                    <a:cs typeface="+mn-cs"/>
                  </a:rPr>
                  <a:t>V</a:t>
                </a:r>
              </a:p>
            </p:txBody>
          </p:sp>
          <p:sp>
            <p:nvSpPr>
              <p:cNvPr id="157" name="Rectangle 30"/>
              <p:cNvSpPr>
                <a:spLocks noChangeArrowheads="1"/>
              </p:cNvSpPr>
              <p:nvPr/>
            </p:nvSpPr>
            <p:spPr bwMode="auto">
              <a:xfrm>
                <a:off x="5364228" y="3820889"/>
                <a:ext cx="1885213" cy="3177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2400">
                  <a:solidFill>
                    <a:srgbClr val="000000"/>
                  </a:solidFill>
                  <a:latin typeface="Calibri" pitchFamily="34" charset="0"/>
                  <a:cs typeface="+mn-cs"/>
                </a:endParaRPr>
              </a:p>
            </p:txBody>
          </p:sp>
          <p:pic>
            <p:nvPicPr>
              <p:cNvPr id="159" name="Picture 44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953000" y="1156096"/>
                <a:ext cx="2630862" cy="2196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e 4"/>
              <p:cNvGrpSpPr/>
              <p:nvPr/>
            </p:nvGrpSpPr>
            <p:grpSpPr>
              <a:xfrm>
                <a:off x="7239000" y="3311858"/>
                <a:ext cx="1942722" cy="3698542"/>
                <a:chOff x="3430491" y="3285338"/>
                <a:chExt cx="1942722" cy="3698542"/>
              </a:xfrm>
            </p:grpSpPr>
            <p:grpSp>
              <p:nvGrpSpPr>
                <p:cNvPr id="4" name="Groupe 3"/>
                <p:cNvGrpSpPr/>
                <p:nvPr/>
              </p:nvGrpSpPr>
              <p:grpSpPr>
                <a:xfrm>
                  <a:off x="3430491" y="3285338"/>
                  <a:ext cx="1942722" cy="3698542"/>
                  <a:chOff x="3430491" y="3285338"/>
                  <a:chExt cx="1942722" cy="3698542"/>
                </a:xfrm>
              </p:grpSpPr>
              <p:pic>
                <p:nvPicPr>
                  <p:cNvPr id="147" name="Picture 6" descr="AUDIOlaptop_IFGtriorb_-52_32_0_roi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434085" y="5213684"/>
                    <a:ext cx="1939128" cy="1452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60" name="Picture 7" descr="VISUlaptop_IFGtriorb_-52_32_0_roi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434085" y="3822687"/>
                    <a:ext cx="1939128" cy="1452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3" name="Groupe 2"/>
                  <p:cNvGrpSpPr/>
                  <p:nvPr/>
                </p:nvGrpSpPr>
                <p:grpSpPr>
                  <a:xfrm>
                    <a:off x="3430491" y="3285338"/>
                    <a:ext cx="1885213" cy="3698542"/>
                    <a:chOff x="3430491" y="3285338"/>
                    <a:chExt cx="1885213" cy="3698542"/>
                  </a:xfrm>
                </p:grpSpPr>
                <p:sp>
                  <p:nvSpPr>
                    <p:cNvPr id="161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83427" y="3508185"/>
                      <a:ext cx="965329" cy="3077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fr-FR">
                          <a:solidFill>
                            <a:srgbClr val="000000"/>
                          </a:solidFill>
                          <a:latin typeface="Calibri" pitchFamily="34" charset="0"/>
                          <a:cs typeface="+mn-cs"/>
                        </a:rPr>
                        <a:t>[-52  32  0]</a:t>
                      </a:r>
                    </a:p>
                  </p:txBody>
                </p:sp>
                <p:sp>
                  <p:nvSpPr>
                    <p:cNvPr id="162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7489" y="3285338"/>
                      <a:ext cx="463717" cy="3385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fr-FR" sz="1600" b="1">
                          <a:solidFill>
                            <a:srgbClr val="000000"/>
                          </a:solidFill>
                          <a:latin typeface="Calibri" pitchFamily="34" charset="0"/>
                          <a:cs typeface="+mn-cs"/>
                        </a:rPr>
                        <a:t>IFG</a:t>
                      </a:r>
                    </a:p>
                  </p:txBody>
                </p:sp>
                <p:sp>
                  <p:nvSpPr>
                    <p:cNvPr id="164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30491" y="3806512"/>
                      <a:ext cx="1885213" cy="317736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fr-FR" sz="2400">
                        <a:solidFill>
                          <a:srgbClr val="000000"/>
                        </a:solidFill>
                        <a:latin typeface="Calibri" pitchFamily="34" charset="0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4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921113" y="5389805"/>
                  <a:ext cx="124003" cy="261610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1100" b="1">
                      <a:solidFill>
                        <a:srgbClr val="FFFFFF"/>
                      </a:solidFill>
                      <a:latin typeface="Calibri" pitchFamily="34" charset="0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6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883374" y="4014982"/>
                  <a:ext cx="121606" cy="261610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100" b="1">
                      <a:solidFill>
                        <a:srgbClr val="FFFFFF"/>
                      </a:solidFill>
                      <a:latin typeface="Calibri" pitchFamily="34" charset="0"/>
                      <a:cs typeface="+mn-cs"/>
                    </a:rPr>
                    <a:t>V</a:t>
                  </a:r>
                </a:p>
              </p:txBody>
            </p:sp>
          </p:grpSp>
          <p:grpSp>
            <p:nvGrpSpPr>
              <p:cNvPr id="6" name="Groupe 5"/>
              <p:cNvGrpSpPr/>
              <p:nvPr/>
            </p:nvGrpSpPr>
            <p:grpSpPr>
              <a:xfrm>
                <a:off x="3449799" y="3285338"/>
                <a:ext cx="1942722" cy="3698542"/>
                <a:chOff x="7353678" y="3285338"/>
                <a:chExt cx="1942722" cy="3698542"/>
              </a:xfrm>
            </p:grpSpPr>
            <p:grpSp>
              <p:nvGrpSpPr>
                <p:cNvPr id="2" name="Groupe 1"/>
                <p:cNvGrpSpPr/>
                <p:nvPr/>
              </p:nvGrpSpPr>
              <p:grpSpPr>
                <a:xfrm>
                  <a:off x="7357272" y="3285338"/>
                  <a:ext cx="1939128" cy="3380446"/>
                  <a:chOff x="7357272" y="3285338"/>
                  <a:chExt cx="1939128" cy="3380446"/>
                </a:xfrm>
              </p:grpSpPr>
              <p:pic>
                <p:nvPicPr>
                  <p:cNvPr id="144" name="Picture 104" descr="AUDIOlaptop_pSTS_-48_-48_12_roi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7357272" y="5213684"/>
                    <a:ext cx="1939128" cy="1452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0" name="Picture 103" descr="VISUlaptop_pSTS_-48_-48_12_roi"/>
                  <p:cNvPicPr>
                    <a:picLocks noChangeAspect="1" noChangeArrowheads="1"/>
                  </p:cNvPicPr>
                  <p:nvPr/>
                </p:nvPicPr>
                <p:blipFill>
                  <a:blip r:embed="rId29" cstate="print"/>
                  <a:srcRect/>
                  <a:stretch>
                    <a:fillRect/>
                  </a:stretch>
                </p:blipFill>
                <p:spPr bwMode="auto">
                  <a:xfrm>
                    <a:off x="7357272" y="3822687"/>
                    <a:ext cx="1939128" cy="14521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53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7740119" y="3508185"/>
                    <a:ext cx="1111202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>
                        <a:solidFill>
                          <a:srgbClr val="000000"/>
                        </a:solidFill>
                        <a:latin typeface="Calibri" pitchFamily="34" charset="0"/>
                        <a:cs typeface="+mn-cs"/>
                      </a:rPr>
                      <a:t>[-48  -48  12]</a:t>
                    </a:r>
                  </a:p>
                </p:txBody>
              </p:sp>
              <p:sp>
                <p:nvSpPr>
                  <p:cNvPr id="154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7986441" y="3285338"/>
                    <a:ext cx="588816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1600" b="1">
                        <a:solidFill>
                          <a:srgbClr val="000000"/>
                        </a:solidFill>
                        <a:latin typeface="Calibri" pitchFamily="34" charset="0"/>
                        <a:cs typeface="+mn-cs"/>
                      </a:rPr>
                      <a:t>pSTS</a:t>
                    </a:r>
                  </a:p>
                </p:txBody>
              </p:sp>
            </p:grpSp>
            <p:sp>
              <p:nvSpPr>
                <p:cNvPr id="145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27486" y="5389805"/>
                  <a:ext cx="124003" cy="261610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1100" b="1">
                      <a:solidFill>
                        <a:srgbClr val="FFFFFF"/>
                      </a:solidFill>
                      <a:latin typeface="Calibri" pitchFamily="34" charset="0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5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7731080" y="4014982"/>
                  <a:ext cx="121606" cy="261610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100" b="1">
                      <a:solidFill>
                        <a:srgbClr val="FFFFFF"/>
                      </a:solidFill>
                      <a:latin typeface="Calibri" pitchFamily="34" charset="0"/>
                      <a:cs typeface="+mn-cs"/>
                    </a:rPr>
                    <a:t>V</a:t>
                  </a:r>
                </a:p>
              </p:txBody>
            </p:sp>
            <p:sp>
              <p:nvSpPr>
                <p:cNvPr id="158" name="Rectangle 31"/>
                <p:cNvSpPr>
                  <a:spLocks noChangeArrowheads="1"/>
                </p:cNvSpPr>
                <p:nvPr/>
              </p:nvSpPr>
              <p:spPr bwMode="auto">
                <a:xfrm>
                  <a:off x="7353678" y="3806512"/>
                  <a:ext cx="1885213" cy="3177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sz="2400">
                    <a:solidFill>
                      <a:srgbClr val="000000"/>
                    </a:solidFill>
                    <a:latin typeface="Calibri" pitchFamily="34" charset="0"/>
                    <a:cs typeface="+mn-cs"/>
                  </a:endParaRPr>
                </a:p>
              </p:txBody>
            </p:sp>
          </p:grpSp>
        </p:grpSp>
        <p:sp>
          <p:nvSpPr>
            <p:cNvPr id="77" name="ZoneTexte 76"/>
            <p:cNvSpPr txBox="1"/>
            <p:nvPr/>
          </p:nvSpPr>
          <p:spPr>
            <a:xfrm>
              <a:off x="3804423" y="1743670"/>
              <a:ext cx="1377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>
                  <a:solidFill>
                    <a:srgbClr val="000000"/>
                  </a:solidFill>
                  <a:latin typeface="Calibri"/>
                  <a:cs typeface="+mn-cs"/>
                </a:rPr>
                <a:t>Un vaste réseau commun :</a:t>
              </a:r>
              <a:endParaRPr lang="en-US" sz="1800" dirty="0">
                <a:solidFill>
                  <a:srgbClr val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94" name="ZoneTexte 93"/>
          <p:cNvSpPr txBox="1"/>
          <p:nvPr/>
        </p:nvSpPr>
        <p:spPr>
          <a:xfrm>
            <a:off x="152400" y="855271"/>
            <a:ext cx="518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Calibri"/>
                <a:cs typeface="+mn-cs"/>
              </a:rPr>
              <a:t>Imagerie cérébrale chez le lecteur expert adulte</a:t>
            </a:r>
            <a:endParaRPr lang="en-US" sz="18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41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1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7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2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322265" y="537478"/>
            <a:ext cx="8288337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fr-FR" sz="2000" b="1" i="0" dirty="0">
                <a:solidFill>
                  <a:srgbClr val="000000"/>
                </a:solidFill>
                <a:latin typeface="Calibri" pitchFamily="34" charset="0"/>
                <a:cs typeface="Times New Roman"/>
              </a:rPr>
              <a:t>Apprendre à lire consiste à accéder, par la vision, aux aires du langage parlé.</a:t>
            </a:r>
          </a:p>
        </p:txBody>
      </p:sp>
      <p:pic>
        <p:nvPicPr>
          <p:cNvPr id="67" name="Picture 73" descr="CaretHemispheres">
            <a:extLst>
              <a:ext uri="{FF2B5EF4-FFF2-40B4-BE49-F238E27FC236}">
                <a16:creationId xmlns:a16="http://schemas.microsoft.com/office/drawing/2014/main" id="{32D9022A-86C5-4569-BC14-8484F500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 contrast="-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5"/>
          <a:stretch>
            <a:fillRect/>
          </a:stretch>
        </p:blipFill>
        <p:spPr bwMode="auto">
          <a:xfrm>
            <a:off x="1410562" y="1662210"/>
            <a:ext cx="7190533" cy="486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68500150-ED5C-46E6-8C2C-C250EA839D7A}"/>
              </a:ext>
            </a:extLst>
          </p:cNvPr>
          <p:cNvGrpSpPr/>
          <p:nvPr/>
        </p:nvGrpSpPr>
        <p:grpSpPr>
          <a:xfrm>
            <a:off x="5197017" y="3515400"/>
            <a:ext cx="1485478" cy="691766"/>
            <a:chOff x="3419180" y="3881383"/>
            <a:chExt cx="861499" cy="401188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F74E6A05-E695-4FD2-86F0-BBA1DC201497}"/>
                </a:ext>
              </a:extLst>
            </p:cNvPr>
            <p:cNvSpPr/>
            <p:nvPr/>
          </p:nvSpPr>
          <p:spPr>
            <a:xfrm>
              <a:off x="3419180" y="3881383"/>
              <a:ext cx="861499" cy="401188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i="0" kern="0" dirty="0">
                <a:solidFill>
                  <a:prstClr val="black"/>
                </a:solidFill>
                <a:latin typeface="Calibri" panose="020F0502020204030204"/>
                <a:cs typeface="Times New Roman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A42E115-2553-439B-BB58-CE32D41C328F}"/>
                </a:ext>
              </a:extLst>
            </p:cNvPr>
            <p:cNvSpPr/>
            <p:nvPr/>
          </p:nvSpPr>
          <p:spPr>
            <a:xfrm>
              <a:off x="3509916" y="3921117"/>
              <a:ext cx="720671" cy="214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i="0" kern="0" dirty="0">
                  <a:solidFill>
                    <a:prstClr val="black"/>
                  </a:solidFill>
                  <a:latin typeface="Calibri" panose="020F0502020204030204"/>
                  <a:cs typeface="Times New Roman"/>
                </a:rPr>
                <a:t>Phonologie</a:t>
              </a: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5483D2C5-D5BC-4676-AABB-B62BB807DA9E}"/>
              </a:ext>
            </a:extLst>
          </p:cNvPr>
          <p:cNvGrpSpPr/>
          <p:nvPr/>
        </p:nvGrpSpPr>
        <p:grpSpPr>
          <a:xfrm>
            <a:off x="4285331" y="4129780"/>
            <a:ext cx="1485478" cy="691766"/>
            <a:chOff x="2947955" y="4408705"/>
            <a:chExt cx="861499" cy="401188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5B6DDE85-CDB7-4AB4-9310-6AB09DFE2E2D}"/>
                </a:ext>
              </a:extLst>
            </p:cNvPr>
            <p:cNvSpPr/>
            <p:nvPr/>
          </p:nvSpPr>
          <p:spPr>
            <a:xfrm>
              <a:off x="2947955" y="4408705"/>
              <a:ext cx="861499" cy="401188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i="0" kern="0" dirty="0">
                <a:solidFill>
                  <a:prstClr val="black"/>
                </a:solidFill>
                <a:latin typeface="Calibri" panose="020F0502020204030204"/>
                <a:cs typeface="Times New Roman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F2C7A0E-F9AE-4DA9-9CC2-872B770BB609}"/>
                </a:ext>
              </a:extLst>
            </p:cNvPr>
            <p:cNvSpPr/>
            <p:nvPr/>
          </p:nvSpPr>
          <p:spPr>
            <a:xfrm>
              <a:off x="3124156" y="4468077"/>
              <a:ext cx="527301" cy="214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i="0" kern="0" dirty="0">
                  <a:solidFill>
                    <a:prstClr val="black"/>
                  </a:solidFill>
                  <a:latin typeface="Calibri" panose="020F0502020204030204"/>
                  <a:cs typeface="Times New Roman"/>
                </a:rPr>
                <a:t>Lexique</a:t>
              </a:r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E34CC819-0D73-4B59-8AD4-634A808A0B97}"/>
              </a:ext>
            </a:extLst>
          </p:cNvPr>
          <p:cNvGrpSpPr/>
          <p:nvPr/>
        </p:nvGrpSpPr>
        <p:grpSpPr>
          <a:xfrm>
            <a:off x="3289021" y="4758527"/>
            <a:ext cx="1485478" cy="691766"/>
            <a:chOff x="2227093" y="4728465"/>
            <a:chExt cx="861499" cy="401188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5659D6D8-A016-4BB4-86D5-207F0B3E759F}"/>
                </a:ext>
              </a:extLst>
            </p:cNvPr>
            <p:cNvSpPr/>
            <p:nvPr/>
          </p:nvSpPr>
          <p:spPr>
            <a:xfrm>
              <a:off x="2227093" y="4728465"/>
              <a:ext cx="861499" cy="401188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i="0" kern="0" dirty="0">
                <a:solidFill>
                  <a:prstClr val="black"/>
                </a:solidFill>
                <a:latin typeface="Calibri" panose="020F0502020204030204"/>
                <a:cs typeface="Times New Roman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4971863-7794-4743-AB19-7BA6CA206643}"/>
                </a:ext>
              </a:extLst>
            </p:cNvPr>
            <p:cNvSpPr/>
            <p:nvPr/>
          </p:nvSpPr>
          <p:spPr>
            <a:xfrm>
              <a:off x="2400507" y="4787837"/>
              <a:ext cx="532879" cy="214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i="0" kern="0" dirty="0">
                  <a:solidFill>
                    <a:prstClr val="black"/>
                  </a:solidFill>
                  <a:latin typeface="Calibri" panose="020F0502020204030204"/>
                  <a:cs typeface="Times New Roman"/>
                </a:rPr>
                <a:t>Syntaxe</a:t>
              </a:r>
            </a:p>
          </p:txBody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14D861ED-5404-49FF-B569-9326544C6998}"/>
              </a:ext>
            </a:extLst>
          </p:cNvPr>
          <p:cNvGrpSpPr/>
          <p:nvPr/>
        </p:nvGrpSpPr>
        <p:grpSpPr>
          <a:xfrm>
            <a:off x="2447467" y="5416288"/>
            <a:ext cx="1485478" cy="691766"/>
            <a:chOff x="2227093" y="4728465"/>
            <a:chExt cx="861499" cy="401188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2261F8A3-F8C4-4E15-863E-844839F57C5C}"/>
                </a:ext>
              </a:extLst>
            </p:cNvPr>
            <p:cNvSpPr/>
            <p:nvPr/>
          </p:nvSpPr>
          <p:spPr>
            <a:xfrm>
              <a:off x="2227093" y="4728465"/>
              <a:ext cx="861499" cy="401188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i="0" kern="0" dirty="0">
                <a:solidFill>
                  <a:prstClr val="black"/>
                </a:solidFill>
                <a:latin typeface="Calibri" panose="020F0502020204030204"/>
                <a:cs typeface="Times New Roman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72181E7-8FC0-48EC-853E-8F15A587C145}"/>
                </a:ext>
              </a:extLst>
            </p:cNvPr>
            <p:cNvSpPr/>
            <p:nvPr/>
          </p:nvSpPr>
          <p:spPr>
            <a:xfrm>
              <a:off x="2286627" y="4787837"/>
              <a:ext cx="760646" cy="214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i="0" kern="0" dirty="0">
                  <a:solidFill>
                    <a:prstClr val="black"/>
                  </a:solidFill>
                  <a:latin typeface="Calibri" panose="020F0502020204030204"/>
                  <a:cs typeface="Times New Roman"/>
                </a:rPr>
                <a:t>Sémantique</a:t>
              </a:r>
            </a:p>
          </p:txBody>
        </p:sp>
      </p:grpSp>
      <p:sp>
        <p:nvSpPr>
          <p:cNvPr id="80" name="Flèche : bas 79">
            <a:extLst>
              <a:ext uri="{FF2B5EF4-FFF2-40B4-BE49-F238E27FC236}">
                <a16:creationId xmlns:a16="http://schemas.microsoft.com/office/drawing/2014/main" id="{6F5857CD-E9A8-463D-931E-37C9D03759CF}"/>
              </a:ext>
            </a:extLst>
          </p:cNvPr>
          <p:cNvSpPr/>
          <p:nvPr/>
        </p:nvSpPr>
        <p:spPr>
          <a:xfrm rot="2858044">
            <a:off x="5371143" y="3944296"/>
            <a:ext cx="285352" cy="471910"/>
          </a:xfrm>
          <a:prstGeom prst="downArrow">
            <a:avLst/>
          </a:prstGeom>
          <a:solidFill>
            <a:srgbClr val="4472C4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i="0" kern="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Times New Roman"/>
            </a:endParaRPr>
          </a:p>
        </p:txBody>
      </p:sp>
      <p:sp>
        <p:nvSpPr>
          <p:cNvPr id="81" name="Flèche : bas 80">
            <a:extLst>
              <a:ext uri="{FF2B5EF4-FFF2-40B4-BE49-F238E27FC236}">
                <a16:creationId xmlns:a16="http://schemas.microsoft.com/office/drawing/2014/main" id="{9AD6FFCD-DE7C-4BB8-8B64-F53E1B2F8E3F}"/>
              </a:ext>
            </a:extLst>
          </p:cNvPr>
          <p:cNvSpPr/>
          <p:nvPr/>
        </p:nvSpPr>
        <p:spPr>
          <a:xfrm rot="2858044">
            <a:off x="4416125" y="4593198"/>
            <a:ext cx="285352" cy="471908"/>
          </a:xfrm>
          <a:prstGeom prst="downArrow">
            <a:avLst/>
          </a:prstGeom>
          <a:solidFill>
            <a:srgbClr val="4472C4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i="0" kern="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Times New Roman"/>
            </a:endParaRPr>
          </a:p>
        </p:txBody>
      </p:sp>
      <p:sp>
        <p:nvSpPr>
          <p:cNvPr id="82" name="Flèche : bas 81">
            <a:extLst>
              <a:ext uri="{FF2B5EF4-FFF2-40B4-BE49-F238E27FC236}">
                <a16:creationId xmlns:a16="http://schemas.microsoft.com/office/drawing/2014/main" id="{BC5825C7-7D2F-4DF0-A4B6-D9FFFDC65399}"/>
              </a:ext>
            </a:extLst>
          </p:cNvPr>
          <p:cNvSpPr/>
          <p:nvPr/>
        </p:nvSpPr>
        <p:spPr>
          <a:xfrm rot="2858044">
            <a:off x="3414972" y="5213525"/>
            <a:ext cx="285352" cy="471908"/>
          </a:xfrm>
          <a:prstGeom prst="downArrow">
            <a:avLst/>
          </a:prstGeom>
          <a:solidFill>
            <a:srgbClr val="4472C4">
              <a:lumMod val="5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i="0" kern="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Times New Roman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472233FA-F3AE-4B13-9BE6-D3FB586ECF5C}"/>
              </a:ext>
            </a:extLst>
          </p:cNvPr>
          <p:cNvSpPr txBox="1"/>
          <p:nvPr/>
        </p:nvSpPr>
        <p:spPr>
          <a:xfrm>
            <a:off x="7686469" y="5753401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i="0" kern="0" dirty="0">
                <a:solidFill>
                  <a:srgbClr val="C00000"/>
                </a:solidFill>
                <a:latin typeface="Calibri" panose="020F0502020204030204"/>
                <a:cs typeface="Times New Roman"/>
              </a:rPr>
              <a:t>Langage écrit</a:t>
            </a:r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EE4D2AB6-4528-449D-A56B-E25E058EF03D}"/>
              </a:ext>
            </a:extLst>
          </p:cNvPr>
          <p:cNvGrpSpPr/>
          <p:nvPr/>
        </p:nvGrpSpPr>
        <p:grpSpPr>
          <a:xfrm>
            <a:off x="7388550" y="4901593"/>
            <a:ext cx="1230639" cy="556238"/>
            <a:chOff x="3503680" y="3904982"/>
            <a:chExt cx="713706" cy="322589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22E147FA-E62F-4E91-9F4C-BC35003FBBEB}"/>
                </a:ext>
              </a:extLst>
            </p:cNvPr>
            <p:cNvSpPr/>
            <p:nvPr/>
          </p:nvSpPr>
          <p:spPr>
            <a:xfrm>
              <a:off x="3503680" y="3904982"/>
              <a:ext cx="713706" cy="322589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i="0" kern="0" dirty="0">
                <a:solidFill>
                  <a:prstClr val="black"/>
                </a:solidFill>
                <a:latin typeface="Calibri" panose="020F0502020204030204"/>
                <a:cs typeface="Times New Roman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2300961-9715-43A0-9E39-1F4ECCB7E097}"/>
                </a:ext>
              </a:extLst>
            </p:cNvPr>
            <p:cNvSpPr/>
            <p:nvPr/>
          </p:nvSpPr>
          <p:spPr>
            <a:xfrm>
              <a:off x="3651223" y="3921117"/>
              <a:ext cx="438055" cy="21419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i="0" kern="0" dirty="0">
                  <a:solidFill>
                    <a:prstClr val="black"/>
                  </a:solidFill>
                  <a:latin typeface="Calibri" panose="020F0502020204030204"/>
                  <a:cs typeface="Times New Roman"/>
                </a:rPr>
                <a:t>Vision</a:t>
              </a:r>
            </a:p>
          </p:txBody>
        </p:sp>
      </p:grpSp>
      <p:sp>
        <p:nvSpPr>
          <p:cNvPr id="87" name="Flèche : bas 86">
            <a:extLst>
              <a:ext uri="{FF2B5EF4-FFF2-40B4-BE49-F238E27FC236}">
                <a16:creationId xmlns:a16="http://schemas.microsoft.com/office/drawing/2014/main" id="{7E547D2E-AD14-47AE-BE1E-6153245333F1}"/>
              </a:ext>
            </a:extLst>
          </p:cNvPr>
          <p:cNvSpPr/>
          <p:nvPr/>
        </p:nvSpPr>
        <p:spPr>
          <a:xfrm rot="8660718">
            <a:off x="8213829" y="5255355"/>
            <a:ext cx="285352" cy="616458"/>
          </a:xfrm>
          <a:prstGeom prst="downArrow">
            <a:avLst/>
          </a:prstGeom>
          <a:solidFill>
            <a:srgbClr val="C0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i="0" kern="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Times New Roman"/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641E75F7-BBAD-4137-A610-8EABA07A9586}"/>
              </a:ext>
            </a:extLst>
          </p:cNvPr>
          <p:cNvSpPr txBox="1"/>
          <p:nvPr/>
        </p:nvSpPr>
        <p:spPr>
          <a:xfrm>
            <a:off x="6471796" y="4084269"/>
            <a:ext cx="2276585" cy="646331"/>
          </a:xfrm>
          <a:prstGeom prst="rect">
            <a:avLst/>
          </a:prstGeom>
          <a:solidFill>
            <a:srgbClr val="F8F8F8">
              <a:alpha val="60000"/>
            </a:srgb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i="0" kern="0" dirty="0">
                <a:solidFill>
                  <a:srgbClr val="C00000"/>
                </a:solidFill>
                <a:latin typeface="Calibri" panose="020F0502020204030204"/>
                <a:cs typeface="Times New Roman"/>
              </a:rPr>
              <a:t>1. Voie phonologique </a:t>
            </a:r>
            <a:br>
              <a:rPr lang="fr-FR" sz="1800" b="1" i="0" kern="0" dirty="0">
                <a:solidFill>
                  <a:srgbClr val="C00000"/>
                </a:solidFill>
                <a:latin typeface="Calibri" panose="020F0502020204030204"/>
                <a:cs typeface="Times New Roman"/>
              </a:rPr>
            </a:br>
            <a:r>
              <a:rPr lang="fr-FR" sz="1800" b="1" i="0" kern="0" dirty="0">
                <a:solidFill>
                  <a:srgbClr val="C00000"/>
                </a:solidFill>
                <a:latin typeface="Calibri" panose="020F0502020204030204"/>
                <a:cs typeface="Times New Roman"/>
              </a:rPr>
              <a:t>(décodage)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7A93649F-C763-4BD4-BFC1-EA61B1E3E9D2}"/>
              </a:ext>
            </a:extLst>
          </p:cNvPr>
          <p:cNvSpPr txBox="1"/>
          <p:nvPr/>
        </p:nvSpPr>
        <p:spPr>
          <a:xfrm>
            <a:off x="4991977" y="4866974"/>
            <a:ext cx="997349" cy="646331"/>
          </a:xfrm>
          <a:prstGeom prst="rect">
            <a:avLst/>
          </a:prstGeom>
          <a:solidFill>
            <a:srgbClr val="F8F8F8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i="0" kern="0" dirty="0">
                <a:solidFill>
                  <a:srgbClr val="C00000"/>
                </a:solidFill>
                <a:latin typeface="Calibri" panose="020F0502020204030204"/>
                <a:cs typeface="Times New Roman"/>
              </a:rPr>
              <a:t>2. Voie </a:t>
            </a:r>
            <a:br>
              <a:rPr lang="fr-FR" sz="1800" b="1" i="0" kern="0" dirty="0">
                <a:solidFill>
                  <a:srgbClr val="C00000"/>
                </a:solidFill>
                <a:latin typeface="Calibri" panose="020F0502020204030204"/>
                <a:cs typeface="Times New Roman"/>
              </a:rPr>
            </a:br>
            <a:r>
              <a:rPr lang="fr-FR" sz="1800" b="1" i="0" kern="0" dirty="0">
                <a:solidFill>
                  <a:srgbClr val="C00000"/>
                </a:solidFill>
                <a:latin typeface="Calibri" panose="020F0502020204030204"/>
                <a:cs typeface="Times New Roman"/>
              </a:rPr>
              <a:t>lexicale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90292EF-1310-4714-B3D5-605AFAF423EC}"/>
              </a:ext>
            </a:extLst>
          </p:cNvPr>
          <p:cNvGrpSpPr/>
          <p:nvPr/>
        </p:nvGrpSpPr>
        <p:grpSpPr>
          <a:xfrm>
            <a:off x="5907083" y="4744522"/>
            <a:ext cx="1386441" cy="896826"/>
            <a:chOff x="3464409" y="3810788"/>
            <a:chExt cx="804063" cy="520112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45A94F37-7F3A-4226-B884-526C8BBD376B}"/>
                </a:ext>
              </a:extLst>
            </p:cNvPr>
            <p:cNvSpPr/>
            <p:nvPr/>
          </p:nvSpPr>
          <p:spPr>
            <a:xfrm>
              <a:off x="3464409" y="3810788"/>
              <a:ext cx="804063" cy="52011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i="0" kern="0" dirty="0">
                <a:solidFill>
                  <a:prstClr val="black"/>
                </a:solidFill>
                <a:latin typeface="Calibri" panose="020F0502020204030204"/>
                <a:cs typeface="Times New Roman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B443825-73B7-42F4-AD48-1721B13C2FC7}"/>
                </a:ext>
              </a:extLst>
            </p:cNvPr>
            <p:cNvSpPr/>
            <p:nvPr/>
          </p:nvSpPr>
          <p:spPr>
            <a:xfrm>
              <a:off x="3529904" y="3887502"/>
              <a:ext cx="680695" cy="37483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i="0" kern="0" dirty="0">
                  <a:solidFill>
                    <a:prstClr val="black"/>
                  </a:solidFill>
                  <a:latin typeface="Calibri" panose="020F0502020204030204"/>
                  <a:cs typeface="Times New Roman"/>
                </a:rPr>
                <a:t>Chaîne de </a:t>
              </a:r>
              <a:br>
                <a:rPr lang="fr-FR" sz="1800" i="0" kern="0" dirty="0">
                  <a:solidFill>
                    <a:prstClr val="black"/>
                  </a:solidFill>
                  <a:latin typeface="Calibri" panose="020F0502020204030204"/>
                  <a:cs typeface="Times New Roman"/>
                </a:rPr>
              </a:br>
              <a:r>
                <a:rPr lang="fr-FR" sz="1800" i="0" kern="0" dirty="0" err="1">
                  <a:solidFill>
                    <a:prstClr val="black"/>
                  </a:solidFill>
                  <a:latin typeface="Calibri" panose="020F0502020204030204"/>
                  <a:cs typeface="Times New Roman"/>
                </a:rPr>
                <a:t>letttres</a:t>
              </a:r>
              <a:endParaRPr lang="fr-FR" sz="1800" i="0" kern="0" dirty="0">
                <a:solidFill>
                  <a:prstClr val="black"/>
                </a:solidFill>
                <a:latin typeface="Calibri" panose="020F0502020204030204"/>
                <a:cs typeface="Times New Roman"/>
              </a:endParaRPr>
            </a:p>
          </p:txBody>
        </p:sp>
      </p:grpSp>
      <p:sp>
        <p:nvSpPr>
          <p:cNvPr id="93" name="Flèche : bas 92">
            <a:extLst>
              <a:ext uri="{FF2B5EF4-FFF2-40B4-BE49-F238E27FC236}">
                <a16:creationId xmlns:a16="http://schemas.microsoft.com/office/drawing/2014/main" id="{E6C5E1BC-82B1-4B75-A1FE-DB92C8AD4505}"/>
              </a:ext>
            </a:extLst>
          </p:cNvPr>
          <p:cNvSpPr/>
          <p:nvPr/>
        </p:nvSpPr>
        <p:spPr>
          <a:xfrm rot="7649552">
            <a:off x="5674992" y="4505674"/>
            <a:ext cx="285352" cy="612971"/>
          </a:xfrm>
          <a:prstGeom prst="downArrow">
            <a:avLst/>
          </a:prstGeom>
          <a:solidFill>
            <a:srgbClr val="C0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i="0" kern="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Times New Roman"/>
            </a:endParaRPr>
          </a:p>
        </p:txBody>
      </p:sp>
      <p:sp>
        <p:nvSpPr>
          <p:cNvPr id="94" name="Flèche : bas 93">
            <a:extLst>
              <a:ext uri="{FF2B5EF4-FFF2-40B4-BE49-F238E27FC236}">
                <a16:creationId xmlns:a16="http://schemas.microsoft.com/office/drawing/2014/main" id="{AB5D6F8C-3762-4882-924E-857A8A1B3B3C}"/>
              </a:ext>
            </a:extLst>
          </p:cNvPr>
          <p:cNvSpPr/>
          <p:nvPr/>
        </p:nvSpPr>
        <p:spPr>
          <a:xfrm rot="5400000">
            <a:off x="7155245" y="4959898"/>
            <a:ext cx="285352" cy="471910"/>
          </a:xfrm>
          <a:prstGeom prst="downArrow">
            <a:avLst/>
          </a:prstGeom>
          <a:solidFill>
            <a:srgbClr val="C0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i="0" kern="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Times New Roman"/>
            </a:endParaRPr>
          </a:p>
        </p:txBody>
      </p:sp>
      <p:sp>
        <p:nvSpPr>
          <p:cNvPr id="95" name="Flèche : bas 94">
            <a:extLst>
              <a:ext uri="{FF2B5EF4-FFF2-40B4-BE49-F238E27FC236}">
                <a16:creationId xmlns:a16="http://schemas.microsoft.com/office/drawing/2014/main" id="{ADF301E5-CCF3-4093-A994-F290EA42329A}"/>
              </a:ext>
            </a:extLst>
          </p:cNvPr>
          <p:cNvSpPr/>
          <p:nvPr/>
        </p:nvSpPr>
        <p:spPr>
          <a:xfrm rot="9900000">
            <a:off x="6190921" y="4058334"/>
            <a:ext cx="285352" cy="789622"/>
          </a:xfrm>
          <a:prstGeom prst="downArrow">
            <a:avLst/>
          </a:prstGeom>
          <a:solidFill>
            <a:srgbClr val="C0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i="0" kern="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Times New Roman"/>
            </a:endParaRPr>
          </a:p>
        </p:txBody>
      </p: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4538A09D-6246-4162-9ADA-7A92A750A4C8}"/>
              </a:ext>
            </a:extLst>
          </p:cNvPr>
          <p:cNvCxnSpPr>
            <a:cxnSpLocks/>
            <a:stCxn id="98" idx="2"/>
          </p:cNvCxnSpPr>
          <p:nvPr/>
        </p:nvCxnSpPr>
        <p:spPr>
          <a:xfrm>
            <a:off x="1043371" y="3796054"/>
            <a:ext cx="3099937" cy="525780"/>
          </a:xfrm>
          <a:prstGeom prst="straightConnector1">
            <a:avLst/>
          </a:prstGeom>
          <a:noFill/>
          <a:ln w="28575" cap="flat" cmpd="sng" algn="ctr">
            <a:solidFill>
              <a:srgbClr val="0AF815"/>
            </a:solidFill>
            <a:prstDash val="solid"/>
            <a:tailEnd type="stealth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2B33FDC3-24FF-4CAE-ABFE-A17F572905DA}"/>
              </a:ext>
            </a:extLst>
          </p:cNvPr>
          <p:cNvCxnSpPr>
            <a:cxnSpLocks/>
            <a:stCxn id="98" idx="2"/>
          </p:cNvCxnSpPr>
          <p:nvPr/>
        </p:nvCxnSpPr>
        <p:spPr>
          <a:xfrm>
            <a:off x="1043371" y="3796054"/>
            <a:ext cx="3852413" cy="102374"/>
          </a:xfrm>
          <a:prstGeom prst="straightConnector1">
            <a:avLst/>
          </a:prstGeom>
          <a:noFill/>
          <a:ln w="28575" cap="flat" cmpd="sng" algn="ctr">
            <a:solidFill>
              <a:srgbClr val="0AF815"/>
            </a:solidFill>
            <a:prstDash val="solid"/>
            <a:tailEnd type="stealth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B0358242-3B23-4592-BC94-02CA81614A3B}"/>
              </a:ext>
            </a:extLst>
          </p:cNvPr>
          <p:cNvSpPr txBox="1"/>
          <p:nvPr/>
        </p:nvSpPr>
        <p:spPr>
          <a:xfrm>
            <a:off x="179275" y="1610840"/>
            <a:ext cx="17281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0" dirty="0">
                <a:solidFill>
                  <a:srgbClr val="007E00"/>
                </a:solidFill>
                <a:latin typeface="Calibri" pitchFamily="34" charset="0"/>
                <a:cs typeface="Times New Roman"/>
              </a:rPr>
              <a:t>Régions impliquées dans le </a:t>
            </a:r>
            <a:r>
              <a:rPr lang="fr-FR" sz="2400" b="1" i="0" dirty="0">
                <a:solidFill>
                  <a:srgbClr val="007E00"/>
                </a:solidFill>
                <a:latin typeface="Calibri" pitchFamily="34" charset="0"/>
                <a:cs typeface="Times New Roman"/>
              </a:rPr>
              <a:t>langage oral</a:t>
            </a:r>
          </a:p>
          <a:p>
            <a:endParaRPr lang="fr-FR" sz="2000" b="1" i="0" dirty="0">
              <a:solidFill>
                <a:srgbClr val="007E00"/>
              </a:solidFill>
              <a:latin typeface="Calibri" pitchFamily="34" charset="0"/>
              <a:cs typeface="Times New Roman"/>
            </a:endParaRPr>
          </a:p>
          <a:p>
            <a:r>
              <a:rPr lang="fr-FR" sz="1600" b="1" i="0" dirty="0">
                <a:solidFill>
                  <a:srgbClr val="007E00"/>
                </a:solidFill>
                <a:latin typeface="Calibri" pitchFamily="34" charset="0"/>
                <a:cs typeface="Times New Roman"/>
              </a:rPr>
              <a:t>(dès la première année de vie)</a:t>
            </a: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461F60D1-CA6E-40ED-BD14-EAF0452EB37C}"/>
              </a:ext>
            </a:extLst>
          </p:cNvPr>
          <p:cNvCxnSpPr>
            <a:cxnSpLocks/>
            <a:stCxn id="98" idx="2"/>
          </p:cNvCxnSpPr>
          <p:nvPr/>
        </p:nvCxnSpPr>
        <p:spPr>
          <a:xfrm>
            <a:off x="1043371" y="3796054"/>
            <a:ext cx="2415161" cy="954211"/>
          </a:xfrm>
          <a:prstGeom prst="straightConnector1">
            <a:avLst/>
          </a:prstGeom>
          <a:noFill/>
          <a:ln w="28575" cap="flat" cmpd="sng" algn="ctr">
            <a:solidFill>
              <a:srgbClr val="0AF815"/>
            </a:solidFill>
            <a:prstDash val="solid"/>
            <a:tailEnd type="stealth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9D11C9F6-CFB1-485F-A295-A74B952F8F1F}"/>
              </a:ext>
            </a:extLst>
          </p:cNvPr>
          <p:cNvCxnSpPr>
            <a:cxnSpLocks/>
            <a:stCxn id="98" idx="2"/>
          </p:cNvCxnSpPr>
          <p:nvPr/>
        </p:nvCxnSpPr>
        <p:spPr>
          <a:xfrm>
            <a:off x="1043371" y="3796054"/>
            <a:ext cx="1542037" cy="1620235"/>
          </a:xfrm>
          <a:prstGeom prst="straightConnector1">
            <a:avLst/>
          </a:prstGeom>
          <a:noFill/>
          <a:ln w="28575" cap="flat" cmpd="sng" algn="ctr">
            <a:solidFill>
              <a:srgbClr val="0AF815"/>
            </a:solidFill>
            <a:prstDash val="solid"/>
            <a:tailEnd type="stealth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B526DA76-3A3C-457B-9832-433F72C11CA6}"/>
              </a:ext>
            </a:extLst>
          </p:cNvPr>
          <p:cNvSpPr txBox="1"/>
          <p:nvPr/>
        </p:nvSpPr>
        <p:spPr>
          <a:xfrm>
            <a:off x="6530001" y="1524000"/>
            <a:ext cx="2494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800" b="1" i="0" dirty="0">
                <a:solidFill>
                  <a:srgbClr val="FF0000"/>
                </a:solidFill>
                <a:latin typeface="Calibri" pitchFamily="34" charset="0"/>
                <a:cs typeface="Times New Roman"/>
              </a:rPr>
              <a:t>Transformations dues à </a:t>
            </a:r>
            <a:r>
              <a:rPr lang="fr-FR" sz="2400" b="1" i="0" dirty="0">
                <a:solidFill>
                  <a:srgbClr val="FF0000"/>
                </a:solidFill>
                <a:latin typeface="Calibri" pitchFamily="34" charset="0"/>
                <a:cs typeface="Times New Roman"/>
              </a:rPr>
              <a:t>l’apprentissage </a:t>
            </a:r>
            <a:br>
              <a:rPr lang="fr-FR" sz="2400" b="1" i="0" dirty="0">
                <a:solidFill>
                  <a:srgbClr val="FF0000"/>
                </a:solidFill>
                <a:latin typeface="Calibri" pitchFamily="34" charset="0"/>
                <a:cs typeface="Times New Roman"/>
              </a:rPr>
            </a:br>
            <a:r>
              <a:rPr lang="fr-FR" sz="2400" b="1" i="0" dirty="0">
                <a:solidFill>
                  <a:srgbClr val="FF0000"/>
                </a:solidFill>
                <a:latin typeface="Calibri" pitchFamily="34" charset="0"/>
                <a:cs typeface="Times New Roman"/>
              </a:rPr>
              <a:t>de la lecture</a:t>
            </a:r>
          </a:p>
        </p:txBody>
      </p:sp>
    </p:spTree>
    <p:extLst>
      <p:ext uri="{BB962C8B-B14F-4D97-AF65-F5344CB8AC3E}">
        <p14:creationId xmlns:p14="http://schemas.microsoft.com/office/powerpoint/2010/main" val="4807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7" grpId="0" animBg="1"/>
      <p:bldP spid="88" grpId="0" animBg="1"/>
      <p:bldP spid="89" grpId="0" animBg="1"/>
      <p:bldP spid="93" grpId="0" animBg="1"/>
      <p:bldP spid="94" grpId="0" animBg="1"/>
      <p:bldP spid="95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8002" name="Picture 2" descr="Q:\articles\4_ArticlesPubliés\2010\Dehaene_Literacy\media\MediaPictures\SarahHospital\Recruiting_Volunte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3136"/>
            <a:ext cx="9372600" cy="6861136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228600" y="0"/>
            <a:ext cx="9372600" cy="1600200"/>
          </a:xfrm>
          <a:prstGeom prst="rect">
            <a:avLst/>
          </a:prstGeom>
          <a:solidFill>
            <a:srgbClr val="000000">
              <a:alpha val="4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Comment l’alphabétisation modifie-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t’elle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le cerveau?</a:t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Dehaene, Pegado, Braga, Ventura, Nunes Filho, Jobert, Dehaene-Lambertz, Kolinsky, Morais and Cohen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How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learning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to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read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changes the cortical networks for vision and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language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 Science, 2010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81000" y="1828800"/>
            <a:ext cx="8382000" cy="1676400"/>
          </a:xfrm>
          <a:prstGeom prst="rect">
            <a:avLst/>
          </a:prstGeom>
          <a:solidFill>
            <a:srgbClr val="000000">
              <a:alpha val="4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Pour identifier les changements cérébraux induits par la lecture, nous avons comparé les activations cérébrales chez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Des analphabètes, jamais allés à l’école (au Brésil)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Des ex-analphabètes (alphabétisés à l’âge adulte; Brésil et Portugal)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Des adultes alphabétisés dès l’enfance (Brésil et Portugal)</a:t>
            </a:r>
          </a:p>
        </p:txBody>
      </p:sp>
    </p:spTree>
    <p:extLst>
      <p:ext uri="{BB962C8B-B14F-4D97-AF65-F5344CB8AC3E}">
        <p14:creationId xmlns:p14="http://schemas.microsoft.com/office/powerpoint/2010/main" val="278749281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888438" y="-79515"/>
            <a:ext cx="69723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change l’apprentissage de la lecture?</a:t>
            </a:r>
          </a:p>
        </p:txBody>
      </p:sp>
      <p:pic>
        <p:nvPicPr>
          <p:cNvPr id="11" name="Picture 4" descr="Q:\imagerie\irm\Literacy\MediaImages\WrittenSentencesIncreases_Bott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335" y="4234021"/>
            <a:ext cx="2791821" cy="2584224"/>
          </a:xfrm>
          <a:prstGeom prst="rect">
            <a:avLst/>
          </a:prstGeom>
          <a:noFill/>
        </p:spPr>
      </p:pic>
      <p:pic>
        <p:nvPicPr>
          <p:cNvPr id="13" name="Picture 3" descr="Q:\imagerie\irm\Literacy\MediaImages\WrittenSentencesIncreases_L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574" y="1385722"/>
            <a:ext cx="3102751" cy="2898041"/>
          </a:xfrm>
          <a:prstGeom prst="rect">
            <a:avLst/>
          </a:prstGeom>
          <a:noFill/>
        </p:spPr>
      </p:pic>
      <p:grpSp>
        <p:nvGrpSpPr>
          <p:cNvPr id="29" name="Groupe 28"/>
          <p:cNvGrpSpPr/>
          <p:nvPr/>
        </p:nvGrpSpPr>
        <p:grpSpPr>
          <a:xfrm>
            <a:off x="219915" y="196157"/>
            <a:ext cx="2237753" cy="2638585"/>
            <a:chOff x="414335" y="866364"/>
            <a:chExt cx="2421125" cy="2854802"/>
          </a:xfrm>
        </p:grpSpPr>
        <p:cxnSp>
          <p:nvCxnSpPr>
            <p:cNvPr id="6" name="Connecteur droit avec flèche 5"/>
            <p:cNvCxnSpPr/>
            <p:nvPr/>
          </p:nvCxnSpPr>
          <p:spPr>
            <a:xfrm flipH="1">
              <a:off x="1676400" y="1997224"/>
              <a:ext cx="762000" cy="1524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H="1">
              <a:off x="2003752" y="2033962"/>
              <a:ext cx="434648" cy="16872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>
              <a:off x="2438400" y="2033962"/>
              <a:ext cx="152400" cy="14872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14335" y="866364"/>
              <a:ext cx="2421125" cy="1165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Lire donne accès, </a:t>
              </a:r>
              <a:r>
                <a:rPr lang="fr-FR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 l’écrit</a:t>
              </a:r>
              <a:r>
                <a:rPr lang="fr-FR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aux aires du langage </a:t>
              </a:r>
              <a:r>
                <a:rPr lang="fr-FR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parlé </a:t>
              </a:r>
              <a:r>
                <a:rPr lang="fr-FR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l’hémisphère gauche </a:t>
              </a:r>
              <a:endPara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ED6CBB50-0324-40B5-80B2-27DDE9CA9D28}"/>
              </a:ext>
            </a:extLst>
          </p:cNvPr>
          <p:cNvGrpSpPr/>
          <p:nvPr/>
        </p:nvGrpSpPr>
        <p:grpSpPr>
          <a:xfrm>
            <a:off x="2231538" y="4133702"/>
            <a:ext cx="6575486" cy="2453488"/>
            <a:chOff x="2231538" y="4133702"/>
            <a:chExt cx="6575486" cy="2453488"/>
          </a:xfrm>
        </p:grpSpPr>
        <p:cxnSp>
          <p:nvCxnSpPr>
            <p:cNvPr id="17" name="Connecteur droit avec flèche 16"/>
            <p:cNvCxnSpPr>
              <a:cxnSpLocks/>
            </p:cNvCxnSpPr>
            <p:nvPr/>
          </p:nvCxnSpPr>
          <p:spPr>
            <a:xfrm flipV="1">
              <a:off x="2231538" y="5969114"/>
              <a:ext cx="3478492" cy="96607"/>
            </a:xfrm>
            <a:prstGeom prst="straightConnector1">
              <a:avLst/>
            </a:prstGeom>
            <a:ln w="22225">
              <a:solidFill>
                <a:srgbClr val="FF6600"/>
              </a:solidFill>
              <a:tailEnd type="stealth" w="lg" len="lg"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F72CA8FB-073B-4880-BC8F-32BD05F27E29}"/>
                </a:ext>
              </a:extLst>
            </p:cNvPr>
            <p:cNvGrpSpPr/>
            <p:nvPr/>
          </p:nvGrpSpPr>
          <p:grpSpPr>
            <a:xfrm>
              <a:off x="5704274" y="4133702"/>
              <a:ext cx="3102750" cy="2453488"/>
              <a:chOff x="5382245" y="2683299"/>
              <a:chExt cx="3102750" cy="2453488"/>
            </a:xfrm>
          </p:grpSpPr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2261" t="12542" r="23900"/>
              <a:stretch>
                <a:fillRect/>
              </a:stretch>
            </p:blipFill>
            <p:spPr bwMode="auto">
              <a:xfrm>
                <a:off x="5703787" y="2951558"/>
                <a:ext cx="1685112" cy="1976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5785416" y="4829010"/>
                <a:ext cx="17141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Mots lus par minute</a:t>
                </a: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5382245" y="2683299"/>
                <a:ext cx="31027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Activation visuelle aux mots écrits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175543" y="4177352"/>
                <a:ext cx="1312494" cy="341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err="1">
                    <a:solidFill>
                      <a:srgbClr val="CC006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Analphabètes</a:t>
                </a:r>
                <a:endParaRPr lang="en-US" sz="1200" b="1" dirty="0">
                  <a:solidFill>
                    <a:srgbClr val="CC006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6457258" y="3754779"/>
                <a:ext cx="1527819" cy="341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Ex-</a:t>
                </a:r>
                <a:r>
                  <a:rPr lang="en-US" sz="1200" b="1" dirty="0" err="1">
                    <a:solidFill>
                      <a:srgbClr val="00B0F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analphabètes</a:t>
                </a:r>
                <a:endParaRPr lang="en-US" sz="12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7033019" y="3214294"/>
                <a:ext cx="1314786" cy="568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err="1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Personnes</a:t>
                </a:r>
                <a:r>
                  <a:rPr lang="en-US" sz="12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US" sz="1200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200" b="1" dirty="0" err="1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alphabétisées</a:t>
                </a:r>
                <a:endParaRPr lang="en-US" sz="12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3088903" y="4506216"/>
              <a:ext cx="25601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Lire développe les </a:t>
              </a:r>
              <a:r>
                <a:rPr lang="fr-FR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aires visuelles.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L’aire de la forme visuelle des mots se spécialise pour les chaînes de lettres</a:t>
              </a:r>
              <a:endPara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70A7C0CE-78A5-4E5A-829B-762811F80560}"/>
              </a:ext>
            </a:extLst>
          </p:cNvPr>
          <p:cNvGrpSpPr/>
          <p:nvPr/>
        </p:nvGrpSpPr>
        <p:grpSpPr>
          <a:xfrm>
            <a:off x="2389523" y="837345"/>
            <a:ext cx="6484607" cy="2577103"/>
            <a:chOff x="2389523" y="837345"/>
            <a:chExt cx="6484607" cy="2577103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93C3928-EFA4-4668-8D15-E8C9EAAB77FB}"/>
                </a:ext>
              </a:extLst>
            </p:cNvPr>
            <p:cNvGrpSpPr/>
            <p:nvPr/>
          </p:nvGrpSpPr>
          <p:grpSpPr>
            <a:xfrm>
              <a:off x="4682592" y="1215896"/>
              <a:ext cx="4191538" cy="1695769"/>
              <a:chOff x="6836510" y="3485063"/>
              <a:chExt cx="5716488" cy="2312717"/>
            </a:xfrm>
          </p:grpSpPr>
          <p:pic>
            <p:nvPicPr>
              <p:cNvPr id="31" name="Picture 3">
                <a:extLst>
                  <a:ext uri="{FF2B5EF4-FFF2-40B4-BE49-F238E27FC236}">
                    <a16:creationId xmlns:a16="http://schemas.microsoft.com/office/drawing/2014/main" id="{411EA31F-3218-493A-A876-D79F89D394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88" t="11353" r="63501" b="-5166"/>
              <a:stretch/>
            </p:blipFill>
            <p:spPr bwMode="auto">
              <a:xfrm>
                <a:off x="8793949" y="3757257"/>
                <a:ext cx="1782106" cy="2040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C49D0357-DC6D-4251-A9F6-49CA3E851E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54" t="13544" r="35459"/>
              <a:stretch/>
            </p:blipFill>
            <p:spPr bwMode="auto">
              <a:xfrm>
                <a:off x="10547638" y="3794731"/>
                <a:ext cx="1847945" cy="1880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7D54D21-9F39-410F-A01A-40C0090D17F9}"/>
                  </a:ext>
                </a:extLst>
              </p:cNvPr>
              <p:cNvSpPr txBox="1"/>
              <p:nvPr/>
            </p:nvSpPr>
            <p:spPr>
              <a:xfrm>
                <a:off x="8963690" y="3498919"/>
                <a:ext cx="1539698" cy="37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Calibri" pitchFamily="34" charset="0"/>
                    <a:cs typeface="Helvetica" pitchFamily="34" charset="0"/>
                  </a:rPr>
                  <a:t>Mots </a:t>
                </a:r>
                <a:r>
                  <a:rPr lang="en-US" sz="1200" dirty="0" err="1">
                    <a:solidFill>
                      <a:srgbClr val="000000"/>
                    </a:solidFill>
                    <a:latin typeface="Calibri" pitchFamily="34" charset="0"/>
                    <a:cs typeface="Helvetica" pitchFamily="34" charset="0"/>
                  </a:rPr>
                  <a:t>entendus</a:t>
                </a:r>
                <a:endParaRPr lang="en-US" sz="1200" dirty="0">
                  <a:solidFill>
                    <a:srgbClr val="000000"/>
                  </a:solidFill>
                  <a:latin typeface="Calibri" pitchFamily="34" charset="0"/>
                  <a:cs typeface="Helvetica" pitchFamily="34" charset="0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E387B97B-1F8A-4D36-B374-41CD6C9584EA}"/>
                  </a:ext>
                </a:extLst>
              </p:cNvPr>
              <p:cNvSpPr txBox="1"/>
              <p:nvPr/>
            </p:nvSpPr>
            <p:spPr>
              <a:xfrm>
                <a:off x="10400113" y="3488979"/>
                <a:ext cx="2152885" cy="37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Calibri" pitchFamily="34" charset="0"/>
                    <a:cs typeface="Helvetica" pitchFamily="34" charset="0"/>
                  </a:rPr>
                  <a:t>Pseudomots</a:t>
                </a:r>
                <a:r>
                  <a:rPr lang="fr-FR" sz="1200" dirty="0">
                    <a:solidFill>
                      <a:srgbClr val="000000"/>
                    </a:solidFill>
                    <a:latin typeface="Calibri" pitchFamily="34" charset="0"/>
                    <a:cs typeface="Helvetica" pitchFamily="34" charset="0"/>
                  </a:rPr>
                  <a:t> entendus</a:t>
                </a:r>
                <a:endParaRPr lang="en-US" sz="1200" dirty="0">
                  <a:solidFill>
                    <a:srgbClr val="000000"/>
                  </a:solidFill>
                  <a:latin typeface="Calibri" pitchFamily="34" charset="0"/>
                  <a:cs typeface="Helvetica" pitchFamily="34" charset="0"/>
                </a:endParaRPr>
              </a:p>
            </p:txBody>
          </p:sp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176A1CDE-5679-4F86-80A5-EC208133B2E2}"/>
                  </a:ext>
                </a:extLst>
              </p:cNvPr>
              <p:cNvGrpSpPr/>
              <p:nvPr/>
            </p:nvGrpSpPr>
            <p:grpSpPr>
              <a:xfrm>
                <a:off x="6836510" y="3485063"/>
                <a:ext cx="2422871" cy="2219052"/>
                <a:chOff x="10213793" y="662172"/>
                <a:chExt cx="2743200" cy="2512431"/>
              </a:xfrm>
            </p:grpSpPr>
            <p:pic>
              <p:nvPicPr>
                <p:cNvPr id="35" name="Picture 2">
                  <a:extLst>
                    <a:ext uri="{FF2B5EF4-FFF2-40B4-BE49-F238E27FC236}">
                      <a16:creationId xmlns:a16="http://schemas.microsoft.com/office/drawing/2014/main" id="{9DDFC3F6-D0E7-47EB-AD34-377B8F6475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664" t="13215" r="56831"/>
                <a:stretch/>
              </p:blipFill>
              <p:spPr bwMode="auto">
                <a:xfrm>
                  <a:off x="10442394" y="1025134"/>
                  <a:ext cx="2018919" cy="21494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A601ED75-3357-4E94-862A-E5E582A1F29C}"/>
                    </a:ext>
                  </a:extLst>
                </p:cNvPr>
                <p:cNvSpPr txBox="1"/>
                <p:nvPr/>
              </p:nvSpPr>
              <p:spPr>
                <a:xfrm>
                  <a:off x="10213793" y="662172"/>
                  <a:ext cx="2743200" cy="427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prstClr val="black"/>
                      </a:solidFill>
                      <a:latin typeface="Calibri"/>
                    </a:rPr>
                    <a:t>Phrases </a:t>
                  </a:r>
                  <a:r>
                    <a:rPr lang="en-US" sz="1200" dirty="0" err="1">
                      <a:solidFill>
                        <a:prstClr val="black"/>
                      </a:solidFill>
                      <a:latin typeface="Calibri"/>
                    </a:rPr>
                    <a:t>entendues</a:t>
                  </a:r>
                  <a:endParaRPr lang="en-US" sz="12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1869E036-F3B2-4010-A081-5C2B751F6924}"/>
                </a:ext>
              </a:extLst>
            </p:cNvPr>
            <p:cNvSpPr txBox="1"/>
            <p:nvPr/>
          </p:nvSpPr>
          <p:spPr>
            <a:xfrm>
              <a:off x="5173396" y="837345"/>
              <a:ext cx="20076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Activation auditive</a:t>
              </a:r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F213C571-B330-4241-AC96-77DC975C75FA}"/>
                </a:ext>
              </a:extLst>
            </p:cNvPr>
            <p:cNvCxnSpPr>
              <a:cxnSpLocks/>
              <a:endCxn id="45" idx="1"/>
            </p:cNvCxnSpPr>
            <p:nvPr/>
          </p:nvCxnSpPr>
          <p:spPr>
            <a:xfrm flipV="1">
              <a:off x="2389523" y="2137176"/>
              <a:ext cx="1023259" cy="231082"/>
            </a:xfrm>
            <a:prstGeom prst="straightConnector1">
              <a:avLst/>
            </a:prstGeom>
            <a:ln w="22225">
              <a:solidFill>
                <a:srgbClr val="FF6600"/>
              </a:solidFill>
              <a:tailEnd type="stealth" w="lg" len="lg"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EAC51D17-DD3B-4252-8E64-631AAA687BF1}"/>
                </a:ext>
              </a:extLst>
            </p:cNvPr>
            <p:cNvSpPr txBox="1"/>
            <p:nvPr/>
          </p:nvSpPr>
          <p:spPr>
            <a:xfrm>
              <a:off x="3412782" y="859903"/>
              <a:ext cx="146235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Lire développe les </a:t>
              </a:r>
              <a:r>
                <a:rPr lang="fr-FR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aires auditives: </a:t>
              </a:r>
              <a:r>
                <a:rPr lang="fr-FR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augmentation des réponses du planum temporale, et apparition de la conscience phonologique</a:t>
              </a:r>
              <a:endPara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26ED6AB4-761C-4ABC-8762-CF6FFA78F20E}"/>
              </a:ext>
            </a:extLst>
          </p:cNvPr>
          <p:cNvSpPr txBox="1"/>
          <p:nvPr/>
        </p:nvSpPr>
        <p:spPr>
          <a:xfrm>
            <a:off x="4996904" y="3233694"/>
            <a:ext cx="2560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Lire renforce la connexion entre ces deux systèmes.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C0701701-0F5A-412E-ADDB-9E6DF2BA5BB8}"/>
              </a:ext>
            </a:extLst>
          </p:cNvPr>
          <p:cNvCxnSpPr>
            <a:cxnSpLocks/>
          </p:cNvCxnSpPr>
          <p:nvPr/>
        </p:nvCxnSpPr>
        <p:spPr>
          <a:xfrm>
            <a:off x="7312298" y="3059360"/>
            <a:ext cx="0" cy="1018296"/>
          </a:xfrm>
          <a:prstGeom prst="straightConnector1">
            <a:avLst/>
          </a:prstGeom>
          <a:ln w="22225">
            <a:solidFill>
              <a:srgbClr val="FF6600"/>
            </a:solidFill>
            <a:headEnd type="stealth" w="lg" len="lg"/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1" name="Picture 3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12" y="152402"/>
            <a:ext cx="3257322" cy="23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2" name="Line 54"/>
          <p:cNvSpPr>
            <a:spLocks noChangeShapeType="1"/>
          </p:cNvSpPr>
          <p:nvPr/>
        </p:nvSpPr>
        <p:spPr bwMode="auto">
          <a:xfrm flipH="1" flipV="1">
            <a:off x="2907302" y="2051275"/>
            <a:ext cx="228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61945" name="Text Box 57"/>
          <p:cNvSpPr txBox="1">
            <a:spLocks noChangeArrowheads="1"/>
          </p:cNvSpPr>
          <p:nvPr/>
        </p:nvSpPr>
        <p:spPr bwMode="auto">
          <a:xfrm>
            <a:off x="4572000" y="39760"/>
            <a:ext cx="4495800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>
                <a:solidFill>
                  <a:srgbClr val="000000"/>
                </a:solidFill>
                <a:latin typeface="Calibri" pitchFamily="34" charset="0"/>
              </a:rPr>
              <a:t>L’aire de la forme visuelle </a:t>
            </a:r>
            <a:br>
              <a:rPr lang="fr-FR" sz="28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800" dirty="0">
                <a:solidFill>
                  <a:srgbClr val="000000"/>
                </a:solidFill>
                <a:latin typeface="Calibri" pitchFamily="34" charset="0"/>
              </a:rPr>
              <a:t>des mots :</a:t>
            </a:r>
          </a:p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fr-FR" sz="2000" i="1" dirty="0">
                <a:solidFill>
                  <a:srgbClr val="000000"/>
                </a:solidFill>
                <a:latin typeface="Calibri" pitchFamily="34" charset="0"/>
              </a:rPr>
              <a:t>Visual Word </a:t>
            </a:r>
            <a:r>
              <a:rPr lang="fr-FR" sz="2000" i="1" dirty="0" err="1">
                <a:solidFill>
                  <a:srgbClr val="000000"/>
                </a:solidFill>
                <a:latin typeface="Calibri" pitchFamily="34" charset="0"/>
              </a:rPr>
              <a:t>Form</a:t>
            </a:r>
            <a:r>
              <a:rPr lang="fr-FR" sz="2000" i="1" dirty="0">
                <a:solidFill>
                  <a:srgbClr val="000000"/>
                </a:solidFill>
                <a:latin typeface="Calibri" pitchFamily="34" charset="0"/>
              </a:rPr>
              <a:t> Area, VWFA)</a:t>
            </a:r>
            <a:endParaRPr lang="fr-FR" sz="2000" dirty="0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sz="2800" dirty="0">
                <a:solidFill>
                  <a:srgbClr val="000000"/>
                </a:solidFill>
                <a:latin typeface="Calibri" pitchFamily="34" charset="0"/>
              </a:rPr>
              <a:t>« boîte aux lettres » </a:t>
            </a:r>
            <a:br>
              <a:rPr lang="fr-FR" sz="28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800" dirty="0">
                <a:solidFill>
                  <a:srgbClr val="000000"/>
                </a:solidFill>
                <a:latin typeface="Calibri" pitchFamily="34" charset="0"/>
              </a:rPr>
              <a:t>du cerveau</a:t>
            </a:r>
            <a:endParaRPr lang="fr-FR" sz="2000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 pitchFamily="34" charset="0"/>
              </a:rPr>
              <a:t>Une région détectable en quelques minutes d’IRM chez </a:t>
            </a:r>
            <a:r>
              <a:rPr lang="fr-FR" sz="2000" b="1" dirty="0">
                <a:solidFill>
                  <a:srgbClr val="000000"/>
                </a:solidFill>
                <a:latin typeface="Calibri" pitchFamily="34" charset="0"/>
              </a:rPr>
              <a:t>tous les lecteurs</a:t>
            </a:r>
            <a:endParaRPr lang="fr-FR" sz="2000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 pitchFamily="34" charset="0"/>
              </a:rPr>
              <a:t> Spécialisée pour la </a:t>
            </a:r>
            <a:r>
              <a:rPr lang="fr-FR" sz="2000" b="1" dirty="0">
                <a:solidFill>
                  <a:srgbClr val="000000"/>
                </a:solidFill>
                <a:latin typeface="Calibri" pitchFamily="34" charset="0"/>
              </a:rPr>
              <a:t>reconnaissance de l’écriture </a:t>
            </a:r>
            <a:r>
              <a:rPr lang="fr-FR" sz="2000" dirty="0">
                <a:solidFill>
                  <a:srgbClr val="000000"/>
                </a:solidFill>
                <a:latin typeface="Calibri" pitchFamily="34" charset="0"/>
              </a:rPr>
              <a:t>que sait lire le sujet.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 pitchFamily="34" charset="0"/>
              </a:rPr>
              <a:t> Située au même endroit, dans </a:t>
            </a:r>
            <a:r>
              <a:rPr lang="fr-FR" sz="2000" b="1" dirty="0">
                <a:solidFill>
                  <a:srgbClr val="000000"/>
                </a:solidFill>
                <a:latin typeface="Calibri" pitchFamily="34" charset="0"/>
              </a:rPr>
              <a:t>toutes les cultures, </a:t>
            </a:r>
            <a:r>
              <a:rPr lang="fr-FR" sz="2000" dirty="0">
                <a:solidFill>
                  <a:srgbClr val="000000"/>
                </a:solidFill>
                <a:latin typeface="Calibri" pitchFamily="34" charset="0"/>
              </a:rPr>
              <a:t>à quelques millimètres près !</a:t>
            </a:r>
            <a:endParaRPr lang="fr-FR" sz="2000" b="1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20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Calibri" pitchFamily="34" charset="0"/>
              </a:rPr>
              <a:t>Entourée d’une mosaïque de régions reproductibles spécialisées dans la reconnaissance des </a:t>
            </a:r>
            <a:r>
              <a:rPr lang="fr-FR" sz="2000" dirty="0" err="1">
                <a:solidFill>
                  <a:srgbClr val="000000"/>
                </a:solidFill>
                <a:latin typeface="Calibri" pitchFamily="34" charset="0"/>
              </a:rPr>
              <a:t>objects</a:t>
            </a:r>
            <a:r>
              <a:rPr lang="fr-FR" sz="2000" dirty="0">
                <a:solidFill>
                  <a:srgbClr val="000000"/>
                </a:solidFill>
                <a:latin typeface="Calibri" pitchFamily="34" charset="0"/>
              </a:rPr>
              <a:t>, des visages, des lieux…</a:t>
            </a:r>
            <a:endParaRPr lang="fr-FR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-260222" y="2743200"/>
            <a:ext cx="4516340" cy="3790950"/>
            <a:chOff x="-117" y="1422"/>
            <a:chExt cx="4296" cy="3606"/>
          </a:xfrm>
        </p:grpSpPr>
        <p:pic>
          <p:nvPicPr>
            <p:cNvPr id="16" name="Picture 36" descr="ventralview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" y="1428"/>
              <a:ext cx="3425" cy="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312" y="1422"/>
              <a:ext cx="1479" cy="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altLang="en-US" sz="1200" dirty="0"/>
                <a:t>Hémisphère gauche</a:t>
              </a:r>
            </a:p>
            <a:p>
              <a:pPr algn="ctr"/>
              <a:r>
                <a:rPr lang="fr-FR" altLang="en-US" sz="1200" dirty="0"/>
                <a:t>vu de dessous</a:t>
              </a:r>
            </a:p>
          </p:txBody>
        </p:sp>
        <p:sp>
          <p:nvSpPr>
            <p:cNvPr id="18" name="Oval 41"/>
            <p:cNvSpPr>
              <a:spLocks noChangeArrowheads="1"/>
            </p:cNvSpPr>
            <p:nvPr/>
          </p:nvSpPr>
          <p:spPr bwMode="auto">
            <a:xfrm rot="-900000">
              <a:off x="1995" y="2942"/>
              <a:ext cx="253" cy="1083"/>
            </a:xfrm>
            <a:prstGeom prst="ellipse">
              <a:avLst/>
            </a:prstGeom>
            <a:solidFill>
              <a:srgbClr val="0000FF">
                <a:alpha val="49001"/>
              </a:srgbClr>
            </a:solidFill>
            <a:ln w="9525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 flipV="1">
              <a:off x="2148" y="3678"/>
              <a:ext cx="254" cy="7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20" name="Oval 42"/>
            <p:cNvSpPr>
              <a:spLocks noChangeArrowheads="1"/>
            </p:cNvSpPr>
            <p:nvPr/>
          </p:nvSpPr>
          <p:spPr bwMode="auto">
            <a:xfrm rot="-900000">
              <a:off x="2208" y="3178"/>
              <a:ext cx="178" cy="618"/>
            </a:xfrm>
            <a:prstGeom prst="ellipse">
              <a:avLst/>
            </a:prstGeom>
            <a:solidFill>
              <a:srgbClr val="66FF33">
                <a:alpha val="49001"/>
              </a:srgbClr>
            </a:solidFill>
            <a:ln w="9525">
              <a:solidFill>
                <a:srgbClr val="66FF33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2333" y="3621"/>
              <a:ext cx="534" cy="6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22" name="Oval 43"/>
            <p:cNvSpPr>
              <a:spLocks noChangeArrowheads="1"/>
            </p:cNvSpPr>
            <p:nvPr/>
          </p:nvSpPr>
          <p:spPr bwMode="auto">
            <a:xfrm rot="-900000">
              <a:off x="2351" y="3204"/>
              <a:ext cx="191" cy="574"/>
            </a:xfrm>
            <a:prstGeom prst="ellipse">
              <a:avLst/>
            </a:prstGeom>
            <a:solidFill>
              <a:srgbClr val="FF0066">
                <a:alpha val="49001"/>
              </a:srgbClr>
            </a:solidFill>
            <a:ln w="9525">
              <a:solidFill>
                <a:srgbClr val="FF0066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3" name="Oval 44"/>
            <p:cNvSpPr>
              <a:spLocks noChangeArrowheads="1"/>
            </p:cNvSpPr>
            <p:nvPr/>
          </p:nvSpPr>
          <p:spPr bwMode="auto">
            <a:xfrm rot="-900000">
              <a:off x="2524" y="3221"/>
              <a:ext cx="273" cy="460"/>
            </a:xfrm>
            <a:prstGeom prst="ellipse">
              <a:avLst/>
            </a:prstGeom>
            <a:solidFill>
              <a:srgbClr val="FFFF00">
                <a:alpha val="49001"/>
              </a:srgbClr>
            </a:solidFill>
            <a:ln w="9525">
              <a:solidFill>
                <a:srgbClr val="FFFF00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flipH="1">
              <a:off x="2612" y="3301"/>
              <a:ext cx="563" cy="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 flipH="1" flipV="1">
              <a:off x="2450" y="3543"/>
              <a:ext cx="551" cy="1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pic>
          <p:nvPicPr>
            <p:cNvPr id="26" name="Picture 38" descr="visage6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" y="3966"/>
              <a:ext cx="553" cy="684"/>
            </a:xfrm>
            <a:prstGeom prst="rect">
              <a:avLst/>
            </a:prstGeom>
            <a:noFill/>
            <a:ln w="57150">
              <a:solidFill>
                <a:srgbClr val="66FF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0" descr="outils1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2872"/>
              <a:ext cx="742" cy="58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 flipH="1">
              <a:off x="2795" y="3524"/>
              <a:ext cx="1384" cy="35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fr-FR" altLang="en-US" sz="1800" b="1">
                  <a:latin typeface="Calibri" panose="020F0502020204030204" pitchFamily="34" charset="0"/>
                  <a:cs typeface="Calibri" panose="020F0502020204030204" pitchFamily="34" charset="0"/>
                </a:rPr>
                <a:t>MOTS ECRITS</a:t>
              </a:r>
            </a:p>
          </p:txBody>
        </p:sp>
        <p:pic>
          <p:nvPicPr>
            <p:cNvPr id="29" name="Picture 39" descr="maison8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" y="4418"/>
              <a:ext cx="808" cy="610"/>
            </a:xfrm>
            <a:prstGeom prst="rect">
              <a:avLst/>
            </a:prstGeom>
            <a:noFill/>
            <a:ln w="571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55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SCN15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" y="0"/>
            <a:ext cx="5219246" cy="3581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0"/>
            <a:ext cx="5410200" cy="3606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81000" y="304802"/>
            <a:ext cx="8229600" cy="646331"/>
          </a:xfrm>
          <a:prstGeom prst="rect">
            <a:avLst/>
          </a:prstGeom>
          <a:solidFill>
            <a:srgbClr val="C0C0C0">
              <a:alpha val="5686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FFFF00"/>
                </a:solidFill>
                <a:latin typeface="Calibri" pitchFamily="34" charset="0"/>
                <a:cs typeface="+mn-cs"/>
              </a:rPr>
              <a:t>L’imagerie de la lecture chez l’enfant</a:t>
            </a:r>
          </a:p>
        </p:txBody>
      </p:sp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505200"/>
            <a:ext cx="5029200" cy="3352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5200"/>
            <a:ext cx="5029200" cy="3352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630680"/>
            <a:ext cx="5257800" cy="3505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0" y="21848"/>
            <a:ext cx="9067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b="1" dirty="0">
                <a:solidFill>
                  <a:srgbClr val="000000"/>
                </a:solidFill>
                <a:latin typeface="Calibri"/>
                <a:cs typeface="Times New Roman"/>
              </a:rPr>
              <a:t>Le système visuel change quand l’enfant apprend à lire</a:t>
            </a:r>
          </a:p>
          <a:p>
            <a:pPr algn="ctr">
              <a:spcBef>
                <a:spcPct val="50000"/>
              </a:spcBef>
            </a:pPr>
            <a:r>
              <a:rPr lang="fr-FR" sz="1600" dirty="0">
                <a:solidFill>
                  <a:srgbClr val="000000"/>
                </a:solidFill>
                <a:latin typeface="Calibri"/>
                <a:cs typeface="Times New Roman"/>
              </a:rPr>
              <a:t>G. Dehaene-Lambertz, </a:t>
            </a:r>
            <a:r>
              <a:rPr lang="fr-FR" sz="1600" dirty="0" err="1">
                <a:solidFill>
                  <a:srgbClr val="000000"/>
                </a:solidFill>
                <a:latin typeface="Calibri"/>
                <a:cs typeface="Times New Roman"/>
              </a:rPr>
              <a:t>with</a:t>
            </a:r>
            <a:r>
              <a:rPr lang="fr-FR" sz="1600" dirty="0">
                <a:solidFill>
                  <a:srgbClr val="000000"/>
                </a:solidFill>
                <a:latin typeface="Calibri"/>
                <a:cs typeface="Times New Roman"/>
              </a:rPr>
              <a:t> Karla </a:t>
            </a:r>
            <a:r>
              <a:rPr lang="fr-FR" sz="1600" dirty="0" err="1">
                <a:solidFill>
                  <a:srgbClr val="000000"/>
                </a:solidFill>
                <a:latin typeface="Calibri"/>
                <a:cs typeface="Times New Roman"/>
              </a:rPr>
              <a:t>Monzalvo</a:t>
            </a:r>
            <a:r>
              <a:rPr lang="fr-FR" sz="1600" dirty="0">
                <a:solidFill>
                  <a:srgbClr val="000000"/>
                </a:solidFill>
                <a:latin typeface="Calibri"/>
                <a:cs typeface="Times New Roman"/>
              </a:rPr>
              <a:t>, C. Billard, S. Dehaene (</a:t>
            </a:r>
            <a:r>
              <a:rPr lang="fr-FR" sz="1600" dirty="0" err="1">
                <a:solidFill>
                  <a:srgbClr val="000000"/>
                </a:solidFill>
                <a:latin typeface="Calibri"/>
                <a:cs typeface="Times New Roman"/>
              </a:rPr>
              <a:t>NeuroImage</a:t>
            </a:r>
            <a:r>
              <a:rPr lang="fr-FR" sz="1600" dirty="0">
                <a:solidFill>
                  <a:srgbClr val="000000"/>
                </a:solidFill>
                <a:latin typeface="Calibri"/>
                <a:cs typeface="Times New Roman"/>
              </a:rPr>
              <a:t>, 2012)</a:t>
            </a:r>
          </a:p>
        </p:txBody>
      </p:sp>
      <p:sp>
        <p:nvSpPr>
          <p:cNvPr id="83" name="Text Box 28"/>
          <p:cNvSpPr txBox="1">
            <a:spLocks noChangeArrowheads="1"/>
          </p:cNvSpPr>
          <p:nvPr/>
        </p:nvSpPr>
        <p:spPr bwMode="auto">
          <a:xfrm>
            <a:off x="152400" y="1143000"/>
            <a:ext cx="89154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fr-FR" sz="1800" dirty="0">
                <a:solidFill>
                  <a:srgbClr val="000000"/>
                </a:solidFill>
                <a:latin typeface="Calibri"/>
                <a:cs typeface="Times New Roman"/>
              </a:rPr>
              <a:t> La VWFA, « boîte aux lettres du cerveau » spécialisée pour les mots écrits, apparaît au cours de la première année d’apprentissage.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fr-FR" sz="1800" dirty="0">
                <a:solidFill>
                  <a:srgbClr val="000000"/>
                </a:solidFill>
                <a:latin typeface="Calibri"/>
                <a:cs typeface="Times New Roman"/>
              </a:rPr>
              <a:t> Son activation prédit les scores de lecture des enfants</a:t>
            </a:r>
          </a:p>
        </p:txBody>
      </p:sp>
      <p:grpSp>
        <p:nvGrpSpPr>
          <p:cNvPr id="2" name="Groupe 33"/>
          <p:cNvGrpSpPr/>
          <p:nvPr/>
        </p:nvGrpSpPr>
        <p:grpSpPr>
          <a:xfrm>
            <a:off x="29819" y="2300910"/>
            <a:ext cx="3323347" cy="2908704"/>
            <a:chOff x="465272" y="2743200"/>
            <a:chExt cx="3323347" cy="2908704"/>
          </a:xfrm>
        </p:grpSpPr>
        <p:pic>
          <p:nvPicPr>
            <p:cNvPr id="67" name="Picture 7"/>
            <p:cNvPicPr>
              <a:picLocks noChangeAspect="1" noChangeArrowheads="1"/>
            </p:cNvPicPr>
            <p:nvPr/>
          </p:nvPicPr>
          <p:blipFill>
            <a:blip r:embed="rId2" cstate="print">
              <a:lum contrast="48000"/>
            </a:blip>
            <a:srcRect t="51792" r="46645"/>
            <a:stretch>
              <a:fillRect/>
            </a:stretch>
          </p:blipFill>
          <p:spPr bwMode="auto">
            <a:xfrm rot="16200000">
              <a:off x="916844" y="3438913"/>
              <a:ext cx="2439148" cy="1986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Text Box 14"/>
            <p:cNvSpPr txBox="1">
              <a:spLocks noChangeArrowheads="1"/>
            </p:cNvSpPr>
            <p:nvPr/>
          </p:nvSpPr>
          <p:spPr bwMode="auto">
            <a:xfrm>
              <a:off x="465272" y="2743200"/>
              <a:ext cx="3323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kern="0" dirty="0">
                  <a:solidFill>
                    <a:sysClr val="windowText" lastClr="000000"/>
                  </a:solidFill>
                  <a:latin typeface="Calibri"/>
                  <a:cs typeface="Times New Roman"/>
                </a:rPr>
                <a:t>~6 ans (avant le CP), non-lecteurs</a:t>
              </a:r>
            </a:p>
          </p:txBody>
        </p:sp>
      </p:grpSp>
      <p:grpSp>
        <p:nvGrpSpPr>
          <p:cNvPr id="3" name="Groupe 34"/>
          <p:cNvGrpSpPr/>
          <p:nvPr/>
        </p:nvGrpSpPr>
        <p:grpSpPr>
          <a:xfrm>
            <a:off x="3478808" y="2300912"/>
            <a:ext cx="2677336" cy="2908705"/>
            <a:chOff x="3881020" y="2743200"/>
            <a:chExt cx="2677336" cy="2908705"/>
          </a:xfrm>
        </p:grpSpPr>
        <p:pic>
          <p:nvPicPr>
            <p:cNvPr id="69" name="Picture 11"/>
            <p:cNvPicPr>
              <a:picLocks noChangeAspect="1" noChangeArrowheads="1"/>
            </p:cNvPicPr>
            <p:nvPr/>
          </p:nvPicPr>
          <p:blipFill>
            <a:blip r:embed="rId3" cstate="print">
              <a:lum contrast="48000"/>
            </a:blip>
            <a:srcRect t="50015" r="46661"/>
            <a:stretch>
              <a:fillRect/>
            </a:stretch>
          </p:blipFill>
          <p:spPr bwMode="auto">
            <a:xfrm rot="16200000">
              <a:off x="3968338" y="3392578"/>
              <a:ext cx="2438447" cy="2080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 Box 14"/>
            <p:cNvSpPr txBox="1">
              <a:spLocks noChangeArrowheads="1"/>
            </p:cNvSpPr>
            <p:nvPr/>
          </p:nvSpPr>
          <p:spPr bwMode="auto">
            <a:xfrm>
              <a:off x="3881020" y="2743200"/>
              <a:ext cx="26773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kern="0" dirty="0">
                  <a:solidFill>
                    <a:sysClr val="windowText" lastClr="000000"/>
                  </a:solidFill>
                  <a:latin typeface="Calibri"/>
                  <a:cs typeface="Times New Roman"/>
                </a:rPr>
                <a:t>~6 ans (fin de CP), lecteurs</a:t>
              </a:r>
            </a:p>
          </p:txBody>
        </p:sp>
      </p:grpSp>
      <p:grpSp>
        <p:nvGrpSpPr>
          <p:cNvPr id="4" name="Groupe 35"/>
          <p:cNvGrpSpPr/>
          <p:nvPr/>
        </p:nvGrpSpPr>
        <p:grpSpPr>
          <a:xfrm>
            <a:off x="6831822" y="2312578"/>
            <a:ext cx="1947743" cy="2897038"/>
            <a:chOff x="6192026" y="2754868"/>
            <a:chExt cx="1947743" cy="2897038"/>
          </a:xfrm>
        </p:grpSpPr>
        <p:pic>
          <p:nvPicPr>
            <p:cNvPr id="68" name="Picture 10"/>
            <p:cNvPicPr>
              <a:picLocks noChangeAspect="1" noChangeArrowheads="1"/>
            </p:cNvPicPr>
            <p:nvPr/>
          </p:nvPicPr>
          <p:blipFill>
            <a:blip r:embed="rId4" cstate="print">
              <a:lum contrast="48000"/>
            </a:blip>
            <a:srcRect t="53021" r="46410"/>
            <a:stretch>
              <a:fillRect/>
            </a:stretch>
          </p:blipFill>
          <p:spPr bwMode="auto">
            <a:xfrm rot="16200000">
              <a:off x="5934355" y="3446491"/>
              <a:ext cx="2463086" cy="1947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" name="Text Box 14"/>
            <p:cNvSpPr txBox="1">
              <a:spLocks noChangeArrowheads="1"/>
            </p:cNvSpPr>
            <p:nvPr/>
          </p:nvSpPr>
          <p:spPr bwMode="auto">
            <a:xfrm>
              <a:off x="6337689" y="2754868"/>
              <a:ext cx="14798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kern="0" dirty="0">
                  <a:solidFill>
                    <a:sysClr val="windowText" lastClr="000000"/>
                  </a:solidFill>
                  <a:latin typeface="Calibri"/>
                  <a:cs typeface="Times New Roman"/>
                </a:rPr>
                <a:t>9 ans lecteurs</a:t>
              </a:r>
            </a:p>
          </p:txBody>
        </p:sp>
      </p:grpSp>
      <p:grpSp>
        <p:nvGrpSpPr>
          <p:cNvPr id="5" name="Groupe 32"/>
          <p:cNvGrpSpPr/>
          <p:nvPr/>
        </p:nvGrpSpPr>
        <p:grpSpPr>
          <a:xfrm>
            <a:off x="1981200" y="5353567"/>
            <a:ext cx="5026722" cy="949705"/>
            <a:chOff x="2667000" y="5795855"/>
            <a:chExt cx="5026722" cy="949705"/>
          </a:xfrm>
        </p:grpSpPr>
        <p:sp>
          <p:nvSpPr>
            <p:cNvPr id="76" name="Text Box 29"/>
            <p:cNvSpPr txBox="1">
              <a:spLocks noChangeArrowheads="1"/>
            </p:cNvSpPr>
            <p:nvPr/>
          </p:nvSpPr>
          <p:spPr bwMode="auto">
            <a:xfrm>
              <a:off x="2667000" y="6023178"/>
              <a:ext cx="956269" cy="4950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129" tIns="46698" rIns="90129" bIns="46698">
              <a:spAutoFit/>
            </a:bodyPr>
            <a:lstStyle/>
            <a:p>
              <a:pPr defTabSz="407988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0" algn="l"/>
                  <a:tab pos="406400" algn="l"/>
                  <a:tab pos="814388" algn="l"/>
                  <a:tab pos="1220788" algn="l"/>
                  <a:tab pos="1628775" algn="l"/>
                  <a:tab pos="2036763" algn="l"/>
                  <a:tab pos="2443163" algn="l"/>
                  <a:tab pos="2851150" algn="l"/>
                  <a:tab pos="3259138" algn="l"/>
                  <a:tab pos="3665538" algn="l"/>
                  <a:tab pos="4073525" algn="l"/>
                  <a:tab pos="4481513" algn="l"/>
                  <a:tab pos="4889500" algn="l"/>
                  <a:tab pos="5295900" algn="l"/>
                  <a:tab pos="5703888" algn="l"/>
                  <a:tab pos="6111875" algn="l"/>
                  <a:tab pos="6518275" algn="l"/>
                  <a:tab pos="6926263" algn="l"/>
                  <a:tab pos="7334250" algn="l"/>
                  <a:tab pos="7742238" algn="l"/>
                  <a:tab pos="8148638" algn="l"/>
                </a:tabLst>
              </a:pPr>
              <a:r>
                <a:rPr lang="en-GB" sz="2800" b="1" dirty="0" err="1">
                  <a:solidFill>
                    <a:srgbClr val="00B050"/>
                  </a:solidFill>
                  <a:latin typeface="Calibri"/>
                  <a:cs typeface="Tahoma" pitchFamily="34" charset="0"/>
                </a:rPr>
                <a:t>Mots</a:t>
              </a:r>
              <a:endParaRPr lang="en-GB" sz="2800" b="1" dirty="0">
                <a:solidFill>
                  <a:srgbClr val="00B050"/>
                </a:solidFill>
                <a:latin typeface="Calibri"/>
                <a:cs typeface="Tahoma" pitchFamily="34" charset="0"/>
              </a:endParaRPr>
            </a:p>
          </p:txBody>
        </p:sp>
        <p:pic>
          <p:nvPicPr>
            <p:cNvPr id="77" name="Picture 3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7165" y="5810414"/>
              <a:ext cx="846671" cy="92058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</p:pic>
        <p:pic>
          <p:nvPicPr>
            <p:cNvPr id="78" name="Picture 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53745" y="5905609"/>
              <a:ext cx="1066178" cy="730197"/>
            </a:xfrm>
            <a:prstGeom prst="rect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</p:pic>
        <p:pic>
          <p:nvPicPr>
            <p:cNvPr id="79" name="Picture 4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76028" y="5795855"/>
              <a:ext cx="1117694" cy="949705"/>
            </a:xfrm>
            <a:prstGeom prst="rect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+mn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Modèle par défaut">
  <a:themeElements>
    <a:clrScheme name="4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Modèle par défaut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4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1673</TotalTime>
  <Words>1950</Words>
  <Application>Microsoft Office PowerPoint</Application>
  <PresentationFormat>Affichage à l'écran (4:3)</PresentationFormat>
  <Paragraphs>461</Paragraphs>
  <Slides>28</Slides>
  <Notes>5</Notes>
  <HiddenSlides>2</HiddenSlides>
  <MMClips>5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9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3" baseType="lpstr">
      <vt:lpstr>Arial</vt:lpstr>
      <vt:lpstr>Calibri</vt:lpstr>
      <vt:lpstr>Calibri Light</vt:lpstr>
      <vt:lpstr>Garamond</vt:lpstr>
      <vt:lpstr>Times New Roman</vt:lpstr>
      <vt:lpstr>Thème Office</vt:lpstr>
      <vt:lpstr>Modèle par défaut</vt:lpstr>
      <vt:lpstr>7_Modèle par défaut</vt:lpstr>
      <vt:lpstr>14_Modèle par défaut</vt:lpstr>
      <vt:lpstr>4_Modèle par défaut</vt:lpstr>
      <vt:lpstr>1_Thème Office</vt:lpstr>
      <vt:lpstr>2_Thème Office</vt:lpstr>
      <vt:lpstr>1_Modèle par défaut</vt:lpstr>
      <vt:lpstr>17_Modèle par défaut</vt:lpstr>
      <vt:lpstr>Picture</vt:lpstr>
      <vt:lpstr>Présentation PowerPoint</vt:lpstr>
      <vt:lpstr>Présentation PowerPoint</vt:lpstr>
      <vt:lpstr>Chez l’adulte alphabétisé, langage parlé et langage écrit convergent  Vagarchakian, Dehaene-Lambertz, Pallier &amp; Dehaene, J Neurosci 2012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L’émergence de la lecture chez un enfant unique</vt:lpstr>
      <vt:lpstr>L’émergence de la lecture chez un enfant unique</vt:lpstr>
      <vt:lpstr>Présentation PowerPoint</vt:lpstr>
      <vt:lpstr>Comment la « mosaïque » de régions visuelles ventrales se développe-t-elle avec l’apprentissage de la lecture?</vt:lpstr>
      <vt:lpstr>Chez l’adulte, la plasticité cérébrale est bien moindre</vt:lpstr>
      <vt:lpstr>La même lésion, dans l’enfance, laisse la lecture intacte Cohen, L., Lehericy, S., Henry, C., Bourgeois, M., Larroque, C., Sainte-Rose, C., et al. (2004). Learning to read without a left occipital lobe: right-hemispheric shift of visual word form area. Ann Neurol, 56(6), 890-894.</vt:lpstr>
      <vt:lpstr>Résumé : Comment se produit l’apprentissage de la lecture ? </vt:lpstr>
      <vt:lpstr>Enseigner également  la compréhension</vt:lpstr>
      <vt:lpstr>ELAN pour la Lecture</vt:lpstr>
      <vt:lpstr>Présentation PowerPoint</vt:lpstr>
      <vt:lpstr>Présentation PowerPoint</vt:lpstr>
      <vt:lpstr>ELAN – La pédagogie</vt:lpstr>
      <vt:lpstr> La Progression Pédagogique ELAN s’appuie sur une progression systématique fondée sur les statistiques du français  (Lété, Sprenger-Charolles, Colé 2004) </vt:lpstr>
      <vt:lpstr>Présentation PowerPoint</vt:lpstr>
      <vt:lpstr>Fluence en lecture</vt:lpstr>
      <vt:lpstr>Présentation PowerPoint</vt:lpstr>
      <vt:lpstr>Merci à tous nos collègues!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Stanislas Dehaene</cp:lastModifiedBy>
  <cp:revision>64</cp:revision>
  <dcterms:created xsi:type="dcterms:W3CDTF">2019-03-12T08:28:36Z</dcterms:created>
  <dcterms:modified xsi:type="dcterms:W3CDTF">2019-03-29T07:54:00Z</dcterms:modified>
</cp:coreProperties>
</file>