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60" r:id="rId4"/>
    <p:sldId id="264" r:id="rId5"/>
    <p:sldId id="265" r:id="rId6"/>
    <p:sldId id="266" r:id="rId7"/>
    <p:sldId id="267" r:id="rId8"/>
    <p:sldId id="268" r:id="rId9"/>
    <p:sldId id="26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40" autoAdjust="0"/>
  </p:normalViewPr>
  <p:slideViewPr>
    <p:cSldViewPr snapToGrid="0" snapToObjects="1">
      <p:cViewPr varScale="1">
        <p:scale>
          <a:sx n="77" d="100"/>
          <a:sy n="77" d="100"/>
        </p:scale>
        <p:origin x="8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annes%20Ziegler\Documents\grants\i-FRAN\data-2019\pre-post-game-dat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Progression </a:t>
            </a:r>
            <a:r>
              <a:rPr lang="en-US" dirty="0" err="1">
                <a:solidFill>
                  <a:schemeClr val="tx1"/>
                </a:solidFill>
              </a:rPr>
              <a:t>dans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GG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757082042397256"/>
          <c:y val="3.3162847861736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[1]Feuil1!$G$21</c:f>
                <c:numCache>
                  <c:formatCode>General</c:formatCode>
                  <c:ptCount val="1"/>
                  <c:pt idx="0">
                    <c:v>0.90000000000000568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[1]Feuil1!$G$18:$H$18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[1]Feuil1!$G$19:$H$19</c:f>
              <c:numCache>
                <c:formatCode>General</c:formatCode>
                <c:ptCount val="2"/>
                <c:pt idx="0">
                  <c:v>80.599999999999994</c:v>
                </c:pt>
                <c:pt idx="1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79-4136-97F6-F4EFA9AA3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191008"/>
        <c:axId val="583603024"/>
      </c:barChart>
      <c:catAx>
        <c:axId val="18319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583603024"/>
        <c:crosses val="autoZero"/>
        <c:auto val="1"/>
        <c:lblAlgn val="ctr"/>
        <c:lblOffset val="100"/>
        <c:noMultiLvlLbl val="0"/>
      </c:catAx>
      <c:valAx>
        <c:axId val="58360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>
                    <a:latin typeface="Arial" panose="020B0604020202020204" pitchFamily="34" charset="0"/>
                  </a:rPr>
                  <a:t>% correct</a:t>
                </a:r>
              </a:p>
            </c:rich>
          </c:tx>
          <c:layout>
            <c:manualLayout>
              <c:xMode val="edge"/>
              <c:yMode val="edge"/>
              <c:x val="2.8985507246376812E-2"/>
              <c:y val="0.36775820335982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319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ACF4C-B5A7-4E48-A4F0-CBB92D99AE4D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D2362-9C18-44B2-AA02-BD4105DD2D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05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5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2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05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32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842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436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53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486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070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980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27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01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75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7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3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77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97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2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24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72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5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7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8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50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57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5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07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3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78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90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C88FD-C554-F044-B5C4-FCE2247BA3E9}" type="datetimeFigureOut">
              <a:rPr lang="fr-FR" smtClean="0"/>
              <a:t>24/03/2019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6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0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12.png"/><Relationship Id="rId5" Type="http://schemas.openxmlformats.org/officeDocument/2006/relationships/image" Target="../media/image44.jpeg"/><Relationship Id="rId10" Type="http://schemas.openxmlformats.org/officeDocument/2006/relationships/image" Target="../media/image26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9172EF-79D2-FC4D-B462-C16CFBDA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Espace réservé du contenu 9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C80D1E7C-8244-4D25-A9CE-1C374BFAA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0" b="27941"/>
          <a:stretch/>
        </p:blipFill>
        <p:spPr>
          <a:xfrm>
            <a:off x="3255018" y="2024832"/>
            <a:ext cx="4010077" cy="4097470"/>
          </a:xfr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31815" y="1046572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altLang="fr-FR" sz="1800" cap="none" dirty="0" smtClean="0">
                <a:solidFill>
                  <a:srgbClr val="005E8F"/>
                </a:solidFill>
              </a:rPr>
              <a:t>Evaluation en salle de classe</a:t>
            </a:r>
            <a:endParaRPr lang="fr-FR" sz="1800" cap="none" dirty="0" smtClean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51925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2C5DC1-CFE4-45B6-94A0-75B2E41B36B1}" type="slidenum">
              <a:rPr lang="fr-FR" altLang="en-US" smtClean="0">
                <a:solidFill>
                  <a:srgbClr val="005E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en-US" smtClean="0">
              <a:solidFill>
                <a:srgbClr val="005E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767432"/>
            <a:ext cx="4650066" cy="83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38" y="1508233"/>
            <a:ext cx="799908" cy="10522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7">
            <a:extLst>
              <a:ext uri="{FF2B5EF4-FFF2-40B4-BE49-F238E27FC236}">
                <a16:creationId xmlns:a16="http://schemas.microsoft.com/office/drawing/2014/main" id="{C380A552-6750-4ADC-84A9-0A81A37C6D3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B9EB8-7672-604F-AE5F-7845F86E1DA0}" type="slidenum">
              <a:rPr lang="fr-FR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FC2436-3C67-475E-AE9E-5A49A67F0AD6}"/>
              </a:ext>
            </a:extLst>
          </p:cNvPr>
          <p:cNvSpPr txBox="1"/>
          <p:nvPr/>
        </p:nvSpPr>
        <p:spPr>
          <a:xfrm>
            <a:off x="686321" y="2059910"/>
            <a:ext cx="3247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9 écoles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7 REP+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1 REP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1 Hors 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36 classes de 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enseignants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494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élèves lecture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482 élèves maths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31815" y="1046572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altLang="fr-FR" sz="1800" cap="none" dirty="0" smtClean="0">
                <a:solidFill>
                  <a:srgbClr val="005E8F"/>
                </a:solidFill>
              </a:rPr>
              <a:t>Evaluation à moyenne échelle</a:t>
            </a:r>
            <a:endParaRPr lang="fr-FR" sz="1800" cap="none" dirty="0" smtClean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51925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2C5DC1-CFE4-45B6-94A0-75B2E41B36B1}" type="slidenum">
              <a:rPr lang="fr-FR" altLang="en-US" smtClean="0">
                <a:solidFill>
                  <a:srgbClr val="005E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en-US" smtClean="0">
              <a:solidFill>
                <a:srgbClr val="005E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767432"/>
            <a:ext cx="4650066" cy="83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69" y="1484820"/>
            <a:ext cx="799908" cy="10522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7">
            <a:extLst>
              <a:ext uri="{FF2B5EF4-FFF2-40B4-BE49-F238E27FC236}">
                <a16:creationId xmlns:a16="http://schemas.microsoft.com/office/drawing/2014/main" id="{C380A552-6750-4ADC-84A9-0A81A37C6D3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B9EB8-7672-604F-AE5F-7845F86E1DA0}" type="slidenum">
              <a:rPr lang="fr-FR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690689" y="4634212"/>
            <a:ext cx="5092214" cy="1787201"/>
            <a:chOff x="2932742" y="4111456"/>
            <a:chExt cx="5092214" cy="1787201"/>
          </a:xfrm>
        </p:grpSpPr>
        <p:sp>
          <p:nvSpPr>
            <p:cNvPr id="39" name="Flèche droite rayée 38">
              <a:extLst>
                <a:ext uri="{FF2B5EF4-FFF2-40B4-BE49-F238E27FC236}">
                  <a16:creationId xmlns:a16="http://schemas.microsoft.com/office/drawing/2014/main" id="{4FCFD894-EF91-4FB9-A34C-22A8B51ABA38}"/>
                </a:ext>
              </a:extLst>
            </p:cNvPr>
            <p:cNvSpPr/>
            <p:nvPr/>
          </p:nvSpPr>
          <p:spPr>
            <a:xfrm>
              <a:off x="2932742" y="4645319"/>
              <a:ext cx="5092214" cy="431800"/>
            </a:xfrm>
            <a:prstGeom prst="stripedRightArrow">
              <a:avLst>
                <a:gd name="adj1" fmla="val 50000"/>
                <a:gd name="adj2" fmla="val 5984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BFDD19F9-C86E-4F19-9879-45ED57735ACD}"/>
                </a:ext>
              </a:extLst>
            </p:cNvPr>
            <p:cNvCxnSpPr/>
            <p:nvPr/>
          </p:nvCxnSpPr>
          <p:spPr>
            <a:xfrm flipH="1">
              <a:off x="5269648" y="4749579"/>
              <a:ext cx="9113" cy="197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FDD19F9-C86E-4F19-9879-45ED57735ACD}"/>
                </a:ext>
              </a:extLst>
            </p:cNvPr>
            <p:cNvCxnSpPr/>
            <p:nvPr/>
          </p:nvCxnSpPr>
          <p:spPr>
            <a:xfrm>
              <a:off x="7517550" y="4749579"/>
              <a:ext cx="121" cy="197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817" y="4697406"/>
              <a:ext cx="5911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CP</a:t>
              </a:r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2118">
              <a:off x="5914797" y="4697407"/>
              <a:ext cx="5911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CE1</a:t>
              </a:r>
              <a:endParaRPr lang="fr-FR" altLang="fr-FR" sz="18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215080" y="4139403"/>
              <a:ext cx="772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Pré-test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388718" y="4119641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Post-test</a:t>
              </a:r>
              <a:endParaRPr lang="fr-FR" sz="1600" dirty="0" smtClean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flipV="1">
              <a:off x="3559948" y="4447181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43652" y="4119640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Evaluations nationales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4772798" y="4453531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V="1">
              <a:off x="5547498" y="4453531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3866128" y="4441850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panose="020B0606020202030204" pitchFamily="34" charset="0"/>
                </a:rPr>
                <a:t>5 mois</a:t>
              </a:r>
              <a:endParaRPr lang="fr-FR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795167" y="4458022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panose="020B0606020202030204" pitchFamily="34" charset="0"/>
                </a:rPr>
                <a:t>4 mois</a:t>
              </a:r>
              <a:endParaRPr lang="fr-FR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7170121" y="4111456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Post-test</a:t>
              </a:r>
              <a:endParaRPr lang="fr-FR" sz="1600" dirty="0" smtClean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86" name="Connecteur droit avec flèche 85"/>
            <p:cNvCxnSpPr/>
            <p:nvPr/>
          </p:nvCxnSpPr>
          <p:spPr>
            <a:xfrm flipV="1">
              <a:off x="7340336" y="4445391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2682" y="5014761"/>
              <a:ext cx="1219634" cy="883896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1326040" y="1713990"/>
            <a:ext cx="1372492" cy="2220448"/>
            <a:chOff x="1326040" y="1713990"/>
            <a:chExt cx="1372492" cy="2220448"/>
          </a:xfrm>
        </p:grpSpPr>
        <p:sp>
          <p:nvSpPr>
            <p:cNvPr id="35" name="ZoneTexte 34"/>
            <p:cNvSpPr txBox="1"/>
            <p:nvPr/>
          </p:nvSpPr>
          <p:spPr>
            <a:xfrm>
              <a:off x="1326040" y="1713990"/>
              <a:ext cx="1372492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Pré-test :</a:t>
              </a:r>
            </a:p>
            <a:p>
              <a:pPr marL="171450" indent="-825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Lecture </a:t>
              </a:r>
            </a:p>
            <a:p>
              <a:pPr marL="171450" indent="-825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Math</a:t>
              </a:r>
            </a:p>
            <a:p>
              <a:pPr marL="171450" indent="-825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Langage Oral</a:t>
              </a:r>
            </a:p>
            <a:p>
              <a:pPr marL="171450" indent="-825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Phonologie</a:t>
              </a:r>
            </a:p>
            <a:p>
              <a:pPr marL="171450" indent="-82550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Attention</a:t>
              </a:r>
              <a:endParaRPr lang="fr-FR" sz="1600" dirty="0">
                <a:latin typeface="Arial Narrow" panose="020B0606020202030204" pitchFamily="34" charset="0"/>
              </a:endParaRP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 flipV="1">
              <a:off x="1882590" y="3351509"/>
              <a:ext cx="0" cy="582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2581090" y="1726912"/>
            <a:ext cx="1099981" cy="2121604"/>
            <a:chOff x="2581090" y="1726912"/>
            <a:chExt cx="1099981" cy="2121604"/>
          </a:xfrm>
        </p:grpSpPr>
        <p:sp>
          <p:nvSpPr>
            <p:cNvPr id="36" name="ZoneTexte 35"/>
            <p:cNvSpPr txBox="1"/>
            <p:nvPr/>
          </p:nvSpPr>
          <p:spPr>
            <a:xfrm>
              <a:off x="2581090" y="1726912"/>
              <a:ext cx="109998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5E8F"/>
                  </a:solidFill>
                  <a:latin typeface="Arial Narrow" panose="020B0606020202030204" pitchFamily="34" charset="0"/>
                </a:rPr>
                <a:t>Post-test</a:t>
              </a:r>
              <a:r>
                <a:rPr lang="fr-FR" dirty="0">
                  <a:solidFill>
                    <a:srgbClr val="005E8F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dirty="0" smtClean="0">
                  <a:solidFill>
                    <a:srgbClr val="005E8F"/>
                  </a:solidFill>
                  <a:latin typeface="Arial Narrow" panose="020B0606020202030204" pitchFamily="34" charset="0"/>
                </a:rPr>
                <a:t>: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Lecture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Math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V="1">
              <a:off x="3089090" y="3357859"/>
              <a:ext cx="0" cy="4906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3180787" y="2477927"/>
            <a:ext cx="2498880" cy="1370589"/>
            <a:chOff x="3180787" y="2477927"/>
            <a:chExt cx="2498880" cy="1370589"/>
          </a:xfrm>
        </p:grpSpPr>
        <p:sp>
          <p:nvSpPr>
            <p:cNvPr id="87" name="ZoneTexte 86"/>
            <p:cNvSpPr txBox="1"/>
            <p:nvPr/>
          </p:nvSpPr>
          <p:spPr>
            <a:xfrm>
              <a:off x="3180787" y="3324250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panose="020B0606020202030204" pitchFamily="34" charset="0"/>
                </a:rPr>
                <a:t>4 mois</a:t>
              </a:r>
              <a:endParaRPr lang="fr-FR" sz="1600" b="1" dirty="0">
                <a:latin typeface="Arial Narrow" panose="020B0606020202030204" pitchFamily="34" charset="0"/>
              </a:endParaRP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3324535" y="2477927"/>
              <a:ext cx="2355132" cy="1370589"/>
              <a:chOff x="3324535" y="2477927"/>
              <a:chExt cx="2355132" cy="1370589"/>
            </a:xfrm>
          </p:grpSpPr>
          <p:sp>
            <p:nvSpPr>
              <p:cNvPr id="38" name="ZoneTexte 37"/>
              <p:cNvSpPr txBox="1"/>
              <p:nvPr/>
            </p:nvSpPr>
            <p:spPr>
              <a:xfrm>
                <a:off x="3324535" y="2477927"/>
                <a:ext cx="2355132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5E8F"/>
                    </a:solidFill>
                    <a:latin typeface="Arial Narrow" panose="020B0606020202030204" pitchFamily="34" charset="0"/>
                  </a:rPr>
                  <a:t>Evaluations nationales :</a:t>
                </a:r>
              </a:p>
              <a:p>
                <a:pPr marL="285750" indent="-1079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Arial Narrow" panose="020B0606020202030204" pitchFamily="34" charset="0"/>
                  </a:rPr>
                  <a:t>Lecture </a:t>
                </a:r>
              </a:p>
              <a:p>
                <a:pPr marL="285750" indent="-107950"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Arial Narrow" panose="020B0606020202030204" pitchFamily="34" charset="0"/>
                  </a:rPr>
                  <a:t>Math</a:t>
                </a:r>
              </a:p>
            </p:txBody>
          </p:sp>
          <p:cxnSp>
            <p:nvCxnSpPr>
              <p:cNvPr id="46" name="Connecteur droit avec flèche 45"/>
              <p:cNvCxnSpPr/>
              <p:nvPr/>
            </p:nvCxnSpPr>
            <p:spPr>
              <a:xfrm flipV="1">
                <a:off x="3889190" y="3367681"/>
                <a:ext cx="0" cy="4808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e 21"/>
          <p:cNvGrpSpPr/>
          <p:nvPr/>
        </p:nvGrpSpPr>
        <p:grpSpPr>
          <a:xfrm>
            <a:off x="1882590" y="3314428"/>
            <a:ext cx="1205026" cy="1703882"/>
            <a:chOff x="1882590" y="3314428"/>
            <a:chExt cx="1205026" cy="1703882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590" y="3946699"/>
              <a:ext cx="1205026" cy="904711"/>
            </a:xfrm>
            <a:prstGeom prst="rect">
              <a:avLst/>
            </a:prstGeom>
          </p:spPr>
        </p:pic>
        <p:sp>
          <p:nvSpPr>
            <p:cNvPr id="55" name="ZoneTexte 54"/>
            <p:cNvSpPr txBox="1"/>
            <p:nvPr/>
          </p:nvSpPr>
          <p:spPr>
            <a:xfrm>
              <a:off x="2195120" y="3314428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panose="020B0606020202030204" pitchFamily="34" charset="0"/>
                </a:rPr>
                <a:t>5 mois</a:t>
              </a:r>
              <a:endParaRPr lang="fr-FR" sz="160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>
            <a:xfrm>
              <a:off x="18952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>
              <a:off x="19714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20476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21238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22000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22762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23524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24286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25048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25810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26572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27334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28096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28858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29620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3038290" y="4889510"/>
              <a:ext cx="0" cy="1288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5678889" y="2442773"/>
            <a:ext cx="1109599" cy="1405743"/>
            <a:chOff x="5678889" y="2442773"/>
            <a:chExt cx="1109599" cy="1405743"/>
          </a:xfrm>
        </p:grpSpPr>
        <p:sp>
          <p:nvSpPr>
            <p:cNvPr id="83" name="ZoneTexte 82"/>
            <p:cNvSpPr txBox="1"/>
            <p:nvPr/>
          </p:nvSpPr>
          <p:spPr>
            <a:xfrm>
              <a:off x="5678889" y="2442773"/>
              <a:ext cx="110959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Post-test</a:t>
              </a:r>
              <a:r>
                <a:rPr lang="fr-FR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: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Lecture 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fr-FR" sz="1600" dirty="0" smtClean="0">
                  <a:latin typeface="Arial Narrow" panose="020B0606020202030204" pitchFamily="34" charset="0"/>
                </a:rPr>
                <a:t>Math</a:t>
              </a:r>
            </a:p>
          </p:txBody>
        </p:sp>
        <p:cxnSp>
          <p:nvCxnSpPr>
            <p:cNvPr id="84" name="Connecteur droit avec flèche 83"/>
            <p:cNvCxnSpPr/>
            <p:nvPr/>
          </p:nvCxnSpPr>
          <p:spPr>
            <a:xfrm flipV="1">
              <a:off x="5684550" y="3359540"/>
              <a:ext cx="0" cy="488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20860" y="3281366"/>
            <a:ext cx="6413657" cy="687381"/>
            <a:chOff x="20860" y="3281366"/>
            <a:chExt cx="6413657" cy="687381"/>
          </a:xfrm>
        </p:grpSpPr>
        <p:sp>
          <p:nvSpPr>
            <p:cNvPr id="30" name="Flèche droite rayée 29">
              <a:extLst>
                <a:ext uri="{FF2B5EF4-FFF2-40B4-BE49-F238E27FC236}">
                  <a16:creationId xmlns:a16="http://schemas.microsoft.com/office/drawing/2014/main" id="{4FCFD894-EF91-4FB9-A34C-22A8B51ABA38}"/>
                </a:ext>
              </a:extLst>
            </p:cNvPr>
            <p:cNvSpPr/>
            <p:nvPr/>
          </p:nvSpPr>
          <p:spPr>
            <a:xfrm>
              <a:off x="1191884" y="3536947"/>
              <a:ext cx="5242633" cy="431800"/>
            </a:xfrm>
            <a:prstGeom prst="stripedRightArrow">
              <a:avLst>
                <a:gd name="adj1" fmla="val 50000"/>
                <a:gd name="adj2" fmla="val 5984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FDD19F9-C86E-4F19-9879-45ED57735ACD}"/>
                </a:ext>
              </a:extLst>
            </p:cNvPr>
            <p:cNvCxnSpPr/>
            <p:nvPr/>
          </p:nvCxnSpPr>
          <p:spPr>
            <a:xfrm flipH="1">
              <a:off x="3477990" y="3651029"/>
              <a:ext cx="9113" cy="197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BFDD19F9-C86E-4F19-9879-45ED57735ACD}"/>
                </a:ext>
              </a:extLst>
            </p:cNvPr>
            <p:cNvCxnSpPr/>
            <p:nvPr/>
          </p:nvCxnSpPr>
          <p:spPr>
            <a:xfrm>
              <a:off x="5859242" y="3651029"/>
              <a:ext cx="121" cy="197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509" y="3598856"/>
              <a:ext cx="5911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CP</a:t>
              </a:r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489" y="3598857"/>
              <a:ext cx="5911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CE1</a:t>
              </a:r>
              <a:endParaRPr lang="fr-FR" altLang="fr-FR" sz="18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0860" y="356510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2017/2018</a:t>
              </a:r>
              <a:endParaRPr lang="fr-FR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7974" y="3281366"/>
              <a:ext cx="10422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Arial Narrow" panose="020B0606020202030204" pitchFamily="34" charset="0"/>
                  <a:cs typeface="Arial" panose="020B0604020202020204" pitchFamily="34" charset="0"/>
                </a:rPr>
                <a:t>494 élèves </a:t>
              </a:r>
              <a:endParaRPr lang="fr-FR" sz="16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470483" y="4939971"/>
            <a:ext cx="1814501" cy="642792"/>
            <a:chOff x="2470483" y="4939971"/>
            <a:chExt cx="1814501" cy="642792"/>
          </a:xfrm>
        </p:grpSpPr>
        <p:sp>
          <p:nvSpPr>
            <p:cNvPr id="88" name="ZoneTexte 87"/>
            <p:cNvSpPr txBox="1"/>
            <p:nvPr/>
          </p:nvSpPr>
          <p:spPr>
            <a:xfrm>
              <a:off x="2470483" y="5213431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2018/2019</a:t>
              </a:r>
              <a:endParaRPr lang="fr-FR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242711" y="4939971"/>
              <a:ext cx="10422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Arial Narrow" panose="020B0606020202030204" pitchFamily="34" charset="0"/>
                  <a:cs typeface="Arial" panose="020B0604020202020204" pitchFamily="34" charset="0"/>
                </a:rPr>
                <a:t>482 élèves </a:t>
              </a:r>
              <a:endParaRPr lang="fr-FR" sz="16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9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 188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31815" y="1046572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altLang="fr-FR" sz="1400" cap="none" dirty="0" smtClean="0"/>
              <a:t>Résultats</a:t>
            </a: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51925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2C5DC1-CFE4-45B6-94A0-75B2E41B36B1}" type="slidenum">
              <a:rPr lang="fr-FR" altLang="en-US" smtClean="0">
                <a:solidFill>
                  <a:srgbClr val="005E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en-US" dirty="0" smtClean="0">
              <a:solidFill>
                <a:srgbClr val="005E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351048"/>
            <a:ext cx="4650066" cy="83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7">
            <a:extLst>
              <a:ext uri="{FF2B5EF4-FFF2-40B4-BE49-F238E27FC236}">
                <a16:creationId xmlns:a16="http://schemas.microsoft.com/office/drawing/2014/main" id="{C380A552-6750-4ADC-84A9-0A81A37C6D3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B9EB8-7672-604F-AE5F-7845F86E1DA0}" type="slidenum">
              <a:rPr lang="fr-FR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1642774" y="1963115"/>
            <a:ext cx="0" cy="626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642774" y="1963115"/>
            <a:ext cx="1664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2282007" y="1963113"/>
            <a:ext cx="293155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873528" y="1843835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2575162" y="1963115"/>
            <a:ext cx="0" cy="69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e 181"/>
          <p:cNvGrpSpPr/>
          <p:nvPr/>
        </p:nvGrpSpPr>
        <p:grpSpPr>
          <a:xfrm>
            <a:off x="4110038" y="1560055"/>
            <a:ext cx="4083050" cy="3695701"/>
            <a:chOff x="4110038" y="1184275"/>
            <a:chExt cx="4083050" cy="3695701"/>
          </a:xfrm>
        </p:grpSpPr>
        <p:sp>
          <p:nvSpPr>
            <p:cNvPr id="137" name="AutoShape 98"/>
            <p:cNvSpPr>
              <a:spLocks noChangeAspect="1" noChangeArrowheads="1" noTextEdit="1"/>
            </p:cNvSpPr>
            <p:nvPr/>
          </p:nvSpPr>
          <p:spPr bwMode="auto">
            <a:xfrm>
              <a:off x="4114800" y="1184275"/>
              <a:ext cx="4073525" cy="369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8" name="Rectangle 100"/>
            <p:cNvSpPr>
              <a:spLocks noChangeArrowheads="1"/>
            </p:cNvSpPr>
            <p:nvPr/>
          </p:nvSpPr>
          <p:spPr bwMode="auto">
            <a:xfrm>
              <a:off x="4110038" y="1189038"/>
              <a:ext cx="4083050" cy="3690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9" name="Freeform 101"/>
            <p:cNvSpPr>
              <a:spLocks noEditPoints="1"/>
            </p:cNvSpPr>
            <p:nvPr/>
          </p:nvSpPr>
          <p:spPr bwMode="auto">
            <a:xfrm>
              <a:off x="4883150" y="1725613"/>
              <a:ext cx="3159125" cy="2265363"/>
            </a:xfrm>
            <a:custGeom>
              <a:avLst/>
              <a:gdLst>
                <a:gd name="T0" fmla="*/ 0 w 1990"/>
                <a:gd name="T1" fmla="*/ 1427 h 1427"/>
                <a:gd name="T2" fmla="*/ 1990 w 1990"/>
                <a:gd name="T3" fmla="*/ 1427 h 1427"/>
                <a:gd name="T4" fmla="*/ 0 w 1990"/>
                <a:gd name="T5" fmla="*/ 1323 h 1427"/>
                <a:gd name="T6" fmla="*/ 1990 w 1990"/>
                <a:gd name="T7" fmla="*/ 1323 h 1427"/>
                <a:gd name="T8" fmla="*/ 0 w 1990"/>
                <a:gd name="T9" fmla="*/ 1224 h 1427"/>
                <a:gd name="T10" fmla="*/ 1990 w 1990"/>
                <a:gd name="T11" fmla="*/ 1224 h 1427"/>
                <a:gd name="T12" fmla="*/ 0 w 1990"/>
                <a:gd name="T13" fmla="*/ 1119 h 1427"/>
                <a:gd name="T14" fmla="*/ 1990 w 1990"/>
                <a:gd name="T15" fmla="*/ 1119 h 1427"/>
                <a:gd name="T16" fmla="*/ 0 w 1990"/>
                <a:gd name="T17" fmla="*/ 1021 h 1427"/>
                <a:gd name="T18" fmla="*/ 1990 w 1990"/>
                <a:gd name="T19" fmla="*/ 1021 h 1427"/>
                <a:gd name="T20" fmla="*/ 0 w 1990"/>
                <a:gd name="T21" fmla="*/ 916 h 1427"/>
                <a:gd name="T22" fmla="*/ 1990 w 1990"/>
                <a:gd name="T23" fmla="*/ 916 h 1427"/>
                <a:gd name="T24" fmla="*/ 0 w 1990"/>
                <a:gd name="T25" fmla="*/ 812 h 1427"/>
                <a:gd name="T26" fmla="*/ 1990 w 1990"/>
                <a:gd name="T27" fmla="*/ 812 h 1427"/>
                <a:gd name="T28" fmla="*/ 0 w 1990"/>
                <a:gd name="T29" fmla="*/ 713 h 1427"/>
                <a:gd name="T30" fmla="*/ 1990 w 1990"/>
                <a:gd name="T31" fmla="*/ 713 h 1427"/>
                <a:gd name="T32" fmla="*/ 0 w 1990"/>
                <a:gd name="T33" fmla="*/ 609 h 1427"/>
                <a:gd name="T34" fmla="*/ 1990 w 1990"/>
                <a:gd name="T35" fmla="*/ 609 h 1427"/>
                <a:gd name="T36" fmla="*/ 0 w 1990"/>
                <a:gd name="T37" fmla="*/ 510 h 1427"/>
                <a:gd name="T38" fmla="*/ 1990 w 1990"/>
                <a:gd name="T39" fmla="*/ 510 h 1427"/>
                <a:gd name="T40" fmla="*/ 0 w 1990"/>
                <a:gd name="T41" fmla="*/ 406 h 1427"/>
                <a:gd name="T42" fmla="*/ 1990 w 1990"/>
                <a:gd name="T43" fmla="*/ 406 h 1427"/>
                <a:gd name="T44" fmla="*/ 0 w 1990"/>
                <a:gd name="T45" fmla="*/ 301 h 1427"/>
                <a:gd name="T46" fmla="*/ 1990 w 1990"/>
                <a:gd name="T47" fmla="*/ 301 h 1427"/>
                <a:gd name="T48" fmla="*/ 0 w 1990"/>
                <a:gd name="T49" fmla="*/ 203 h 1427"/>
                <a:gd name="T50" fmla="*/ 1990 w 1990"/>
                <a:gd name="T51" fmla="*/ 203 h 1427"/>
                <a:gd name="T52" fmla="*/ 0 w 1990"/>
                <a:gd name="T53" fmla="*/ 98 h 1427"/>
                <a:gd name="T54" fmla="*/ 1990 w 1990"/>
                <a:gd name="T55" fmla="*/ 98 h 1427"/>
                <a:gd name="T56" fmla="*/ 0 w 1990"/>
                <a:gd name="T57" fmla="*/ 0 h 1427"/>
                <a:gd name="T58" fmla="*/ 1990 w 1990"/>
                <a:gd name="T59" fmla="*/ 0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90" h="1427">
                  <a:moveTo>
                    <a:pt x="0" y="1427"/>
                  </a:moveTo>
                  <a:lnTo>
                    <a:pt x="1990" y="1427"/>
                  </a:lnTo>
                  <a:moveTo>
                    <a:pt x="0" y="1323"/>
                  </a:moveTo>
                  <a:lnTo>
                    <a:pt x="1990" y="1323"/>
                  </a:lnTo>
                  <a:moveTo>
                    <a:pt x="0" y="1224"/>
                  </a:moveTo>
                  <a:lnTo>
                    <a:pt x="1990" y="1224"/>
                  </a:lnTo>
                  <a:moveTo>
                    <a:pt x="0" y="1119"/>
                  </a:moveTo>
                  <a:lnTo>
                    <a:pt x="1990" y="1119"/>
                  </a:lnTo>
                  <a:moveTo>
                    <a:pt x="0" y="1021"/>
                  </a:moveTo>
                  <a:lnTo>
                    <a:pt x="1990" y="1021"/>
                  </a:lnTo>
                  <a:moveTo>
                    <a:pt x="0" y="916"/>
                  </a:moveTo>
                  <a:lnTo>
                    <a:pt x="1990" y="916"/>
                  </a:lnTo>
                  <a:moveTo>
                    <a:pt x="0" y="812"/>
                  </a:moveTo>
                  <a:lnTo>
                    <a:pt x="1990" y="812"/>
                  </a:lnTo>
                  <a:moveTo>
                    <a:pt x="0" y="713"/>
                  </a:moveTo>
                  <a:lnTo>
                    <a:pt x="1990" y="713"/>
                  </a:lnTo>
                  <a:moveTo>
                    <a:pt x="0" y="609"/>
                  </a:moveTo>
                  <a:lnTo>
                    <a:pt x="1990" y="609"/>
                  </a:lnTo>
                  <a:moveTo>
                    <a:pt x="0" y="510"/>
                  </a:moveTo>
                  <a:lnTo>
                    <a:pt x="1990" y="510"/>
                  </a:lnTo>
                  <a:moveTo>
                    <a:pt x="0" y="406"/>
                  </a:moveTo>
                  <a:lnTo>
                    <a:pt x="1990" y="406"/>
                  </a:lnTo>
                  <a:moveTo>
                    <a:pt x="0" y="301"/>
                  </a:moveTo>
                  <a:lnTo>
                    <a:pt x="1990" y="301"/>
                  </a:lnTo>
                  <a:moveTo>
                    <a:pt x="0" y="203"/>
                  </a:moveTo>
                  <a:lnTo>
                    <a:pt x="1990" y="203"/>
                  </a:lnTo>
                  <a:moveTo>
                    <a:pt x="0" y="98"/>
                  </a:moveTo>
                  <a:lnTo>
                    <a:pt x="1990" y="98"/>
                  </a:lnTo>
                  <a:moveTo>
                    <a:pt x="0" y="0"/>
                  </a:moveTo>
                  <a:lnTo>
                    <a:pt x="1990" y="0"/>
                  </a:lnTo>
                </a:path>
              </a:pathLst>
            </a:custGeom>
            <a:noFill/>
            <a:ln w="11113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0" name="Freeform 102"/>
            <p:cNvSpPr>
              <a:spLocks noEditPoints="1"/>
            </p:cNvSpPr>
            <p:nvPr/>
          </p:nvSpPr>
          <p:spPr bwMode="auto">
            <a:xfrm>
              <a:off x="5262563" y="1897063"/>
              <a:ext cx="1943100" cy="2255838"/>
            </a:xfrm>
            <a:custGeom>
              <a:avLst/>
              <a:gdLst>
                <a:gd name="T0" fmla="*/ 0 w 1224"/>
                <a:gd name="T1" fmla="*/ 596 h 1421"/>
                <a:gd name="T2" fmla="*/ 229 w 1224"/>
                <a:gd name="T3" fmla="*/ 596 h 1421"/>
                <a:gd name="T4" fmla="*/ 229 w 1224"/>
                <a:gd name="T5" fmla="*/ 1421 h 1421"/>
                <a:gd name="T6" fmla="*/ 0 w 1224"/>
                <a:gd name="T7" fmla="*/ 1421 h 1421"/>
                <a:gd name="T8" fmla="*/ 0 w 1224"/>
                <a:gd name="T9" fmla="*/ 596 h 1421"/>
                <a:gd name="T10" fmla="*/ 1002 w 1224"/>
                <a:gd name="T11" fmla="*/ 0 h 1421"/>
                <a:gd name="T12" fmla="*/ 1224 w 1224"/>
                <a:gd name="T13" fmla="*/ 0 h 1421"/>
                <a:gd name="T14" fmla="*/ 1224 w 1224"/>
                <a:gd name="T15" fmla="*/ 1421 h 1421"/>
                <a:gd name="T16" fmla="*/ 1002 w 1224"/>
                <a:gd name="T17" fmla="*/ 1421 h 1421"/>
                <a:gd name="T18" fmla="*/ 1002 w 1224"/>
                <a:gd name="T19" fmla="*/ 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4" h="1421">
                  <a:moveTo>
                    <a:pt x="0" y="596"/>
                  </a:moveTo>
                  <a:lnTo>
                    <a:pt x="229" y="596"/>
                  </a:lnTo>
                  <a:lnTo>
                    <a:pt x="229" y="1421"/>
                  </a:lnTo>
                  <a:lnTo>
                    <a:pt x="0" y="1421"/>
                  </a:lnTo>
                  <a:lnTo>
                    <a:pt x="0" y="596"/>
                  </a:lnTo>
                  <a:close/>
                  <a:moveTo>
                    <a:pt x="1002" y="0"/>
                  </a:moveTo>
                  <a:lnTo>
                    <a:pt x="1224" y="0"/>
                  </a:lnTo>
                  <a:lnTo>
                    <a:pt x="1224" y="1421"/>
                  </a:lnTo>
                  <a:lnTo>
                    <a:pt x="1002" y="1421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2" name="Line 104"/>
            <p:cNvSpPr>
              <a:spLocks noChangeShapeType="1"/>
            </p:cNvSpPr>
            <p:nvPr/>
          </p:nvSpPr>
          <p:spPr bwMode="auto">
            <a:xfrm flipV="1">
              <a:off x="4883150" y="1725613"/>
              <a:ext cx="0" cy="243205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3" name="Freeform 105"/>
            <p:cNvSpPr>
              <a:spLocks noEditPoints="1"/>
            </p:cNvSpPr>
            <p:nvPr/>
          </p:nvSpPr>
          <p:spPr bwMode="auto">
            <a:xfrm>
              <a:off x="4883150" y="1725613"/>
              <a:ext cx="52388" cy="2432050"/>
            </a:xfrm>
            <a:custGeom>
              <a:avLst/>
              <a:gdLst>
                <a:gd name="T0" fmla="*/ 0 w 33"/>
                <a:gd name="T1" fmla="*/ 1532 h 1532"/>
                <a:gd name="T2" fmla="*/ 33 w 33"/>
                <a:gd name="T3" fmla="*/ 1532 h 1532"/>
                <a:gd name="T4" fmla="*/ 0 w 33"/>
                <a:gd name="T5" fmla="*/ 1427 h 1532"/>
                <a:gd name="T6" fmla="*/ 33 w 33"/>
                <a:gd name="T7" fmla="*/ 1427 h 1532"/>
                <a:gd name="T8" fmla="*/ 0 w 33"/>
                <a:gd name="T9" fmla="*/ 1323 h 1532"/>
                <a:gd name="T10" fmla="*/ 33 w 33"/>
                <a:gd name="T11" fmla="*/ 1323 h 1532"/>
                <a:gd name="T12" fmla="*/ 0 w 33"/>
                <a:gd name="T13" fmla="*/ 1224 h 1532"/>
                <a:gd name="T14" fmla="*/ 33 w 33"/>
                <a:gd name="T15" fmla="*/ 1224 h 1532"/>
                <a:gd name="T16" fmla="*/ 0 w 33"/>
                <a:gd name="T17" fmla="*/ 1119 h 1532"/>
                <a:gd name="T18" fmla="*/ 33 w 33"/>
                <a:gd name="T19" fmla="*/ 1119 h 1532"/>
                <a:gd name="T20" fmla="*/ 0 w 33"/>
                <a:gd name="T21" fmla="*/ 1021 h 1532"/>
                <a:gd name="T22" fmla="*/ 33 w 33"/>
                <a:gd name="T23" fmla="*/ 1021 h 1532"/>
                <a:gd name="T24" fmla="*/ 0 w 33"/>
                <a:gd name="T25" fmla="*/ 916 h 1532"/>
                <a:gd name="T26" fmla="*/ 33 w 33"/>
                <a:gd name="T27" fmla="*/ 916 h 1532"/>
                <a:gd name="T28" fmla="*/ 0 w 33"/>
                <a:gd name="T29" fmla="*/ 812 h 1532"/>
                <a:gd name="T30" fmla="*/ 33 w 33"/>
                <a:gd name="T31" fmla="*/ 812 h 1532"/>
                <a:gd name="T32" fmla="*/ 0 w 33"/>
                <a:gd name="T33" fmla="*/ 713 h 1532"/>
                <a:gd name="T34" fmla="*/ 33 w 33"/>
                <a:gd name="T35" fmla="*/ 713 h 1532"/>
                <a:gd name="T36" fmla="*/ 0 w 33"/>
                <a:gd name="T37" fmla="*/ 609 h 1532"/>
                <a:gd name="T38" fmla="*/ 33 w 33"/>
                <a:gd name="T39" fmla="*/ 609 h 1532"/>
                <a:gd name="T40" fmla="*/ 0 w 33"/>
                <a:gd name="T41" fmla="*/ 510 h 1532"/>
                <a:gd name="T42" fmla="*/ 33 w 33"/>
                <a:gd name="T43" fmla="*/ 510 h 1532"/>
                <a:gd name="T44" fmla="*/ 0 w 33"/>
                <a:gd name="T45" fmla="*/ 406 h 1532"/>
                <a:gd name="T46" fmla="*/ 33 w 33"/>
                <a:gd name="T47" fmla="*/ 406 h 1532"/>
                <a:gd name="T48" fmla="*/ 0 w 33"/>
                <a:gd name="T49" fmla="*/ 301 h 1532"/>
                <a:gd name="T50" fmla="*/ 33 w 33"/>
                <a:gd name="T51" fmla="*/ 301 h 1532"/>
                <a:gd name="T52" fmla="*/ 0 w 33"/>
                <a:gd name="T53" fmla="*/ 203 h 1532"/>
                <a:gd name="T54" fmla="*/ 33 w 33"/>
                <a:gd name="T55" fmla="*/ 203 h 1532"/>
                <a:gd name="T56" fmla="*/ 0 w 33"/>
                <a:gd name="T57" fmla="*/ 98 h 1532"/>
                <a:gd name="T58" fmla="*/ 33 w 33"/>
                <a:gd name="T59" fmla="*/ 98 h 1532"/>
                <a:gd name="T60" fmla="*/ 0 w 33"/>
                <a:gd name="T61" fmla="*/ 0 h 1532"/>
                <a:gd name="T62" fmla="*/ 33 w 33"/>
                <a:gd name="T63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1532">
                  <a:moveTo>
                    <a:pt x="0" y="1532"/>
                  </a:moveTo>
                  <a:lnTo>
                    <a:pt x="33" y="1532"/>
                  </a:lnTo>
                  <a:moveTo>
                    <a:pt x="0" y="1427"/>
                  </a:moveTo>
                  <a:lnTo>
                    <a:pt x="33" y="1427"/>
                  </a:lnTo>
                  <a:moveTo>
                    <a:pt x="0" y="1323"/>
                  </a:moveTo>
                  <a:lnTo>
                    <a:pt x="33" y="1323"/>
                  </a:lnTo>
                  <a:moveTo>
                    <a:pt x="0" y="1224"/>
                  </a:moveTo>
                  <a:lnTo>
                    <a:pt x="33" y="1224"/>
                  </a:lnTo>
                  <a:moveTo>
                    <a:pt x="0" y="1119"/>
                  </a:moveTo>
                  <a:lnTo>
                    <a:pt x="33" y="1119"/>
                  </a:lnTo>
                  <a:moveTo>
                    <a:pt x="0" y="1021"/>
                  </a:moveTo>
                  <a:lnTo>
                    <a:pt x="33" y="1021"/>
                  </a:lnTo>
                  <a:moveTo>
                    <a:pt x="0" y="916"/>
                  </a:moveTo>
                  <a:lnTo>
                    <a:pt x="33" y="916"/>
                  </a:lnTo>
                  <a:moveTo>
                    <a:pt x="0" y="812"/>
                  </a:moveTo>
                  <a:lnTo>
                    <a:pt x="33" y="812"/>
                  </a:lnTo>
                  <a:moveTo>
                    <a:pt x="0" y="713"/>
                  </a:moveTo>
                  <a:lnTo>
                    <a:pt x="33" y="713"/>
                  </a:lnTo>
                  <a:moveTo>
                    <a:pt x="0" y="609"/>
                  </a:moveTo>
                  <a:lnTo>
                    <a:pt x="33" y="609"/>
                  </a:lnTo>
                  <a:moveTo>
                    <a:pt x="0" y="510"/>
                  </a:moveTo>
                  <a:lnTo>
                    <a:pt x="33" y="510"/>
                  </a:lnTo>
                  <a:moveTo>
                    <a:pt x="0" y="406"/>
                  </a:moveTo>
                  <a:lnTo>
                    <a:pt x="33" y="406"/>
                  </a:lnTo>
                  <a:moveTo>
                    <a:pt x="0" y="301"/>
                  </a:moveTo>
                  <a:lnTo>
                    <a:pt x="33" y="301"/>
                  </a:lnTo>
                  <a:moveTo>
                    <a:pt x="0" y="203"/>
                  </a:moveTo>
                  <a:lnTo>
                    <a:pt x="33" y="203"/>
                  </a:lnTo>
                  <a:moveTo>
                    <a:pt x="0" y="98"/>
                  </a:moveTo>
                  <a:lnTo>
                    <a:pt x="33" y="98"/>
                  </a:lnTo>
                  <a:moveTo>
                    <a:pt x="0" y="0"/>
                  </a:moveTo>
                  <a:lnTo>
                    <a:pt x="33" y="0"/>
                  </a:lnTo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4" name="Line 106"/>
            <p:cNvSpPr>
              <a:spLocks noChangeShapeType="1"/>
            </p:cNvSpPr>
            <p:nvPr/>
          </p:nvSpPr>
          <p:spPr bwMode="auto">
            <a:xfrm>
              <a:off x="4883150" y="4157663"/>
              <a:ext cx="3159125" cy="0"/>
            </a:xfrm>
            <a:prstGeom prst="line">
              <a:avLst/>
            </a:prstGeom>
            <a:noFill/>
            <a:ln w="11113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5" name="Rectangle 107"/>
            <p:cNvSpPr>
              <a:spLocks noChangeArrowheads="1"/>
            </p:cNvSpPr>
            <p:nvPr/>
          </p:nvSpPr>
          <p:spPr bwMode="auto">
            <a:xfrm>
              <a:off x="4521200" y="4048125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5,5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6" name="Rectangle 108"/>
            <p:cNvSpPr>
              <a:spLocks noChangeArrowheads="1"/>
            </p:cNvSpPr>
            <p:nvPr/>
          </p:nvSpPr>
          <p:spPr bwMode="auto">
            <a:xfrm>
              <a:off x="4521200" y="3886200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5,6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7" name="Rectangle 109"/>
            <p:cNvSpPr>
              <a:spLocks noChangeArrowheads="1"/>
            </p:cNvSpPr>
            <p:nvPr/>
          </p:nvSpPr>
          <p:spPr bwMode="auto">
            <a:xfrm>
              <a:off x="4521200" y="3724275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5,7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8" name="Rectangle 110"/>
            <p:cNvSpPr>
              <a:spLocks noChangeArrowheads="1"/>
            </p:cNvSpPr>
            <p:nvPr/>
          </p:nvSpPr>
          <p:spPr bwMode="auto">
            <a:xfrm>
              <a:off x="4521200" y="3562350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5,8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9" name="Rectangle 111"/>
            <p:cNvSpPr>
              <a:spLocks noChangeArrowheads="1"/>
            </p:cNvSpPr>
            <p:nvPr/>
          </p:nvSpPr>
          <p:spPr bwMode="auto">
            <a:xfrm>
              <a:off x="4521200" y="3400425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5,9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0" name="Rectangle 112"/>
            <p:cNvSpPr>
              <a:spLocks noChangeArrowheads="1"/>
            </p:cNvSpPr>
            <p:nvPr/>
          </p:nvSpPr>
          <p:spPr bwMode="auto">
            <a:xfrm>
              <a:off x="4521200" y="3238500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6,0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1" name="Rectangle 113"/>
            <p:cNvSpPr>
              <a:spLocks noChangeArrowheads="1"/>
            </p:cNvSpPr>
            <p:nvPr/>
          </p:nvSpPr>
          <p:spPr bwMode="auto">
            <a:xfrm>
              <a:off x="4521200" y="3076575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6,1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2" name="Rectangle 114"/>
            <p:cNvSpPr>
              <a:spLocks noChangeArrowheads="1"/>
            </p:cNvSpPr>
            <p:nvPr/>
          </p:nvSpPr>
          <p:spPr bwMode="auto">
            <a:xfrm>
              <a:off x="4521200" y="2911475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6,2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3" name="Rectangle 115"/>
            <p:cNvSpPr>
              <a:spLocks noChangeArrowheads="1"/>
            </p:cNvSpPr>
            <p:nvPr/>
          </p:nvSpPr>
          <p:spPr bwMode="auto">
            <a:xfrm>
              <a:off x="4521200" y="2749550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6,3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4" name="Rectangle 116"/>
            <p:cNvSpPr>
              <a:spLocks noChangeArrowheads="1"/>
            </p:cNvSpPr>
            <p:nvPr/>
          </p:nvSpPr>
          <p:spPr bwMode="auto">
            <a:xfrm>
              <a:off x="4521200" y="2589213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6,4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5" name="Rectangle 117"/>
            <p:cNvSpPr>
              <a:spLocks noChangeArrowheads="1"/>
            </p:cNvSpPr>
            <p:nvPr/>
          </p:nvSpPr>
          <p:spPr bwMode="auto">
            <a:xfrm>
              <a:off x="4521200" y="2427288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6,5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6" name="Rectangle 118"/>
            <p:cNvSpPr>
              <a:spLocks noChangeArrowheads="1"/>
            </p:cNvSpPr>
            <p:nvPr/>
          </p:nvSpPr>
          <p:spPr bwMode="auto">
            <a:xfrm>
              <a:off x="4521200" y="2265363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6,6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7" name="Rectangle 119"/>
            <p:cNvSpPr>
              <a:spLocks noChangeArrowheads="1"/>
            </p:cNvSpPr>
            <p:nvPr/>
          </p:nvSpPr>
          <p:spPr bwMode="auto">
            <a:xfrm>
              <a:off x="4521200" y="2103438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6,7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8" name="Rectangle 120"/>
            <p:cNvSpPr>
              <a:spLocks noChangeArrowheads="1"/>
            </p:cNvSpPr>
            <p:nvPr/>
          </p:nvSpPr>
          <p:spPr bwMode="auto">
            <a:xfrm>
              <a:off x="4521200" y="1941513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6,8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9" name="Rectangle 121"/>
            <p:cNvSpPr>
              <a:spLocks noChangeArrowheads="1"/>
            </p:cNvSpPr>
            <p:nvPr/>
          </p:nvSpPr>
          <p:spPr bwMode="auto">
            <a:xfrm>
              <a:off x="4521200" y="1779588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6,9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0" name="Rectangle 122"/>
            <p:cNvSpPr>
              <a:spLocks noChangeArrowheads="1"/>
            </p:cNvSpPr>
            <p:nvPr/>
          </p:nvSpPr>
          <p:spPr bwMode="auto">
            <a:xfrm>
              <a:off x="4521200" y="1617663"/>
              <a:ext cx="2115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7,0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1" name="Rectangle 123"/>
            <p:cNvSpPr>
              <a:spLocks noChangeArrowheads="1"/>
            </p:cNvSpPr>
            <p:nvPr/>
          </p:nvSpPr>
          <p:spPr bwMode="auto">
            <a:xfrm>
              <a:off x="5546725" y="4260850"/>
              <a:ext cx="25968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Pré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124"/>
            <p:cNvSpPr>
              <a:spLocks noChangeArrowheads="1"/>
            </p:cNvSpPr>
            <p:nvPr/>
          </p:nvSpPr>
          <p:spPr bwMode="auto">
            <a:xfrm>
              <a:off x="7089775" y="4260850"/>
              <a:ext cx="33342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Post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126"/>
            <p:cNvSpPr>
              <a:spLocks noChangeArrowheads="1"/>
            </p:cNvSpPr>
            <p:nvPr/>
          </p:nvSpPr>
          <p:spPr bwMode="auto">
            <a:xfrm>
              <a:off x="4581956" y="1281710"/>
              <a:ext cx="36053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fr-FR" altLang="en-US" sz="1600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</a:rPr>
                <a:t>Comparaison Age - </a:t>
              </a:r>
              <a:r>
                <a:rPr lang="fr-FR" altLang="en-US" sz="1600" dirty="0">
                  <a:latin typeface="Calibri" panose="020F0502020204030204" pitchFamily="34" charset="0"/>
                </a:rPr>
                <a:t>Age Lecture </a:t>
              </a:r>
              <a:r>
                <a:rPr kumimoji="0" lang="fr-FR" altLang="en-US" sz="1600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</a:rPr>
                <a:t>(Alouette) 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effectLst/>
              </a:endParaRPr>
            </a:p>
          </p:txBody>
        </p:sp>
        <p:sp>
          <p:nvSpPr>
            <p:cNvPr id="166" name="Rectangle 128"/>
            <p:cNvSpPr>
              <a:spLocks noChangeArrowheads="1"/>
            </p:cNvSpPr>
            <p:nvPr/>
          </p:nvSpPr>
          <p:spPr bwMode="auto">
            <a:xfrm>
              <a:off x="6115046" y="1298575"/>
              <a:ext cx="4648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7" name="Rectangle 129"/>
            <p:cNvSpPr>
              <a:spLocks noChangeArrowheads="1"/>
            </p:cNvSpPr>
            <p:nvPr/>
          </p:nvSpPr>
          <p:spPr bwMode="auto">
            <a:xfrm>
              <a:off x="5118100" y="1917700"/>
              <a:ext cx="82550" cy="82550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8" name="Rectangle 130"/>
            <p:cNvSpPr>
              <a:spLocks noChangeArrowheads="1"/>
            </p:cNvSpPr>
            <p:nvPr/>
          </p:nvSpPr>
          <p:spPr bwMode="auto">
            <a:xfrm>
              <a:off x="5238750" y="1866900"/>
              <a:ext cx="29655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Age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33"/>
            <p:cNvSpPr>
              <a:spLocks noChangeArrowheads="1"/>
            </p:cNvSpPr>
            <p:nvPr/>
          </p:nvSpPr>
          <p:spPr bwMode="auto">
            <a:xfrm>
              <a:off x="4114800" y="1184275"/>
              <a:ext cx="4073525" cy="3690938"/>
            </a:xfrm>
            <a:prstGeom prst="rect">
              <a:avLst/>
            </a:prstGeom>
            <a:noFill/>
            <a:ln w="11113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0" name="ZoneTexte 179"/>
            <p:cNvSpPr txBox="1"/>
            <p:nvPr/>
          </p:nvSpPr>
          <p:spPr>
            <a:xfrm rot="16200000">
              <a:off x="3653736" y="2542405"/>
              <a:ext cx="1258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Age (années)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5118100" y="2376030"/>
            <a:ext cx="2450568" cy="2152650"/>
            <a:chOff x="5118100" y="2000250"/>
            <a:chExt cx="2450568" cy="2152650"/>
          </a:xfrm>
        </p:grpSpPr>
        <p:sp>
          <p:nvSpPr>
            <p:cNvPr id="184" name="Freeform 103"/>
            <p:cNvSpPr>
              <a:spLocks noEditPoints="1"/>
            </p:cNvSpPr>
            <p:nvPr/>
          </p:nvSpPr>
          <p:spPr bwMode="auto">
            <a:xfrm>
              <a:off x="5635093" y="2000250"/>
              <a:ext cx="1933575" cy="2152650"/>
            </a:xfrm>
            <a:custGeom>
              <a:avLst/>
              <a:gdLst>
                <a:gd name="T0" fmla="*/ 0 w 1218"/>
                <a:gd name="T1" fmla="*/ 865 h 1356"/>
                <a:gd name="T2" fmla="*/ 223 w 1218"/>
                <a:gd name="T3" fmla="*/ 865 h 1356"/>
                <a:gd name="T4" fmla="*/ 223 w 1218"/>
                <a:gd name="T5" fmla="*/ 1356 h 1356"/>
                <a:gd name="T6" fmla="*/ 0 w 1218"/>
                <a:gd name="T7" fmla="*/ 1356 h 1356"/>
                <a:gd name="T8" fmla="*/ 0 w 1218"/>
                <a:gd name="T9" fmla="*/ 865 h 1356"/>
                <a:gd name="T10" fmla="*/ 995 w 1218"/>
                <a:gd name="T11" fmla="*/ 0 h 1356"/>
                <a:gd name="T12" fmla="*/ 1218 w 1218"/>
                <a:gd name="T13" fmla="*/ 0 h 1356"/>
                <a:gd name="T14" fmla="*/ 1218 w 1218"/>
                <a:gd name="T15" fmla="*/ 1356 h 1356"/>
                <a:gd name="T16" fmla="*/ 995 w 1218"/>
                <a:gd name="T17" fmla="*/ 1356 h 1356"/>
                <a:gd name="T18" fmla="*/ 995 w 1218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8" h="1356">
                  <a:moveTo>
                    <a:pt x="0" y="865"/>
                  </a:moveTo>
                  <a:lnTo>
                    <a:pt x="223" y="865"/>
                  </a:lnTo>
                  <a:lnTo>
                    <a:pt x="223" y="1356"/>
                  </a:lnTo>
                  <a:lnTo>
                    <a:pt x="0" y="1356"/>
                  </a:lnTo>
                  <a:lnTo>
                    <a:pt x="0" y="865"/>
                  </a:lnTo>
                  <a:close/>
                  <a:moveTo>
                    <a:pt x="995" y="0"/>
                  </a:moveTo>
                  <a:lnTo>
                    <a:pt x="1218" y="0"/>
                  </a:lnTo>
                  <a:lnTo>
                    <a:pt x="1218" y="1356"/>
                  </a:lnTo>
                  <a:lnTo>
                    <a:pt x="995" y="1356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5" name="Rectangle 131"/>
            <p:cNvSpPr>
              <a:spLocks noChangeArrowheads="1"/>
            </p:cNvSpPr>
            <p:nvPr/>
          </p:nvSpPr>
          <p:spPr bwMode="auto">
            <a:xfrm>
              <a:off x="5118100" y="2135188"/>
              <a:ext cx="82550" cy="8413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6" name="Rectangle 132"/>
            <p:cNvSpPr>
              <a:spLocks noChangeArrowheads="1"/>
            </p:cNvSpPr>
            <p:nvPr/>
          </p:nvSpPr>
          <p:spPr bwMode="auto">
            <a:xfrm>
              <a:off x="5238750" y="2089150"/>
              <a:ext cx="90088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Age Lecture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87" name="ZoneTexte 186"/>
          <p:cNvSpPr txBox="1"/>
          <p:nvPr/>
        </p:nvSpPr>
        <p:spPr>
          <a:xfrm>
            <a:off x="5159375" y="4898031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F(1, 449) = 223, p &lt; .0001)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4001342" y="5402542"/>
            <a:ext cx="4922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Les élèves essentiellement issus des REP+ rattrapent leur retard de 4 mois en seulement 5 mois et se trouvent désormais dans la moyenne nationale à la fin du CP !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 rot="16200000">
            <a:off x="-105270" y="4966589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59" y="3559868"/>
            <a:ext cx="3156663" cy="3497087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 flipV="1">
            <a:off x="644134" y="3997904"/>
            <a:ext cx="2457237" cy="23152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67548" y="1039657"/>
            <a:ext cx="414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fr-FR" altLang="fr-FR" b="1" dirty="0" smtClean="0"/>
              <a:t>Mais est-ce que les enfants lisent mieux ?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149975"/>
              </p:ext>
            </p:extLst>
          </p:nvPr>
        </p:nvGraphicFramePr>
        <p:xfrm>
          <a:off x="509086" y="1426523"/>
          <a:ext cx="2657955" cy="229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1362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59" y="1435407"/>
            <a:ext cx="5111863" cy="53333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86459" y="3573314"/>
            <a:ext cx="5024938" cy="17310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886459" y="4151390"/>
            <a:ext cx="5024938" cy="6954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886459" y="5679725"/>
            <a:ext cx="4990185" cy="60252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23919" y="1017998"/>
            <a:ext cx="4039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élèves progressent-ils grâce au logiciel </a:t>
            </a: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380" y="793411"/>
            <a:ext cx="3325395" cy="6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6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293" y="97147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fr-FR" alt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progrès des élèves est-il le résultat du logiciel ?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 rot="16200000">
            <a:off x="-337405" y="2549185"/>
            <a:ext cx="19351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Mots par minute (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 Post-</a:t>
            </a:r>
            <a:r>
              <a:rPr lang="fr-FR" sz="1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</a:t>
            </a: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18" y="1315821"/>
            <a:ext cx="3382047" cy="28804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219" y="2524068"/>
            <a:ext cx="3652142" cy="292948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096768" y="1624658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 = ,58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533364" y="4065343"/>
            <a:ext cx="3595501" cy="2776418"/>
            <a:chOff x="533364" y="4065343"/>
            <a:chExt cx="3595501" cy="2776418"/>
          </a:xfrm>
        </p:grpSpPr>
        <p:grpSp>
          <p:nvGrpSpPr>
            <p:cNvPr id="23" name="Groupe 22"/>
            <p:cNvGrpSpPr/>
            <p:nvPr/>
          </p:nvGrpSpPr>
          <p:grpSpPr>
            <a:xfrm>
              <a:off x="738141" y="4065343"/>
              <a:ext cx="3390724" cy="2776418"/>
              <a:chOff x="738141" y="4065343"/>
              <a:chExt cx="3390724" cy="2776418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8141" y="4065343"/>
                <a:ext cx="3390724" cy="2776418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3096768" y="4371292"/>
                <a:ext cx="6254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 = ,57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 rot="16200000">
              <a:off x="-311098" y="5210579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Mots par minute (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 Post-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Pre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7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" y="0"/>
            <a:ext cx="9144000" cy="6858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832331" y="7679668"/>
            <a:ext cx="18752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Highest</a:t>
            </a:r>
            <a:r>
              <a:rPr lang="fr-FR" b="1" dirty="0" smtClean="0"/>
              <a:t> </a:t>
            </a:r>
            <a:r>
              <a:rPr lang="fr-FR" b="1" dirty="0" err="1" smtClean="0"/>
              <a:t>Level</a:t>
            </a:r>
            <a:r>
              <a:rPr lang="fr-FR" b="1" dirty="0" smtClean="0"/>
              <a:t> in </a:t>
            </a:r>
            <a:r>
              <a:rPr lang="fr-FR" b="1" dirty="0" err="1" smtClean="0"/>
              <a:t>GraphoGame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01" y="1987020"/>
            <a:ext cx="4041171" cy="3388609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808848" y="4029038"/>
            <a:ext cx="3596191" cy="3062797"/>
            <a:chOff x="808848" y="4029038"/>
            <a:chExt cx="3596191" cy="3062797"/>
          </a:xfrm>
        </p:grpSpPr>
        <p:sp>
          <p:nvSpPr>
            <p:cNvPr id="18" name="ZoneTexte 17"/>
            <p:cNvSpPr txBox="1"/>
            <p:nvPr/>
          </p:nvSpPr>
          <p:spPr>
            <a:xfrm rot="16200000">
              <a:off x="-35614" y="5167091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Mots par minute (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 Post-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Pre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0158" y="4029038"/>
              <a:ext cx="3364881" cy="3062797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793937" y="1113809"/>
            <a:ext cx="3640580" cy="3013206"/>
            <a:chOff x="793937" y="1113809"/>
            <a:chExt cx="3640580" cy="3013206"/>
          </a:xfrm>
        </p:grpSpPr>
        <p:sp>
          <p:nvSpPr>
            <p:cNvPr id="4" name="ZoneTexte 3"/>
            <p:cNvSpPr txBox="1"/>
            <p:nvPr/>
          </p:nvSpPr>
          <p:spPr>
            <a:xfrm rot="16200000">
              <a:off x="-50525" y="2338317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Mots par minute (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 Post-</a:t>
              </a:r>
              <a:r>
                <a:rPr lang="fr-FR" sz="10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Pre</a:t>
              </a:r>
              <a:r>
                <a:rPr lang="fr-FR" sz="1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5410" y="1113809"/>
              <a:ext cx="3329107" cy="3013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4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338203" y="1802100"/>
            <a:ext cx="6819123" cy="5088534"/>
            <a:chOff x="863690" y="1206095"/>
            <a:chExt cx="6892737" cy="466274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90" y="1206095"/>
              <a:ext cx="6892737" cy="466274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457965" y="3683142"/>
              <a:ext cx="338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**</a:t>
              </a:r>
              <a:endParaRPr lang="fr-FR" sz="12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03395" y="1819322"/>
              <a:ext cx="596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</a:t>
              </a:r>
              <a:r>
                <a:rPr lang="fr-FR" sz="1400" dirty="0" smtClean="0"/>
                <a:t>&lt;.08</a:t>
              </a:r>
              <a:endParaRPr lang="fr-FR" sz="1400" dirty="0"/>
            </a:p>
          </p:txBody>
        </p:sp>
        <p:cxnSp>
          <p:nvCxnSpPr>
            <p:cNvPr id="17" name="Connecteur droit 16"/>
            <p:cNvCxnSpPr/>
            <p:nvPr/>
          </p:nvCxnSpPr>
          <p:spPr>
            <a:xfrm flipV="1">
              <a:off x="2483648" y="3798331"/>
              <a:ext cx="0" cy="3003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2483648" y="3798331"/>
              <a:ext cx="547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2700475" y="3801086"/>
              <a:ext cx="42862" cy="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2745718" y="3798331"/>
              <a:ext cx="0" cy="3736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3354137" y="3686135"/>
              <a:ext cx="338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**</a:t>
              </a:r>
              <a:endParaRPr lang="fr-FR" sz="1200" dirty="0"/>
            </a:p>
          </p:txBody>
        </p:sp>
        <p:cxnSp>
          <p:nvCxnSpPr>
            <p:cNvPr id="26" name="Connecteur droit 25"/>
            <p:cNvCxnSpPr/>
            <p:nvPr/>
          </p:nvCxnSpPr>
          <p:spPr>
            <a:xfrm flipV="1">
              <a:off x="3379819" y="3801324"/>
              <a:ext cx="0" cy="3003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379819" y="3801324"/>
              <a:ext cx="547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3641890" y="3801324"/>
              <a:ext cx="0" cy="3736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3598076" y="3804079"/>
              <a:ext cx="42862" cy="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V="1">
              <a:off x="4299307" y="1949400"/>
              <a:ext cx="0" cy="240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312356" y="1946645"/>
              <a:ext cx="547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V="1">
              <a:off x="4604874" y="1946645"/>
              <a:ext cx="953" cy="5235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V="1">
              <a:off x="4562012" y="1949400"/>
              <a:ext cx="42862" cy="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6075684" y="3406143"/>
              <a:ext cx="338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**</a:t>
              </a:r>
              <a:endParaRPr lang="fr-FR" sz="1200" dirty="0"/>
            </a:p>
          </p:txBody>
        </p:sp>
        <p:cxnSp>
          <p:nvCxnSpPr>
            <p:cNvPr id="50" name="Connecteur droit 49"/>
            <p:cNvCxnSpPr/>
            <p:nvPr/>
          </p:nvCxnSpPr>
          <p:spPr>
            <a:xfrm flipV="1">
              <a:off x="6101366" y="3521332"/>
              <a:ext cx="0" cy="3003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6101366" y="3521332"/>
              <a:ext cx="547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V="1">
              <a:off x="6363437" y="3521332"/>
              <a:ext cx="0" cy="3736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6319622" y="3524086"/>
              <a:ext cx="42862" cy="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4336703" y="1788545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*</a:t>
              </a:r>
              <a:endParaRPr lang="fr-FR" dirty="0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822521" y="558756"/>
            <a:ext cx="4048429" cy="1244149"/>
            <a:chOff x="3086806" y="934475"/>
            <a:chExt cx="5242633" cy="1026068"/>
          </a:xfrm>
        </p:grpSpPr>
        <p:sp>
          <p:nvSpPr>
            <p:cNvPr id="60" name="Flèche droite rayée 59">
              <a:extLst>
                <a:ext uri="{FF2B5EF4-FFF2-40B4-BE49-F238E27FC236}">
                  <a16:creationId xmlns:a16="http://schemas.microsoft.com/office/drawing/2014/main" id="{4FCFD894-EF91-4FB9-A34C-22A8B51ABA38}"/>
                </a:ext>
              </a:extLst>
            </p:cNvPr>
            <p:cNvSpPr/>
            <p:nvPr/>
          </p:nvSpPr>
          <p:spPr>
            <a:xfrm>
              <a:off x="3086806" y="1501166"/>
              <a:ext cx="5242633" cy="431800"/>
            </a:xfrm>
            <a:prstGeom prst="stripedRightArrow">
              <a:avLst>
                <a:gd name="adj1" fmla="val 50000"/>
                <a:gd name="adj2" fmla="val 5984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000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384615" y="938677"/>
              <a:ext cx="1017586" cy="253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Pré-test :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408877" y="934475"/>
              <a:ext cx="1102695" cy="253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Post-test</a:t>
              </a:r>
              <a:r>
                <a:rPr lang="fr-FR" sz="14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:</a:t>
              </a:r>
            </a:p>
          </p:txBody>
        </p:sp>
        <p:cxnSp>
          <p:nvCxnSpPr>
            <p:cNvPr id="63" name="Connecteur droit avec flèche 62"/>
            <p:cNvCxnSpPr/>
            <p:nvPr/>
          </p:nvCxnSpPr>
          <p:spPr>
            <a:xfrm flipV="1">
              <a:off x="3777512" y="1303214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5581999" y="945782"/>
              <a:ext cx="2198747" cy="609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Evaluations nationales:</a:t>
              </a:r>
            </a:p>
            <a:p>
              <a:pPr marL="285750" indent="-107950">
                <a:buFont typeface="Arial" panose="020B0604020202020204" pitchFamily="34" charset="0"/>
                <a:buChar char="•"/>
              </a:pPr>
              <a:r>
                <a:rPr lang="fr-FR" sz="1400" dirty="0" smtClean="0">
                  <a:latin typeface="Arial Narrow" panose="020B0606020202030204" pitchFamily="34" charset="0"/>
                </a:rPr>
                <a:t>Lecture </a:t>
              </a:r>
            </a:p>
            <a:p>
              <a:pPr marL="285750" indent="-107950">
                <a:buFont typeface="Arial" panose="020B0604020202020204" pitchFamily="34" charset="0"/>
                <a:buChar char="•"/>
              </a:pPr>
              <a:r>
                <a:rPr lang="fr-FR" sz="1400" dirty="0" smtClean="0">
                  <a:latin typeface="Arial Narrow" panose="020B0606020202030204" pitchFamily="34" charset="0"/>
                </a:rPr>
                <a:t>Math</a:t>
              </a:r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V="1">
              <a:off x="4984012" y="1309564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V="1">
              <a:off x="5784112" y="1319386"/>
              <a:ext cx="0" cy="289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3981772" y="1293417"/>
              <a:ext cx="845289" cy="253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Arial Narrow" panose="020B0606020202030204" pitchFamily="34" charset="0"/>
                </a:rPr>
                <a:t>5 mois</a:t>
              </a:r>
              <a:endParaRPr lang="fr-FR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5031849" y="1305860"/>
              <a:ext cx="845289" cy="253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Arial Narrow" panose="020B0606020202030204" pitchFamily="34" charset="0"/>
                </a:rPr>
                <a:t>4 mois</a:t>
              </a:r>
              <a:endParaRPr lang="fr-FR" sz="140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BFDD19F9-C86E-4F19-9879-45ED57735ACD}"/>
                </a:ext>
              </a:extLst>
            </p:cNvPr>
            <p:cNvCxnSpPr/>
            <p:nvPr/>
          </p:nvCxnSpPr>
          <p:spPr>
            <a:xfrm flipH="1">
              <a:off x="5297812" y="1609084"/>
              <a:ext cx="9113" cy="197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216" y="1576428"/>
              <a:ext cx="678097" cy="38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CP</a:t>
              </a:r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3F790695-5A90-4A4B-82E5-80F5D75E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196" y="1576430"/>
              <a:ext cx="850839" cy="38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CE1</a:t>
              </a:r>
              <a:endParaRPr lang="fr-FR" altLang="fr-FR" sz="18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384793" y="986175"/>
            <a:ext cx="3834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Résultats aux évaluations nationales </a:t>
            </a:r>
          </a:p>
          <a:p>
            <a:r>
              <a:rPr lang="fr-FR" alt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(4 mois après)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08013" y="1301750"/>
            <a:ext cx="6932612" cy="4708525"/>
            <a:chOff x="383" y="820"/>
            <a:chExt cx="4367" cy="2966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3" y="820"/>
              <a:ext cx="4365" cy="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385" y="822"/>
              <a:ext cx="4365" cy="29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70" y="1174"/>
              <a:ext cx="4102" cy="1375"/>
            </a:xfrm>
            <a:custGeom>
              <a:avLst/>
              <a:gdLst>
                <a:gd name="T0" fmla="*/ 0 w 4102"/>
                <a:gd name="T1" fmla="*/ 1375 h 1375"/>
                <a:gd name="T2" fmla="*/ 4102 w 4102"/>
                <a:gd name="T3" fmla="*/ 1375 h 1375"/>
                <a:gd name="T4" fmla="*/ 0 w 4102"/>
                <a:gd name="T5" fmla="*/ 1030 h 1375"/>
                <a:gd name="T6" fmla="*/ 4102 w 4102"/>
                <a:gd name="T7" fmla="*/ 1030 h 1375"/>
                <a:gd name="T8" fmla="*/ 0 w 4102"/>
                <a:gd name="T9" fmla="*/ 685 h 1375"/>
                <a:gd name="T10" fmla="*/ 4102 w 4102"/>
                <a:gd name="T11" fmla="*/ 685 h 1375"/>
                <a:gd name="T12" fmla="*/ 0 w 4102"/>
                <a:gd name="T13" fmla="*/ 345 h 1375"/>
                <a:gd name="T14" fmla="*/ 4102 w 4102"/>
                <a:gd name="T15" fmla="*/ 345 h 1375"/>
                <a:gd name="T16" fmla="*/ 0 w 4102"/>
                <a:gd name="T17" fmla="*/ 0 h 1375"/>
                <a:gd name="T18" fmla="*/ 4102 w 4102"/>
                <a:gd name="T1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02" h="1375">
                  <a:moveTo>
                    <a:pt x="0" y="1375"/>
                  </a:moveTo>
                  <a:lnTo>
                    <a:pt x="4102" y="1375"/>
                  </a:lnTo>
                  <a:moveTo>
                    <a:pt x="0" y="1030"/>
                  </a:moveTo>
                  <a:lnTo>
                    <a:pt x="4102" y="1030"/>
                  </a:lnTo>
                  <a:moveTo>
                    <a:pt x="0" y="685"/>
                  </a:moveTo>
                  <a:lnTo>
                    <a:pt x="4102" y="685"/>
                  </a:lnTo>
                  <a:moveTo>
                    <a:pt x="0" y="345"/>
                  </a:moveTo>
                  <a:lnTo>
                    <a:pt x="4102" y="345"/>
                  </a:lnTo>
                  <a:moveTo>
                    <a:pt x="0" y="0"/>
                  </a:moveTo>
                  <a:lnTo>
                    <a:pt x="4102" y="0"/>
                  </a:lnTo>
                </a:path>
              </a:pathLst>
            </a:cu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682" y="1435"/>
              <a:ext cx="3748" cy="1456"/>
            </a:xfrm>
            <a:custGeom>
              <a:avLst/>
              <a:gdLst>
                <a:gd name="T0" fmla="*/ 0 w 3748"/>
                <a:gd name="T1" fmla="*/ 1288 h 1456"/>
                <a:gd name="T2" fmla="*/ 101 w 3748"/>
                <a:gd name="T3" fmla="*/ 1288 h 1456"/>
                <a:gd name="T4" fmla="*/ 101 w 3748"/>
                <a:gd name="T5" fmla="*/ 1456 h 1456"/>
                <a:gd name="T6" fmla="*/ 0 w 3748"/>
                <a:gd name="T7" fmla="*/ 1456 h 1456"/>
                <a:gd name="T8" fmla="*/ 0 w 3748"/>
                <a:gd name="T9" fmla="*/ 1288 h 1456"/>
                <a:gd name="T10" fmla="*/ 455 w 3748"/>
                <a:gd name="T11" fmla="*/ 944 h 1456"/>
                <a:gd name="T12" fmla="*/ 560 w 3748"/>
                <a:gd name="T13" fmla="*/ 944 h 1456"/>
                <a:gd name="T14" fmla="*/ 560 w 3748"/>
                <a:gd name="T15" fmla="*/ 1456 h 1456"/>
                <a:gd name="T16" fmla="*/ 455 w 3748"/>
                <a:gd name="T17" fmla="*/ 1456 h 1456"/>
                <a:gd name="T18" fmla="*/ 455 w 3748"/>
                <a:gd name="T19" fmla="*/ 944 h 1456"/>
                <a:gd name="T20" fmla="*/ 910 w 3748"/>
                <a:gd name="T21" fmla="*/ 0 h 1456"/>
                <a:gd name="T22" fmla="*/ 1015 w 3748"/>
                <a:gd name="T23" fmla="*/ 0 h 1456"/>
                <a:gd name="T24" fmla="*/ 1015 w 3748"/>
                <a:gd name="T25" fmla="*/ 1456 h 1456"/>
                <a:gd name="T26" fmla="*/ 910 w 3748"/>
                <a:gd name="T27" fmla="*/ 1456 h 1456"/>
                <a:gd name="T28" fmla="*/ 910 w 3748"/>
                <a:gd name="T29" fmla="*/ 0 h 1456"/>
                <a:gd name="T30" fmla="*/ 1369 w 3748"/>
                <a:gd name="T31" fmla="*/ 1140 h 1456"/>
                <a:gd name="T32" fmla="*/ 1470 w 3748"/>
                <a:gd name="T33" fmla="*/ 1140 h 1456"/>
                <a:gd name="T34" fmla="*/ 1470 w 3748"/>
                <a:gd name="T35" fmla="*/ 1456 h 1456"/>
                <a:gd name="T36" fmla="*/ 1369 w 3748"/>
                <a:gd name="T37" fmla="*/ 1456 h 1456"/>
                <a:gd name="T38" fmla="*/ 1369 w 3748"/>
                <a:gd name="T39" fmla="*/ 1140 h 1456"/>
                <a:gd name="T40" fmla="*/ 1824 w 3748"/>
                <a:gd name="T41" fmla="*/ 762 h 1456"/>
                <a:gd name="T42" fmla="*/ 1924 w 3748"/>
                <a:gd name="T43" fmla="*/ 762 h 1456"/>
                <a:gd name="T44" fmla="*/ 1924 w 3748"/>
                <a:gd name="T45" fmla="*/ 1456 h 1456"/>
                <a:gd name="T46" fmla="*/ 1824 w 3748"/>
                <a:gd name="T47" fmla="*/ 1456 h 1456"/>
                <a:gd name="T48" fmla="*/ 1824 w 3748"/>
                <a:gd name="T49" fmla="*/ 762 h 1456"/>
                <a:gd name="T50" fmla="*/ 2278 w 3748"/>
                <a:gd name="T51" fmla="*/ 987 h 1456"/>
                <a:gd name="T52" fmla="*/ 2379 w 3748"/>
                <a:gd name="T53" fmla="*/ 987 h 1456"/>
                <a:gd name="T54" fmla="*/ 2379 w 3748"/>
                <a:gd name="T55" fmla="*/ 1456 h 1456"/>
                <a:gd name="T56" fmla="*/ 2278 w 3748"/>
                <a:gd name="T57" fmla="*/ 1456 h 1456"/>
                <a:gd name="T58" fmla="*/ 2278 w 3748"/>
                <a:gd name="T59" fmla="*/ 987 h 1456"/>
                <a:gd name="T60" fmla="*/ 2733 w 3748"/>
                <a:gd name="T61" fmla="*/ 891 h 1456"/>
                <a:gd name="T62" fmla="*/ 2838 w 3748"/>
                <a:gd name="T63" fmla="*/ 891 h 1456"/>
                <a:gd name="T64" fmla="*/ 2838 w 3748"/>
                <a:gd name="T65" fmla="*/ 1456 h 1456"/>
                <a:gd name="T66" fmla="*/ 2733 w 3748"/>
                <a:gd name="T67" fmla="*/ 1456 h 1456"/>
                <a:gd name="T68" fmla="*/ 2733 w 3748"/>
                <a:gd name="T69" fmla="*/ 891 h 1456"/>
                <a:gd name="T70" fmla="*/ 3188 w 3748"/>
                <a:gd name="T71" fmla="*/ 1241 h 1456"/>
                <a:gd name="T72" fmla="*/ 3293 w 3748"/>
                <a:gd name="T73" fmla="*/ 1241 h 1456"/>
                <a:gd name="T74" fmla="*/ 3293 w 3748"/>
                <a:gd name="T75" fmla="*/ 1456 h 1456"/>
                <a:gd name="T76" fmla="*/ 3188 w 3748"/>
                <a:gd name="T77" fmla="*/ 1456 h 1456"/>
                <a:gd name="T78" fmla="*/ 3188 w 3748"/>
                <a:gd name="T79" fmla="*/ 1241 h 1456"/>
                <a:gd name="T80" fmla="*/ 3647 w 3748"/>
                <a:gd name="T81" fmla="*/ 1308 h 1456"/>
                <a:gd name="T82" fmla="*/ 3748 w 3748"/>
                <a:gd name="T83" fmla="*/ 1308 h 1456"/>
                <a:gd name="T84" fmla="*/ 3748 w 3748"/>
                <a:gd name="T85" fmla="*/ 1456 h 1456"/>
                <a:gd name="T86" fmla="*/ 3647 w 3748"/>
                <a:gd name="T87" fmla="*/ 1456 h 1456"/>
                <a:gd name="T88" fmla="*/ 3647 w 3748"/>
                <a:gd name="T89" fmla="*/ 1308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48" h="1456">
                  <a:moveTo>
                    <a:pt x="0" y="1288"/>
                  </a:moveTo>
                  <a:lnTo>
                    <a:pt x="101" y="1288"/>
                  </a:lnTo>
                  <a:lnTo>
                    <a:pt x="101" y="1456"/>
                  </a:lnTo>
                  <a:lnTo>
                    <a:pt x="0" y="1456"/>
                  </a:lnTo>
                  <a:lnTo>
                    <a:pt x="0" y="1288"/>
                  </a:lnTo>
                  <a:close/>
                  <a:moveTo>
                    <a:pt x="455" y="944"/>
                  </a:moveTo>
                  <a:lnTo>
                    <a:pt x="560" y="944"/>
                  </a:lnTo>
                  <a:lnTo>
                    <a:pt x="560" y="1456"/>
                  </a:lnTo>
                  <a:lnTo>
                    <a:pt x="455" y="1456"/>
                  </a:lnTo>
                  <a:lnTo>
                    <a:pt x="455" y="944"/>
                  </a:lnTo>
                  <a:close/>
                  <a:moveTo>
                    <a:pt x="910" y="0"/>
                  </a:moveTo>
                  <a:lnTo>
                    <a:pt x="1015" y="0"/>
                  </a:lnTo>
                  <a:lnTo>
                    <a:pt x="1015" y="1456"/>
                  </a:lnTo>
                  <a:lnTo>
                    <a:pt x="910" y="1456"/>
                  </a:lnTo>
                  <a:lnTo>
                    <a:pt x="910" y="0"/>
                  </a:lnTo>
                  <a:close/>
                  <a:moveTo>
                    <a:pt x="1369" y="1140"/>
                  </a:moveTo>
                  <a:lnTo>
                    <a:pt x="1470" y="1140"/>
                  </a:lnTo>
                  <a:lnTo>
                    <a:pt x="1470" y="1456"/>
                  </a:lnTo>
                  <a:lnTo>
                    <a:pt x="1369" y="1456"/>
                  </a:lnTo>
                  <a:lnTo>
                    <a:pt x="1369" y="1140"/>
                  </a:lnTo>
                  <a:close/>
                  <a:moveTo>
                    <a:pt x="1824" y="762"/>
                  </a:moveTo>
                  <a:lnTo>
                    <a:pt x="1924" y="762"/>
                  </a:lnTo>
                  <a:lnTo>
                    <a:pt x="1924" y="1456"/>
                  </a:lnTo>
                  <a:lnTo>
                    <a:pt x="1824" y="1456"/>
                  </a:lnTo>
                  <a:lnTo>
                    <a:pt x="1824" y="762"/>
                  </a:lnTo>
                  <a:close/>
                  <a:moveTo>
                    <a:pt x="2278" y="987"/>
                  </a:moveTo>
                  <a:lnTo>
                    <a:pt x="2379" y="987"/>
                  </a:lnTo>
                  <a:lnTo>
                    <a:pt x="2379" y="1456"/>
                  </a:lnTo>
                  <a:lnTo>
                    <a:pt x="2278" y="1456"/>
                  </a:lnTo>
                  <a:lnTo>
                    <a:pt x="2278" y="987"/>
                  </a:lnTo>
                  <a:close/>
                  <a:moveTo>
                    <a:pt x="2733" y="891"/>
                  </a:moveTo>
                  <a:lnTo>
                    <a:pt x="2838" y="891"/>
                  </a:lnTo>
                  <a:lnTo>
                    <a:pt x="2838" y="1456"/>
                  </a:lnTo>
                  <a:lnTo>
                    <a:pt x="2733" y="1456"/>
                  </a:lnTo>
                  <a:lnTo>
                    <a:pt x="2733" y="891"/>
                  </a:lnTo>
                  <a:close/>
                  <a:moveTo>
                    <a:pt x="3188" y="1241"/>
                  </a:moveTo>
                  <a:lnTo>
                    <a:pt x="3293" y="1241"/>
                  </a:lnTo>
                  <a:lnTo>
                    <a:pt x="3293" y="1456"/>
                  </a:lnTo>
                  <a:lnTo>
                    <a:pt x="3188" y="1456"/>
                  </a:lnTo>
                  <a:lnTo>
                    <a:pt x="3188" y="1241"/>
                  </a:lnTo>
                  <a:close/>
                  <a:moveTo>
                    <a:pt x="3647" y="1308"/>
                  </a:moveTo>
                  <a:lnTo>
                    <a:pt x="3748" y="1308"/>
                  </a:lnTo>
                  <a:lnTo>
                    <a:pt x="3748" y="1456"/>
                  </a:lnTo>
                  <a:lnTo>
                    <a:pt x="3647" y="1456"/>
                  </a:lnTo>
                  <a:lnTo>
                    <a:pt x="3647" y="1308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811" y="1507"/>
              <a:ext cx="3748" cy="1384"/>
            </a:xfrm>
            <a:custGeom>
              <a:avLst/>
              <a:gdLst>
                <a:gd name="T0" fmla="*/ 0 w 3748"/>
                <a:gd name="T1" fmla="*/ 1221 h 1384"/>
                <a:gd name="T2" fmla="*/ 101 w 3748"/>
                <a:gd name="T3" fmla="*/ 1221 h 1384"/>
                <a:gd name="T4" fmla="*/ 101 w 3748"/>
                <a:gd name="T5" fmla="*/ 1384 h 1384"/>
                <a:gd name="T6" fmla="*/ 0 w 3748"/>
                <a:gd name="T7" fmla="*/ 1384 h 1384"/>
                <a:gd name="T8" fmla="*/ 0 w 3748"/>
                <a:gd name="T9" fmla="*/ 1221 h 1384"/>
                <a:gd name="T10" fmla="*/ 455 w 3748"/>
                <a:gd name="T11" fmla="*/ 843 h 1384"/>
                <a:gd name="T12" fmla="*/ 560 w 3748"/>
                <a:gd name="T13" fmla="*/ 843 h 1384"/>
                <a:gd name="T14" fmla="*/ 560 w 3748"/>
                <a:gd name="T15" fmla="*/ 1384 h 1384"/>
                <a:gd name="T16" fmla="*/ 455 w 3748"/>
                <a:gd name="T17" fmla="*/ 1384 h 1384"/>
                <a:gd name="T18" fmla="*/ 455 w 3748"/>
                <a:gd name="T19" fmla="*/ 843 h 1384"/>
                <a:gd name="T20" fmla="*/ 910 w 3748"/>
                <a:gd name="T21" fmla="*/ 0 h 1384"/>
                <a:gd name="T22" fmla="*/ 1015 w 3748"/>
                <a:gd name="T23" fmla="*/ 0 h 1384"/>
                <a:gd name="T24" fmla="*/ 1015 w 3748"/>
                <a:gd name="T25" fmla="*/ 1384 h 1384"/>
                <a:gd name="T26" fmla="*/ 910 w 3748"/>
                <a:gd name="T27" fmla="*/ 1384 h 1384"/>
                <a:gd name="T28" fmla="*/ 910 w 3748"/>
                <a:gd name="T29" fmla="*/ 0 h 1384"/>
                <a:gd name="T30" fmla="*/ 1369 w 3748"/>
                <a:gd name="T31" fmla="*/ 1044 h 1384"/>
                <a:gd name="T32" fmla="*/ 1470 w 3748"/>
                <a:gd name="T33" fmla="*/ 1044 h 1384"/>
                <a:gd name="T34" fmla="*/ 1470 w 3748"/>
                <a:gd name="T35" fmla="*/ 1384 h 1384"/>
                <a:gd name="T36" fmla="*/ 1369 w 3748"/>
                <a:gd name="T37" fmla="*/ 1384 h 1384"/>
                <a:gd name="T38" fmla="*/ 1369 w 3748"/>
                <a:gd name="T39" fmla="*/ 1044 h 1384"/>
                <a:gd name="T40" fmla="*/ 1824 w 3748"/>
                <a:gd name="T41" fmla="*/ 752 h 1384"/>
                <a:gd name="T42" fmla="*/ 1924 w 3748"/>
                <a:gd name="T43" fmla="*/ 752 h 1384"/>
                <a:gd name="T44" fmla="*/ 1924 w 3748"/>
                <a:gd name="T45" fmla="*/ 1384 h 1384"/>
                <a:gd name="T46" fmla="*/ 1824 w 3748"/>
                <a:gd name="T47" fmla="*/ 1384 h 1384"/>
                <a:gd name="T48" fmla="*/ 1824 w 3748"/>
                <a:gd name="T49" fmla="*/ 752 h 1384"/>
                <a:gd name="T50" fmla="*/ 2279 w 3748"/>
                <a:gd name="T51" fmla="*/ 929 h 1384"/>
                <a:gd name="T52" fmla="*/ 2379 w 3748"/>
                <a:gd name="T53" fmla="*/ 929 h 1384"/>
                <a:gd name="T54" fmla="*/ 2379 w 3748"/>
                <a:gd name="T55" fmla="*/ 1384 h 1384"/>
                <a:gd name="T56" fmla="*/ 2279 w 3748"/>
                <a:gd name="T57" fmla="*/ 1384 h 1384"/>
                <a:gd name="T58" fmla="*/ 2279 w 3748"/>
                <a:gd name="T59" fmla="*/ 929 h 1384"/>
                <a:gd name="T60" fmla="*/ 2733 w 3748"/>
                <a:gd name="T61" fmla="*/ 800 h 1384"/>
                <a:gd name="T62" fmla="*/ 2839 w 3748"/>
                <a:gd name="T63" fmla="*/ 800 h 1384"/>
                <a:gd name="T64" fmla="*/ 2839 w 3748"/>
                <a:gd name="T65" fmla="*/ 1384 h 1384"/>
                <a:gd name="T66" fmla="*/ 2733 w 3748"/>
                <a:gd name="T67" fmla="*/ 1384 h 1384"/>
                <a:gd name="T68" fmla="*/ 2733 w 3748"/>
                <a:gd name="T69" fmla="*/ 800 h 1384"/>
                <a:gd name="T70" fmla="*/ 3193 w 3748"/>
                <a:gd name="T71" fmla="*/ 1164 h 1384"/>
                <a:gd name="T72" fmla="*/ 3293 w 3748"/>
                <a:gd name="T73" fmla="*/ 1164 h 1384"/>
                <a:gd name="T74" fmla="*/ 3293 w 3748"/>
                <a:gd name="T75" fmla="*/ 1384 h 1384"/>
                <a:gd name="T76" fmla="*/ 3193 w 3748"/>
                <a:gd name="T77" fmla="*/ 1384 h 1384"/>
                <a:gd name="T78" fmla="*/ 3193 w 3748"/>
                <a:gd name="T79" fmla="*/ 1164 h 1384"/>
                <a:gd name="T80" fmla="*/ 3648 w 3748"/>
                <a:gd name="T81" fmla="*/ 1221 h 1384"/>
                <a:gd name="T82" fmla="*/ 3748 w 3748"/>
                <a:gd name="T83" fmla="*/ 1221 h 1384"/>
                <a:gd name="T84" fmla="*/ 3748 w 3748"/>
                <a:gd name="T85" fmla="*/ 1384 h 1384"/>
                <a:gd name="T86" fmla="*/ 3648 w 3748"/>
                <a:gd name="T87" fmla="*/ 1384 h 1384"/>
                <a:gd name="T88" fmla="*/ 3648 w 3748"/>
                <a:gd name="T89" fmla="*/ 1221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48" h="1384">
                  <a:moveTo>
                    <a:pt x="0" y="1221"/>
                  </a:moveTo>
                  <a:lnTo>
                    <a:pt x="101" y="1221"/>
                  </a:lnTo>
                  <a:lnTo>
                    <a:pt x="101" y="1384"/>
                  </a:lnTo>
                  <a:lnTo>
                    <a:pt x="0" y="1384"/>
                  </a:lnTo>
                  <a:lnTo>
                    <a:pt x="0" y="1221"/>
                  </a:lnTo>
                  <a:close/>
                  <a:moveTo>
                    <a:pt x="455" y="843"/>
                  </a:moveTo>
                  <a:lnTo>
                    <a:pt x="560" y="843"/>
                  </a:lnTo>
                  <a:lnTo>
                    <a:pt x="560" y="1384"/>
                  </a:lnTo>
                  <a:lnTo>
                    <a:pt x="455" y="1384"/>
                  </a:lnTo>
                  <a:lnTo>
                    <a:pt x="455" y="843"/>
                  </a:lnTo>
                  <a:close/>
                  <a:moveTo>
                    <a:pt x="910" y="0"/>
                  </a:moveTo>
                  <a:lnTo>
                    <a:pt x="1015" y="0"/>
                  </a:lnTo>
                  <a:lnTo>
                    <a:pt x="1015" y="1384"/>
                  </a:lnTo>
                  <a:lnTo>
                    <a:pt x="910" y="1384"/>
                  </a:lnTo>
                  <a:lnTo>
                    <a:pt x="910" y="0"/>
                  </a:lnTo>
                  <a:close/>
                  <a:moveTo>
                    <a:pt x="1369" y="1044"/>
                  </a:moveTo>
                  <a:lnTo>
                    <a:pt x="1470" y="1044"/>
                  </a:lnTo>
                  <a:lnTo>
                    <a:pt x="1470" y="1384"/>
                  </a:lnTo>
                  <a:lnTo>
                    <a:pt x="1369" y="1384"/>
                  </a:lnTo>
                  <a:lnTo>
                    <a:pt x="1369" y="1044"/>
                  </a:lnTo>
                  <a:close/>
                  <a:moveTo>
                    <a:pt x="1824" y="752"/>
                  </a:moveTo>
                  <a:lnTo>
                    <a:pt x="1924" y="752"/>
                  </a:lnTo>
                  <a:lnTo>
                    <a:pt x="1924" y="1384"/>
                  </a:lnTo>
                  <a:lnTo>
                    <a:pt x="1824" y="1384"/>
                  </a:lnTo>
                  <a:lnTo>
                    <a:pt x="1824" y="752"/>
                  </a:lnTo>
                  <a:close/>
                  <a:moveTo>
                    <a:pt x="2279" y="929"/>
                  </a:moveTo>
                  <a:lnTo>
                    <a:pt x="2379" y="929"/>
                  </a:lnTo>
                  <a:lnTo>
                    <a:pt x="2379" y="1384"/>
                  </a:lnTo>
                  <a:lnTo>
                    <a:pt x="2279" y="1384"/>
                  </a:lnTo>
                  <a:lnTo>
                    <a:pt x="2279" y="929"/>
                  </a:lnTo>
                  <a:close/>
                  <a:moveTo>
                    <a:pt x="2733" y="800"/>
                  </a:moveTo>
                  <a:lnTo>
                    <a:pt x="2839" y="800"/>
                  </a:lnTo>
                  <a:lnTo>
                    <a:pt x="2839" y="1384"/>
                  </a:lnTo>
                  <a:lnTo>
                    <a:pt x="2733" y="1384"/>
                  </a:lnTo>
                  <a:lnTo>
                    <a:pt x="2733" y="800"/>
                  </a:lnTo>
                  <a:close/>
                  <a:moveTo>
                    <a:pt x="3193" y="1164"/>
                  </a:moveTo>
                  <a:lnTo>
                    <a:pt x="3293" y="1164"/>
                  </a:lnTo>
                  <a:lnTo>
                    <a:pt x="3293" y="1384"/>
                  </a:lnTo>
                  <a:lnTo>
                    <a:pt x="3193" y="1384"/>
                  </a:lnTo>
                  <a:lnTo>
                    <a:pt x="3193" y="1164"/>
                  </a:lnTo>
                  <a:close/>
                  <a:moveTo>
                    <a:pt x="3648" y="1221"/>
                  </a:moveTo>
                  <a:lnTo>
                    <a:pt x="3748" y="1221"/>
                  </a:lnTo>
                  <a:lnTo>
                    <a:pt x="3748" y="1384"/>
                  </a:lnTo>
                  <a:lnTo>
                    <a:pt x="3648" y="1384"/>
                  </a:lnTo>
                  <a:lnTo>
                    <a:pt x="3648" y="1221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718" y="2716"/>
              <a:ext cx="29" cy="15"/>
            </a:xfrm>
            <a:custGeom>
              <a:avLst/>
              <a:gdLst>
                <a:gd name="T0" fmla="*/ 14 w 29"/>
                <a:gd name="T1" fmla="*/ 10 h 15"/>
                <a:gd name="T2" fmla="*/ 14 w 29"/>
                <a:gd name="T3" fmla="*/ 15 h 15"/>
                <a:gd name="T4" fmla="*/ 14 w 29"/>
                <a:gd name="T5" fmla="*/ 10 h 15"/>
                <a:gd name="T6" fmla="*/ 14 w 29"/>
                <a:gd name="T7" fmla="*/ 0 h 15"/>
                <a:gd name="T8" fmla="*/ 0 w 29"/>
                <a:gd name="T9" fmla="*/ 15 h 15"/>
                <a:gd name="T10" fmla="*/ 29 w 29"/>
                <a:gd name="T11" fmla="*/ 15 h 15"/>
                <a:gd name="T12" fmla="*/ 0 w 29"/>
                <a:gd name="T13" fmla="*/ 0 h 15"/>
                <a:gd name="T14" fmla="*/ 29 w 29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5">
                  <a:moveTo>
                    <a:pt x="14" y="10"/>
                  </a:moveTo>
                  <a:lnTo>
                    <a:pt x="14" y="15"/>
                  </a:lnTo>
                  <a:moveTo>
                    <a:pt x="14" y="10"/>
                  </a:moveTo>
                  <a:lnTo>
                    <a:pt x="14" y="0"/>
                  </a:lnTo>
                  <a:moveTo>
                    <a:pt x="0" y="15"/>
                  </a:moveTo>
                  <a:lnTo>
                    <a:pt x="29" y="15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173" y="2367"/>
              <a:ext cx="28" cy="24"/>
            </a:xfrm>
            <a:custGeom>
              <a:avLst/>
              <a:gdLst>
                <a:gd name="T0" fmla="*/ 14 w 28"/>
                <a:gd name="T1" fmla="*/ 14 h 24"/>
                <a:gd name="T2" fmla="*/ 14 w 28"/>
                <a:gd name="T3" fmla="*/ 24 h 24"/>
                <a:gd name="T4" fmla="*/ 14 w 28"/>
                <a:gd name="T5" fmla="*/ 14 h 24"/>
                <a:gd name="T6" fmla="*/ 14 w 28"/>
                <a:gd name="T7" fmla="*/ 0 h 24"/>
                <a:gd name="T8" fmla="*/ 0 w 28"/>
                <a:gd name="T9" fmla="*/ 24 h 24"/>
                <a:gd name="T10" fmla="*/ 28 w 28"/>
                <a:gd name="T11" fmla="*/ 24 h 24"/>
                <a:gd name="T12" fmla="*/ 0 w 28"/>
                <a:gd name="T13" fmla="*/ 0 h 24"/>
                <a:gd name="T14" fmla="*/ 28 w 28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4">
                  <a:moveTo>
                    <a:pt x="14" y="14"/>
                  </a:moveTo>
                  <a:lnTo>
                    <a:pt x="14" y="24"/>
                  </a:lnTo>
                  <a:moveTo>
                    <a:pt x="14" y="14"/>
                  </a:moveTo>
                  <a:lnTo>
                    <a:pt x="14" y="0"/>
                  </a:lnTo>
                  <a:moveTo>
                    <a:pt x="0" y="24"/>
                  </a:moveTo>
                  <a:lnTo>
                    <a:pt x="28" y="24"/>
                  </a:lnTo>
                  <a:moveTo>
                    <a:pt x="0" y="0"/>
                  </a:moveTo>
                  <a:lnTo>
                    <a:pt x="28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1632" y="1361"/>
              <a:ext cx="29" cy="149"/>
            </a:xfrm>
            <a:custGeom>
              <a:avLst/>
              <a:gdLst>
                <a:gd name="T0" fmla="*/ 15 w 29"/>
                <a:gd name="T1" fmla="*/ 77 h 149"/>
                <a:gd name="T2" fmla="*/ 15 w 29"/>
                <a:gd name="T3" fmla="*/ 149 h 149"/>
                <a:gd name="T4" fmla="*/ 15 w 29"/>
                <a:gd name="T5" fmla="*/ 77 h 149"/>
                <a:gd name="T6" fmla="*/ 15 w 29"/>
                <a:gd name="T7" fmla="*/ 0 h 149"/>
                <a:gd name="T8" fmla="*/ 0 w 29"/>
                <a:gd name="T9" fmla="*/ 149 h 149"/>
                <a:gd name="T10" fmla="*/ 29 w 29"/>
                <a:gd name="T11" fmla="*/ 149 h 149"/>
                <a:gd name="T12" fmla="*/ 0 w 29"/>
                <a:gd name="T13" fmla="*/ 0 h 149"/>
                <a:gd name="T14" fmla="*/ 29 w 29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9">
                  <a:moveTo>
                    <a:pt x="15" y="77"/>
                  </a:moveTo>
                  <a:lnTo>
                    <a:pt x="15" y="149"/>
                  </a:lnTo>
                  <a:moveTo>
                    <a:pt x="15" y="77"/>
                  </a:moveTo>
                  <a:lnTo>
                    <a:pt x="15" y="0"/>
                  </a:lnTo>
                  <a:moveTo>
                    <a:pt x="0" y="149"/>
                  </a:moveTo>
                  <a:lnTo>
                    <a:pt x="29" y="149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2087" y="2558"/>
              <a:ext cx="29" cy="34"/>
            </a:xfrm>
            <a:custGeom>
              <a:avLst/>
              <a:gdLst>
                <a:gd name="T0" fmla="*/ 14 w 29"/>
                <a:gd name="T1" fmla="*/ 19 h 34"/>
                <a:gd name="T2" fmla="*/ 14 w 29"/>
                <a:gd name="T3" fmla="*/ 34 h 34"/>
                <a:gd name="T4" fmla="*/ 14 w 29"/>
                <a:gd name="T5" fmla="*/ 19 h 34"/>
                <a:gd name="T6" fmla="*/ 14 w 29"/>
                <a:gd name="T7" fmla="*/ 0 h 34"/>
                <a:gd name="T8" fmla="*/ 0 w 29"/>
                <a:gd name="T9" fmla="*/ 34 h 34"/>
                <a:gd name="T10" fmla="*/ 29 w 29"/>
                <a:gd name="T11" fmla="*/ 34 h 34"/>
                <a:gd name="T12" fmla="*/ 0 w 29"/>
                <a:gd name="T13" fmla="*/ 0 h 34"/>
                <a:gd name="T14" fmla="*/ 29 w 29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4">
                  <a:moveTo>
                    <a:pt x="14" y="19"/>
                  </a:moveTo>
                  <a:lnTo>
                    <a:pt x="14" y="34"/>
                  </a:lnTo>
                  <a:moveTo>
                    <a:pt x="14" y="19"/>
                  </a:moveTo>
                  <a:lnTo>
                    <a:pt x="14" y="0"/>
                  </a:lnTo>
                  <a:moveTo>
                    <a:pt x="0" y="34"/>
                  </a:moveTo>
                  <a:lnTo>
                    <a:pt x="29" y="34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2542" y="2180"/>
              <a:ext cx="28" cy="38"/>
            </a:xfrm>
            <a:custGeom>
              <a:avLst/>
              <a:gdLst>
                <a:gd name="T0" fmla="*/ 14 w 28"/>
                <a:gd name="T1" fmla="*/ 19 h 38"/>
                <a:gd name="T2" fmla="*/ 14 w 28"/>
                <a:gd name="T3" fmla="*/ 38 h 38"/>
                <a:gd name="T4" fmla="*/ 14 w 28"/>
                <a:gd name="T5" fmla="*/ 19 h 38"/>
                <a:gd name="T6" fmla="*/ 14 w 28"/>
                <a:gd name="T7" fmla="*/ 0 h 38"/>
                <a:gd name="T8" fmla="*/ 0 w 28"/>
                <a:gd name="T9" fmla="*/ 38 h 38"/>
                <a:gd name="T10" fmla="*/ 28 w 28"/>
                <a:gd name="T11" fmla="*/ 38 h 38"/>
                <a:gd name="T12" fmla="*/ 0 w 28"/>
                <a:gd name="T13" fmla="*/ 0 h 38"/>
                <a:gd name="T14" fmla="*/ 28 w 2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8">
                  <a:moveTo>
                    <a:pt x="14" y="19"/>
                  </a:moveTo>
                  <a:lnTo>
                    <a:pt x="14" y="38"/>
                  </a:lnTo>
                  <a:moveTo>
                    <a:pt x="14" y="19"/>
                  </a:moveTo>
                  <a:lnTo>
                    <a:pt x="14" y="0"/>
                  </a:lnTo>
                  <a:moveTo>
                    <a:pt x="0" y="38"/>
                  </a:moveTo>
                  <a:lnTo>
                    <a:pt x="28" y="38"/>
                  </a:lnTo>
                  <a:moveTo>
                    <a:pt x="0" y="0"/>
                  </a:moveTo>
                  <a:lnTo>
                    <a:pt x="28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2996" y="2405"/>
              <a:ext cx="29" cy="33"/>
            </a:xfrm>
            <a:custGeom>
              <a:avLst/>
              <a:gdLst>
                <a:gd name="T0" fmla="*/ 15 w 29"/>
                <a:gd name="T1" fmla="*/ 19 h 33"/>
                <a:gd name="T2" fmla="*/ 15 w 29"/>
                <a:gd name="T3" fmla="*/ 33 h 33"/>
                <a:gd name="T4" fmla="*/ 15 w 29"/>
                <a:gd name="T5" fmla="*/ 19 h 33"/>
                <a:gd name="T6" fmla="*/ 15 w 29"/>
                <a:gd name="T7" fmla="*/ 0 h 33"/>
                <a:gd name="T8" fmla="*/ 0 w 29"/>
                <a:gd name="T9" fmla="*/ 33 h 33"/>
                <a:gd name="T10" fmla="*/ 29 w 29"/>
                <a:gd name="T11" fmla="*/ 33 h 33"/>
                <a:gd name="T12" fmla="*/ 0 w 29"/>
                <a:gd name="T13" fmla="*/ 0 h 33"/>
                <a:gd name="T14" fmla="*/ 29 w 29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3">
                  <a:moveTo>
                    <a:pt x="15" y="19"/>
                  </a:moveTo>
                  <a:lnTo>
                    <a:pt x="15" y="33"/>
                  </a:lnTo>
                  <a:moveTo>
                    <a:pt x="15" y="19"/>
                  </a:moveTo>
                  <a:lnTo>
                    <a:pt x="15" y="0"/>
                  </a:lnTo>
                  <a:moveTo>
                    <a:pt x="0" y="33"/>
                  </a:moveTo>
                  <a:lnTo>
                    <a:pt x="29" y="33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3451" y="2304"/>
              <a:ext cx="29" cy="39"/>
            </a:xfrm>
            <a:custGeom>
              <a:avLst/>
              <a:gdLst>
                <a:gd name="T0" fmla="*/ 14 w 29"/>
                <a:gd name="T1" fmla="*/ 20 h 39"/>
                <a:gd name="T2" fmla="*/ 14 w 29"/>
                <a:gd name="T3" fmla="*/ 39 h 39"/>
                <a:gd name="T4" fmla="*/ 14 w 29"/>
                <a:gd name="T5" fmla="*/ 20 h 39"/>
                <a:gd name="T6" fmla="*/ 14 w 29"/>
                <a:gd name="T7" fmla="*/ 0 h 39"/>
                <a:gd name="T8" fmla="*/ 0 w 29"/>
                <a:gd name="T9" fmla="*/ 39 h 39"/>
                <a:gd name="T10" fmla="*/ 29 w 29"/>
                <a:gd name="T11" fmla="*/ 39 h 39"/>
                <a:gd name="T12" fmla="*/ 0 w 29"/>
                <a:gd name="T13" fmla="*/ 0 h 39"/>
                <a:gd name="T14" fmla="*/ 29 w 29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9">
                  <a:moveTo>
                    <a:pt x="14" y="20"/>
                  </a:moveTo>
                  <a:lnTo>
                    <a:pt x="14" y="39"/>
                  </a:lnTo>
                  <a:moveTo>
                    <a:pt x="14" y="20"/>
                  </a:moveTo>
                  <a:lnTo>
                    <a:pt x="14" y="0"/>
                  </a:lnTo>
                  <a:moveTo>
                    <a:pt x="0" y="39"/>
                  </a:moveTo>
                  <a:lnTo>
                    <a:pt x="29" y="39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3910" y="2664"/>
              <a:ext cx="29" cy="23"/>
            </a:xfrm>
            <a:custGeom>
              <a:avLst/>
              <a:gdLst>
                <a:gd name="T0" fmla="*/ 15 w 29"/>
                <a:gd name="T1" fmla="*/ 9 h 23"/>
                <a:gd name="T2" fmla="*/ 15 w 29"/>
                <a:gd name="T3" fmla="*/ 23 h 23"/>
                <a:gd name="T4" fmla="*/ 15 w 29"/>
                <a:gd name="T5" fmla="*/ 9 h 23"/>
                <a:gd name="T6" fmla="*/ 15 w 29"/>
                <a:gd name="T7" fmla="*/ 0 h 23"/>
                <a:gd name="T8" fmla="*/ 0 w 29"/>
                <a:gd name="T9" fmla="*/ 23 h 23"/>
                <a:gd name="T10" fmla="*/ 29 w 29"/>
                <a:gd name="T11" fmla="*/ 23 h 23"/>
                <a:gd name="T12" fmla="*/ 0 w 29"/>
                <a:gd name="T13" fmla="*/ 0 h 23"/>
                <a:gd name="T14" fmla="*/ 29 w 29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3">
                  <a:moveTo>
                    <a:pt x="15" y="9"/>
                  </a:moveTo>
                  <a:lnTo>
                    <a:pt x="15" y="23"/>
                  </a:lnTo>
                  <a:moveTo>
                    <a:pt x="15" y="9"/>
                  </a:moveTo>
                  <a:lnTo>
                    <a:pt x="15" y="0"/>
                  </a:lnTo>
                  <a:moveTo>
                    <a:pt x="0" y="23"/>
                  </a:moveTo>
                  <a:lnTo>
                    <a:pt x="29" y="23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365" y="2735"/>
              <a:ext cx="29" cy="20"/>
            </a:xfrm>
            <a:custGeom>
              <a:avLst/>
              <a:gdLst>
                <a:gd name="T0" fmla="*/ 15 w 29"/>
                <a:gd name="T1" fmla="*/ 10 h 20"/>
                <a:gd name="T2" fmla="*/ 15 w 29"/>
                <a:gd name="T3" fmla="*/ 20 h 20"/>
                <a:gd name="T4" fmla="*/ 15 w 29"/>
                <a:gd name="T5" fmla="*/ 10 h 20"/>
                <a:gd name="T6" fmla="*/ 15 w 29"/>
                <a:gd name="T7" fmla="*/ 0 h 20"/>
                <a:gd name="T8" fmla="*/ 0 w 29"/>
                <a:gd name="T9" fmla="*/ 20 h 20"/>
                <a:gd name="T10" fmla="*/ 29 w 29"/>
                <a:gd name="T11" fmla="*/ 20 h 20"/>
                <a:gd name="T12" fmla="*/ 0 w 29"/>
                <a:gd name="T13" fmla="*/ 0 h 20"/>
                <a:gd name="T14" fmla="*/ 29 w 29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15" y="10"/>
                  </a:moveTo>
                  <a:lnTo>
                    <a:pt x="15" y="20"/>
                  </a:lnTo>
                  <a:moveTo>
                    <a:pt x="15" y="10"/>
                  </a:moveTo>
                  <a:lnTo>
                    <a:pt x="15" y="0"/>
                  </a:lnTo>
                  <a:moveTo>
                    <a:pt x="0" y="20"/>
                  </a:moveTo>
                  <a:lnTo>
                    <a:pt x="29" y="20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847" y="2716"/>
              <a:ext cx="29" cy="24"/>
            </a:xfrm>
            <a:custGeom>
              <a:avLst/>
              <a:gdLst>
                <a:gd name="T0" fmla="*/ 15 w 29"/>
                <a:gd name="T1" fmla="*/ 10 h 24"/>
                <a:gd name="T2" fmla="*/ 15 w 29"/>
                <a:gd name="T3" fmla="*/ 24 h 24"/>
                <a:gd name="T4" fmla="*/ 15 w 29"/>
                <a:gd name="T5" fmla="*/ 10 h 24"/>
                <a:gd name="T6" fmla="*/ 15 w 29"/>
                <a:gd name="T7" fmla="*/ 0 h 24"/>
                <a:gd name="T8" fmla="*/ 0 w 29"/>
                <a:gd name="T9" fmla="*/ 24 h 24"/>
                <a:gd name="T10" fmla="*/ 29 w 29"/>
                <a:gd name="T11" fmla="*/ 24 h 24"/>
                <a:gd name="T12" fmla="*/ 0 w 29"/>
                <a:gd name="T13" fmla="*/ 0 h 24"/>
                <a:gd name="T14" fmla="*/ 29 w 29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4">
                  <a:moveTo>
                    <a:pt x="15" y="10"/>
                  </a:moveTo>
                  <a:lnTo>
                    <a:pt x="15" y="24"/>
                  </a:lnTo>
                  <a:moveTo>
                    <a:pt x="15" y="10"/>
                  </a:moveTo>
                  <a:lnTo>
                    <a:pt x="15" y="0"/>
                  </a:lnTo>
                  <a:moveTo>
                    <a:pt x="0" y="24"/>
                  </a:moveTo>
                  <a:lnTo>
                    <a:pt x="29" y="24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302" y="2328"/>
              <a:ext cx="29" cy="43"/>
            </a:xfrm>
            <a:custGeom>
              <a:avLst/>
              <a:gdLst>
                <a:gd name="T0" fmla="*/ 14 w 29"/>
                <a:gd name="T1" fmla="*/ 24 h 43"/>
                <a:gd name="T2" fmla="*/ 14 w 29"/>
                <a:gd name="T3" fmla="*/ 43 h 43"/>
                <a:gd name="T4" fmla="*/ 14 w 29"/>
                <a:gd name="T5" fmla="*/ 24 h 43"/>
                <a:gd name="T6" fmla="*/ 14 w 29"/>
                <a:gd name="T7" fmla="*/ 0 h 43"/>
                <a:gd name="T8" fmla="*/ 0 w 29"/>
                <a:gd name="T9" fmla="*/ 43 h 43"/>
                <a:gd name="T10" fmla="*/ 29 w 29"/>
                <a:gd name="T11" fmla="*/ 43 h 43"/>
                <a:gd name="T12" fmla="*/ 0 w 29"/>
                <a:gd name="T13" fmla="*/ 0 h 43"/>
                <a:gd name="T14" fmla="*/ 29 w 29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3">
                  <a:moveTo>
                    <a:pt x="14" y="24"/>
                  </a:moveTo>
                  <a:lnTo>
                    <a:pt x="14" y="43"/>
                  </a:lnTo>
                  <a:moveTo>
                    <a:pt x="14" y="24"/>
                  </a:moveTo>
                  <a:lnTo>
                    <a:pt x="14" y="0"/>
                  </a:lnTo>
                  <a:moveTo>
                    <a:pt x="0" y="43"/>
                  </a:moveTo>
                  <a:lnTo>
                    <a:pt x="29" y="43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" name="Freeform 20"/>
            <p:cNvSpPr>
              <a:spLocks noEditPoints="1"/>
            </p:cNvSpPr>
            <p:nvPr/>
          </p:nvSpPr>
          <p:spPr bwMode="auto">
            <a:xfrm>
              <a:off x="1761" y="1375"/>
              <a:ext cx="29" cy="264"/>
            </a:xfrm>
            <a:custGeom>
              <a:avLst/>
              <a:gdLst>
                <a:gd name="T0" fmla="*/ 15 w 29"/>
                <a:gd name="T1" fmla="*/ 130 h 264"/>
                <a:gd name="T2" fmla="*/ 15 w 29"/>
                <a:gd name="T3" fmla="*/ 264 h 264"/>
                <a:gd name="T4" fmla="*/ 15 w 29"/>
                <a:gd name="T5" fmla="*/ 130 h 264"/>
                <a:gd name="T6" fmla="*/ 15 w 29"/>
                <a:gd name="T7" fmla="*/ 0 h 264"/>
                <a:gd name="T8" fmla="*/ 0 w 29"/>
                <a:gd name="T9" fmla="*/ 264 h 264"/>
                <a:gd name="T10" fmla="*/ 29 w 29"/>
                <a:gd name="T11" fmla="*/ 264 h 264"/>
                <a:gd name="T12" fmla="*/ 0 w 29"/>
                <a:gd name="T13" fmla="*/ 0 h 264"/>
                <a:gd name="T14" fmla="*/ 29 w 29"/>
                <a:gd name="T1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64">
                  <a:moveTo>
                    <a:pt x="15" y="130"/>
                  </a:moveTo>
                  <a:lnTo>
                    <a:pt x="15" y="264"/>
                  </a:lnTo>
                  <a:moveTo>
                    <a:pt x="15" y="130"/>
                  </a:moveTo>
                  <a:lnTo>
                    <a:pt x="15" y="0"/>
                  </a:lnTo>
                  <a:moveTo>
                    <a:pt x="0" y="264"/>
                  </a:moveTo>
                  <a:lnTo>
                    <a:pt x="29" y="264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2216" y="2525"/>
              <a:ext cx="29" cy="52"/>
            </a:xfrm>
            <a:custGeom>
              <a:avLst/>
              <a:gdLst>
                <a:gd name="T0" fmla="*/ 15 w 29"/>
                <a:gd name="T1" fmla="*/ 28 h 52"/>
                <a:gd name="T2" fmla="*/ 15 w 29"/>
                <a:gd name="T3" fmla="*/ 52 h 52"/>
                <a:gd name="T4" fmla="*/ 15 w 29"/>
                <a:gd name="T5" fmla="*/ 28 h 52"/>
                <a:gd name="T6" fmla="*/ 15 w 29"/>
                <a:gd name="T7" fmla="*/ 0 h 52"/>
                <a:gd name="T8" fmla="*/ 0 w 29"/>
                <a:gd name="T9" fmla="*/ 52 h 52"/>
                <a:gd name="T10" fmla="*/ 29 w 29"/>
                <a:gd name="T11" fmla="*/ 52 h 52"/>
                <a:gd name="T12" fmla="*/ 0 w 29"/>
                <a:gd name="T13" fmla="*/ 0 h 52"/>
                <a:gd name="T14" fmla="*/ 29 w 29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52">
                  <a:moveTo>
                    <a:pt x="15" y="28"/>
                  </a:moveTo>
                  <a:lnTo>
                    <a:pt x="15" y="52"/>
                  </a:lnTo>
                  <a:moveTo>
                    <a:pt x="15" y="28"/>
                  </a:moveTo>
                  <a:lnTo>
                    <a:pt x="15" y="0"/>
                  </a:lnTo>
                  <a:moveTo>
                    <a:pt x="0" y="52"/>
                  </a:moveTo>
                  <a:lnTo>
                    <a:pt x="29" y="52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2671" y="2223"/>
              <a:ext cx="29" cy="67"/>
            </a:xfrm>
            <a:custGeom>
              <a:avLst/>
              <a:gdLst>
                <a:gd name="T0" fmla="*/ 14 w 29"/>
                <a:gd name="T1" fmla="*/ 34 h 67"/>
                <a:gd name="T2" fmla="*/ 14 w 29"/>
                <a:gd name="T3" fmla="*/ 67 h 67"/>
                <a:gd name="T4" fmla="*/ 14 w 29"/>
                <a:gd name="T5" fmla="*/ 34 h 67"/>
                <a:gd name="T6" fmla="*/ 14 w 29"/>
                <a:gd name="T7" fmla="*/ 0 h 67"/>
                <a:gd name="T8" fmla="*/ 0 w 29"/>
                <a:gd name="T9" fmla="*/ 67 h 67"/>
                <a:gd name="T10" fmla="*/ 29 w 29"/>
                <a:gd name="T11" fmla="*/ 67 h 67"/>
                <a:gd name="T12" fmla="*/ 0 w 29"/>
                <a:gd name="T13" fmla="*/ 0 h 67"/>
                <a:gd name="T14" fmla="*/ 29 w 29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7">
                  <a:moveTo>
                    <a:pt x="14" y="34"/>
                  </a:moveTo>
                  <a:lnTo>
                    <a:pt x="14" y="67"/>
                  </a:lnTo>
                  <a:moveTo>
                    <a:pt x="14" y="34"/>
                  </a:moveTo>
                  <a:lnTo>
                    <a:pt x="14" y="0"/>
                  </a:lnTo>
                  <a:moveTo>
                    <a:pt x="0" y="67"/>
                  </a:moveTo>
                  <a:lnTo>
                    <a:pt x="29" y="67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3126" y="2405"/>
              <a:ext cx="28" cy="57"/>
            </a:xfrm>
            <a:custGeom>
              <a:avLst/>
              <a:gdLst>
                <a:gd name="T0" fmla="*/ 14 w 28"/>
                <a:gd name="T1" fmla="*/ 29 h 57"/>
                <a:gd name="T2" fmla="*/ 14 w 28"/>
                <a:gd name="T3" fmla="*/ 57 h 57"/>
                <a:gd name="T4" fmla="*/ 14 w 28"/>
                <a:gd name="T5" fmla="*/ 29 h 57"/>
                <a:gd name="T6" fmla="*/ 14 w 28"/>
                <a:gd name="T7" fmla="*/ 0 h 57"/>
                <a:gd name="T8" fmla="*/ 0 w 28"/>
                <a:gd name="T9" fmla="*/ 57 h 57"/>
                <a:gd name="T10" fmla="*/ 28 w 28"/>
                <a:gd name="T11" fmla="*/ 57 h 57"/>
                <a:gd name="T12" fmla="*/ 0 w 28"/>
                <a:gd name="T13" fmla="*/ 0 h 57"/>
                <a:gd name="T14" fmla="*/ 28 w 28"/>
                <a:gd name="T1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7">
                  <a:moveTo>
                    <a:pt x="14" y="29"/>
                  </a:moveTo>
                  <a:lnTo>
                    <a:pt x="14" y="57"/>
                  </a:lnTo>
                  <a:moveTo>
                    <a:pt x="14" y="29"/>
                  </a:moveTo>
                  <a:lnTo>
                    <a:pt x="14" y="0"/>
                  </a:lnTo>
                  <a:moveTo>
                    <a:pt x="0" y="57"/>
                  </a:moveTo>
                  <a:lnTo>
                    <a:pt x="28" y="57"/>
                  </a:lnTo>
                  <a:moveTo>
                    <a:pt x="0" y="0"/>
                  </a:moveTo>
                  <a:lnTo>
                    <a:pt x="28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3580" y="2271"/>
              <a:ext cx="29" cy="72"/>
            </a:xfrm>
            <a:custGeom>
              <a:avLst/>
              <a:gdLst>
                <a:gd name="T0" fmla="*/ 15 w 29"/>
                <a:gd name="T1" fmla="*/ 33 h 72"/>
                <a:gd name="T2" fmla="*/ 15 w 29"/>
                <a:gd name="T3" fmla="*/ 72 h 72"/>
                <a:gd name="T4" fmla="*/ 15 w 29"/>
                <a:gd name="T5" fmla="*/ 33 h 72"/>
                <a:gd name="T6" fmla="*/ 15 w 29"/>
                <a:gd name="T7" fmla="*/ 0 h 72"/>
                <a:gd name="T8" fmla="*/ 0 w 29"/>
                <a:gd name="T9" fmla="*/ 72 h 72"/>
                <a:gd name="T10" fmla="*/ 29 w 29"/>
                <a:gd name="T11" fmla="*/ 72 h 72"/>
                <a:gd name="T12" fmla="*/ 0 w 29"/>
                <a:gd name="T13" fmla="*/ 0 h 72"/>
                <a:gd name="T14" fmla="*/ 29 w 29"/>
                <a:gd name="T1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2">
                  <a:moveTo>
                    <a:pt x="15" y="33"/>
                  </a:moveTo>
                  <a:lnTo>
                    <a:pt x="15" y="72"/>
                  </a:lnTo>
                  <a:moveTo>
                    <a:pt x="15" y="33"/>
                  </a:moveTo>
                  <a:lnTo>
                    <a:pt x="15" y="0"/>
                  </a:lnTo>
                  <a:moveTo>
                    <a:pt x="0" y="72"/>
                  </a:moveTo>
                  <a:lnTo>
                    <a:pt x="29" y="72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4040" y="2654"/>
              <a:ext cx="28" cy="38"/>
            </a:xfrm>
            <a:custGeom>
              <a:avLst/>
              <a:gdLst>
                <a:gd name="T0" fmla="*/ 14 w 28"/>
                <a:gd name="T1" fmla="*/ 19 h 38"/>
                <a:gd name="T2" fmla="*/ 14 w 28"/>
                <a:gd name="T3" fmla="*/ 38 h 38"/>
                <a:gd name="T4" fmla="*/ 14 w 28"/>
                <a:gd name="T5" fmla="*/ 19 h 38"/>
                <a:gd name="T6" fmla="*/ 14 w 28"/>
                <a:gd name="T7" fmla="*/ 0 h 38"/>
                <a:gd name="T8" fmla="*/ 0 w 28"/>
                <a:gd name="T9" fmla="*/ 38 h 38"/>
                <a:gd name="T10" fmla="*/ 28 w 28"/>
                <a:gd name="T11" fmla="*/ 38 h 38"/>
                <a:gd name="T12" fmla="*/ 0 w 28"/>
                <a:gd name="T13" fmla="*/ 0 h 38"/>
                <a:gd name="T14" fmla="*/ 28 w 2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8">
                  <a:moveTo>
                    <a:pt x="14" y="19"/>
                  </a:moveTo>
                  <a:lnTo>
                    <a:pt x="14" y="38"/>
                  </a:lnTo>
                  <a:moveTo>
                    <a:pt x="14" y="19"/>
                  </a:moveTo>
                  <a:lnTo>
                    <a:pt x="14" y="0"/>
                  </a:lnTo>
                  <a:moveTo>
                    <a:pt x="0" y="38"/>
                  </a:moveTo>
                  <a:lnTo>
                    <a:pt x="28" y="38"/>
                  </a:lnTo>
                  <a:moveTo>
                    <a:pt x="0" y="0"/>
                  </a:moveTo>
                  <a:lnTo>
                    <a:pt x="28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4494" y="2707"/>
              <a:ext cx="29" cy="43"/>
            </a:xfrm>
            <a:custGeom>
              <a:avLst/>
              <a:gdLst>
                <a:gd name="T0" fmla="*/ 15 w 29"/>
                <a:gd name="T1" fmla="*/ 24 h 43"/>
                <a:gd name="T2" fmla="*/ 15 w 29"/>
                <a:gd name="T3" fmla="*/ 43 h 43"/>
                <a:gd name="T4" fmla="*/ 15 w 29"/>
                <a:gd name="T5" fmla="*/ 24 h 43"/>
                <a:gd name="T6" fmla="*/ 15 w 29"/>
                <a:gd name="T7" fmla="*/ 0 h 43"/>
                <a:gd name="T8" fmla="*/ 0 w 29"/>
                <a:gd name="T9" fmla="*/ 43 h 43"/>
                <a:gd name="T10" fmla="*/ 29 w 29"/>
                <a:gd name="T11" fmla="*/ 43 h 43"/>
                <a:gd name="T12" fmla="*/ 0 w 29"/>
                <a:gd name="T13" fmla="*/ 0 h 43"/>
                <a:gd name="T14" fmla="*/ 29 w 29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3">
                  <a:moveTo>
                    <a:pt x="15" y="24"/>
                  </a:moveTo>
                  <a:lnTo>
                    <a:pt x="15" y="43"/>
                  </a:lnTo>
                  <a:moveTo>
                    <a:pt x="15" y="24"/>
                  </a:moveTo>
                  <a:lnTo>
                    <a:pt x="15" y="0"/>
                  </a:lnTo>
                  <a:moveTo>
                    <a:pt x="0" y="43"/>
                  </a:moveTo>
                  <a:lnTo>
                    <a:pt x="29" y="43"/>
                  </a:lnTo>
                  <a:moveTo>
                    <a:pt x="0" y="0"/>
                  </a:moveTo>
                  <a:lnTo>
                    <a:pt x="29" y="0"/>
                  </a:lnTo>
                </a:path>
              </a:pathLst>
            </a:custGeom>
            <a:noFill/>
            <a:ln w="7938" cap="flat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570" y="1174"/>
              <a:ext cx="0" cy="1719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570" y="1174"/>
              <a:ext cx="24" cy="1719"/>
            </a:xfrm>
            <a:custGeom>
              <a:avLst/>
              <a:gdLst>
                <a:gd name="T0" fmla="*/ 0 w 24"/>
                <a:gd name="T1" fmla="*/ 1719 h 1719"/>
                <a:gd name="T2" fmla="*/ 24 w 24"/>
                <a:gd name="T3" fmla="*/ 1719 h 1719"/>
                <a:gd name="T4" fmla="*/ 0 w 24"/>
                <a:gd name="T5" fmla="*/ 1375 h 1719"/>
                <a:gd name="T6" fmla="*/ 24 w 24"/>
                <a:gd name="T7" fmla="*/ 1375 h 1719"/>
                <a:gd name="T8" fmla="*/ 0 w 24"/>
                <a:gd name="T9" fmla="*/ 1030 h 1719"/>
                <a:gd name="T10" fmla="*/ 24 w 24"/>
                <a:gd name="T11" fmla="*/ 1030 h 1719"/>
                <a:gd name="T12" fmla="*/ 0 w 24"/>
                <a:gd name="T13" fmla="*/ 685 h 1719"/>
                <a:gd name="T14" fmla="*/ 24 w 24"/>
                <a:gd name="T15" fmla="*/ 685 h 1719"/>
                <a:gd name="T16" fmla="*/ 0 w 24"/>
                <a:gd name="T17" fmla="*/ 345 h 1719"/>
                <a:gd name="T18" fmla="*/ 24 w 24"/>
                <a:gd name="T19" fmla="*/ 345 h 1719"/>
                <a:gd name="T20" fmla="*/ 0 w 24"/>
                <a:gd name="T21" fmla="*/ 0 h 1719"/>
                <a:gd name="T22" fmla="*/ 24 w 24"/>
                <a:gd name="T23" fmla="*/ 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719">
                  <a:moveTo>
                    <a:pt x="0" y="1719"/>
                  </a:moveTo>
                  <a:lnTo>
                    <a:pt x="24" y="1719"/>
                  </a:lnTo>
                  <a:moveTo>
                    <a:pt x="0" y="1375"/>
                  </a:moveTo>
                  <a:lnTo>
                    <a:pt x="24" y="1375"/>
                  </a:lnTo>
                  <a:moveTo>
                    <a:pt x="0" y="1030"/>
                  </a:moveTo>
                  <a:lnTo>
                    <a:pt x="24" y="1030"/>
                  </a:lnTo>
                  <a:moveTo>
                    <a:pt x="0" y="685"/>
                  </a:moveTo>
                  <a:lnTo>
                    <a:pt x="24" y="685"/>
                  </a:lnTo>
                  <a:moveTo>
                    <a:pt x="0" y="345"/>
                  </a:moveTo>
                  <a:lnTo>
                    <a:pt x="24" y="345"/>
                  </a:lnTo>
                  <a:moveTo>
                    <a:pt x="0" y="0"/>
                  </a:moveTo>
                  <a:lnTo>
                    <a:pt x="24" y="0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570" y="2893"/>
              <a:ext cx="4102" cy="0"/>
            </a:xfrm>
            <a:prstGeom prst="line">
              <a:avLst/>
            </a:pr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464" y="2844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464" y="2501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421" y="2157"/>
              <a:ext cx="8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421" y="1815"/>
              <a:ext cx="8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421" y="1470"/>
              <a:ext cx="8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421" y="1126"/>
              <a:ext cx="8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25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605" y="2941"/>
              <a:ext cx="40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Résoudre des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654" y="3029"/>
              <a:ext cx="30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problèmes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132" y="2941"/>
              <a:ext cx="24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Calculer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1066" y="3029"/>
              <a:ext cx="38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mentalement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1513" y="2941"/>
              <a:ext cx="41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Comparer des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1590" y="3029"/>
              <a:ext cx="2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nombres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2091" y="2941"/>
              <a:ext cx="16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Ligne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6" name="Rectangle 43"/>
            <p:cNvSpPr>
              <a:spLocks noChangeArrowheads="1"/>
            </p:cNvSpPr>
            <p:nvPr/>
          </p:nvSpPr>
          <p:spPr bwMode="auto">
            <a:xfrm>
              <a:off x="2019" y="3029"/>
              <a:ext cx="3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numérique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7" name="Rectangle 44"/>
            <p:cNvSpPr>
              <a:spLocks noChangeArrowheads="1"/>
            </p:cNvSpPr>
            <p:nvPr/>
          </p:nvSpPr>
          <p:spPr bwMode="auto">
            <a:xfrm>
              <a:off x="2466" y="2941"/>
              <a:ext cx="33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Alignement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 bwMode="auto">
            <a:xfrm>
              <a:off x="2946" y="2941"/>
              <a:ext cx="27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Dictée de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 bwMode="auto">
            <a:xfrm>
              <a:off x="2957" y="3029"/>
              <a:ext cx="2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nombres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 bwMode="auto">
            <a:xfrm>
              <a:off x="3407" y="2941"/>
              <a:ext cx="26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Nombres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 bwMode="auto">
            <a:xfrm>
              <a:off x="3440" y="3029"/>
              <a:ext cx="1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entiers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3831" y="2941"/>
              <a:ext cx="33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Additionner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4303" y="2941"/>
              <a:ext cx="30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 Narrow" panose="020B0606020202030204" pitchFamily="34" charset="0"/>
                </a:rPr>
                <a:t>Soustraire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2231" y="873"/>
              <a:ext cx="10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1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anose="020F0502020204030204" pitchFamily="34" charset="0"/>
                </a:rPr>
                <a:t>Résultats en mathématiques 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5" name="Rectangle 52"/>
            <p:cNvSpPr>
              <a:spLocks noChangeArrowheads="1"/>
            </p:cNvSpPr>
            <p:nvPr/>
          </p:nvSpPr>
          <p:spPr bwMode="auto">
            <a:xfrm>
              <a:off x="2501" y="1431"/>
              <a:ext cx="38" cy="38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2557" y="1404"/>
              <a:ext cx="39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groupe GG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3023" y="1431"/>
              <a:ext cx="38" cy="3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3082" y="1404"/>
              <a:ext cx="51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  <a:t>groupe témoin</a:t>
              </a:r>
              <a:endParaRPr kumimoji="0" lang="fr-F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383" y="820"/>
              <a:ext cx="4365" cy="2964"/>
            </a:xfrm>
            <a:prstGeom prst="rect">
              <a:avLst/>
            </a:prstGeom>
            <a:noFill/>
            <a:ln w="7938" cap="flat">
              <a:solidFill>
                <a:srgbClr val="D9D9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585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47077" y="622568"/>
            <a:ext cx="8435280" cy="5779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/>
              <a:buNone/>
            </a:pP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Peut-on prédire qui va répondre positivement à l’intervention ?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Utilisation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 7 « </a:t>
            </a:r>
            <a:r>
              <a:rPr lang="fr-FR" sz="1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classifiers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 » pour prédire quel enfant répondra à l’intervention et pourquoi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Entraînement sur 2/3 des enfants; prédictions 1/3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600" cap="none" dirty="0" smtClean="0">
              <a:solidFill>
                <a:srgbClr val="4A95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19" y="2354370"/>
            <a:ext cx="3783155" cy="1923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15" y="2148134"/>
            <a:ext cx="4372627" cy="4439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02915" y="2341844"/>
            <a:ext cx="1300985" cy="83820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00" y="4800707"/>
            <a:ext cx="2476500" cy="149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3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1073217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L’expérimentation </a:t>
            </a:r>
            <a:r>
              <a:rPr lang="fr-FR" sz="1800" cap="none" dirty="0" err="1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GraphoGame</a:t>
            </a: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Du laboratoire à la salle de classe</a:t>
            </a:r>
            <a:endParaRPr lang="fr-FR" sz="18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Résultats prometteurs car l’intervention a permis de combler le retard des enfants en lecture après seulement 5 mois d’intervention 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En attendant les résultats du groupe témoin « maths », les corrélations avec les paramètres du jeu et les résultats des </a:t>
            </a:r>
            <a:r>
              <a:rPr lang="fr-FR" sz="1400" i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classfiers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suggèrent que le logiciel a un effet bénéfique sur la progression des élèves en lecture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Cette recherche montre tout l’intérêt du dispositif </a:t>
            </a:r>
            <a:r>
              <a:rPr lang="fr-FR" sz="1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EvalAide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577850" lvl="1" indent="-177800">
              <a:spcBef>
                <a:spcPts val="1200"/>
              </a:spcBef>
            </a:pPr>
            <a:r>
              <a:rPr lang="fr-FR" sz="1400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 à détecter rapidement les besoins</a:t>
            </a:r>
          </a:p>
          <a:p>
            <a:pPr marL="577850" lvl="1" indent="-177800">
              <a:spcBef>
                <a:spcPts val="1200"/>
              </a:spcBef>
            </a:pP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Prédire le succès des interventions</a:t>
            </a:r>
          </a:p>
          <a:p>
            <a:pPr marL="577850" lvl="1" indent="-177800">
              <a:spcBef>
                <a:spcPts val="1200"/>
              </a:spcBef>
            </a:pPr>
            <a:r>
              <a:rPr lang="fr-FR" sz="1400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Mieux prendre en charge la diversité</a:t>
            </a:r>
          </a:p>
          <a:p>
            <a:pPr marL="577850" lvl="1" indent="-177800">
              <a:spcBef>
                <a:spcPts val="1200"/>
              </a:spcBef>
            </a:pP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Evaluer facilement des dispositifs pédagogiques innovant</a:t>
            </a:r>
            <a:r>
              <a:rPr lang="fr-FR" sz="1400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FR" sz="1400" cap="none" dirty="0" smtClean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7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8435280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La lecture, « colonne </a:t>
            </a: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vertébrale de tous les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apprentissages »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Pourtant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Trop d’élèves quittent l’école primaire avec des difficultés importantes à comprendre un texte écrit (PIRLS, 2016, PISA, 2012, 2014, CEDRE, 2009, 2015)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La situation s’empire d’année en année depuis 15 ans (PIRLS, 2016)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Enormes inégalités sociales, la France en tête du peloton des pays européens (PISA 2016)</a:t>
            </a:r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5" y="3014858"/>
            <a:ext cx="8341212" cy="37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674" y="6028544"/>
            <a:ext cx="1481993" cy="6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0713" y="920681"/>
            <a:ext cx="18637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 smtClean="0">
                <a:solidFill>
                  <a:srgbClr val="005E8F"/>
                </a:solidFill>
              </a:rPr>
              <a:t>  </a:t>
            </a:r>
            <a:endParaRPr lang="fr-FR" altLang="en-US" sz="9000" dirty="0">
              <a:solidFill>
                <a:srgbClr val="005E8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9000" dirty="0">
                <a:solidFill>
                  <a:srgbClr val="005E8F"/>
                </a:solidFill>
              </a:rPr>
              <a:t>.</a:t>
            </a:r>
          </a:p>
        </p:txBody>
      </p:sp>
      <p:pic>
        <p:nvPicPr>
          <p:cNvPr id="5" name="Picture 2" descr="http://grapholearn.fr/wp-content/uploads/2017/07/JuLass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9" y="1715598"/>
            <a:ext cx="1555291" cy="155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grapholearn.fr/wp-content/uploads/2017/07/EdAlavo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74" y="1662633"/>
            <a:ext cx="1452421" cy="161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grapholearn.fr/wp-content/uploads/2017/07/JpAlbra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30" y="1662633"/>
            <a:ext cx="1648363" cy="16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91254" y="3597055"/>
            <a:ext cx="16273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b="1" dirty="0">
                <a:solidFill>
                  <a:srgbClr val="005E8F"/>
                </a:solidFill>
                <a:latin typeface="Arial Narrow" panose="020B0606020202030204" pitchFamily="34" charset="0"/>
              </a:rPr>
              <a:t>Ulla Richardson</a:t>
            </a:r>
            <a:endParaRPr lang="fr-FR" altLang="en-US" sz="1800" dirty="0">
              <a:solidFill>
                <a:srgbClr val="005E8F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5E8F"/>
                </a:solidFill>
                <a:latin typeface="Arial Narrow" panose="020B0606020202030204" pitchFamily="34" charset="0"/>
              </a:rPr>
              <a:t>  </a:t>
            </a:r>
            <a:endParaRPr lang="fr-FR" altLang="en-US" sz="12000" dirty="0">
              <a:solidFill>
                <a:srgbClr val="005E8F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8" descr="http://grapholearn.fr/wp-content/uploads/2017/07/UllaRichards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9" y="4029898"/>
            <a:ext cx="1293218" cy="17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258971" y="1296252"/>
            <a:ext cx="27959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600" b="1" dirty="0">
                <a:solidFill>
                  <a:srgbClr val="005E8F"/>
                </a:solidFill>
              </a:rPr>
              <a:t>Liliane </a:t>
            </a:r>
            <a:r>
              <a:rPr lang="fr-FR" altLang="en-US" sz="1600" b="1" dirty="0" err="1" smtClean="0">
                <a:solidFill>
                  <a:srgbClr val="005E8F"/>
                </a:solidFill>
              </a:rPr>
              <a:t>Sprenger</a:t>
            </a:r>
            <a:r>
              <a:rPr lang="fr-FR" altLang="en-US" sz="1600" b="1" dirty="0" smtClean="0">
                <a:solidFill>
                  <a:srgbClr val="005E8F"/>
                </a:solidFill>
              </a:rPr>
              <a:t>-Charolles</a:t>
            </a:r>
            <a:endParaRPr lang="fr-FR" altLang="en-US" sz="1600" dirty="0">
              <a:solidFill>
                <a:srgbClr val="005E8F"/>
              </a:solidFill>
            </a:endParaRPr>
          </a:p>
        </p:txBody>
      </p:sp>
      <p:pic>
        <p:nvPicPr>
          <p:cNvPr id="14" name="Picture 10" descr="http://grapholearn.fr/wp-content/uploads/2017/07/LiliSpreng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49" y="1762809"/>
            <a:ext cx="1522227" cy="15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325826" y="3556540"/>
            <a:ext cx="1569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b="1" dirty="0" err="1">
                <a:solidFill>
                  <a:srgbClr val="005E8F"/>
                </a:solidFill>
                <a:latin typeface="Arial Narrow" panose="020B0606020202030204" pitchFamily="34" charset="0"/>
              </a:rPr>
              <a:t>Heikki</a:t>
            </a:r>
            <a:r>
              <a:rPr lang="fr-FR" altLang="en-US" sz="1800" b="1" dirty="0">
                <a:solidFill>
                  <a:srgbClr val="005E8F"/>
                </a:solidFill>
                <a:latin typeface="Arial Narrow" panose="020B0606020202030204" pitchFamily="34" charset="0"/>
              </a:rPr>
              <a:t> </a:t>
            </a:r>
            <a:r>
              <a:rPr lang="fr-FR" altLang="en-US" sz="1800" b="1" dirty="0" err="1">
                <a:solidFill>
                  <a:srgbClr val="005E8F"/>
                </a:solidFill>
                <a:latin typeface="Arial Narrow" panose="020B0606020202030204" pitchFamily="34" charset="0"/>
              </a:rPr>
              <a:t>Lyytinen</a:t>
            </a:r>
            <a:endParaRPr lang="fr-FR" altLang="en-US" sz="1800" dirty="0">
              <a:solidFill>
                <a:srgbClr val="005E8F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solidFill>
                  <a:srgbClr val="005E8F"/>
                </a:solidFill>
                <a:latin typeface="Arial Narrow" panose="020B0606020202030204" pitchFamily="34" charset="0"/>
              </a:rPr>
              <a:t>  </a:t>
            </a:r>
            <a:endParaRPr lang="fr-FR" altLang="en-US" sz="7900" dirty="0">
              <a:solidFill>
                <a:srgbClr val="005E8F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2" descr="http://grapholearn.fr/wp-content/uploads/2017/07/HeikkiLyytine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98" y="4137666"/>
            <a:ext cx="1822524" cy="161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4663" y="1265474"/>
            <a:ext cx="2154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005E8F"/>
                </a:solidFill>
              </a:rPr>
              <a:t>Jean-Patrice </a:t>
            </a:r>
            <a:r>
              <a:rPr lang="fr-FR" altLang="en-US" b="1" dirty="0" err="1">
                <a:solidFill>
                  <a:srgbClr val="005E8F"/>
                </a:solidFill>
              </a:rPr>
              <a:t>Albrand</a:t>
            </a:r>
            <a:endParaRPr lang="fr-FR" altLang="en-US" dirty="0">
              <a:solidFill>
                <a:srgbClr val="005E8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0435" y="1269256"/>
            <a:ext cx="1864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005E8F"/>
                </a:solidFill>
              </a:rPr>
              <a:t>Edouard </a:t>
            </a:r>
            <a:r>
              <a:rPr lang="fr-FR" altLang="en-US" b="1" dirty="0" err="1">
                <a:solidFill>
                  <a:srgbClr val="005E8F"/>
                </a:solidFill>
              </a:rPr>
              <a:t>Alavoine</a:t>
            </a:r>
            <a:endParaRPr lang="fr-FR" altLang="en-US" dirty="0">
              <a:solidFill>
                <a:srgbClr val="005E8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2002" y="1269256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005E8F"/>
                </a:solidFill>
              </a:rPr>
              <a:t>Julie </a:t>
            </a:r>
            <a:r>
              <a:rPr lang="fr-FR" altLang="en-US" b="1" dirty="0" err="1">
                <a:solidFill>
                  <a:srgbClr val="005E8F"/>
                </a:solidFill>
              </a:rPr>
              <a:t>Lassault</a:t>
            </a:r>
            <a:endParaRPr lang="fr-FR" altLang="en-US" dirty="0">
              <a:solidFill>
                <a:srgbClr val="005E8F"/>
              </a:solidFill>
            </a:endParaRPr>
          </a:p>
        </p:txBody>
      </p:sp>
      <p:pic>
        <p:nvPicPr>
          <p:cNvPr id="18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93" y="4716501"/>
            <a:ext cx="4650066" cy="83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70" y="3662432"/>
            <a:ext cx="1556970" cy="6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7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re 7">
            <a:extLst>
              <a:ext uri="{FF2B5EF4-FFF2-40B4-BE49-F238E27FC236}">
                <a16:creationId xmlns:a16="http://schemas.microsoft.com/office/drawing/2014/main" id="{A0D40989-5A68-466D-9914-9E0745A0011C}"/>
              </a:ext>
            </a:extLst>
          </p:cNvPr>
          <p:cNvSpPr txBox="1">
            <a:spLocks/>
          </p:cNvSpPr>
          <p:nvPr/>
        </p:nvSpPr>
        <p:spPr>
          <a:xfrm>
            <a:off x="2108200" y="1032669"/>
            <a:ext cx="4703763" cy="5873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2400" kern="0" dirty="0" smtClean="0">
                <a:solidFill>
                  <a:srgbClr val="005E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internet : www.grapholearn.fr</a:t>
            </a:r>
            <a:endParaRPr lang="fr-FR" sz="2400" kern="0" dirty="0">
              <a:solidFill>
                <a:srgbClr val="005E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2" descr="Une image contenant capture d’écran&#10;&#10;Description générée avec un niveau de confiance très élev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620044"/>
            <a:ext cx="43529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933156"/>
            <a:ext cx="46878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455319"/>
            <a:ext cx="18621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785931"/>
            <a:ext cx="8435280" cy="5779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/>
              <a:buNone/>
            </a:pP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 faire ?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Intervenir plus tôt – sortir du modèle « </a:t>
            </a:r>
            <a:r>
              <a:rPr lang="fr-FR" sz="1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wait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Intervenir au sein de l’école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Mieux former, mieux accompagner, donner des outils aux enseignants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cap="non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sz="1400" cap="non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dispositif </a:t>
            </a:r>
            <a:r>
              <a:rPr lang="fr-FR" sz="1400" cap="none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EvalAide</a:t>
            </a:r>
            <a:r>
              <a:rPr lang="fr-FR" sz="1400" cap="none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« réponse à l’intervention » 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Priorités aux élèves issus des zones défavorisées </a:t>
            </a:r>
          </a:p>
          <a:p>
            <a:pPr>
              <a:spcBef>
                <a:spcPts val="6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Prendre en compte les différences des élèves !  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600" cap="none" dirty="0" smtClean="0">
              <a:solidFill>
                <a:srgbClr val="4A95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03" y="2979768"/>
            <a:ext cx="5102855" cy="35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1073217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L’expérimentation </a:t>
            </a:r>
            <a:r>
              <a:rPr lang="fr-FR" sz="1800" cap="none" dirty="0" err="1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GraphoGame</a:t>
            </a:r>
            <a:r>
              <a:rPr lang="fr-FR" sz="1800" cap="none" dirty="0" smtClean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Du laboratoire à la salle de classe</a:t>
            </a:r>
            <a:endParaRPr lang="fr-FR" sz="18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r-FR" sz="16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L’intérêt </a:t>
            </a:r>
            <a:r>
              <a:rPr lang="fr-FR" sz="1600" cap="none" dirty="0" smtClean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numérique dans le domaine de l’apprentissage de la lecture </a:t>
            </a:r>
            <a:r>
              <a:rPr lang="fr-FR" sz="16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Présentation </a:t>
            </a: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simultanée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audio-visuelle de haute qualité 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COUPLAGE, SYNCHRONISATION</a:t>
            </a:r>
            <a:endParaRPr lang="fr-FR" sz="1400" cap="none" dirty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 immédiate des erreurs 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APPRENTISSAGE SUPERVISÉ</a:t>
            </a:r>
            <a:endParaRPr lang="fr-FR" sz="1400" cap="none" dirty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Suivi de l’enfant et adaptation à son niveau 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APPRENTISSAGE INDIVIDUALISÉ </a:t>
            </a: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Progression systématique, du plus facile au plus complexe 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SYSTÉMATICITÉ</a:t>
            </a:r>
            <a:endParaRPr lang="fr-FR" sz="1400" cap="none" dirty="0">
              <a:solidFill>
                <a:srgbClr val="005E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Répétition </a:t>
            </a: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massive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AUTOMATICITÉ</a:t>
            </a:r>
          </a:p>
          <a:p>
            <a:pPr>
              <a:spcBef>
                <a:spcPts val="1200"/>
              </a:spcBef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Ludique, l’élève est en situation de réussite -&gt; </a:t>
            </a:r>
            <a:r>
              <a:rPr lang="fr-FR" sz="1400" cap="none" dirty="0" smtClean="0">
                <a:solidFill>
                  <a:srgbClr val="005E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38921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1073217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1600" cap="none" dirty="0" smtClean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L’intérêt pour l’enseignant</a:t>
            </a:r>
            <a:endParaRPr lang="fr-FR" sz="1600" cap="none" dirty="0">
              <a:solidFill>
                <a:srgbClr val="4A95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Dégager du temps en délégant des tâches répétitives et fastidieuses à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l’ordinateur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Couper la classe en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deux avec un groupe en autonomie 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Suivre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l’évolution des </a:t>
            </a: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enfants avec des indicateurs 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quantitatifs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fr-FR" sz="1400" cap="none" dirty="0">
                <a:latin typeface="Arial" panose="020B0604020202020204" pitchFamily="34" charset="0"/>
                <a:cs typeface="Arial" panose="020B0604020202020204" pitchFamily="34" charset="0"/>
              </a:rPr>
              <a:t>Augmenter le temps effectif engagé dans le code </a:t>
            </a:r>
          </a:p>
          <a:p>
            <a:pPr marL="0" indent="0">
              <a:spcBef>
                <a:spcPts val="1200"/>
              </a:spcBef>
              <a:buNone/>
            </a:pP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896192" y="3133580"/>
            <a:ext cx="6155962" cy="3716975"/>
            <a:chOff x="474862" y="3148054"/>
            <a:chExt cx="5902412" cy="350964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62" y="3407366"/>
              <a:ext cx="5902412" cy="306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825" y="6449938"/>
              <a:ext cx="3821025" cy="20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3"/>
            <p:cNvSpPr>
              <a:spLocks noChangeArrowheads="1"/>
            </p:cNvSpPr>
            <p:nvPr/>
          </p:nvSpPr>
          <p:spPr bwMode="auto">
            <a:xfrm>
              <a:off x="2563437" y="3148054"/>
              <a:ext cx="20085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dirty="0">
                  <a:latin typeface="Verdana" panose="020B0604030504040204" pitchFamily="34" charset="0"/>
                  <a:cs typeface="Arial" panose="020B0604020202020204" pitchFamily="34" charset="0"/>
                </a:rPr>
                <a:t>Il faut plus de temps !</a:t>
              </a:r>
              <a:endParaRPr lang="fr-FR" alt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258196" y="6380695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/>
                <a:t>Bruno </a:t>
              </a:r>
              <a:r>
                <a:rPr lang="fr-FR" sz="1200" b="1" dirty="0" err="1" smtClean="0"/>
                <a:t>Suchaut</a:t>
              </a:r>
              <a:r>
                <a:rPr lang="fr-FR" sz="1200" b="1" dirty="0" smtClean="0"/>
                <a:t> :</a:t>
              </a:r>
              <a:endParaRPr lang="fr-F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783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1073217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L’expérimentation </a:t>
            </a:r>
            <a:r>
              <a:rPr lang="fr-FR" sz="1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GraphoGame</a:t>
            </a:r>
            <a:r>
              <a:rPr lang="fr-FR" sz="1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: Du laboratoire à la salle de classe</a:t>
            </a:r>
            <a:endParaRPr lang="fr-FR" sz="1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3" y="1468039"/>
            <a:ext cx="3298340" cy="247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3" y="4234059"/>
            <a:ext cx="2971800" cy="222885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23859" y="1689346"/>
            <a:ext cx="449329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fr-FR" altLang="en-US" sz="1400" dirty="0" smtClean="0">
                <a:cs typeface="Arial" panose="020B0604020202020204" pitchFamily="34" charset="0"/>
              </a:rPr>
              <a:t>Accessible à tous les élèves en Finlande</a:t>
            </a:r>
          </a:p>
          <a:p>
            <a:pPr>
              <a:spcBef>
                <a:spcPts val="600"/>
              </a:spcBef>
            </a:pPr>
            <a:r>
              <a:rPr lang="fr-FR" altLang="en-US" sz="1400" dirty="0" smtClean="0">
                <a:cs typeface="Arial" panose="020B0604020202020204" pitchFamily="34" charset="0"/>
              </a:rPr>
              <a:t>85 </a:t>
            </a:r>
            <a:r>
              <a:rPr lang="fr-FR" altLang="en-US" sz="1400" dirty="0">
                <a:cs typeface="Arial" panose="020B0604020202020204" pitchFamily="34" charset="0"/>
              </a:rPr>
              <a:t>000 utilisateurs par mois (il y a 70 000 enfants par grade en Finlande) </a:t>
            </a:r>
          </a:p>
          <a:p>
            <a:pPr>
              <a:spcBef>
                <a:spcPts val="600"/>
              </a:spcBef>
            </a:pPr>
            <a:r>
              <a:rPr lang="fr-FR" altLang="en-US" sz="1400" dirty="0" smtClean="0">
                <a:cs typeface="Arial" panose="020B0604020202020204" pitchFamily="34" charset="0"/>
              </a:rPr>
              <a:t>68 </a:t>
            </a:r>
            <a:r>
              <a:rPr lang="fr-FR" altLang="en-US" sz="1400" dirty="0">
                <a:cs typeface="Arial" panose="020B0604020202020204" pitchFamily="34" charset="0"/>
              </a:rPr>
              <a:t>000 utilisateurs sur tablettes </a:t>
            </a:r>
            <a:r>
              <a:rPr lang="fr-FR" altLang="en-US" sz="1400" dirty="0" err="1">
                <a:cs typeface="Arial" panose="020B0604020202020204" pitchFamily="34" charset="0"/>
              </a:rPr>
              <a:t>android</a:t>
            </a:r>
            <a:r>
              <a:rPr lang="fr-FR" altLang="en-US" sz="1400" dirty="0">
                <a:cs typeface="Arial" panose="020B0604020202020204" pitchFamily="34" charset="0"/>
              </a:rPr>
              <a:t>, 50 000 sur iPads</a:t>
            </a:r>
          </a:p>
          <a:p>
            <a:pPr>
              <a:spcBef>
                <a:spcPts val="600"/>
              </a:spcBef>
            </a:pPr>
            <a:r>
              <a:rPr lang="fr-FR" altLang="en-US" sz="1400" dirty="0" smtClean="0">
                <a:cs typeface="Arial" panose="020B0604020202020204" pitchFamily="34" charset="0"/>
              </a:rPr>
              <a:t>En </a:t>
            </a:r>
            <a:r>
              <a:rPr lang="fr-FR" altLang="en-US" sz="1400" dirty="0">
                <a:cs typeface="Arial" panose="020B0604020202020204" pitchFamily="34" charset="0"/>
              </a:rPr>
              <a:t>moyenne, un enfant a joué 16 minutes par jour (1,3 fois par jour) </a:t>
            </a:r>
          </a:p>
          <a:p>
            <a:pPr>
              <a:spcBef>
                <a:spcPts val="600"/>
              </a:spcBef>
            </a:pPr>
            <a:r>
              <a:rPr lang="fr-FR" altLang="en-US" sz="1400" dirty="0">
                <a:cs typeface="Arial" panose="020B0604020202020204" pitchFamily="34" charset="0"/>
              </a:rPr>
              <a:t>En moyenne, temps total : 1h50 mais certains utilisateurs entre 10 et 20 </a:t>
            </a:r>
            <a:r>
              <a:rPr lang="en-US" altLang="en-US" sz="1400" dirty="0">
                <a:cs typeface="Arial" panose="020B0604020202020204" pitchFamily="34" charset="0"/>
              </a:rPr>
              <a:t>h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1400" dirty="0"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005225" y="4518105"/>
            <a:ext cx="2879725" cy="1773238"/>
            <a:chOff x="4005225" y="4518105"/>
            <a:chExt cx="2879725" cy="1773238"/>
          </a:xfrm>
        </p:grpSpPr>
        <p:pic>
          <p:nvPicPr>
            <p:cNvPr id="9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225" y="5032455"/>
              <a:ext cx="2879725" cy="125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225" y="4518105"/>
              <a:ext cx="1863725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09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974976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altLang="fr-FR" sz="1400" cap="none" dirty="0" smtClean="0"/>
              <a:t>Adaptation et évaluation de </a:t>
            </a:r>
            <a:r>
              <a:rPr lang="fr-FR" altLang="fr-FR" sz="1400" cap="none" dirty="0" err="1" smtClean="0"/>
              <a:t>GraphoGame</a:t>
            </a:r>
            <a:r>
              <a:rPr lang="fr-FR" altLang="fr-FR" sz="1400" cap="none" dirty="0" smtClean="0"/>
              <a:t> pour le français</a:t>
            </a: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79" y="487512"/>
            <a:ext cx="1556970" cy="6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355600" y="152400"/>
            <a:ext cx="2355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fr-FR" altLang="en-US"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54 manuels du primaire </a:t>
            </a:r>
            <a:endParaRPr lang="fr-FR" altLang="en-US" sz="1800">
              <a:solidFill>
                <a:schemeClr val="bg1"/>
              </a:solidFill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242016" y="1325514"/>
            <a:ext cx="2097929" cy="2250809"/>
            <a:chOff x="242016" y="1325514"/>
            <a:chExt cx="2097929" cy="2250809"/>
          </a:xfrm>
        </p:grpSpPr>
        <p:grpSp>
          <p:nvGrpSpPr>
            <p:cNvPr id="47" name="Groupe 46"/>
            <p:cNvGrpSpPr/>
            <p:nvPr/>
          </p:nvGrpSpPr>
          <p:grpSpPr>
            <a:xfrm>
              <a:off x="242016" y="1617742"/>
              <a:ext cx="2062878" cy="1958581"/>
              <a:chOff x="14288" y="508000"/>
              <a:chExt cx="2973387" cy="2921000"/>
            </a:xfrm>
          </p:grpSpPr>
          <p:pic>
            <p:nvPicPr>
              <p:cNvPr id="48" name="Imag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3" y="693738"/>
                <a:ext cx="876300" cy="111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Imag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25" y="1200150"/>
                <a:ext cx="1016000" cy="1341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Imag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225" y="1608138"/>
                <a:ext cx="1055688" cy="1370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Image 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2250" y="1001713"/>
                <a:ext cx="1154113" cy="165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Imag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8925" y="1911350"/>
                <a:ext cx="847725" cy="120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Ellipse 52"/>
              <p:cNvSpPr/>
              <p:nvPr/>
            </p:nvSpPr>
            <p:spPr>
              <a:xfrm>
                <a:off x="14288" y="508000"/>
                <a:ext cx="2973387" cy="2921000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Rectangle 15"/>
            <p:cNvSpPr>
              <a:spLocks noChangeArrowheads="1"/>
            </p:cNvSpPr>
            <p:nvPr/>
          </p:nvSpPr>
          <p:spPr bwMode="auto">
            <a:xfrm>
              <a:off x="464110" y="1325514"/>
              <a:ext cx="18758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54 manuels du primaire </a:t>
              </a:r>
              <a:endParaRPr lang="fr-FR" altLang="en-US" sz="1400" dirty="0">
                <a:solidFill>
                  <a:srgbClr val="005E8F"/>
                </a:solidFill>
              </a:endParaRPr>
            </a:p>
          </p:txBody>
        </p:sp>
      </p:grpSp>
      <p:grpSp>
        <p:nvGrpSpPr>
          <p:cNvPr id="55" name="Groupe 54"/>
          <p:cNvGrpSpPr>
            <a:grpSpLocks/>
          </p:cNvGrpSpPr>
          <p:nvPr/>
        </p:nvGrpSpPr>
        <p:grpSpPr bwMode="auto">
          <a:xfrm>
            <a:off x="2437059" y="1504743"/>
            <a:ext cx="2513012" cy="1965532"/>
            <a:chOff x="3094038" y="731937"/>
            <a:chExt cx="2512334" cy="2265015"/>
          </a:xfrm>
        </p:grpSpPr>
        <p:sp>
          <p:nvSpPr>
            <p:cNvPr id="56" name="Organigramme : Disque magnétique 55"/>
            <p:cNvSpPr/>
            <p:nvPr/>
          </p:nvSpPr>
          <p:spPr>
            <a:xfrm>
              <a:off x="3644751" y="2487467"/>
              <a:ext cx="1939402" cy="509485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7" name="Organigramme : Disque magnétique 56"/>
            <p:cNvSpPr/>
            <p:nvPr/>
          </p:nvSpPr>
          <p:spPr>
            <a:xfrm>
              <a:off x="3654274" y="2101781"/>
              <a:ext cx="1939402" cy="509486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8" name="Organigramme : Disque magnétique 57"/>
            <p:cNvSpPr/>
            <p:nvPr/>
          </p:nvSpPr>
          <p:spPr>
            <a:xfrm>
              <a:off x="3666970" y="1712921"/>
              <a:ext cx="1939402" cy="511073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3574478" y="731937"/>
              <a:ext cx="1993543" cy="60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cs typeface="Arial" panose="020B0604020202020204" pitchFamily="34" charset="0"/>
                </a:rPr>
                <a:t>Base de données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cs typeface="Arial" panose="020B0604020202020204" pitchFamily="34" charset="0"/>
                </a:rPr>
                <a:t>(</a:t>
              </a:r>
              <a:r>
                <a:rPr kumimoji="1" lang="fr-FR" altLang="en-US" sz="1400" b="1" dirty="0" err="1" smtClean="0">
                  <a:solidFill>
                    <a:srgbClr val="005E8F"/>
                  </a:solidFill>
                  <a:cs typeface="Arial" panose="020B0604020202020204" pitchFamily="34" charset="0"/>
                </a:rPr>
                <a:t>Manulex</a:t>
              </a:r>
              <a:r>
                <a:rPr kumimoji="1" lang="fr-FR" altLang="en-US" sz="1400" b="1" dirty="0" smtClean="0">
                  <a:solidFill>
                    <a:srgbClr val="005E8F"/>
                  </a:solidFill>
                  <a:cs typeface="Arial" panose="020B0604020202020204" pitchFamily="34" charset="0"/>
                </a:rPr>
                <a:t>-morpho)</a:t>
              </a:r>
              <a:r>
                <a:rPr kumimoji="1" lang="fr-FR" altLang="en-US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)</a:t>
              </a:r>
              <a:endParaRPr lang="fr-FR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Rectangle 18"/>
            <p:cNvSpPr>
              <a:spLocks noChangeArrowheads="1"/>
            </p:cNvSpPr>
            <p:nvPr/>
          </p:nvSpPr>
          <p:spPr bwMode="auto">
            <a:xfrm>
              <a:off x="4452938" y="2636912"/>
              <a:ext cx="56673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600" b="1">
                  <a:latin typeface="Arial Narrow" panose="020B0606020202030204" pitchFamily="34" charset="0"/>
                  <a:cs typeface="Arial" panose="020B0604020202020204" pitchFamily="34" charset="0"/>
                </a:rPr>
                <a:t>98% </a:t>
              </a:r>
              <a:endParaRPr lang="fr-FR" altLang="en-US" sz="1600"/>
            </a:p>
          </p:txBody>
        </p:sp>
        <p:sp>
          <p:nvSpPr>
            <p:cNvPr id="61" name="Organigramme : Disque magnétique 60"/>
            <p:cNvSpPr/>
            <p:nvPr/>
          </p:nvSpPr>
          <p:spPr>
            <a:xfrm>
              <a:off x="3654274" y="1335172"/>
              <a:ext cx="1939402" cy="509485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2" name="Rectangle 23"/>
            <p:cNvSpPr>
              <a:spLocks noChangeArrowheads="1"/>
            </p:cNvSpPr>
            <p:nvPr/>
          </p:nvSpPr>
          <p:spPr bwMode="auto">
            <a:xfrm>
              <a:off x="4073525" y="1497160"/>
              <a:ext cx="1029171" cy="35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>
                  <a:latin typeface="Arial Narrow" panose="020B0606020202030204" pitchFamily="34" charset="0"/>
                  <a:cs typeface="Arial" panose="020B0604020202020204" pitchFamily="34" charset="0"/>
                </a:rPr>
                <a:t>50 000 mots</a:t>
              </a: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3635375" y="2276872"/>
              <a:ext cx="1756738" cy="35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2 000 000 occurrences</a:t>
              </a:r>
              <a:endParaRPr lang="fr-FR" altLang="en-US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4" name="Flèche droite 63"/>
            <p:cNvSpPr/>
            <p:nvPr/>
          </p:nvSpPr>
          <p:spPr>
            <a:xfrm>
              <a:off x="3094038" y="1776409"/>
              <a:ext cx="412639" cy="284105"/>
            </a:xfrm>
            <a:prstGeom prst="rightArrow">
              <a:avLst/>
            </a:prstGeom>
            <a:solidFill>
              <a:srgbClr val="005E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005E8F"/>
                </a:solidFill>
              </a:endParaRPr>
            </a:p>
          </p:txBody>
        </p:sp>
        <p:sp>
          <p:nvSpPr>
            <p:cNvPr id="65" name="Rectangle 23"/>
            <p:cNvSpPr>
              <a:spLocks noChangeArrowheads="1"/>
            </p:cNvSpPr>
            <p:nvPr/>
          </p:nvSpPr>
          <p:spPr bwMode="auto">
            <a:xfrm>
              <a:off x="3707904" y="1844824"/>
              <a:ext cx="1710264" cy="35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>
                  <a:latin typeface="Arial Narrow" panose="020B0606020202030204" pitchFamily="34" charset="0"/>
                  <a:cs typeface="Arial" panose="020B0604020202020204" pitchFamily="34" charset="0"/>
                </a:rPr>
                <a:t>10 000 mots (Morpho)</a:t>
              </a:r>
            </a:p>
          </p:txBody>
        </p:sp>
      </p:grpSp>
      <p:grpSp>
        <p:nvGrpSpPr>
          <p:cNvPr id="67" name="Groupe 66"/>
          <p:cNvGrpSpPr>
            <a:grpSpLocks/>
          </p:cNvGrpSpPr>
          <p:nvPr/>
        </p:nvGrpSpPr>
        <p:grpSpPr bwMode="auto">
          <a:xfrm>
            <a:off x="5059371" y="1385810"/>
            <a:ext cx="2990752" cy="2182110"/>
            <a:chOff x="5594563" y="261199"/>
            <a:chExt cx="3473237" cy="2985239"/>
          </a:xfrm>
        </p:grpSpPr>
        <p:pic>
          <p:nvPicPr>
            <p:cNvPr id="68" name="Imag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719138"/>
              <a:ext cx="2922587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Flèche droite 68"/>
            <p:cNvSpPr/>
            <p:nvPr/>
          </p:nvSpPr>
          <p:spPr>
            <a:xfrm>
              <a:off x="5594563" y="1706871"/>
              <a:ext cx="462139" cy="333149"/>
            </a:xfrm>
            <a:prstGeom prst="rightArrow">
              <a:avLst/>
            </a:prstGeom>
            <a:solidFill>
              <a:srgbClr val="005E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0" name="Rectangle 29"/>
            <p:cNvSpPr>
              <a:spLocks noChangeArrowheads="1"/>
            </p:cNvSpPr>
            <p:nvPr/>
          </p:nvSpPr>
          <p:spPr bwMode="auto">
            <a:xfrm>
              <a:off x="7062846" y="261199"/>
              <a:ext cx="964686" cy="42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Analyses</a:t>
              </a:r>
              <a:endParaRPr lang="fr-FR" altLang="en-US" sz="1400" dirty="0">
                <a:solidFill>
                  <a:srgbClr val="005E8F"/>
                </a:solidFill>
              </a:endParaRPr>
            </a:p>
          </p:txBody>
        </p:sp>
      </p:grpSp>
      <p:sp>
        <p:nvSpPr>
          <p:cNvPr id="71" name="Rectangle 31"/>
          <p:cNvSpPr>
            <a:spLocks noChangeArrowheads="1"/>
          </p:cNvSpPr>
          <p:nvPr/>
        </p:nvSpPr>
        <p:spPr bwMode="auto">
          <a:xfrm>
            <a:off x="2069997" y="3570069"/>
            <a:ext cx="2122376" cy="3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fr-FR" altLang="en-US" sz="1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Progression optimale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3784" y="3692108"/>
            <a:ext cx="5072049" cy="2802169"/>
            <a:chOff x="313784" y="3692108"/>
            <a:chExt cx="5072049" cy="2802169"/>
          </a:xfrm>
        </p:grpSpPr>
        <p:grpSp>
          <p:nvGrpSpPr>
            <p:cNvPr id="73" name="Groupe 72"/>
            <p:cNvGrpSpPr>
              <a:grpSpLocks/>
            </p:cNvGrpSpPr>
            <p:nvPr/>
          </p:nvGrpSpPr>
          <p:grpSpPr bwMode="auto">
            <a:xfrm>
              <a:off x="313784" y="3692108"/>
              <a:ext cx="5072049" cy="2802169"/>
              <a:chOff x="107950" y="3519710"/>
              <a:chExt cx="6067745" cy="3314478"/>
            </a:xfrm>
          </p:grpSpPr>
          <p:pic>
            <p:nvPicPr>
              <p:cNvPr id="74" name="Image 3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950" y="3975100"/>
                <a:ext cx="5405438" cy="285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Rectangle 31"/>
              <p:cNvSpPr>
                <a:spLocks noChangeArrowheads="1"/>
              </p:cNvSpPr>
              <p:nvPr/>
            </p:nvSpPr>
            <p:spPr bwMode="auto">
              <a:xfrm>
                <a:off x="2070100" y="3570288"/>
                <a:ext cx="212248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r-FR" altLang="en-US" sz="1800" b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Progression optimale</a:t>
                </a:r>
                <a:endParaRPr lang="fr-FR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lèche droite 75"/>
              <p:cNvSpPr/>
              <p:nvPr/>
            </p:nvSpPr>
            <p:spPr>
              <a:xfrm rot="8992133">
                <a:off x="4621451" y="3519710"/>
                <a:ext cx="1554244" cy="284143"/>
              </a:xfrm>
              <a:prstGeom prst="rightArrow">
                <a:avLst/>
              </a:prstGeom>
              <a:solidFill>
                <a:srgbClr val="005E8F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 31"/>
            <p:cNvSpPr>
              <a:spLocks noChangeArrowheads="1"/>
            </p:cNvSpPr>
            <p:nvPr/>
          </p:nvSpPr>
          <p:spPr bwMode="auto">
            <a:xfrm>
              <a:off x="1512754" y="3807161"/>
              <a:ext cx="20152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cs typeface="Arial" panose="020B0604020202020204" pitchFamily="34" charset="0"/>
                </a:rPr>
                <a:t>Progression optimale</a:t>
              </a:r>
              <a:endParaRPr lang="fr-FR" altLang="en-US" sz="1400" dirty="0">
                <a:solidFill>
                  <a:srgbClr val="005E8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177977" y="3503201"/>
            <a:ext cx="3579977" cy="2597150"/>
            <a:chOff x="5177977" y="3503201"/>
            <a:chExt cx="3579977" cy="2597150"/>
          </a:xfrm>
        </p:grpSpPr>
        <p:grpSp>
          <p:nvGrpSpPr>
            <p:cNvPr id="77" name="Groupe 76"/>
            <p:cNvGrpSpPr>
              <a:grpSpLocks/>
            </p:cNvGrpSpPr>
            <p:nvPr/>
          </p:nvGrpSpPr>
          <p:grpSpPr bwMode="auto">
            <a:xfrm>
              <a:off x="5177977" y="3503201"/>
              <a:ext cx="3418960" cy="2597150"/>
              <a:chOff x="5496440" y="3605213"/>
              <a:chExt cx="3418960" cy="2597150"/>
            </a:xfrm>
          </p:grpSpPr>
          <p:pic>
            <p:nvPicPr>
              <p:cNvPr id="78" name="Image 3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100" y="4064000"/>
                <a:ext cx="167005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33"/>
              <p:cNvSpPr>
                <a:spLocks noChangeArrowheads="1"/>
              </p:cNvSpPr>
              <p:nvPr/>
            </p:nvSpPr>
            <p:spPr bwMode="auto">
              <a:xfrm>
                <a:off x="6545263" y="3605213"/>
                <a:ext cx="123983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r-FR" altLang="en-US" sz="1800" b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Séquences </a:t>
                </a:r>
                <a:endParaRPr lang="fr-FR" altLang="en-US" sz="1800">
                  <a:solidFill>
                    <a:schemeClr val="bg1"/>
                  </a:solidFill>
                </a:endParaRPr>
              </a:p>
            </p:txBody>
          </p:sp>
          <p:pic>
            <p:nvPicPr>
              <p:cNvPr id="80" name="Image 3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7025" y="4589463"/>
                <a:ext cx="1704975" cy="127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Image 3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2475" y="5180013"/>
                <a:ext cx="1812925" cy="1022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Flèche droite 81"/>
              <p:cNvSpPr/>
              <p:nvPr/>
            </p:nvSpPr>
            <p:spPr>
              <a:xfrm>
                <a:off x="5496440" y="5160851"/>
                <a:ext cx="412750" cy="284163"/>
              </a:xfrm>
              <a:prstGeom prst="rightArrow">
                <a:avLst/>
              </a:prstGeom>
              <a:solidFill>
                <a:srgbClr val="005E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Rectangle 33"/>
            <p:cNvSpPr>
              <a:spLocks noChangeArrowheads="1"/>
            </p:cNvSpPr>
            <p:nvPr/>
          </p:nvSpPr>
          <p:spPr bwMode="auto">
            <a:xfrm rot="2296986">
              <a:off x="7579426" y="4122579"/>
              <a:ext cx="1178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r-FR" altLang="en-US" sz="1400" b="1" dirty="0">
                  <a:solidFill>
                    <a:srgbClr val="005E8F"/>
                  </a:solidFill>
                  <a:cs typeface="Arial" panose="020B0604020202020204" pitchFamily="34" charset="0"/>
                </a:rPr>
                <a:t>Séquences </a:t>
              </a:r>
              <a:endParaRPr lang="fr-FR" altLang="en-US" sz="1400" dirty="0">
                <a:solidFill>
                  <a:srgbClr val="005E8F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9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75" y="15240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57312" y="1153695"/>
            <a:ext cx="8794613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altLang="fr-FR" sz="1400" cap="none" dirty="0" smtClean="0"/>
              <a:t>Adaptation et évaluation de </a:t>
            </a:r>
            <a:r>
              <a:rPr lang="fr-FR" altLang="fr-FR" sz="1400" cap="none" dirty="0" err="1" smtClean="0"/>
              <a:t>GraphoGame</a:t>
            </a:r>
            <a:r>
              <a:rPr lang="fr-FR" altLang="fr-FR" sz="1400" cap="none" dirty="0" smtClean="0"/>
              <a:t> pour le français</a:t>
            </a:r>
            <a:endParaRPr lang="fr-FR" sz="1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79" y="487512"/>
            <a:ext cx="1556970" cy="6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38FDFE9F-8F25-4279-BEE5-303687839D50}"/>
              </a:ext>
            </a:extLst>
          </p:cNvPr>
          <p:cNvSpPr txBox="1">
            <a:spLocks/>
          </p:cNvSpPr>
          <p:nvPr/>
        </p:nvSpPr>
        <p:spPr>
          <a:xfrm>
            <a:off x="700088" y="1470074"/>
            <a:ext cx="7582852" cy="11634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sz="1400" kern="0" dirty="0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66 Séquences</a:t>
            </a:r>
          </a:p>
          <a:p>
            <a:pPr lvl="1">
              <a:defRPr/>
            </a:pPr>
            <a:r>
              <a:rPr lang="fr-FR" sz="1400" kern="0" dirty="0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80% acquisition des correspondances </a:t>
            </a:r>
            <a:r>
              <a:rPr lang="fr-FR" sz="1400" kern="0" dirty="0" err="1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grapho-phonologiques</a:t>
            </a:r>
            <a:r>
              <a:rPr lang="fr-FR" sz="1400" kern="0" dirty="0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defRPr/>
            </a:pPr>
            <a:r>
              <a:rPr lang="fr-FR" sz="1400" kern="0" dirty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</a:t>
            </a:r>
            <a:r>
              <a:rPr lang="fr-FR" sz="1400" kern="0" dirty="0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onfusions (phonémiques, visuelles)</a:t>
            </a:r>
          </a:p>
          <a:p>
            <a:pPr lvl="1">
              <a:defRPr/>
            </a:pPr>
            <a:r>
              <a:rPr lang="fr-FR" sz="1400" kern="0" dirty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</a:t>
            </a:r>
            <a:r>
              <a:rPr lang="fr-FR" sz="1400" kern="0" dirty="0" smtClean="0">
                <a:solidFill>
                  <a:srgbClr val="005E8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orphologie (dérivations, flexions)</a:t>
            </a:r>
          </a:p>
        </p:txBody>
      </p:sp>
      <p:sp>
        <p:nvSpPr>
          <p:cNvPr id="6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51925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2C5DC1-CFE4-45B6-94A0-75B2E41B36B1}" type="slidenum">
              <a:rPr lang="fr-FR" altLang="en-US" smtClean="0">
                <a:solidFill>
                  <a:srgbClr val="005E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en-US" smtClean="0">
              <a:solidFill>
                <a:srgbClr val="005E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er 20"/>
          <p:cNvGrpSpPr>
            <a:grpSpLocks/>
          </p:cNvGrpSpPr>
          <p:nvPr/>
        </p:nvGrpSpPr>
        <p:grpSpPr bwMode="auto">
          <a:xfrm>
            <a:off x="2344798" y="2825591"/>
            <a:ext cx="3974702" cy="3530759"/>
            <a:chOff x="3635392" y="1544512"/>
            <a:chExt cx="3454727" cy="2909054"/>
          </a:xfrm>
        </p:grpSpPr>
        <p:pic>
          <p:nvPicPr>
            <p:cNvPr id="86" name="Espace réservé du contenu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92" y="1544512"/>
              <a:ext cx="3454727" cy="259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3840935" y="4199983"/>
              <a:ext cx="2935954" cy="25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005E8F"/>
                  </a:solidFill>
                  <a:cs typeface="Arial" panose="020B0604020202020204" pitchFamily="34" charset="0"/>
                </a:rPr>
                <a:t>Une séquence composée de 13 niveaux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1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ideo 1mi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3417</TotalTime>
  <Words>682</Words>
  <Application>Microsoft Office PowerPoint</Application>
  <PresentationFormat>Affichage à l'écran (4:3)</PresentationFormat>
  <Paragraphs>227</Paragraphs>
  <Slides>21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Aharoni</vt:lpstr>
      <vt:lpstr>Arial</vt:lpstr>
      <vt:lpstr>Arial Narrow</vt:lpstr>
      <vt:lpstr>Arial Unicode MS</vt:lpstr>
      <vt:lpstr>Calibri</vt:lpstr>
      <vt:lpstr>Calibri Light</vt:lpstr>
      <vt:lpstr>Symbol</vt:lpstr>
      <vt:lpstr>Times New Roman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Johannes Ziegler</cp:lastModifiedBy>
  <cp:revision>101</cp:revision>
  <dcterms:created xsi:type="dcterms:W3CDTF">2019-03-12T08:28:36Z</dcterms:created>
  <dcterms:modified xsi:type="dcterms:W3CDTF">2019-03-24T08:45:36Z</dcterms:modified>
</cp:coreProperties>
</file>