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7E"/>
    <a:srgbClr val="4A9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675"/>
  </p:normalViewPr>
  <p:slideViewPr>
    <p:cSldViewPr snapToGrid="0" snapToObjects="1">
      <p:cViewPr varScale="1">
        <p:scale>
          <a:sx n="72" d="100"/>
          <a:sy n="72" d="100"/>
        </p:scale>
        <p:origin x="192" y="5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1CA49-8243-E742-8487-FD79DE54B35E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3BF4C-0AB0-8044-9DF2-53854F6B59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12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31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416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956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46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22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86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59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614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325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34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44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388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96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968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877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6093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50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3BF4C-0AB0-8044-9DF2-53854F6B591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033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67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63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85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6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74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59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3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002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43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74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88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73F79-4DAC-8C47-A649-DC9DB7D60C0F}" type="datetimeFigureOut">
              <a:rPr lang="fr-FR" smtClean="0"/>
              <a:t>27/03/2019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D8919-9A34-974B-9F24-221CEE1123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13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957263"/>
            <a:ext cx="8537438" cy="56082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32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cultural perspective on performance assessments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sz="32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Nandini </a:t>
            </a:r>
            <a:r>
              <a:rPr lang="fr-FR" sz="3200" cap="none" dirty="0" err="1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Chatterjee</a:t>
            </a:r>
            <a:r>
              <a:rPr lang="fr-FR" sz="32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Singh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sz="2000" cap="none" dirty="0" err="1">
                <a:latin typeface="Arial" panose="020B0604020202020204" pitchFamily="34" charset="0"/>
                <a:cs typeface="Arial" panose="020B0604020202020204" pitchFamily="34" charset="0"/>
              </a:rPr>
              <a:t>n.chatterjee@unesco.org</a:t>
            </a:r>
            <a:endParaRPr lang="fr-FR" sz="20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70F31-C763-974A-BB5E-22D490E112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91" r="30668" b="12211"/>
          <a:stretch/>
        </p:blipFill>
        <p:spPr>
          <a:xfrm>
            <a:off x="5567350" y="1536815"/>
            <a:ext cx="3597015" cy="454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77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1073217"/>
            <a:ext cx="6609545" cy="8413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Mental Health Crisis in Adolescence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003429-9F00-7644-968C-683C2976AF0A}"/>
              </a:ext>
            </a:extLst>
          </p:cNvPr>
          <p:cNvSpPr/>
          <p:nvPr/>
        </p:nvSpPr>
        <p:spPr>
          <a:xfrm>
            <a:off x="228509" y="6434779"/>
            <a:ext cx="5472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Report,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9546" t="60034" r="51061" b="7912"/>
          <a:stretch/>
        </p:blipFill>
        <p:spPr>
          <a:xfrm>
            <a:off x="226660" y="1568700"/>
            <a:ext cx="4639924" cy="2846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783" t="60145" r="50761" b="7971"/>
          <a:stretch/>
        </p:blipFill>
        <p:spPr>
          <a:xfrm>
            <a:off x="4205327" y="3356194"/>
            <a:ext cx="4816183" cy="293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942975"/>
            <a:ext cx="6880088" cy="100769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3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Prosocial </a:t>
            </a:r>
            <a:r>
              <a:rPr lang="en-US" sz="3400" cap="none" dirty="0" err="1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3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Socio-Emotional Learning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244667" y="1500187"/>
            <a:ext cx="4870258" cy="53583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endParaRPr lang="en-US" sz="17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Prosocial behavior is positively associated with intellectual outcomes </a:t>
            </a:r>
            <a:r>
              <a:rPr lang="en-US" sz="2000" b="0" cap="non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0" cap="none" dirty="0" err="1">
                <a:latin typeface="Arial" panose="020B0604020202020204" pitchFamily="34" charset="0"/>
                <a:cs typeface="Arial" panose="020B0604020202020204" pitchFamily="34" charset="0"/>
              </a:rPr>
              <a:t>Wentzel</a:t>
            </a:r>
            <a:r>
              <a:rPr lang="en-US" sz="2000" b="0" cap="none" dirty="0">
                <a:latin typeface="Arial" panose="020B0604020202020204" pitchFamily="34" charset="0"/>
                <a:cs typeface="Arial" panose="020B0604020202020204" pitchFamily="34" charset="0"/>
              </a:rPr>
              <a:t>, 2015), </a:t>
            </a: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negatively correlated with adolescent depression </a:t>
            </a:r>
            <a:r>
              <a:rPr lang="en-US" sz="2000" b="0" cap="none" dirty="0">
                <a:latin typeface="Arial" panose="020B0604020202020204" pitchFamily="34" charset="0"/>
                <a:cs typeface="Arial" panose="020B0604020202020204" pitchFamily="34" charset="0"/>
              </a:rPr>
              <a:t>(Forbes, 2017) </a:t>
            </a: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supports well-being </a:t>
            </a:r>
            <a:r>
              <a:rPr lang="en-US" sz="2000" b="0" cap="none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0" cap="none" dirty="0" err="1">
                <a:latin typeface="Arial" panose="020B0604020202020204" pitchFamily="34" charset="0"/>
                <a:cs typeface="Arial" panose="020B0604020202020204" pitchFamily="34" charset="0"/>
              </a:rPr>
              <a:t>Wentzel</a:t>
            </a:r>
            <a:r>
              <a:rPr lang="en-US" sz="2000" b="0" cap="none" dirty="0">
                <a:latin typeface="Arial" panose="020B0604020202020204" pitchFamily="34" charset="0"/>
                <a:cs typeface="Arial" panose="020B0604020202020204" pitchFamily="34" charset="0"/>
              </a:rPr>
              <a:t>, 2015)</a:t>
            </a:r>
          </a:p>
          <a:p>
            <a:pPr>
              <a:spcBef>
                <a:spcPts val="1200"/>
              </a:spcBef>
            </a:pPr>
            <a:endParaRPr lang="en-US" sz="2000" b="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promote and develop pro-social behavior children need Social and Emotional Learning skills</a:t>
            </a:r>
          </a:p>
          <a:p>
            <a:pPr>
              <a:spcBef>
                <a:spcPts val="1200"/>
              </a:spcBef>
            </a:pPr>
            <a:endParaRPr lang="en-US" sz="2000" b="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Neuroscience research shows that prosocial behavior can be taught in the classroom similar to literacy and numeracy </a:t>
            </a:r>
            <a:r>
              <a:rPr lang="en-US" sz="2000" b="0" cap="none" dirty="0">
                <a:latin typeface="Arial" panose="020B0604020202020204" pitchFamily="34" charset="0"/>
                <a:cs typeface="Arial" panose="020B0604020202020204" pitchFamily="34" charset="0"/>
              </a:rPr>
              <a:t>(Feinberg et al, 2005)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9" t="25275" r="29661" b="33030"/>
          <a:stretch/>
        </p:blipFill>
        <p:spPr>
          <a:xfrm>
            <a:off x="5317305" y="1951221"/>
            <a:ext cx="3340734" cy="307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69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0" y="1073217"/>
            <a:ext cx="9143999" cy="764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and Emotional (SE) behavior is cultural and contextual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6" y="1366215"/>
            <a:ext cx="4363291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endParaRPr lang="en-US" sz="17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SE skills is a big challenge</a:t>
            </a:r>
          </a:p>
          <a:p>
            <a:pPr>
              <a:spcBef>
                <a:spcPts val="1200"/>
              </a:spcBef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Questionnaire - long, boring, accuracy (stated preference!)</a:t>
            </a:r>
          </a:p>
          <a:p>
            <a:pPr>
              <a:spcBef>
                <a:spcPts val="1200"/>
              </a:spcBef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interactive Games provide a novel medium for SEL assessment</a:t>
            </a:r>
          </a:p>
          <a:p>
            <a:pPr>
              <a:spcBef>
                <a:spcPts val="1200"/>
              </a:spcBef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- Stealth mode, Contextual, Continuous, Engaging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470528" y="5390796"/>
            <a:ext cx="8202942" cy="910676"/>
          </a:xfrm>
          <a:prstGeom prst="rect">
            <a:avLst/>
          </a:prstGeom>
          <a:ln>
            <a:solidFill>
              <a:srgbClr val="00587E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18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“Hall of Heroes” (</a:t>
            </a:r>
            <a:r>
              <a:rPr lang="en-US" sz="16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Rosier et al, 2015</a:t>
            </a:r>
            <a:r>
              <a:rPr lang="en-US" sz="18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“Crystals of </a:t>
            </a:r>
            <a:r>
              <a:rPr lang="en-US" sz="1800" b="0" cap="none" dirty="0" err="1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Kador</a:t>
            </a:r>
            <a:r>
              <a:rPr lang="en-US" sz="18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, “Tenacity”, are game based social skills assessment system that assesses children’s social problem solving strategies' and aptitudes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95" y="1899110"/>
            <a:ext cx="4080372" cy="226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1073217"/>
            <a:ext cx="8323126" cy="658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DICE – Digital Inter-Cultural Exchange in adolescents (12- 14 years)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999FF1-A592-0446-9A97-3C33C65F6352}"/>
              </a:ext>
            </a:extLst>
          </p:cNvPr>
          <p:cNvGrpSpPr/>
          <p:nvPr/>
        </p:nvGrpSpPr>
        <p:grpSpPr>
          <a:xfrm>
            <a:off x="79139" y="2073426"/>
            <a:ext cx="4317228" cy="3792580"/>
            <a:chOff x="0" y="0"/>
            <a:chExt cx="4718489" cy="46115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4DC376-3F9C-9E4A-A5FB-A68861854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rgbClr val="FFC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32" y="0"/>
              <a:ext cx="4611557" cy="4611557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96B08D-AE36-4845-8E1D-C64A1F8B687E}"/>
                </a:ext>
              </a:extLst>
            </p:cNvPr>
            <p:cNvSpPr/>
            <p:nvPr/>
          </p:nvSpPr>
          <p:spPr>
            <a:xfrm>
              <a:off x="4204945" y="1028136"/>
              <a:ext cx="203200" cy="19191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18373EE-A174-B741-B73F-53558EEF16DB}"/>
                </a:ext>
              </a:extLst>
            </p:cNvPr>
            <p:cNvSpPr/>
            <p:nvPr/>
          </p:nvSpPr>
          <p:spPr>
            <a:xfrm>
              <a:off x="4476855" y="2101764"/>
              <a:ext cx="203200" cy="19191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7B5285-7591-3B47-9C6F-B2C8DDD4E7C7}"/>
                </a:ext>
              </a:extLst>
            </p:cNvPr>
            <p:cNvCxnSpPr>
              <a:endCxn id="17" idx="7"/>
            </p:cNvCxnSpPr>
            <p:nvPr/>
          </p:nvCxnSpPr>
          <p:spPr>
            <a:xfrm flipV="1">
              <a:off x="401787" y="960285"/>
              <a:ext cx="1425821" cy="59970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EA8E1F2-FE88-E148-828E-DB4D1ABA3429}"/>
                </a:ext>
              </a:extLst>
            </p:cNvPr>
            <p:cNvCxnSpPr/>
            <p:nvPr/>
          </p:nvCxnSpPr>
          <p:spPr>
            <a:xfrm>
              <a:off x="287938" y="2010666"/>
              <a:ext cx="4359128" cy="17849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26362C-4A97-0C41-A9D8-16F5862160CD}"/>
                </a:ext>
              </a:extLst>
            </p:cNvPr>
            <p:cNvCxnSpPr/>
            <p:nvPr/>
          </p:nvCxnSpPr>
          <p:spPr>
            <a:xfrm>
              <a:off x="1721014" y="1028134"/>
              <a:ext cx="2606044" cy="5793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B4E1E98-D47D-D745-B7E0-F5C03046D11A}"/>
                </a:ext>
              </a:extLst>
            </p:cNvPr>
            <p:cNvSpPr/>
            <p:nvPr/>
          </p:nvSpPr>
          <p:spPr>
            <a:xfrm>
              <a:off x="1654166" y="932180"/>
              <a:ext cx="203200" cy="19191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1385F4C-BAF6-584E-89D0-B273ECD8BF3A}"/>
                </a:ext>
              </a:extLst>
            </p:cNvPr>
            <p:cNvSpPr/>
            <p:nvPr/>
          </p:nvSpPr>
          <p:spPr>
            <a:xfrm>
              <a:off x="287938" y="1464036"/>
              <a:ext cx="203200" cy="19191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B651AE1-5A06-D246-8524-ADAEF0DA25F7}"/>
                </a:ext>
              </a:extLst>
            </p:cNvPr>
            <p:cNvSpPr/>
            <p:nvPr/>
          </p:nvSpPr>
          <p:spPr>
            <a:xfrm>
              <a:off x="152088" y="1939319"/>
              <a:ext cx="203200" cy="19191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8C2403-B276-3640-99CB-EEDD05F677B1}"/>
                </a:ext>
              </a:extLst>
            </p:cNvPr>
            <p:cNvSpPr txBox="1"/>
            <p:nvPr/>
          </p:nvSpPr>
          <p:spPr>
            <a:xfrm>
              <a:off x="439463" y="1431862"/>
              <a:ext cx="1550399" cy="44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MALAYSIA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BADE57-E078-4C41-B479-CDF8A8B20EEA}"/>
                </a:ext>
              </a:extLst>
            </p:cNvPr>
            <p:cNvSpPr txBox="1"/>
            <p:nvPr/>
          </p:nvSpPr>
          <p:spPr>
            <a:xfrm>
              <a:off x="0" y="2151889"/>
              <a:ext cx="12337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INDIA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E337DA-C68C-344E-A2F2-4B7EDB900620}"/>
                </a:ext>
              </a:extLst>
            </p:cNvPr>
            <p:cNvSpPr txBox="1"/>
            <p:nvPr/>
          </p:nvSpPr>
          <p:spPr>
            <a:xfrm>
              <a:off x="1138890" y="637097"/>
              <a:ext cx="12337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USA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7D12C6-DF0C-EC4D-BAAA-C4994796BE2C}"/>
                </a:ext>
              </a:extLst>
            </p:cNvPr>
            <p:cNvSpPr txBox="1"/>
            <p:nvPr/>
          </p:nvSpPr>
          <p:spPr>
            <a:xfrm>
              <a:off x="3274007" y="1234318"/>
              <a:ext cx="12337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NORWAY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E88499B-0D00-7148-B73D-CFB5C6B25178}"/>
                </a:ext>
              </a:extLst>
            </p:cNvPr>
            <p:cNvCxnSpPr/>
            <p:nvPr/>
          </p:nvCxnSpPr>
          <p:spPr>
            <a:xfrm flipV="1">
              <a:off x="266896" y="1610652"/>
              <a:ext cx="122642" cy="37935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3C2005A-BDC2-AE44-B054-05BA953D4305}"/>
                </a:ext>
              </a:extLst>
            </p:cNvPr>
            <p:cNvCxnSpPr>
              <a:stCxn id="13" idx="5"/>
            </p:cNvCxnSpPr>
            <p:nvPr/>
          </p:nvCxnSpPr>
          <p:spPr>
            <a:xfrm flipH="1" flipV="1">
              <a:off x="4275284" y="1176385"/>
              <a:ext cx="375013" cy="108918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F875A2-509B-2C40-928E-E954889F96A3}"/>
                </a:ext>
              </a:extLst>
            </p:cNvPr>
            <p:cNvSpPr txBox="1"/>
            <p:nvPr/>
          </p:nvSpPr>
          <p:spPr>
            <a:xfrm>
              <a:off x="3396821" y="1735684"/>
              <a:ext cx="12337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S. AFRICA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D8B9C2-BA4B-1F49-9BF7-07398D3D9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38" y="2516728"/>
              <a:ext cx="489711" cy="48971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51A24B-4448-204A-A992-2252C1622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51" y="800149"/>
              <a:ext cx="455970" cy="45597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F35F6DD-02E6-8A4A-9F04-21BA4D480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8744" y="2372465"/>
              <a:ext cx="489711" cy="48971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D8D033E-038A-6C43-A3E3-33759864A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9862" y="490758"/>
              <a:ext cx="489711" cy="48971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23390C6-E4D3-5D49-8A3E-487E98264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682" y="531621"/>
              <a:ext cx="489711" cy="489711"/>
            </a:xfrm>
            <a:prstGeom prst="rect">
              <a:avLst/>
            </a:prstGeom>
          </p:spPr>
        </p:pic>
      </p:grpSp>
      <p:sp>
        <p:nvSpPr>
          <p:cNvPr id="33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4600415" y="1899110"/>
            <a:ext cx="4363291" cy="3710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students engaged in Online dialogue for 6 weeks.</a:t>
            </a:r>
          </a:p>
          <a:p>
            <a:pPr>
              <a:spcBef>
                <a:spcPts val="1200"/>
              </a:spcBef>
            </a:pPr>
            <a:endParaRPr lang="en-US" sz="20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dialogue included discussions on </a:t>
            </a:r>
            <a:r>
              <a:rPr lang="en-US" sz="2000" cap="none" dirty="0">
                <a:latin typeface="Arial" panose="020B0604020202020204" pitchFamily="34" charset="0"/>
                <a:cs typeface="Arial" panose="020B0604020202020204" pitchFamily="34" charset="0"/>
              </a:rPr>
              <a:t>migration, climate change, citizenship and identity.</a:t>
            </a:r>
          </a:p>
          <a:p>
            <a:pPr>
              <a:spcBef>
                <a:spcPts val="1200"/>
              </a:spcBef>
            </a:pPr>
            <a:endParaRPr lang="en-US" sz="20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Assessments of SEL skills were carried out using Hall of Heroes</a:t>
            </a:r>
          </a:p>
        </p:txBody>
      </p:sp>
    </p:spTree>
    <p:extLst>
      <p:ext uri="{BB962C8B-B14F-4D97-AF65-F5344CB8AC3E}">
        <p14:creationId xmlns:p14="http://schemas.microsoft.com/office/powerpoint/2010/main" val="683192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20811" y="863204"/>
            <a:ext cx="7137263" cy="457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Differences in socio-emotional skills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24A91DE-85E0-E743-8C21-0E49D0F765F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2" y="1541335"/>
            <a:ext cx="5922531" cy="3073528"/>
          </a:xfrm>
          <a:prstGeom prst="rect">
            <a:avLst/>
          </a:prstGeom>
        </p:spPr>
      </p:pic>
      <p:sp>
        <p:nvSpPr>
          <p:cNvPr id="35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6080793" y="1320542"/>
            <a:ext cx="2948907" cy="40403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8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differences across cultures (p &lt; 0.001)</a:t>
            </a:r>
          </a:p>
          <a:p>
            <a:pPr>
              <a:spcBef>
                <a:spcPts val="1200"/>
              </a:spcBef>
            </a:pPr>
            <a:r>
              <a:rPr lang="en-US" sz="18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–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and Malaysia  &gt; South Africa</a:t>
            </a:r>
          </a:p>
          <a:p>
            <a:pPr>
              <a:spcBef>
                <a:spcPts val="1200"/>
              </a:spcBef>
            </a:pPr>
            <a:r>
              <a:rPr lang="en-US" sz="18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Co-operation –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 &gt;  US and South Africa</a:t>
            </a:r>
          </a:p>
          <a:p>
            <a:pPr>
              <a:spcBef>
                <a:spcPts val="1200"/>
              </a:spcBef>
            </a:pPr>
            <a:r>
              <a:rPr lang="en-US" sz="18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Initiation – Malaysia and US &gt; South Africa</a:t>
            </a:r>
          </a:p>
        </p:txBody>
      </p:sp>
      <p:sp>
        <p:nvSpPr>
          <p:cNvPr id="3" name="Rectangle 2"/>
          <p:cNvSpPr/>
          <p:nvPr/>
        </p:nvSpPr>
        <p:spPr>
          <a:xfrm>
            <a:off x="6309393" y="5529263"/>
            <a:ext cx="2834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1200"/>
              </a:spcBef>
            </a:pPr>
            <a:r>
              <a:rPr lang="en-US" dirty="0" err="1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Irava</a:t>
            </a:r>
            <a:r>
              <a:rPr lang="en-US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Pathak and Chatterjee, (in revision</a:t>
            </a:r>
            <a:r>
              <a:rPr lang="en-US" b="1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6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158262" y="5529263"/>
            <a:ext cx="5687445" cy="10694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0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results reported in 9-11 year olds  (</a:t>
            </a:r>
            <a:r>
              <a:rPr lang="en-US" sz="2000" b="0" cap="none" dirty="0" err="1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ZooU</a:t>
            </a:r>
            <a:r>
              <a:rPr lang="en-US" sz="20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from Japan and USA (Craig et al et al, 2017). 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6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6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6" y="944625"/>
            <a:ext cx="7101899" cy="764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intercultural dialogue - Pre and post assessments of SEL skills (Malaysia )</a:t>
            </a:r>
          </a:p>
        </p:txBody>
      </p:sp>
      <p:sp>
        <p:nvSpPr>
          <p:cNvPr id="36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423208" y="5700693"/>
            <a:ext cx="6009865" cy="7571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6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data suggests digital dialogue can be explored as a tool to build prosocial skills and improve multicultural perspectives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6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25" y="1666418"/>
            <a:ext cx="7186261" cy="34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57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1073217"/>
            <a:ext cx="6250212" cy="5412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messages for policy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1366215"/>
            <a:ext cx="3793026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endParaRPr lang="en-US" sz="17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and Emotional Learning -  urgently need to be mainstreamed into education policy.</a:t>
            </a:r>
          </a:p>
          <a:p>
            <a:pPr>
              <a:spcBef>
                <a:spcPts val="1200"/>
              </a:spcBef>
            </a:pPr>
            <a:endParaRPr lang="en-US" sz="2400" b="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Dialogue can be explored as a tool to build prosocial skills</a:t>
            </a:r>
          </a:p>
          <a:p>
            <a:pPr>
              <a:spcBef>
                <a:spcPts val="1200"/>
              </a:spcBef>
            </a:pPr>
            <a:endParaRPr lang="en-US" sz="2400" b="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 provide an objective but fun method for SEL  assessments as opposed to </a:t>
            </a:r>
            <a:r>
              <a:rPr lang="en-US" sz="2400" b="0" cap="none" dirty="0" err="1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behavioural</a:t>
            </a:r>
            <a:r>
              <a:rPr lang="en-US" sz="24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cap="none" dirty="0" err="1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questionaires</a:t>
            </a:r>
            <a:r>
              <a:rPr lang="en-US" sz="24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32" y="2415376"/>
            <a:ext cx="4336732" cy="252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89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1073217"/>
            <a:ext cx="5840398" cy="764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Gaps and Challenges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174693" y="1455404"/>
            <a:ext cx="5214888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endParaRPr lang="en-US" sz="17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Wealth of neuroscience research has emerged in the last 30 years</a:t>
            </a:r>
          </a:p>
          <a:p>
            <a:pPr>
              <a:spcBef>
                <a:spcPts val="1200"/>
              </a:spcBef>
            </a:pPr>
            <a:endParaRPr lang="en-US" sz="2400" b="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research on what is effective and what is not</a:t>
            </a:r>
          </a:p>
          <a:p>
            <a:pPr>
              <a:spcBef>
                <a:spcPts val="1200"/>
              </a:spcBef>
            </a:pPr>
            <a:endParaRPr lang="en-US" sz="2400" b="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research required to establish baselines and monitor progress</a:t>
            </a:r>
          </a:p>
          <a:p>
            <a:pPr>
              <a:spcBef>
                <a:spcPts val="1200"/>
              </a:spcBef>
            </a:pPr>
            <a:endParaRPr lang="en-US" sz="2400" b="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needs an </a:t>
            </a:r>
            <a:r>
              <a:rPr lang="en-US" sz="2400" b="0" cap="none" dirty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en-US" sz="24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81" y="2714625"/>
            <a:ext cx="32004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86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1509971" y="2497571"/>
            <a:ext cx="5840398" cy="764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60" y="4418988"/>
            <a:ext cx="482979" cy="482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60" y="5000947"/>
            <a:ext cx="482979" cy="482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27" y="5683097"/>
            <a:ext cx="512212" cy="5122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85562" y="5765782"/>
            <a:ext cx="1618237" cy="30777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>
              <a:spcBef>
                <a:spcPts val="1200"/>
              </a:spcBef>
              <a:defRPr sz="140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dirty="0"/>
              <a:t>unesco_mgiep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7639" y="5114594"/>
            <a:ext cx="2123604" cy="30777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>
              <a:spcBef>
                <a:spcPts val="1200"/>
              </a:spcBef>
              <a:defRPr sz="140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 dirty="0"/>
              <a:t>@</a:t>
            </a:r>
            <a:r>
              <a:rPr lang="en-IN" dirty="0" err="1"/>
              <a:t>unesco_mgiep</a:t>
            </a:r>
            <a:endParaRPr lang="en-IN" dirty="0"/>
          </a:p>
        </p:txBody>
      </p:sp>
      <p:sp>
        <p:nvSpPr>
          <p:cNvPr id="14" name="TextBox 13"/>
          <p:cNvSpPr txBox="1"/>
          <p:nvPr/>
        </p:nvSpPr>
        <p:spPr>
          <a:xfrm>
            <a:off x="4285562" y="4506588"/>
            <a:ext cx="2123604" cy="30777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ctr">
              <a:spcBef>
                <a:spcPts val="1200"/>
              </a:spcBef>
              <a:defRPr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IN" sz="1400" dirty="0"/>
              <a:t>/</a:t>
            </a:r>
            <a:r>
              <a:rPr lang="en-IN" sz="1400" dirty="0" err="1"/>
              <a:t>mgiep</a:t>
            </a:r>
            <a:endParaRPr lang="en-IN" sz="1400" dirty="0"/>
          </a:p>
        </p:txBody>
      </p:sp>
      <p:sp>
        <p:nvSpPr>
          <p:cNvPr id="3" name="Rectangle 2"/>
          <p:cNvSpPr/>
          <p:nvPr/>
        </p:nvSpPr>
        <p:spPr>
          <a:xfrm>
            <a:off x="2144170" y="34487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mgiep.unesco.org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4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8" y="971550"/>
            <a:ext cx="4222612" cy="55940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36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Science-</a:t>
            </a:r>
            <a:r>
              <a:rPr lang="en-US" sz="3600" cap="none" dirty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en-US" sz="36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-Policy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– the seat of learning –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no longer a black box.</a:t>
            </a:r>
          </a:p>
          <a:p>
            <a:pPr>
              <a:spcBef>
                <a:spcPts val="1200"/>
              </a:spcBef>
            </a:pPr>
            <a:endParaRPr lang="en-US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Urgent and necessary that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neuroscience evidence </a:t>
            </a: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informs learning in the classroom – both for the learner and the educator. </a:t>
            </a:r>
          </a:p>
          <a:p>
            <a:pPr>
              <a:spcBef>
                <a:spcPts val="1200"/>
              </a:spcBef>
            </a:pPr>
            <a:endParaRPr lang="en-US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examples to illustrate how evidence can inform  education policy.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r="11473"/>
          <a:stretch/>
        </p:blipFill>
        <p:spPr>
          <a:xfrm>
            <a:off x="4774870" y="1825657"/>
            <a:ext cx="4009797" cy="33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84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161397" y="2146434"/>
            <a:ext cx="4075310" cy="47115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Multi-literate school system of India </a:t>
            </a:r>
          </a:p>
          <a:p>
            <a:pPr>
              <a:spcBef>
                <a:spcPts val="1200"/>
              </a:spcBef>
            </a:pPr>
            <a:endParaRPr lang="en-US" sz="24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officially recognized spoken languages</a:t>
            </a:r>
          </a:p>
          <a:p>
            <a:pPr>
              <a:spcBef>
                <a:spcPts val="1200"/>
              </a:spcBef>
            </a:pPr>
            <a:endParaRPr lang="en-US" sz="24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Officially recognized scripts</a:t>
            </a:r>
          </a:p>
          <a:p>
            <a:pPr>
              <a:spcBef>
                <a:spcPts val="1200"/>
              </a:spcBef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Official Languages  - Hindi and English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1073217"/>
            <a:ext cx="8435280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Education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Différences in Learning to Read</a:t>
            </a:r>
          </a:p>
        </p:txBody>
      </p:sp>
      <p:pic>
        <p:nvPicPr>
          <p:cNvPr id="11" name="Content Placeholder 3" descr="Script Map of India.p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" b="8138"/>
          <a:stretch/>
        </p:blipFill>
        <p:spPr>
          <a:xfrm>
            <a:off x="3995995" y="2146434"/>
            <a:ext cx="4788672" cy="380483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8B434A-4210-6F45-9980-1D522D19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9" t="14285" b="49715"/>
          <a:stretch>
            <a:fillRect/>
          </a:stretch>
        </p:blipFill>
        <p:spPr bwMode="auto">
          <a:xfrm>
            <a:off x="4236707" y="247324"/>
            <a:ext cx="2083105" cy="148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01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6683702" y="1799098"/>
            <a:ext cx="2376193" cy="43428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Matched  skills for both languages</a:t>
            </a:r>
          </a:p>
          <a:p>
            <a:pPr>
              <a:spcBef>
                <a:spcPts val="1200"/>
              </a:spcBef>
            </a:pPr>
            <a:endParaRPr lang="en-US" sz="20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significant correlations in skills  across the two languages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114300" y="900113"/>
            <a:ext cx="8670367" cy="5665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cap="none" dirty="0" err="1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Biliterate</a:t>
            </a:r>
            <a:r>
              <a:rPr lang="en-US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Reading Study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fr-FR" sz="2000" cap="none" dirty="0" err="1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</a:t>
            </a:r>
            <a:r>
              <a:rPr lang="fr-FR" sz="20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cap="none" dirty="0" err="1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fr-FR" sz="20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acquisition in Hindi and English)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7F78B-5FEB-E047-8A4D-7746AE76A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" y="1928763"/>
            <a:ext cx="6377354" cy="46367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003429-9F00-7644-968C-683C2976AF0A}"/>
              </a:ext>
            </a:extLst>
          </p:cNvPr>
          <p:cNvSpPr/>
          <p:nvPr/>
        </p:nvSpPr>
        <p:spPr>
          <a:xfrm>
            <a:off x="114301" y="6470567"/>
            <a:ext cx="7129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Cherodath</a:t>
            </a:r>
            <a:r>
              <a:rPr lang="en-US" b="1" i="1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Bilingualism (Language and Cognition, 2016) </a:t>
            </a:r>
          </a:p>
        </p:txBody>
      </p:sp>
    </p:spTree>
    <p:extLst>
      <p:ext uri="{BB962C8B-B14F-4D97-AF65-F5344CB8AC3E}">
        <p14:creationId xmlns:p14="http://schemas.microsoft.com/office/powerpoint/2010/main" val="19392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200025" y="914400"/>
            <a:ext cx="5501037" cy="56511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Imaging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 Matter Volume (GMV) correlations with phonological measures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619C641-08E0-BD42-8EE5-CA559F05C6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4482" r="66487" b="50282"/>
          <a:stretch/>
        </p:blipFill>
        <p:spPr>
          <a:xfrm>
            <a:off x="640594" y="2096722"/>
            <a:ext cx="1910236" cy="21725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419B83-C9E4-C94F-A1D7-F8003A496D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48814" r="65367"/>
          <a:stretch/>
        </p:blipFill>
        <p:spPr>
          <a:xfrm>
            <a:off x="551122" y="4368201"/>
            <a:ext cx="1923329" cy="2343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9D5C20-38BC-6443-80D0-716BB1219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4366" r="8305" b="50282"/>
          <a:stretch/>
        </p:blipFill>
        <p:spPr>
          <a:xfrm>
            <a:off x="5652677" y="1635499"/>
            <a:ext cx="2974105" cy="21782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EC3D48-8A7B-DE4B-8EA3-DFC73A25CF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48814"/>
          <a:stretch/>
        </p:blipFill>
        <p:spPr>
          <a:xfrm>
            <a:off x="4714610" y="4013465"/>
            <a:ext cx="4209506" cy="2551614"/>
          </a:xfrm>
          <a:prstGeom prst="rect">
            <a:avLst/>
          </a:prstGeom>
        </p:spPr>
      </p:pic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200400" y="2357439"/>
            <a:ext cx="1885950" cy="1509804"/>
          </a:xfrm>
          <a:prstGeom prst="rect">
            <a:avLst/>
          </a:prstGeom>
          <a:ln>
            <a:solidFill>
              <a:srgbClr val="00587E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Distinct neural correlates for syllable and phoneme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003429-9F00-7644-968C-683C2976AF0A}"/>
              </a:ext>
            </a:extLst>
          </p:cNvPr>
          <p:cNvSpPr/>
          <p:nvPr/>
        </p:nvSpPr>
        <p:spPr>
          <a:xfrm>
            <a:off x="4222569" y="6554336"/>
            <a:ext cx="5472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Cherodath</a:t>
            </a:r>
            <a:r>
              <a:rPr lang="en-US" sz="1200" b="1" i="1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Bilingualism (Language and Cognition, 2016) </a:t>
            </a:r>
          </a:p>
        </p:txBody>
      </p:sp>
    </p:spTree>
    <p:extLst>
      <p:ext uri="{BB962C8B-B14F-4D97-AF65-F5344CB8AC3E}">
        <p14:creationId xmlns:p14="http://schemas.microsoft.com/office/powerpoint/2010/main" val="38108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228509" y="947741"/>
            <a:ext cx="5472553" cy="7647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Imaging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circuitry for reading in biliterate children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003429-9F00-7644-968C-683C2976AF0A}"/>
              </a:ext>
            </a:extLst>
          </p:cNvPr>
          <p:cNvSpPr/>
          <p:nvPr/>
        </p:nvSpPr>
        <p:spPr>
          <a:xfrm>
            <a:off x="228509" y="6434779"/>
            <a:ext cx="5472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err="1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Cherodath</a:t>
            </a:r>
            <a:r>
              <a:rPr lang="en-US" sz="1200" b="1" i="1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Bilingualism (Language and Cognition, 2016) </a:t>
            </a:r>
          </a:p>
        </p:txBody>
      </p:sp>
      <p:pic>
        <p:nvPicPr>
          <p:cNvPr id="11" name="Content Placeholder 3" descr="Figure 2.TIF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19018" b="9887"/>
          <a:stretch/>
        </p:blipFill>
        <p:spPr>
          <a:xfrm>
            <a:off x="114300" y="2469772"/>
            <a:ext cx="4871780" cy="2561250"/>
          </a:xfrm>
        </p:spPr>
      </p:pic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0" y="5458385"/>
            <a:ext cx="5186363" cy="830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18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(yellow) and Second (red),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18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 (green)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3E7EBC-3E2A-D34F-837C-72AC5102F9ED}"/>
              </a:ext>
            </a:extLst>
          </p:cNvPr>
          <p:cNvGrpSpPr/>
          <p:nvPr/>
        </p:nvGrpSpPr>
        <p:grpSpPr>
          <a:xfrm>
            <a:off x="5444143" y="2409600"/>
            <a:ext cx="3231409" cy="3372635"/>
            <a:chOff x="6166609" y="1133604"/>
            <a:chExt cx="5701679" cy="5671770"/>
          </a:xfrm>
        </p:grpSpPr>
        <p:pic>
          <p:nvPicPr>
            <p:cNvPr id="14" name="Content Placeholder 3" descr="Figure 6.TIF">
              <a:extLst>
                <a:ext uri="{FF2B5EF4-FFF2-40B4-BE49-F238E27FC236}">
                  <a16:creationId xmlns:a16="http://schemas.microsoft.com/office/drawing/2014/main" id="{43BCBBCF-5332-F14E-ACB6-C58700F7D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83" r="4943" b="22374"/>
            <a:stretch/>
          </p:blipFill>
          <p:spPr>
            <a:xfrm>
              <a:off x="6166610" y="1133604"/>
              <a:ext cx="5701677" cy="2660724"/>
            </a:xfrm>
            <a:prstGeom prst="rect">
              <a:avLst/>
            </a:prstGeom>
          </p:spPr>
        </p:pic>
        <p:pic>
          <p:nvPicPr>
            <p:cNvPr id="19" name="Content Placeholder 3" descr="Figure R6.TIF">
              <a:extLst>
                <a:ext uri="{FF2B5EF4-FFF2-40B4-BE49-F238E27FC236}">
                  <a16:creationId xmlns:a16="http://schemas.microsoft.com/office/drawing/2014/main" id="{C72AF330-AA5A-C546-ADEA-D87559A60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0" r="4943" b="21326"/>
            <a:stretch/>
          </p:blipFill>
          <p:spPr>
            <a:xfrm>
              <a:off x="6166609" y="3794328"/>
              <a:ext cx="5701679" cy="3011046"/>
            </a:xfrm>
            <a:prstGeom prst="rect">
              <a:avLst/>
            </a:prstGeom>
          </p:spPr>
        </p:pic>
      </p:grpSp>
      <p:sp>
        <p:nvSpPr>
          <p:cNvPr id="22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5701062" y="1333835"/>
            <a:ext cx="3083605" cy="929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orthographic depth</a:t>
            </a:r>
          </a:p>
        </p:txBody>
      </p:sp>
    </p:spTree>
    <p:extLst>
      <p:ext uri="{BB962C8B-B14F-4D97-AF65-F5344CB8AC3E}">
        <p14:creationId xmlns:p14="http://schemas.microsoft.com/office/powerpoint/2010/main" val="248400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12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219290" y="785812"/>
            <a:ext cx="6380309" cy="5957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children at risk for dyslexia (8-10 years)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 = 691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cap="none" dirty="0">
              <a:solidFill>
                <a:srgbClr val="4A95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400" cap="none" dirty="0">
              <a:solidFill>
                <a:srgbClr val="4A95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1164345" y="2458505"/>
            <a:ext cx="1915640" cy="106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8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3, N=231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959502" y="2479938"/>
            <a:ext cx="1915640" cy="106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8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4, N=218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6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6754659" y="2501371"/>
            <a:ext cx="1915640" cy="106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18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5, N=242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6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 rot="16200000">
            <a:off x="-1164830" y="3451968"/>
            <a:ext cx="3834564" cy="10663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24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in English (%)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16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2537644" y="5452999"/>
            <a:ext cx="4421288" cy="10943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en-US" sz="2000" b="0" cap="none" dirty="0">
                <a:solidFill>
                  <a:srgbClr val="4A95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in Native Language (%)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97E6576-9E37-034D-A290-EB79F48B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509" b="4217"/>
          <a:stretch>
            <a:fillRect/>
          </a:stretch>
        </p:blipFill>
        <p:spPr bwMode="auto">
          <a:xfrm>
            <a:off x="762000" y="2767032"/>
            <a:ext cx="2573068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BFFBBAFD-4A5E-6947-B296-D1D56D80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509" b="4217"/>
          <a:stretch>
            <a:fillRect/>
          </a:stretch>
        </p:blipFill>
        <p:spPr bwMode="auto">
          <a:xfrm>
            <a:off x="3446732" y="2767032"/>
            <a:ext cx="2573068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282A81B2-8BB0-ED41-B70C-9FF0FD9E2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509" b="4217"/>
          <a:stretch>
            <a:fillRect/>
          </a:stretch>
        </p:blipFill>
        <p:spPr bwMode="auto">
          <a:xfrm>
            <a:off x="6248400" y="2767032"/>
            <a:ext cx="2573068" cy="237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264686-B3C0-0348-A577-D5F0FD62CA37}"/>
              </a:ext>
            </a:extLst>
          </p:cNvPr>
          <p:cNvSpPr txBox="1"/>
          <p:nvPr/>
        </p:nvSpPr>
        <p:spPr>
          <a:xfrm>
            <a:off x="1164345" y="4200542"/>
            <a:ext cx="87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EEB7E-6260-1A4E-9E32-8571A36E3887}"/>
              </a:ext>
            </a:extLst>
          </p:cNvPr>
          <p:cNvSpPr txBox="1"/>
          <p:nvPr/>
        </p:nvSpPr>
        <p:spPr>
          <a:xfrm>
            <a:off x="1164345" y="3028967"/>
            <a:ext cx="878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Poor native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A7E52-E173-324D-B436-EA4766D19672}"/>
              </a:ext>
            </a:extLst>
          </p:cNvPr>
          <p:cNvSpPr txBox="1"/>
          <p:nvPr/>
        </p:nvSpPr>
        <p:spPr>
          <a:xfrm>
            <a:off x="2392500" y="4200542"/>
            <a:ext cx="68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Poor </a:t>
            </a:r>
            <a:r>
              <a:rPr lang="en-US" dirty="0" err="1"/>
              <a:t>Eng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AC231-D577-1E42-86A4-D7793BB3C5A0}"/>
              </a:ext>
            </a:extLst>
          </p:cNvPr>
          <p:cNvSpPr txBox="1"/>
          <p:nvPr/>
        </p:nvSpPr>
        <p:spPr>
          <a:xfrm>
            <a:off x="7129463" y="5416620"/>
            <a:ext cx="154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 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91DDB-723E-6D41-95E4-E9BA73FD7522}"/>
              </a:ext>
            </a:extLst>
          </p:cNvPr>
          <p:cNvSpPr txBox="1"/>
          <p:nvPr/>
        </p:nvSpPr>
        <p:spPr>
          <a:xfrm>
            <a:off x="2392500" y="3028967"/>
            <a:ext cx="89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</a:t>
            </a:r>
          </a:p>
          <a:p>
            <a:r>
              <a:rPr lang="en-US" dirty="0"/>
              <a:t>readers</a:t>
            </a:r>
          </a:p>
        </p:txBody>
      </p:sp>
    </p:spTree>
    <p:extLst>
      <p:ext uri="{BB962C8B-B14F-4D97-AF65-F5344CB8AC3E}">
        <p14:creationId xmlns:p14="http://schemas.microsoft.com/office/powerpoint/2010/main" val="3575962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349387" y="1073217"/>
            <a:ext cx="6780076" cy="764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Dyslexia Assessment for Languages of India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 descr="DALI-cover-mine.png"/>
          <p:cNvPicPr>
            <a:picLocks noChangeAspect="1"/>
          </p:cNvPicPr>
          <p:nvPr/>
        </p:nvPicPr>
        <p:blipFill>
          <a:blip r:embed="rId5" cstate="print"/>
          <a:srcRect r="708"/>
          <a:stretch>
            <a:fillRect/>
          </a:stretch>
        </p:blipFill>
        <p:spPr>
          <a:xfrm>
            <a:off x="3664087" y="1689261"/>
            <a:ext cx="3334213" cy="4355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174923" y="1365660"/>
            <a:ext cx="3139777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endParaRPr lang="en-US" sz="18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standardized validated screening and assessment tool in Indian Languages.</a:t>
            </a:r>
          </a:p>
          <a:p>
            <a:pPr>
              <a:spcBef>
                <a:spcPts val="1200"/>
              </a:spcBef>
            </a:pPr>
            <a:endParaRPr lang="en-US" sz="20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Languages – Hindi, Marathi, Kannada and English</a:t>
            </a:r>
          </a:p>
          <a:p>
            <a:pPr>
              <a:spcBef>
                <a:spcPts val="1200"/>
              </a:spcBef>
            </a:pPr>
            <a:endParaRPr lang="en-US" sz="20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4840 children in five cities – were tested for this tool. </a:t>
            </a:r>
          </a:p>
        </p:txBody>
      </p:sp>
    </p:spTree>
    <p:extLst>
      <p:ext uri="{BB962C8B-B14F-4D97-AF65-F5344CB8AC3E}">
        <p14:creationId xmlns:p14="http://schemas.microsoft.com/office/powerpoint/2010/main" val="225897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A24C220-7575-5543-AC3E-999699AB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32" y="247324"/>
            <a:ext cx="1825735" cy="825893"/>
          </a:xfrm>
          <a:prstGeom prst="rect">
            <a:avLst/>
          </a:prstGeom>
        </p:spPr>
      </p:pic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1" y="1073217"/>
            <a:ext cx="5644662" cy="764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Implications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1899A044-F0C0-9B47-BC58-74AED0EDE939}"/>
              </a:ext>
            </a:extLst>
          </p:cNvPr>
          <p:cNvSpPr txBox="1">
            <a:spLocks/>
          </p:cNvSpPr>
          <p:nvPr/>
        </p:nvSpPr>
        <p:spPr>
          <a:xfrm>
            <a:off x="174923" y="1365660"/>
            <a:ext cx="3424240" cy="5492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1" i="0" kern="1200" cap="all">
                <a:solidFill>
                  <a:schemeClr val="tx1"/>
                </a:solidFill>
                <a:latin typeface="Arial Unicode MS"/>
                <a:ea typeface="+mn-ea"/>
                <a:cs typeface="Arial Unicode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F6165"/>
                </a:solidFill>
                <a:latin typeface="Arial Unicode MS"/>
                <a:ea typeface="+mn-ea"/>
                <a:cs typeface="Arial Unicode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endParaRPr lang="en-US" sz="1800" cap="none" dirty="0">
              <a:solidFill>
                <a:srgbClr val="0058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Literacy assessments in multiliterate societies should </a:t>
            </a: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mandate </a:t>
            </a: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assessments in all languages of instruction and </a:t>
            </a:r>
            <a:r>
              <a:rPr lang="en-US" sz="200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include assessment in the mother tongue</a:t>
            </a: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ts val="1200"/>
              </a:spcBef>
            </a:pPr>
            <a:r>
              <a:rPr lang="en-US" sz="20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to achieve literacy and identify children at risk for learning disabilities like dyslexia</a:t>
            </a:r>
            <a:r>
              <a:rPr lang="en-US" sz="1800" b="0" cap="none" dirty="0">
                <a:solidFill>
                  <a:srgbClr val="0058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D6CAB2-DBF3-D246-B746-D45CC07C30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45" r="5196" b="7455"/>
          <a:stretch/>
        </p:blipFill>
        <p:spPr>
          <a:xfrm>
            <a:off x="3600329" y="1365660"/>
            <a:ext cx="4787439" cy="226719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62A37D0-28EB-2040-8A87-A6F5CDDC0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611285"/>
              </p:ext>
            </p:extLst>
          </p:nvPr>
        </p:nvGraphicFramePr>
        <p:xfrm>
          <a:off x="4211515" y="4141363"/>
          <a:ext cx="4320133" cy="1899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0522">
                  <a:extLst>
                    <a:ext uri="{9D8B030D-6E8A-4147-A177-3AD203B41FA5}">
                      <a16:colId xmlns:a16="http://schemas.microsoft.com/office/drawing/2014/main" val="2123176591"/>
                    </a:ext>
                  </a:extLst>
                </a:gridCol>
                <a:gridCol w="3739611">
                  <a:extLst>
                    <a:ext uri="{9D8B030D-6E8A-4147-A177-3AD203B41FA5}">
                      <a16:colId xmlns:a16="http://schemas.microsoft.com/office/drawing/2014/main" val="545166283"/>
                    </a:ext>
                  </a:extLst>
                </a:gridCol>
              </a:tblGrid>
              <a:tr h="633270">
                <a:tc>
                  <a:txBody>
                    <a:bodyPr/>
                    <a:lstStyle/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B119C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official languages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1572011"/>
                  </a:ext>
                </a:extLst>
              </a:tr>
              <a:tr h="633270">
                <a:tc>
                  <a:txBody>
                    <a:bodyPr/>
                    <a:lstStyle/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9A2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official language, functionally multilingual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3050076"/>
                  </a:ext>
                </a:extLst>
              </a:tr>
              <a:tr h="633270">
                <a:tc>
                  <a:txBody>
                    <a:bodyPr/>
                    <a:lstStyle/>
                    <a:p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01A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official language, functionally multilingual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4441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4833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715</TotalTime>
  <Words>804</Words>
  <Application>Microsoft Macintosh PowerPoint</Application>
  <PresentationFormat>On-screen Show (4:3)</PresentationFormat>
  <Paragraphs>151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Microsoft Office</dc:creator>
  <cp:lastModifiedBy>Microsoft Office User</cp:lastModifiedBy>
  <cp:revision>65</cp:revision>
  <dcterms:created xsi:type="dcterms:W3CDTF">2018-11-12T10:18:09Z</dcterms:created>
  <dcterms:modified xsi:type="dcterms:W3CDTF">2019-03-27T14:36:19Z</dcterms:modified>
</cp:coreProperties>
</file>