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drawings/drawing1.xml" ContentType="application/vnd.openxmlformats-officedocument.drawingml.chartshapes+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6.xml" ContentType="application/vnd.openxmlformats-officedocument.themeOverride+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ppt/charts/chart7.xml" ContentType="application/vnd.openxmlformats-officedocument.drawingml.chart+xml"/>
  <Override PartName="/ppt/drawings/drawing2.xml" ContentType="application/vnd.openxmlformats-officedocument.drawingml.chartshapes+xml"/>
  <Override PartName="/ppt/theme/themeOverride9.xml" ContentType="application/vnd.openxmlformats-officedocument.themeOverride+xml"/>
  <Override PartName="/ppt/theme/themeOverride10.xml" ContentType="application/vnd.openxmlformats-officedocument.themeOverride+xml"/>
  <Override PartName="/ppt/charts/chart8.xml" ContentType="application/vnd.openxmlformats-officedocument.drawingml.chart+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charts/chart9.xml" ContentType="application/vnd.openxmlformats-officedocument.drawingml.chart+xml"/>
  <Override PartName="/ppt/drawings/drawing3.xml" ContentType="application/vnd.openxmlformats-officedocument.drawingml.chartshapes+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charts/chart10.xml" ContentType="application/vnd.openxmlformats-officedocument.drawingml.chart+xml"/>
  <Override PartName="/ppt/theme/themeOverride17.xml" ContentType="application/vnd.openxmlformats-officedocument.themeOverride+xml"/>
  <Override PartName="/ppt/charts/chart11.xml" ContentType="application/vnd.openxmlformats-officedocument.drawingml.chart+xml"/>
  <Override PartName="/ppt/drawings/drawing4.xml" ContentType="application/vnd.openxmlformats-officedocument.drawingml.chartshapes+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93" r:id="rId3"/>
  </p:sldMasterIdLst>
  <p:notesMasterIdLst>
    <p:notesMasterId r:id="rId28"/>
  </p:notesMasterIdLst>
  <p:sldIdLst>
    <p:sldId id="257" r:id="rId4"/>
    <p:sldId id="289" r:id="rId5"/>
    <p:sldId id="274" r:id="rId6"/>
    <p:sldId id="284" r:id="rId7"/>
    <p:sldId id="264" r:id="rId8"/>
    <p:sldId id="265" r:id="rId9"/>
    <p:sldId id="266" r:id="rId10"/>
    <p:sldId id="259" r:id="rId11"/>
    <p:sldId id="267" r:id="rId12"/>
    <p:sldId id="268" r:id="rId13"/>
    <p:sldId id="280" r:id="rId14"/>
    <p:sldId id="263" r:id="rId15"/>
    <p:sldId id="276" r:id="rId16"/>
    <p:sldId id="285" r:id="rId17"/>
    <p:sldId id="279" r:id="rId18"/>
    <p:sldId id="260" r:id="rId19"/>
    <p:sldId id="261" r:id="rId20"/>
    <p:sldId id="283" r:id="rId21"/>
    <p:sldId id="275" r:id="rId22"/>
    <p:sldId id="270" r:id="rId23"/>
    <p:sldId id="273" r:id="rId24"/>
    <p:sldId id="278" r:id="rId25"/>
    <p:sldId id="271" r:id="rId26"/>
    <p:sldId id="288"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116" d="100"/>
          <a:sy n="116" d="100"/>
        </p:scale>
        <p:origin x="-144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sdataEDU\Applic\UOE\Ind2016\PPT\France%20PPT\A5.A&amp;.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main.oecd.org\sdataEDU\Applic\UOE\Ind2016\PPT\France%20PPT\D6.3.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bousquet_g\Downloads\pisa\PISA2015%20-%20Vol2%20-%20Ch5%20-%20Figures_CN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Book7"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ain.oecd.org\sdataEDU\Applic\UOE\Ind2015\PPT\EAG%202015%20Graphs%20for%20PPT_F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150000000000001"/>
          <c:w val="0.93525000000000003"/>
          <c:h val="0.6072881327732238"/>
        </c:manualLayout>
      </c:layout>
      <c:lineChart>
        <c:grouping val="standard"/>
        <c:varyColors val="0"/>
        <c:ser>
          <c:idx val="0"/>
          <c:order val="0"/>
          <c:tx>
            <c:strRef>
              <c:f>'Figure A5.1a. (2)'!$B$42</c:f>
              <c:strCache>
                <c:ptCount val="1"/>
                <c:pt idx="0">
                  <c:v>Inférieur au deuxième cycle du secondaire</c:v>
                </c:pt>
              </c:strCache>
            </c:strRef>
          </c:tx>
          <c:spPr>
            <a:ln w="25400">
              <a:noFill/>
            </a:ln>
            <a:effectLst/>
          </c:spPr>
          <c:marker>
            <c:symbol val="triangle"/>
            <c:size val="8"/>
            <c:spPr>
              <a:solidFill>
                <a:srgbClr val="76D4D0"/>
              </a:solidFill>
              <a:ln w="6350" cap="flat" cmpd="sng">
                <a:solidFill>
                  <a:srgbClr val="000000"/>
                </a:solidFill>
                <a:prstDash val="solid"/>
                <a:round/>
              </a:ln>
              <a:effectLst/>
            </c:spPr>
          </c:marker>
          <c:cat>
            <c:strRef>
              <c:f>'Figure A5.1a. (2)'!$I$43:$I$84</c:f>
              <c:strCache>
                <c:ptCount val="42"/>
                <c:pt idx="0">
                  <c:v>Rép. slovaque</c:v>
                </c:pt>
                <c:pt idx="1">
                  <c:v>Afrique du Sud</c:v>
                </c:pt>
                <c:pt idx="2">
                  <c:v>Grèce</c:v>
                </c:pt>
                <c:pt idx="3">
                  <c:v>Espagne</c:v>
                </c:pt>
                <c:pt idx="4">
                  <c:v>Rép. tchèque</c:v>
                </c:pt>
                <c:pt idx="5">
                  <c:v>Irlande</c:v>
                </c:pt>
                <c:pt idx="6">
                  <c:v>Belgique</c:v>
                </c:pt>
                <c:pt idx="7">
                  <c:v>France</c:v>
                </c:pt>
                <c:pt idx="8">
                  <c:v>Italie</c:v>
                </c:pt>
                <c:pt idx="9">
                  <c:v>Pologne</c:v>
                </c:pt>
                <c:pt idx="10">
                  <c:v>Moyenne de l'UE-22</c:v>
                </c:pt>
                <c:pt idx="11">
                  <c:v>Hongrie</c:v>
                </c:pt>
                <c:pt idx="12">
                  <c:v>Autriche</c:v>
                </c:pt>
                <c:pt idx="13">
                  <c:v>Lettonie</c:v>
                </c:pt>
                <c:pt idx="14">
                  <c:v>Slovénie</c:v>
                </c:pt>
                <c:pt idx="15">
                  <c:v>Lituanie</c:v>
                </c:pt>
                <c:pt idx="16">
                  <c:v>Suède</c:v>
                </c:pt>
                <c:pt idx="17">
                  <c:v>Finlande</c:v>
                </c:pt>
                <c:pt idx="18">
                  <c:v>Moyenne de l'OCDE</c:v>
                </c:pt>
                <c:pt idx="19">
                  <c:v>Allemagne</c:v>
                </c:pt>
                <c:pt idx="20">
                  <c:v>Australie</c:v>
                </c:pt>
                <c:pt idx="21">
                  <c:v>Estonie</c:v>
                </c:pt>
                <c:pt idx="22">
                  <c:v>Suisse</c:v>
                </c:pt>
                <c:pt idx="23">
                  <c:v>Canada</c:v>
                </c:pt>
                <c:pt idx="24">
                  <c:v>Portugal</c:v>
                </c:pt>
                <c:pt idx="25">
                  <c:v>Danemark</c:v>
                </c:pt>
                <c:pt idx="26">
                  <c:v>États-Unis</c:v>
                </c:pt>
                <c:pt idx="27">
                  <c:v>Norvège</c:v>
                </c:pt>
                <c:pt idx="28">
                  <c:v>Pays-Bas</c:v>
                </c:pt>
                <c:pt idx="29">
                  <c:v>Royaume-Uni</c:v>
                </c:pt>
                <c:pt idx="30">
                  <c:v>Nouvelle-Zélande</c:v>
                </c:pt>
                <c:pt idx="31">
                  <c:v>Turquie</c:v>
                </c:pt>
                <c:pt idx="32">
                  <c:v>Costa Rica</c:v>
                </c:pt>
                <c:pt idx="33">
                  <c:v>Luxembourg</c:v>
                </c:pt>
                <c:pt idx="34">
                  <c:v>Corée</c:v>
                </c:pt>
                <c:pt idx="35">
                  <c:v>Chili</c:v>
                </c:pt>
                <c:pt idx="36">
                  <c:v>Colombie</c:v>
                </c:pt>
                <c:pt idx="37">
                  <c:v>Brésil</c:v>
                </c:pt>
                <c:pt idx="38">
                  <c:v>Islande</c:v>
                </c:pt>
                <c:pt idx="39">
                  <c:v>Israël</c:v>
                </c:pt>
                <c:pt idx="40">
                  <c:v>Indonésie</c:v>
                </c:pt>
                <c:pt idx="41">
                  <c:v>Mexique</c:v>
                </c:pt>
              </c:strCache>
            </c:strRef>
          </c:cat>
          <c:val>
            <c:numRef>
              <c:f>'Figure A5.1a. (2)'!$B$43:$B$84</c:f>
              <c:numCache>
                <c:formatCode>#,##0.00</c:formatCode>
                <c:ptCount val="42"/>
                <c:pt idx="0">
                  <c:v>37.966613769531001</c:v>
                </c:pt>
                <c:pt idx="1">
                  <c:v>36.87158203125</c:v>
                </c:pt>
                <c:pt idx="2">
                  <c:v>36.696563720702997</c:v>
                </c:pt>
                <c:pt idx="3">
                  <c:v>34.588218688965</c:v>
                </c:pt>
                <c:pt idx="4">
                  <c:v>29.020181655883999</c:v>
                </c:pt>
                <c:pt idx="5">
                  <c:v>26.88232421875</c:v>
                </c:pt>
                <c:pt idx="6">
                  <c:v>24.547504425048999</c:v>
                </c:pt>
                <c:pt idx="7">
                  <c:v>24.240358352661001</c:v>
                </c:pt>
                <c:pt idx="8">
                  <c:v>23.333333969116001</c:v>
                </c:pt>
                <c:pt idx="9">
                  <c:v>22.885572433471999</c:v>
                </c:pt>
                <c:pt idx="10">
                  <c:v>21.183413982390999</c:v>
                </c:pt>
                <c:pt idx="11">
                  <c:v>20.972473144531001</c:v>
                </c:pt>
                <c:pt idx="12">
                  <c:v>19.066251754761002</c:v>
                </c:pt>
                <c:pt idx="13">
                  <c:v>18.612831115723001</c:v>
                </c:pt>
                <c:pt idx="14">
                  <c:v>18.386957168578999</c:v>
                </c:pt>
                <c:pt idx="15">
                  <c:v>17.602027893066001</c:v>
                </c:pt>
                <c:pt idx="16">
                  <c:v>17.512548446655</c:v>
                </c:pt>
                <c:pt idx="17">
                  <c:v>17.468923568726002</c:v>
                </c:pt>
                <c:pt idx="18">
                  <c:v>17.411003982318999</c:v>
                </c:pt>
                <c:pt idx="19">
                  <c:v>17.347148895263999</c:v>
                </c:pt>
                <c:pt idx="20">
                  <c:v>15.46099281311</c:v>
                </c:pt>
                <c:pt idx="21">
                  <c:v>15.188611984253001</c:v>
                </c:pt>
                <c:pt idx="22">
                  <c:v>14.610392570496</c:v>
                </c:pt>
                <c:pt idx="23">
                  <c:v>13.888889312744</c:v>
                </c:pt>
                <c:pt idx="24">
                  <c:v>13.759181022644</c:v>
                </c:pt>
                <c:pt idx="25">
                  <c:v>13.166308403015</c:v>
                </c:pt>
                <c:pt idx="26">
                  <c:v>12.472809791565</c:v>
                </c:pt>
                <c:pt idx="27">
                  <c:v>12.280701637268001</c:v>
                </c:pt>
                <c:pt idx="28">
                  <c:v>12.245937347411999</c:v>
                </c:pt>
                <c:pt idx="29">
                  <c:v>11.615584373474</c:v>
                </c:pt>
                <c:pt idx="30">
                  <c:v>11.194969177246</c:v>
                </c:pt>
                <c:pt idx="31">
                  <c:v>10.885340690613001</c:v>
                </c:pt>
                <c:pt idx="32">
                  <c:v>10.859703063965</c:v>
                </c:pt>
                <c:pt idx="33">
                  <c:v>10.531679153441999</c:v>
                </c:pt>
                <c:pt idx="34">
                  <c:v>10.503597259522</c:v>
                </c:pt>
                <c:pt idx="35">
                  <c:v>8.9210424423218004</c:v>
                </c:pt>
                <c:pt idx="36">
                  <c:v>8.1316528320312997</c:v>
                </c:pt>
                <c:pt idx="37">
                  <c:v>7.3406701087951998</c:v>
                </c:pt>
                <c:pt idx="38">
                  <c:v>5.9028015136718999</c:v>
                </c:pt>
                <c:pt idx="39">
                  <c:v>5.6606254577637003</c:v>
                </c:pt>
                <c:pt idx="40">
                  <c:v>4.4196743965148997</c:v>
                </c:pt>
                <c:pt idx="41">
                  <c:v>4.1568651199340998</c:v>
                </c:pt>
              </c:numCache>
            </c:numRef>
          </c:val>
          <c:smooth val="0"/>
          <c:extLst xmlns:c16r2="http://schemas.microsoft.com/office/drawing/2015/06/chart">
            <c:ext xmlns:c16="http://schemas.microsoft.com/office/drawing/2014/chart" uri="{C3380CC4-5D6E-409C-BE32-E72D297353CC}">
              <c16:uniqueId val="{00000000-886D-4FF5-A154-1CC1D09B8FE2}"/>
            </c:ext>
          </c:extLst>
        </c:ser>
        <c:ser>
          <c:idx val="1"/>
          <c:order val="1"/>
          <c:tx>
            <c:strRef>
              <c:f>'Figure A5.1a. (2)'!$H$42</c:f>
              <c:strCache>
                <c:ptCount val="1"/>
                <c:pt idx="0">
                  <c:v>Deuxième cycle du secondaire ou post-secondaire non tertiaire</c:v>
                </c:pt>
              </c:strCache>
            </c:strRef>
          </c:tx>
          <c:spPr>
            <a:ln w="25400">
              <a:noFill/>
            </a:ln>
            <a:effectLst/>
          </c:spPr>
          <c:marker>
            <c:symbol val="circle"/>
            <c:size val="7"/>
            <c:spPr>
              <a:solidFill>
                <a:srgbClr val="C2BFD3"/>
              </a:solidFill>
              <a:ln w="6350" cap="flat" cmpd="sng">
                <a:solidFill>
                  <a:schemeClr val="tx1"/>
                </a:solidFill>
                <a:prstDash val="solid"/>
                <a:round/>
              </a:ln>
              <a:effectLst/>
            </c:spPr>
          </c:marker>
          <c:cat>
            <c:strRef>
              <c:f>'Figure A5.1a. (2)'!$I$43:$I$84</c:f>
              <c:strCache>
                <c:ptCount val="42"/>
                <c:pt idx="0">
                  <c:v>Rép. slovaque</c:v>
                </c:pt>
                <c:pt idx="1">
                  <c:v>Afrique du Sud</c:v>
                </c:pt>
                <c:pt idx="2">
                  <c:v>Grèce</c:v>
                </c:pt>
                <c:pt idx="3">
                  <c:v>Espagne</c:v>
                </c:pt>
                <c:pt idx="4">
                  <c:v>Rép. tchèque</c:v>
                </c:pt>
                <c:pt idx="5">
                  <c:v>Irlande</c:v>
                </c:pt>
                <c:pt idx="6">
                  <c:v>Belgique</c:v>
                </c:pt>
                <c:pt idx="7">
                  <c:v>France</c:v>
                </c:pt>
                <c:pt idx="8">
                  <c:v>Italie</c:v>
                </c:pt>
                <c:pt idx="9">
                  <c:v>Pologne</c:v>
                </c:pt>
                <c:pt idx="10">
                  <c:v>Moyenne de l'UE-22</c:v>
                </c:pt>
                <c:pt idx="11">
                  <c:v>Hongrie</c:v>
                </c:pt>
                <c:pt idx="12">
                  <c:v>Autriche</c:v>
                </c:pt>
                <c:pt idx="13">
                  <c:v>Lettonie</c:v>
                </c:pt>
                <c:pt idx="14">
                  <c:v>Slovénie</c:v>
                </c:pt>
                <c:pt idx="15">
                  <c:v>Lituanie</c:v>
                </c:pt>
                <c:pt idx="16">
                  <c:v>Suède</c:v>
                </c:pt>
                <c:pt idx="17">
                  <c:v>Finlande</c:v>
                </c:pt>
                <c:pt idx="18">
                  <c:v>Moyenne de l'OCDE</c:v>
                </c:pt>
                <c:pt idx="19">
                  <c:v>Allemagne</c:v>
                </c:pt>
                <c:pt idx="20">
                  <c:v>Australie</c:v>
                </c:pt>
                <c:pt idx="21">
                  <c:v>Estonie</c:v>
                </c:pt>
                <c:pt idx="22">
                  <c:v>Suisse</c:v>
                </c:pt>
                <c:pt idx="23">
                  <c:v>Canada</c:v>
                </c:pt>
                <c:pt idx="24">
                  <c:v>Portugal</c:v>
                </c:pt>
                <c:pt idx="25">
                  <c:v>Danemark</c:v>
                </c:pt>
                <c:pt idx="26">
                  <c:v>États-Unis</c:v>
                </c:pt>
                <c:pt idx="27">
                  <c:v>Norvège</c:v>
                </c:pt>
                <c:pt idx="28">
                  <c:v>Pays-Bas</c:v>
                </c:pt>
                <c:pt idx="29">
                  <c:v>Royaume-Uni</c:v>
                </c:pt>
                <c:pt idx="30">
                  <c:v>Nouvelle-Zélande</c:v>
                </c:pt>
                <c:pt idx="31">
                  <c:v>Turquie</c:v>
                </c:pt>
                <c:pt idx="32">
                  <c:v>Costa Rica</c:v>
                </c:pt>
                <c:pt idx="33">
                  <c:v>Luxembourg</c:v>
                </c:pt>
                <c:pt idx="34">
                  <c:v>Corée</c:v>
                </c:pt>
                <c:pt idx="35">
                  <c:v>Chili</c:v>
                </c:pt>
                <c:pt idx="36">
                  <c:v>Colombie</c:v>
                </c:pt>
                <c:pt idx="37">
                  <c:v>Brésil</c:v>
                </c:pt>
                <c:pt idx="38">
                  <c:v>Islande</c:v>
                </c:pt>
                <c:pt idx="39">
                  <c:v>Israël</c:v>
                </c:pt>
                <c:pt idx="40">
                  <c:v>Indonésie</c:v>
                </c:pt>
                <c:pt idx="41">
                  <c:v>Mexique</c:v>
                </c:pt>
              </c:strCache>
            </c:strRef>
          </c:cat>
          <c:val>
            <c:numRef>
              <c:f>'Figure A5.1a. (2)'!$H$43:$H$84</c:f>
              <c:numCache>
                <c:formatCode>#,##0.00</c:formatCode>
                <c:ptCount val="42"/>
                <c:pt idx="0">
                  <c:v>11.817280769348001</c:v>
                </c:pt>
                <c:pt idx="1">
                  <c:v>28.516130447388001</c:v>
                </c:pt>
                <c:pt idx="2">
                  <c:v>31.743312835693001</c:v>
                </c:pt>
                <c:pt idx="3">
                  <c:v>23.326080322266002</c:v>
                </c:pt>
                <c:pt idx="4">
                  <c:v>6.1631946563720996</c:v>
                </c:pt>
                <c:pt idx="5">
                  <c:v>14.064921379089</c:v>
                </c:pt>
                <c:pt idx="6">
                  <c:v>10.554766654968001</c:v>
                </c:pt>
                <c:pt idx="7">
                  <c:v>13.516609191894</c:v>
                </c:pt>
                <c:pt idx="8">
                  <c:v>15.971394538879</c:v>
                </c:pt>
                <c:pt idx="9">
                  <c:v>9.3562231063843004</c:v>
                </c:pt>
                <c:pt idx="10">
                  <c:v>10.704767660661</c:v>
                </c:pt>
                <c:pt idx="11">
                  <c:v>7.200216293335</c:v>
                </c:pt>
                <c:pt idx="12">
                  <c:v>5.9993119239806996</c:v>
                </c:pt>
                <c:pt idx="13">
                  <c:v>9.3548965454102007</c:v>
                </c:pt>
                <c:pt idx="14">
                  <c:v>13.303602218628001</c:v>
                </c:pt>
                <c:pt idx="15">
                  <c:v>11.075867652893001</c:v>
                </c:pt>
                <c:pt idx="16">
                  <c:v>6.0903730392456001</c:v>
                </c:pt>
                <c:pt idx="17">
                  <c:v>9.1668996810912997</c:v>
                </c:pt>
                <c:pt idx="18">
                  <c:v>9.2000071441425995</c:v>
                </c:pt>
                <c:pt idx="19">
                  <c:v>4.6262760162353</c:v>
                </c:pt>
                <c:pt idx="20">
                  <c:v>4.8630867004393998</c:v>
                </c:pt>
                <c:pt idx="21">
                  <c:v>5.7716431617737003</c:v>
                </c:pt>
                <c:pt idx="22">
                  <c:v>4.0868816375732004</c:v>
                </c:pt>
                <c:pt idx="23">
                  <c:v>8.0866422653197993</c:v>
                </c:pt>
                <c:pt idx="24">
                  <c:v>12.489530563354</c:v>
                </c:pt>
                <c:pt idx="25">
                  <c:v>5.6857295036315998</c:v>
                </c:pt>
                <c:pt idx="26">
                  <c:v>8.3148317337036008</c:v>
                </c:pt>
                <c:pt idx="27">
                  <c:v>4.7666335105895996</c:v>
                </c:pt>
                <c:pt idx="28">
                  <c:v>7.0851078033446999</c:v>
                </c:pt>
                <c:pt idx="29">
                  <c:v>5.1183762550354004</c:v>
                </c:pt>
                <c:pt idx="30">
                  <c:v>6.7567567825317001</c:v>
                </c:pt>
                <c:pt idx="31">
                  <c:v>10.129509925841999</c:v>
                </c:pt>
                <c:pt idx="32">
                  <c:v>11.165108680725</c:v>
                </c:pt>
                <c:pt idx="33">
                  <c:v>7.099142074585</c:v>
                </c:pt>
                <c:pt idx="34">
                  <c:v>6.4422879219054998</c:v>
                </c:pt>
                <c:pt idx="35">
                  <c:v>7.5268712043762003</c:v>
                </c:pt>
                <c:pt idx="36">
                  <c:v>10.115257263184001</c:v>
                </c:pt>
                <c:pt idx="37">
                  <c:v>7.6421146392821999</c:v>
                </c:pt>
                <c:pt idx="38">
                  <c:v>4.3551430702209002</c:v>
                </c:pt>
                <c:pt idx="39">
                  <c:v>6.7022566795348997</c:v>
                </c:pt>
                <c:pt idx="40">
                  <c:v>6.3950099945068004</c:v>
                </c:pt>
                <c:pt idx="41">
                  <c:v>5.2644529342651003</c:v>
                </c:pt>
              </c:numCache>
            </c:numRef>
          </c:val>
          <c:smooth val="0"/>
          <c:extLst xmlns:c16r2="http://schemas.microsoft.com/office/drawing/2015/06/chart">
            <c:ext xmlns:c16="http://schemas.microsoft.com/office/drawing/2014/chart" uri="{C3380CC4-5D6E-409C-BE32-E72D297353CC}">
              <c16:uniqueId val="{00000001-886D-4FF5-A154-1CC1D09B8FE2}"/>
            </c:ext>
          </c:extLst>
        </c:ser>
        <c:ser>
          <c:idx val="2"/>
          <c:order val="2"/>
          <c:tx>
            <c:strRef>
              <c:f>'Figure A5.1a. (2)'!$E$42</c:f>
              <c:strCache>
                <c:ptCount val="1"/>
                <c:pt idx="0">
                  <c:v>Tertiaire</c:v>
                </c:pt>
              </c:strCache>
            </c:strRef>
          </c:tx>
          <c:spPr>
            <a:ln w="25400">
              <a:noFill/>
            </a:ln>
            <a:effectLst/>
          </c:spPr>
          <c:marker>
            <c:symbol val="dash"/>
            <c:size val="9"/>
            <c:spPr>
              <a:solidFill>
                <a:srgbClr val="C6E6A2"/>
              </a:solidFill>
              <a:ln w="6350" cap="flat" cmpd="sng">
                <a:solidFill>
                  <a:srgbClr val="000000"/>
                </a:solidFill>
                <a:prstDash val="solid"/>
                <a:round/>
              </a:ln>
              <a:effectLst/>
            </c:spPr>
          </c:marker>
          <c:cat>
            <c:strRef>
              <c:f>'Figure A5.1a. (2)'!$I$43:$I$84</c:f>
              <c:strCache>
                <c:ptCount val="42"/>
                <c:pt idx="0">
                  <c:v>Rép. slovaque</c:v>
                </c:pt>
                <c:pt idx="1">
                  <c:v>Afrique du Sud</c:v>
                </c:pt>
                <c:pt idx="2">
                  <c:v>Grèce</c:v>
                </c:pt>
                <c:pt idx="3">
                  <c:v>Espagne</c:v>
                </c:pt>
                <c:pt idx="4">
                  <c:v>Rép. tchèque</c:v>
                </c:pt>
                <c:pt idx="5">
                  <c:v>Irlande</c:v>
                </c:pt>
                <c:pt idx="6">
                  <c:v>Belgique</c:v>
                </c:pt>
                <c:pt idx="7">
                  <c:v>France</c:v>
                </c:pt>
                <c:pt idx="8">
                  <c:v>Italie</c:v>
                </c:pt>
                <c:pt idx="9">
                  <c:v>Pologne</c:v>
                </c:pt>
                <c:pt idx="10">
                  <c:v>Moyenne de l'UE-22</c:v>
                </c:pt>
                <c:pt idx="11">
                  <c:v>Hongrie</c:v>
                </c:pt>
                <c:pt idx="12">
                  <c:v>Autriche</c:v>
                </c:pt>
                <c:pt idx="13">
                  <c:v>Lettonie</c:v>
                </c:pt>
                <c:pt idx="14">
                  <c:v>Slovénie</c:v>
                </c:pt>
                <c:pt idx="15">
                  <c:v>Lituanie</c:v>
                </c:pt>
                <c:pt idx="16">
                  <c:v>Suède</c:v>
                </c:pt>
                <c:pt idx="17">
                  <c:v>Finlande</c:v>
                </c:pt>
                <c:pt idx="18">
                  <c:v>Moyenne de l'OCDE</c:v>
                </c:pt>
                <c:pt idx="19">
                  <c:v>Allemagne</c:v>
                </c:pt>
                <c:pt idx="20">
                  <c:v>Australie</c:v>
                </c:pt>
                <c:pt idx="21">
                  <c:v>Estonie</c:v>
                </c:pt>
                <c:pt idx="22">
                  <c:v>Suisse</c:v>
                </c:pt>
                <c:pt idx="23">
                  <c:v>Canada</c:v>
                </c:pt>
                <c:pt idx="24">
                  <c:v>Portugal</c:v>
                </c:pt>
                <c:pt idx="25">
                  <c:v>Danemark</c:v>
                </c:pt>
                <c:pt idx="26">
                  <c:v>États-Unis</c:v>
                </c:pt>
                <c:pt idx="27">
                  <c:v>Norvège</c:v>
                </c:pt>
                <c:pt idx="28">
                  <c:v>Pays-Bas</c:v>
                </c:pt>
                <c:pt idx="29">
                  <c:v>Royaume-Uni</c:v>
                </c:pt>
                <c:pt idx="30">
                  <c:v>Nouvelle-Zélande</c:v>
                </c:pt>
                <c:pt idx="31">
                  <c:v>Turquie</c:v>
                </c:pt>
                <c:pt idx="32">
                  <c:v>Costa Rica</c:v>
                </c:pt>
                <c:pt idx="33">
                  <c:v>Luxembourg</c:v>
                </c:pt>
                <c:pt idx="34">
                  <c:v>Corée</c:v>
                </c:pt>
                <c:pt idx="35">
                  <c:v>Chili</c:v>
                </c:pt>
                <c:pt idx="36">
                  <c:v>Colombie</c:v>
                </c:pt>
                <c:pt idx="37">
                  <c:v>Brésil</c:v>
                </c:pt>
                <c:pt idx="38">
                  <c:v>Islande</c:v>
                </c:pt>
                <c:pt idx="39">
                  <c:v>Israël</c:v>
                </c:pt>
                <c:pt idx="40">
                  <c:v>Indonésie</c:v>
                </c:pt>
                <c:pt idx="41">
                  <c:v>Mexique</c:v>
                </c:pt>
              </c:strCache>
            </c:strRef>
          </c:cat>
          <c:val>
            <c:numRef>
              <c:f>'Figure A5.1a. (2)'!$E$43:$E$84</c:f>
              <c:numCache>
                <c:formatCode>#,##0.00</c:formatCode>
                <c:ptCount val="42"/>
                <c:pt idx="0">
                  <c:v>7.5932998657226998</c:v>
                </c:pt>
                <c:pt idx="1">
                  <c:v>15.865633010864</c:v>
                </c:pt>
                <c:pt idx="2">
                  <c:v>30.234830856323001</c:v>
                </c:pt>
                <c:pt idx="3">
                  <c:v>17.500057220458999</c:v>
                </c:pt>
                <c:pt idx="4">
                  <c:v>3.0967295169829998</c:v>
                </c:pt>
                <c:pt idx="5">
                  <c:v>6.0553874969482004</c:v>
                </c:pt>
                <c:pt idx="6">
                  <c:v>5.6826601028442001</c:v>
                </c:pt>
                <c:pt idx="7">
                  <c:v>7.9207611083984002</c:v>
                </c:pt>
                <c:pt idx="8">
                  <c:v>16.300939559936001</c:v>
                </c:pt>
                <c:pt idx="9">
                  <c:v>5.5150408744812003</c:v>
                </c:pt>
                <c:pt idx="10">
                  <c:v>7.9833719838748998</c:v>
                </c:pt>
                <c:pt idx="11">
                  <c:v>3.3572025299071999</c:v>
                </c:pt>
                <c:pt idx="12">
                  <c:v>4.1220021247864</c:v>
                </c:pt>
                <c:pt idx="13">
                  <c:v>5.9582786560059002</c:v>
                </c:pt>
                <c:pt idx="14">
                  <c:v>10.504589080811</c:v>
                </c:pt>
                <c:pt idx="15">
                  <c:v>4.2533931732178001</c:v>
                </c:pt>
                <c:pt idx="16">
                  <c:v>5.0759539604187003</c:v>
                </c:pt>
                <c:pt idx="17">
                  <c:v>8.0600738525390998</c:v>
                </c:pt>
                <c:pt idx="18">
                  <c:v>6.8938180106026996</c:v>
                </c:pt>
                <c:pt idx="19">
                  <c:v>3.2443766593932999</c:v>
                </c:pt>
                <c:pt idx="20">
                  <c:v>3.4221580028534002</c:v>
                </c:pt>
                <c:pt idx="21">
                  <c:v>2.5229890346527002</c:v>
                </c:pt>
                <c:pt idx="22">
                  <c:v>4.0377240180968998</c:v>
                </c:pt>
                <c:pt idx="23">
                  <c:v>5.1000390052795002</c:v>
                </c:pt>
                <c:pt idx="24">
                  <c:v>12.95631980896</c:v>
                </c:pt>
                <c:pt idx="25">
                  <c:v>7.6129989624023002</c:v>
                </c:pt>
                <c:pt idx="26">
                  <c:v>2.9099638462067001</c:v>
                </c:pt>
                <c:pt idx="27">
                  <c:v>4.4386425018311</c:v>
                </c:pt>
                <c:pt idx="28">
                  <c:v>3.1906447410583998</c:v>
                </c:pt>
                <c:pt idx="29">
                  <c:v>3.3826253414153999</c:v>
                </c:pt>
                <c:pt idx="30">
                  <c:v>3.3268101215363002</c:v>
                </c:pt>
                <c:pt idx="31">
                  <c:v>11.85133266449</c:v>
                </c:pt>
                <c:pt idx="32">
                  <c:v>9.5857810974121005</c:v>
                </c:pt>
                <c:pt idx="33">
                  <c:v>5.7464222908020002</c:v>
                </c:pt>
                <c:pt idx="34">
                  <c:v>5.0377192497253001</c:v>
                </c:pt>
                <c:pt idx="35">
                  <c:v>7.1908640861511</c:v>
                </c:pt>
                <c:pt idx="36">
                  <c:v>9.7832584381103</c:v>
                </c:pt>
                <c:pt idx="37">
                  <c:v>5.1268835067748997</c:v>
                </c:pt>
                <c:pt idx="38">
                  <c:v>3.303156375885</c:v>
                </c:pt>
                <c:pt idx="39">
                  <c:v>4.8714933395386</c:v>
                </c:pt>
                <c:pt idx="40">
                  <c:v>6.8512339591979998</c:v>
                </c:pt>
                <c:pt idx="41">
                  <c:v>6.4505562782287997</c:v>
                </c:pt>
              </c:numCache>
            </c:numRef>
          </c:val>
          <c:smooth val="0"/>
          <c:extLst xmlns:c16r2="http://schemas.microsoft.com/office/drawing/2015/06/chart">
            <c:ext xmlns:c16="http://schemas.microsoft.com/office/drawing/2014/chart" uri="{C3380CC4-5D6E-409C-BE32-E72D297353CC}">
              <c16:uniqueId val="{00000002-886D-4FF5-A154-1CC1D09B8FE2}"/>
            </c:ext>
          </c:extLst>
        </c:ser>
        <c:dLbls>
          <c:showLegendKey val="0"/>
          <c:showVal val="0"/>
          <c:showCatName val="0"/>
          <c:showSerName val="0"/>
          <c:showPercent val="0"/>
          <c:showBubbleSize val="0"/>
        </c:dLbls>
        <c:hiLowLines>
          <c:spPr>
            <a:ln w="6350">
              <a:solidFill>
                <a:schemeClr val="bg1">
                  <a:lumMod val="50000"/>
                </a:schemeClr>
              </a:solidFill>
            </a:ln>
          </c:spPr>
        </c:hiLowLines>
        <c:marker val="1"/>
        <c:smooth val="0"/>
        <c:axId val="73541504"/>
        <c:axId val="73543040"/>
      </c:lineChart>
      <c:catAx>
        <c:axId val="73541504"/>
        <c:scaling>
          <c:orientation val="minMax"/>
        </c:scaling>
        <c:delete val="0"/>
        <c:axPos val="b"/>
        <c:numFmt formatCode="General" sourceLinked="1"/>
        <c:majorTickMark val="in"/>
        <c:minorTickMark val="none"/>
        <c:tickLblPos val="low"/>
        <c:spPr>
          <a:noFill/>
          <a:ln w="9525">
            <a:solidFill>
              <a:srgbClr val="254061"/>
            </a:solidFill>
            <a:prstDash val="solid"/>
          </a:ln>
        </c:spPr>
        <c:txPr>
          <a:bodyPr rot="-5400000" vert="horz"/>
          <a:lstStyle/>
          <a:p>
            <a:pPr>
              <a:defRPr lang="en-US" sz="1200" b="0" i="0" u="none" baseline="0">
                <a:solidFill>
                  <a:srgbClr val="254061"/>
                </a:solidFill>
                <a:latin typeface="Arial"/>
                <a:ea typeface="Arial"/>
                <a:cs typeface="Arial"/>
              </a:defRPr>
            </a:pPr>
            <a:endParaRPr lang="fr-FR"/>
          </a:p>
        </c:txPr>
        <c:crossAx val="73543040"/>
        <c:crosses val="autoZero"/>
        <c:auto val="1"/>
        <c:lblAlgn val="ctr"/>
        <c:lblOffset val="0"/>
        <c:tickLblSkip val="1"/>
        <c:noMultiLvlLbl val="0"/>
      </c:catAx>
      <c:valAx>
        <c:axId val="73543040"/>
        <c:scaling>
          <c:orientation val="minMax"/>
        </c:scaling>
        <c:delete val="0"/>
        <c:axPos val="l"/>
        <c:majorGridlines>
          <c:spPr>
            <a:ln w="9525" cmpd="sng">
              <a:solidFill>
                <a:schemeClr val="bg1">
                  <a:lumMod val="65000"/>
                  <a:alpha val="50000"/>
                </a:schemeClr>
              </a:solidFill>
              <a:prstDash val="solid"/>
            </a:ln>
          </c:spPr>
        </c:majorGridlines>
        <c:numFmt formatCode="#\ ##0" sourceLinked="0"/>
        <c:majorTickMark val="in"/>
        <c:minorTickMark val="none"/>
        <c:tickLblPos val="nextTo"/>
        <c:spPr>
          <a:noFill/>
          <a:ln w="9525">
            <a:solidFill>
              <a:srgbClr val="254061"/>
            </a:solidFill>
            <a:prstDash val="solid"/>
          </a:ln>
        </c:spPr>
        <c:txPr>
          <a:bodyPr rot="0" vert="horz"/>
          <a:lstStyle/>
          <a:p>
            <a:pPr>
              <a:defRPr lang="en-US" sz="1000" b="0" i="0" u="none" baseline="0">
                <a:solidFill>
                  <a:srgbClr val="254061"/>
                </a:solidFill>
                <a:latin typeface="Arial"/>
                <a:ea typeface="Arial"/>
                <a:cs typeface="Arial"/>
              </a:defRPr>
            </a:pPr>
            <a:endParaRPr lang="fr-FR"/>
          </a:p>
        </c:txPr>
        <c:crossAx val="73541504"/>
        <c:crosses val="autoZero"/>
        <c:crossBetween val="between"/>
      </c:valAx>
      <c:spPr>
        <a:noFill/>
        <a:ln w="9525">
          <a:solidFill>
            <a:schemeClr val="bg1"/>
          </a:solidFill>
        </a:ln>
        <a:extLst>
          <a:ext uri="{909E8E84-426E-40DD-AFC4-6F175D3DCCD1}">
            <a14:hiddenFill xmlns:a14="http://schemas.microsoft.com/office/drawing/2010/main">
              <a:solidFill>
                <a:srgbClr val="F4FFFF"/>
              </a:solidFill>
            </a14:hiddenFill>
          </a:ext>
        </a:extLst>
      </c:spPr>
    </c:plotArea>
    <c:legend>
      <c:legendPos val="t"/>
      <c:legendEntry>
        <c:idx val="0"/>
        <c:txPr>
          <a:bodyPr rot="0" vert="horz"/>
          <a:lstStyle/>
          <a:p>
            <a:pPr>
              <a:defRPr lang="en-US" sz="1200" b="0" i="0" u="none" baseline="0">
                <a:solidFill>
                  <a:srgbClr val="254061"/>
                </a:solidFill>
                <a:latin typeface="Arial"/>
                <a:ea typeface="Arial"/>
                <a:cs typeface="Arial"/>
              </a:defRPr>
            </a:pPr>
            <a:endParaRPr lang="fr-FR"/>
          </a:p>
        </c:txPr>
      </c:legendEntry>
      <c:legendEntry>
        <c:idx val="1"/>
        <c:txPr>
          <a:bodyPr rot="0" vert="horz"/>
          <a:lstStyle/>
          <a:p>
            <a:pPr>
              <a:defRPr lang="en-US" sz="1200" b="0" i="0" u="none" baseline="0">
                <a:solidFill>
                  <a:srgbClr val="254061"/>
                </a:solidFill>
                <a:latin typeface="Arial"/>
                <a:ea typeface="Arial"/>
                <a:cs typeface="Arial"/>
              </a:defRPr>
            </a:pPr>
            <a:endParaRPr lang="fr-FR"/>
          </a:p>
        </c:txPr>
      </c:legendEntry>
      <c:legendEntry>
        <c:idx val="2"/>
        <c:txPr>
          <a:bodyPr rot="0" vert="horz"/>
          <a:lstStyle/>
          <a:p>
            <a:pPr>
              <a:defRPr lang="en-US" sz="1200" b="0" i="0" u="none" baseline="0">
                <a:solidFill>
                  <a:srgbClr val="254061"/>
                </a:solidFill>
                <a:latin typeface="Arial"/>
                <a:ea typeface="Arial"/>
                <a:cs typeface="Arial"/>
              </a:defRPr>
            </a:pPr>
            <a:endParaRPr lang="fr-FR"/>
          </a:p>
        </c:txPr>
      </c:legendEntry>
      <c:layout>
        <c:manualLayout>
          <c:xMode val="edge"/>
          <c:yMode val="edge"/>
          <c:x val="5.1999999999999998E-2"/>
          <c:y val="1.2999999999999999E-2"/>
          <c:w val="0.89724999999999999"/>
          <c:h val="0.13234580215724823"/>
        </c:manualLayout>
      </c:layout>
      <c:overlay val="1"/>
      <c:spPr>
        <a:noFill/>
        <a:ln>
          <a:noFill/>
          <a:round/>
        </a:ln>
        <a:effectLst/>
        <a:extLst>
          <a:ext uri="{909E8E84-426E-40DD-AFC4-6F175D3DCCD1}">
            <a14:hiddenFill xmlns:a14="http://schemas.microsoft.com/office/drawing/2010/main">
              <a:solidFill>
                <a:srgbClr val="EAEAEA"/>
              </a:solidFill>
            </a14:hiddenFill>
          </a:ext>
        </a:extLst>
      </c:spPr>
      <c:txPr>
        <a:bodyPr rot="0" vert="horz"/>
        <a:lstStyle/>
        <a:p>
          <a:pPr>
            <a:defRPr lang="en-US" sz="750" b="0" i="0" u="none" baseline="0">
              <a:solidFill>
                <a:srgbClr val="000000"/>
              </a:solidFill>
              <a:latin typeface="Arial Narrow"/>
              <a:ea typeface="Arial Narrow"/>
              <a:cs typeface="Arial Narrow"/>
            </a:defRPr>
          </a:pPr>
          <a:endParaRPr lang="fr-FR"/>
        </a:p>
      </c:txPr>
    </c:legend>
    <c:plotVisOnly val="1"/>
    <c:dispBlanksAs val="gap"/>
    <c:showDLblsOverMax val="1"/>
  </c:chart>
  <c:spPr>
    <a:solidFill>
      <a:scrgbClr r="0" g="0" b="0">
        <a:alpha val="0"/>
      </a:scrgbClr>
    </a:solidFill>
    <a:ln w="9525">
      <a:noFill/>
      <a:prstDash val="solid"/>
      <a:round/>
    </a:ln>
    <a:effectLst/>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81920970767267E-2"/>
          <c:y val="0.27005423102599979"/>
          <c:w val="0.8795227630338448"/>
          <c:h val="0.43670835263239155"/>
        </c:manualLayout>
      </c:layout>
      <c:barChart>
        <c:barDir val="col"/>
        <c:grouping val="clustered"/>
        <c:varyColors val="0"/>
        <c:ser>
          <c:idx val="1"/>
          <c:order val="1"/>
          <c:tx>
            <c:strRef>
              <c:f>'Table 5.4'!$C$42</c:f>
              <c:strCache>
                <c:ptCount val="1"/>
                <c:pt idx="0">
                  <c:v>Proportion de chefs d’établissement qui indiquent observer fréquemment les cours des enseignants </c:v>
                </c:pt>
              </c:strCache>
            </c:strRef>
          </c:tx>
          <c:spPr>
            <a:solidFill>
              <a:schemeClr val="accent1">
                <a:lumMod val="75000"/>
              </a:schemeClr>
            </a:solidFill>
            <a:ln w="6350">
              <a:solidFill>
                <a:schemeClr val="tx1"/>
              </a:solidFill>
            </a:ln>
          </c:spPr>
          <c:invertIfNegative val="0"/>
          <c:cat>
            <c:strRef>
              <c:f>'Table 5.4'!$A$43:$A$75</c:f>
              <c:strCache>
                <c:ptCount val="26"/>
                <c:pt idx="0">
                  <c:v>États-Unis</c:v>
                </c:pt>
                <c:pt idx="1">
                  <c:v>Angleterre</c:v>
                </c:pt>
                <c:pt idx="2">
                  <c:v>Canada (Alberta)</c:v>
                </c:pt>
                <c:pt idx="3">
                  <c:v>Chili</c:v>
                </c:pt>
                <c:pt idx="4">
                  <c:v>Corée</c:v>
                </c:pt>
                <c:pt idx="5">
                  <c:v>Japon</c:v>
                </c:pt>
                <c:pt idx="6">
                  <c:v>Mexique</c:v>
                </c:pt>
                <c:pt idx="7">
                  <c:v>Pologne</c:v>
                </c:pt>
                <c:pt idx="8">
                  <c:v>Rep. slovaque</c:v>
                </c:pt>
                <c:pt idx="9">
                  <c:v>Rep. tchèque</c:v>
                </c:pt>
                <c:pt idx="10">
                  <c:v>Moyenne OCDE</c:v>
                </c:pt>
                <c:pt idx="11">
                  <c:v>Israël</c:v>
                </c:pt>
                <c:pt idx="12">
                  <c:v>Lettonie</c:v>
                </c:pt>
                <c:pt idx="13">
                  <c:v>Pays-Bas</c:v>
                </c:pt>
                <c:pt idx="14">
                  <c:v>Italie</c:v>
                </c:pt>
                <c:pt idx="15">
                  <c:v>Australie</c:v>
                </c:pt>
                <c:pt idx="16">
                  <c:v>Espagne</c:v>
                </c:pt>
                <c:pt idx="17">
                  <c:v>Suède</c:v>
                </c:pt>
                <c:pt idx="18">
                  <c:v>Belgique (Flandres)</c:v>
                </c:pt>
                <c:pt idx="19">
                  <c:v>Norvège</c:v>
                </c:pt>
                <c:pt idx="20">
                  <c:v>Danemark</c:v>
                </c:pt>
                <c:pt idx="21">
                  <c:v>Islande</c:v>
                </c:pt>
                <c:pt idx="22">
                  <c:v>Finlande</c:v>
                </c:pt>
                <c:pt idx="23">
                  <c:v>France</c:v>
                </c:pt>
                <c:pt idx="24">
                  <c:v>Estonie</c:v>
                </c:pt>
                <c:pt idx="25">
                  <c:v>Portugal</c:v>
                </c:pt>
              </c:strCache>
            </c:strRef>
          </c:cat>
          <c:val>
            <c:numRef>
              <c:f>'Table 5.4'!$C$43:$C$75</c:f>
              <c:numCache>
                <c:formatCode>0.0</c:formatCode>
                <c:ptCount val="26"/>
                <c:pt idx="0">
                  <c:v>78.483265632861958</c:v>
                </c:pt>
                <c:pt idx="1">
                  <c:v>78.377157592929507</c:v>
                </c:pt>
                <c:pt idx="2">
                  <c:v>75.964983986507136</c:v>
                </c:pt>
                <c:pt idx="3">
                  <c:v>71.826624963695167</c:v>
                </c:pt>
                <c:pt idx="4">
                  <c:v>69.446495904280255</c:v>
                </c:pt>
                <c:pt idx="5">
                  <c:v>66.825726673502629</c:v>
                </c:pt>
                <c:pt idx="6">
                  <c:v>64.325592627075608</c:v>
                </c:pt>
                <c:pt idx="7">
                  <c:v>61.889861230253572</c:v>
                </c:pt>
                <c:pt idx="8">
                  <c:v>61.839517190652614</c:v>
                </c:pt>
                <c:pt idx="9">
                  <c:v>51.725425559919493</c:v>
                </c:pt>
                <c:pt idx="10">
                  <c:v>49.03102551336756</c:v>
                </c:pt>
                <c:pt idx="11">
                  <c:v>47.631229773481401</c:v>
                </c:pt>
                <c:pt idx="12">
                  <c:v>44.992605642883035</c:v>
                </c:pt>
                <c:pt idx="13">
                  <c:v>43.107911597610823</c:v>
                </c:pt>
                <c:pt idx="14">
                  <c:v>33.711879844440965</c:v>
                </c:pt>
                <c:pt idx="15">
                  <c:v>33.051630690072471</c:v>
                </c:pt>
                <c:pt idx="16">
                  <c:v>29.532285799899764</c:v>
                </c:pt>
                <c:pt idx="17">
                  <c:v>27.762645403462667</c:v>
                </c:pt>
                <c:pt idx="18">
                  <c:v>21.419817049632396</c:v>
                </c:pt>
                <c:pt idx="19">
                  <c:v>21.247249212769962</c:v>
                </c:pt>
                <c:pt idx="20">
                  <c:v>17.052137514893797</c:v>
                </c:pt>
                <c:pt idx="21">
                  <c:v>15.094339622641511</c:v>
                </c:pt>
                <c:pt idx="22">
                  <c:v>10.697896212882164</c:v>
                </c:pt>
                <c:pt idx="23">
                  <c:v>7.7385338130013732</c:v>
                </c:pt>
                <c:pt idx="24">
                  <c:v>6.6641652659822848</c:v>
                </c:pt>
                <c:pt idx="25">
                  <c:v>5.2292841874134668</c:v>
                </c:pt>
              </c:numCache>
            </c:numRef>
          </c:val>
          <c:extLst xmlns:c16r2="http://schemas.microsoft.com/office/drawing/2015/06/chart">
            <c:ext xmlns:c16="http://schemas.microsoft.com/office/drawing/2014/chart" uri="{C3380CC4-5D6E-409C-BE32-E72D297353CC}">
              <c16:uniqueId val="{00000000-FB17-480B-85ED-B94CDD70FC0D}"/>
            </c:ext>
          </c:extLst>
        </c:ser>
        <c:dLbls>
          <c:showLegendKey val="0"/>
          <c:showVal val="0"/>
          <c:showCatName val="0"/>
          <c:showSerName val="0"/>
          <c:showPercent val="0"/>
          <c:showBubbleSize val="0"/>
        </c:dLbls>
        <c:gapWidth val="150"/>
        <c:axId val="94309760"/>
        <c:axId val="94311552"/>
      </c:barChart>
      <c:lineChart>
        <c:grouping val="standard"/>
        <c:varyColors val="0"/>
        <c:ser>
          <c:idx val="0"/>
          <c:order val="0"/>
          <c:tx>
            <c:strRef>
              <c:f>'Table 5.4'!$B$42</c:f>
              <c:strCache>
                <c:ptCount val="1"/>
                <c:pt idx="0">
                  <c:v>Pourcentage d'enseignants qui indiquent recevoir des commentaires de la part d'autres enseignants après une observation de leur façon d’enseigner en classe</c:v>
                </c:pt>
              </c:strCache>
            </c:strRef>
          </c:tx>
          <c:spPr>
            <a:ln>
              <a:noFill/>
            </a:ln>
          </c:spPr>
          <c:marker>
            <c:symbol val="diamond"/>
            <c:size val="7"/>
            <c:spPr>
              <a:solidFill>
                <a:srgbClr val="FFFF00"/>
              </a:solidFill>
            </c:spPr>
          </c:marker>
          <c:dPt>
            <c:idx val="13"/>
            <c:bubble3D val="0"/>
            <c:spPr>
              <a:ln w="6350">
                <a:noFill/>
              </a:ln>
            </c:spPr>
            <c:extLst xmlns:c16r2="http://schemas.microsoft.com/office/drawing/2015/06/chart">
              <c:ext xmlns:c16="http://schemas.microsoft.com/office/drawing/2014/chart" uri="{C3380CC4-5D6E-409C-BE32-E72D297353CC}">
                <c16:uniqueId val="{00000002-FB17-480B-85ED-B94CDD70FC0D}"/>
              </c:ext>
            </c:extLst>
          </c:dPt>
          <c:cat>
            <c:strRef>
              <c:f>'Table 5.4'!$A$43:$A$75</c:f>
              <c:strCache>
                <c:ptCount val="26"/>
                <c:pt idx="0">
                  <c:v>États-Unis</c:v>
                </c:pt>
                <c:pt idx="1">
                  <c:v>Angleterre</c:v>
                </c:pt>
                <c:pt idx="2">
                  <c:v>Canada (Alberta)</c:v>
                </c:pt>
                <c:pt idx="3">
                  <c:v>Chili</c:v>
                </c:pt>
                <c:pt idx="4">
                  <c:v>Corée</c:v>
                </c:pt>
                <c:pt idx="5">
                  <c:v>Japon</c:v>
                </c:pt>
                <c:pt idx="6">
                  <c:v>Mexique</c:v>
                </c:pt>
                <c:pt idx="7">
                  <c:v>Pologne</c:v>
                </c:pt>
                <c:pt idx="8">
                  <c:v>Rep. slovaque</c:v>
                </c:pt>
                <c:pt idx="9">
                  <c:v>Rep. tchèque</c:v>
                </c:pt>
                <c:pt idx="10">
                  <c:v>Moyenne OCDE</c:v>
                </c:pt>
                <c:pt idx="11">
                  <c:v>Israël</c:v>
                </c:pt>
                <c:pt idx="12">
                  <c:v>Lettonie</c:v>
                </c:pt>
                <c:pt idx="13">
                  <c:v>Pays-Bas</c:v>
                </c:pt>
                <c:pt idx="14">
                  <c:v>Italie</c:v>
                </c:pt>
                <c:pt idx="15">
                  <c:v>Australie</c:v>
                </c:pt>
                <c:pt idx="16">
                  <c:v>Espagne</c:v>
                </c:pt>
                <c:pt idx="17">
                  <c:v>Suède</c:v>
                </c:pt>
                <c:pt idx="18">
                  <c:v>Belgique (Flandres)</c:v>
                </c:pt>
                <c:pt idx="19">
                  <c:v>Norvège</c:v>
                </c:pt>
                <c:pt idx="20">
                  <c:v>Danemark</c:v>
                </c:pt>
                <c:pt idx="21">
                  <c:v>Islande</c:v>
                </c:pt>
                <c:pt idx="22">
                  <c:v>Finlande</c:v>
                </c:pt>
                <c:pt idx="23">
                  <c:v>France</c:v>
                </c:pt>
                <c:pt idx="24">
                  <c:v>Estonie</c:v>
                </c:pt>
                <c:pt idx="25">
                  <c:v>Portugal</c:v>
                </c:pt>
              </c:strCache>
            </c:strRef>
          </c:cat>
          <c:val>
            <c:numRef>
              <c:f>'Table 5.4'!$B$43:$B$75</c:f>
              <c:numCache>
                <c:formatCode>0.0</c:formatCode>
                <c:ptCount val="26"/>
                <c:pt idx="0">
                  <c:v>27.447149442378858</c:v>
                </c:pt>
                <c:pt idx="1">
                  <c:v>51.139065954931006</c:v>
                </c:pt>
                <c:pt idx="2">
                  <c:v>35.794930212817015</c:v>
                </c:pt>
                <c:pt idx="3">
                  <c:v>23.428122341722503</c:v>
                </c:pt>
                <c:pt idx="4">
                  <c:v>84.414853821493907</c:v>
                </c:pt>
                <c:pt idx="5">
                  <c:v>47.209486761498617</c:v>
                </c:pt>
                <c:pt idx="6">
                  <c:v>34.747336422054957</c:v>
                </c:pt>
                <c:pt idx="7">
                  <c:v>50.716860247595875</c:v>
                </c:pt>
                <c:pt idx="8">
                  <c:v>54.560708151919954</c:v>
                </c:pt>
                <c:pt idx="9">
                  <c:v>52.450591847977499</c:v>
                </c:pt>
                <c:pt idx="10">
                  <c:v>41.934114445060665</c:v>
                </c:pt>
                <c:pt idx="11">
                  <c:v>29.668010560274194</c:v>
                </c:pt>
                <c:pt idx="12">
                  <c:v>57.487188632380892</c:v>
                </c:pt>
                <c:pt idx="13">
                  <c:v>56.959035867681649</c:v>
                </c:pt>
                <c:pt idx="14">
                  <c:v>39.163126859734469</c:v>
                </c:pt>
                <c:pt idx="15">
                  <c:v>50.637941019270592</c:v>
                </c:pt>
                <c:pt idx="16">
                  <c:v>34.703017853165825</c:v>
                </c:pt>
                <c:pt idx="17">
                  <c:v>33.73992991360538</c:v>
                </c:pt>
                <c:pt idx="18">
                  <c:v>19.714019678095795</c:v>
                </c:pt>
                <c:pt idx="19">
                  <c:v>57.350967298695764</c:v>
                </c:pt>
                <c:pt idx="20">
                  <c:v>58.163076889623369</c:v>
                </c:pt>
                <c:pt idx="21">
                  <c:v>23.810083828594287</c:v>
                </c:pt>
                <c:pt idx="22">
                  <c:v>43.013589776612157</c:v>
                </c:pt>
                <c:pt idx="23">
                  <c:v>20.744402665770544</c:v>
                </c:pt>
                <c:pt idx="24">
                  <c:v>45.843710238813038</c:v>
                </c:pt>
                <c:pt idx="25">
                  <c:v>55.402941548504259</c:v>
                </c:pt>
              </c:numCache>
            </c:numRef>
          </c:val>
          <c:smooth val="0"/>
          <c:extLst xmlns:c16r2="http://schemas.microsoft.com/office/drawing/2015/06/chart">
            <c:ext xmlns:c16="http://schemas.microsoft.com/office/drawing/2014/chart" uri="{C3380CC4-5D6E-409C-BE32-E72D297353CC}">
              <c16:uniqueId val="{00000003-FB17-480B-85ED-B94CDD70FC0D}"/>
            </c:ext>
          </c:extLst>
        </c:ser>
        <c:dLbls>
          <c:showLegendKey val="0"/>
          <c:showVal val="0"/>
          <c:showCatName val="0"/>
          <c:showSerName val="0"/>
          <c:showPercent val="0"/>
          <c:showBubbleSize val="0"/>
        </c:dLbls>
        <c:marker val="1"/>
        <c:smooth val="0"/>
        <c:axId val="94309760"/>
        <c:axId val="94311552"/>
      </c:lineChart>
      <c:catAx>
        <c:axId val="94309760"/>
        <c:scaling>
          <c:orientation val="minMax"/>
        </c:scaling>
        <c:delete val="0"/>
        <c:axPos val="b"/>
        <c:numFmt formatCode="General" sourceLinked="0"/>
        <c:majorTickMark val="out"/>
        <c:minorTickMark val="none"/>
        <c:tickLblPos val="nextTo"/>
        <c:spPr>
          <a:ln>
            <a:solidFill>
              <a:srgbClr val="254061"/>
            </a:solidFill>
          </a:ln>
        </c:spPr>
        <c:txPr>
          <a:bodyPr rot="-5400000" vert="horz"/>
          <a:lstStyle/>
          <a:p>
            <a:pPr>
              <a:defRPr sz="1000">
                <a:solidFill>
                  <a:srgbClr val="254061"/>
                </a:solidFill>
                <a:latin typeface="Arial"/>
                <a:ea typeface="Arial"/>
                <a:cs typeface="Arial"/>
              </a:defRPr>
            </a:pPr>
            <a:endParaRPr lang="fr-FR"/>
          </a:p>
        </c:txPr>
        <c:crossAx val="94311552"/>
        <c:crosses val="autoZero"/>
        <c:auto val="1"/>
        <c:lblAlgn val="ctr"/>
        <c:lblOffset val="100"/>
        <c:noMultiLvlLbl val="0"/>
      </c:catAx>
      <c:valAx>
        <c:axId val="94311552"/>
        <c:scaling>
          <c:orientation val="minMax"/>
        </c:scaling>
        <c:delete val="0"/>
        <c:axPos val="l"/>
        <c:majorGridlines>
          <c:spPr>
            <a:ln>
              <a:solidFill>
                <a:schemeClr val="bg1">
                  <a:lumMod val="65000"/>
                  <a:alpha val="95000"/>
                </a:schemeClr>
              </a:solidFill>
            </a:ln>
          </c:spPr>
        </c:majorGridlines>
        <c:title>
          <c:tx>
            <c:rich>
              <a:bodyPr rot="0" vert="horz"/>
              <a:lstStyle/>
              <a:p>
                <a:pPr>
                  <a:defRPr sz="1200">
                    <a:solidFill>
                      <a:srgbClr val="254061"/>
                    </a:solidFill>
                    <a:latin typeface="Arial"/>
                  </a:defRPr>
                </a:pPr>
                <a:r>
                  <a:rPr lang="en-GB" sz="1200">
                    <a:solidFill>
                      <a:srgbClr val="254061"/>
                    </a:solidFill>
                    <a:latin typeface="Arial"/>
                  </a:rPr>
                  <a:t>%</a:t>
                </a:r>
              </a:p>
            </c:rich>
          </c:tx>
          <c:layout>
            <c:manualLayout>
              <c:xMode val="edge"/>
              <c:yMode val="edge"/>
              <c:x val="2.6700039191933589E-2"/>
              <c:y val="0.20136875413937744"/>
            </c:manualLayout>
          </c:layout>
          <c:overlay val="0"/>
        </c:title>
        <c:numFmt formatCode="#\ ##0" sourceLinked="0"/>
        <c:majorTickMark val="out"/>
        <c:minorTickMark val="none"/>
        <c:tickLblPos val="nextTo"/>
        <c:spPr>
          <a:ln>
            <a:solidFill>
              <a:srgbClr val="254061"/>
            </a:solidFill>
          </a:ln>
        </c:spPr>
        <c:txPr>
          <a:bodyPr/>
          <a:lstStyle/>
          <a:p>
            <a:pPr>
              <a:defRPr sz="1000">
                <a:solidFill>
                  <a:srgbClr val="254061"/>
                </a:solidFill>
                <a:latin typeface="Arial"/>
                <a:ea typeface="Arial"/>
                <a:cs typeface="Arial"/>
              </a:defRPr>
            </a:pPr>
            <a:endParaRPr lang="fr-FR"/>
          </a:p>
        </c:txPr>
        <c:crossAx val="94309760"/>
        <c:crosses val="autoZero"/>
        <c:crossBetween val="between"/>
      </c:valAx>
      <c:spPr>
        <a:noFill/>
        <a:ln>
          <a:solidFill>
            <a:schemeClr val="tx1"/>
          </a:solidFill>
        </a:ln>
      </c:spPr>
    </c:plotArea>
    <c:legend>
      <c:legendPos val="r"/>
      <c:legendEntry>
        <c:idx val="0"/>
        <c:txPr>
          <a:bodyPr/>
          <a:lstStyle/>
          <a:p>
            <a:pPr>
              <a:defRPr sz="1200">
                <a:solidFill>
                  <a:srgbClr val="254061"/>
                </a:solidFill>
                <a:latin typeface="Arial"/>
                <a:ea typeface="Arial"/>
                <a:cs typeface="Arial"/>
              </a:defRPr>
            </a:pPr>
            <a:endParaRPr lang="fr-FR"/>
          </a:p>
        </c:txPr>
      </c:legendEntry>
      <c:legendEntry>
        <c:idx val="1"/>
        <c:txPr>
          <a:bodyPr/>
          <a:lstStyle/>
          <a:p>
            <a:pPr>
              <a:defRPr sz="1200">
                <a:solidFill>
                  <a:srgbClr val="254061"/>
                </a:solidFill>
                <a:latin typeface="Arial"/>
                <a:ea typeface="Arial"/>
                <a:cs typeface="Arial"/>
              </a:defRPr>
            </a:pPr>
            <a:endParaRPr lang="fr-FR"/>
          </a:p>
        </c:txPr>
      </c:legendEntry>
      <c:layout>
        <c:manualLayout>
          <c:xMode val="edge"/>
          <c:yMode val="edge"/>
          <c:x val="3.754694124772865E-2"/>
          <c:y val="4.4047145975911889E-2"/>
          <c:w val="0.94615063954109802"/>
          <c:h val="0.18717148674172734"/>
        </c:manualLayout>
      </c:layout>
      <c:overlay val="0"/>
      <c:spPr>
        <a:noFill/>
        <a:ln>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a:noFill/>
              <a:round/>
            </a14:hiddenLine>
          </a:ext>
        </a:extLst>
      </c:spPr>
    </c:legend>
    <c:plotVisOnly val="1"/>
    <c:dispBlanksAs val="gap"/>
    <c:showDLblsOverMax val="0"/>
  </c:chart>
  <c:spPr>
    <a:solidFill>
      <a:scrgbClr r="0" g="0" b="0">
        <a:alpha val="0"/>
      </a:scrgbClr>
    </a:solid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323962852529078E-2"/>
          <c:y val="0.11468748491051063"/>
          <c:w val="0.92991673349653625"/>
          <c:h val="0.55649600300739488"/>
        </c:manualLayout>
      </c:layout>
      <c:barChart>
        <c:barDir val="col"/>
        <c:grouping val="clustered"/>
        <c:varyColors val="0"/>
        <c:ser>
          <c:idx val="1"/>
          <c:order val="0"/>
          <c:tx>
            <c:strRef>
              <c:f>'Figure II.5.10'!$I$92:$J$92</c:f>
              <c:strCache>
                <c:ptCount val="1"/>
                <c:pt idx="0">
                  <c:v> Après la prise en compte le profil socioéconomique des élèves et des écoles</c:v>
                </c:pt>
              </c:strCache>
            </c:strRef>
          </c:tx>
          <c:spPr>
            <a:solidFill>
              <a:srgbClr val="005681"/>
            </a:solidFill>
            <a:ln>
              <a:noFill/>
            </a:ln>
          </c:spPr>
          <c:invertIfNegative val="0"/>
          <c:cat>
            <c:strRef>
              <c:f>'Figure II.5.10'!$B$96:$B$124</c:f>
              <c:strCache>
                <c:ptCount val="29"/>
                <c:pt idx="0">
                  <c:v>Irlande</c:v>
                </c:pt>
                <c:pt idx="1">
                  <c:v>Pays-Bas</c:v>
                </c:pt>
                <c:pt idx="2">
                  <c:v>Espagne</c:v>
                </c:pt>
                <c:pt idx="3">
                  <c:v>Grèce</c:v>
                </c:pt>
                <c:pt idx="4">
                  <c:v>République Slovaque</c:v>
                </c:pt>
                <c:pt idx="5">
                  <c:v>Croatie</c:v>
                </c:pt>
                <c:pt idx="6">
                  <c:v>Portugal</c:v>
                </c:pt>
                <c:pt idx="7">
                  <c:v>France</c:v>
                </c:pt>
                <c:pt idx="8">
                  <c:v>Turquie</c:v>
                </c:pt>
                <c:pt idx="9">
                  <c:v>Belgique</c:v>
                </c:pt>
                <c:pt idx="10">
                  <c:v>Corée</c:v>
                </c:pt>
                <c:pt idx="11">
                  <c:v>Moyenne OCDE</c:v>
                </c:pt>
                <c:pt idx="12">
                  <c:v>Royaume-Uni</c:v>
                </c:pt>
                <c:pt idx="13">
                  <c:v>Australie</c:v>
                </c:pt>
                <c:pt idx="14">
                  <c:v>Slovénie</c:v>
                </c:pt>
                <c:pt idx="15">
                  <c:v>République tchèque</c:v>
                </c:pt>
                <c:pt idx="16">
                  <c:v>Autriche</c:v>
                </c:pt>
                <c:pt idx="17">
                  <c:v>Russie</c:v>
                </c:pt>
                <c:pt idx="18">
                  <c:v>Italie</c:v>
                </c:pt>
                <c:pt idx="19">
                  <c:v>Allemagne</c:v>
                </c:pt>
                <c:pt idx="20">
                  <c:v>Indonésie</c:v>
                </c:pt>
                <c:pt idx="21">
                  <c:v>Japon</c:v>
                </c:pt>
                <c:pt idx="22">
                  <c:v>Mexique</c:v>
                </c:pt>
                <c:pt idx="23">
                  <c:v>Costa Rica</c:v>
                </c:pt>
                <c:pt idx="24">
                  <c:v>Chili</c:v>
                </c:pt>
                <c:pt idx="25">
                  <c:v>Colombie</c:v>
                </c:pt>
                <c:pt idx="26">
                  <c:v>Luxembourg</c:v>
                </c:pt>
                <c:pt idx="27">
                  <c:v>Suisse</c:v>
                </c:pt>
                <c:pt idx="28">
                  <c:v>Brésil</c:v>
                </c:pt>
              </c:strCache>
            </c:strRef>
          </c:cat>
          <c:val>
            <c:numRef>
              <c:f>'Figure II.5.10'!$I$96:$I$124</c:f>
              <c:numCache>
                <c:formatCode>0</c:formatCode>
                <c:ptCount val="29"/>
                <c:pt idx="0">
                  <c:v>-97.226063718328248</c:v>
                </c:pt>
                <c:pt idx="1">
                  <c:v>-91.367427766596336</c:v>
                </c:pt>
                <c:pt idx="2">
                  <c:v>-71.379463515801817</c:v>
                </c:pt>
                <c:pt idx="3">
                  <c:v>-62.246736714969217</c:v>
                </c:pt>
                <c:pt idx="4">
                  <c:v>-56.329545454295818</c:v>
                </c:pt>
                <c:pt idx="5">
                  <c:v>-55.278058811744103</c:v>
                </c:pt>
                <c:pt idx="6">
                  <c:v>-42.988863891782934</c:v>
                </c:pt>
                <c:pt idx="7">
                  <c:v>-42.685055526653677</c:v>
                </c:pt>
                <c:pt idx="8">
                  <c:v>-41.635115693655358</c:v>
                </c:pt>
                <c:pt idx="9">
                  <c:v>-40.83561859893301</c:v>
                </c:pt>
                <c:pt idx="10">
                  <c:v>-35.66157915051005</c:v>
                </c:pt>
                <c:pt idx="11">
                  <c:v>-22.046566812339659</c:v>
                </c:pt>
                <c:pt idx="13">
                  <c:v>-12.348645400431067</c:v>
                </c:pt>
                <c:pt idx="14">
                  <c:v>-10.225890539921155</c:v>
                </c:pt>
                <c:pt idx="21">
                  <c:v>14.854066957875574</c:v>
                </c:pt>
                <c:pt idx="22">
                  <c:v>20.453182942298636</c:v>
                </c:pt>
                <c:pt idx="23">
                  <c:v>22.157658270820562</c:v>
                </c:pt>
                <c:pt idx="25">
                  <c:v>26.877418949241253</c:v>
                </c:pt>
                <c:pt idx="26">
                  <c:v>35.395096611691443</c:v>
                </c:pt>
                <c:pt idx="27">
                  <c:v>55.744939728911937</c:v>
                </c:pt>
                <c:pt idx="28">
                  <c:v>57.652662880919422</c:v>
                </c:pt>
              </c:numCache>
            </c:numRef>
          </c:val>
          <c:extLst xmlns:c16r2="http://schemas.microsoft.com/office/drawing/2015/06/chart">
            <c:ext xmlns:c16="http://schemas.microsoft.com/office/drawing/2014/chart" uri="{C3380CC4-5D6E-409C-BE32-E72D297353CC}">
              <c16:uniqueId val="{00000000-6DC3-4138-82BE-BC9E132DD72B}"/>
            </c:ext>
          </c:extLst>
        </c:ser>
        <c:dLbls>
          <c:showLegendKey val="0"/>
          <c:showVal val="0"/>
          <c:showCatName val="0"/>
          <c:showSerName val="0"/>
          <c:showPercent val="0"/>
          <c:showBubbleSize val="0"/>
        </c:dLbls>
        <c:gapWidth val="150"/>
        <c:axId val="94390144"/>
        <c:axId val="94404608"/>
      </c:barChart>
      <c:barChart>
        <c:barDir val="col"/>
        <c:grouping val="clustered"/>
        <c:varyColors val="0"/>
        <c:ser>
          <c:idx val="2"/>
          <c:order val="1"/>
          <c:tx>
            <c:strRef>
              <c:f>'Figure II.5.10'!$J$93:$J$94</c:f>
              <c:strCache>
                <c:ptCount val="1"/>
                <c:pt idx="0">
                  <c:v>Not significant</c:v>
                </c:pt>
              </c:strCache>
            </c:strRef>
          </c:tx>
          <c:spPr>
            <a:solidFill>
              <a:schemeClr val="accent1">
                <a:lumMod val="40000"/>
                <a:lumOff val="60000"/>
              </a:schemeClr>
            </a:solidFill>
            <a:ln w="28575">
              <a:noFill/>
            </a:ln>
          </c:spPr>
          <c:invertIfNegative val="0"/>
          <c:cat>
            <c:strRef>
              <c:f>'Figure II.5.10'!$B$96:$B$124</c:f>
              <c:strCache>
                <c:ptCount val="29"/>
                <c:pt idx="0">
                  <c:v>Irlande</c:v>
                </c:pt>
                <c:pt idx="1">
                  <c:v>Pays-Bas</c:v>
                </c:pt>
                <c:pt idx="2">
                  <c:v>Espagne</c:v>
                </c:pt>
                <c:pt idx="3">
                  <c:v>Grèce</c:v>
                </c:pt>
                <c:pt idx="4">
                  <c:v>République Slovaque</c:v>
                </c:pt>
                <c:pt idx="5">
                  <c:v>Croatie</c:v>
                </c:pt>
                <c:pt idx="6">
                  <c:v>Portugal</c:v>
                </c:pt>
                <c:pt idx="7">
                  <c:v>France</c:v>
                </c:pt>
                <c:pt idx="8">
                  <c:v>Turquie</c:v>
                </c:pt>
                <c:pt idx="9">
                  <c:v>Belgique</c:v>
                </c:pt>
                <c:pt idx="10">
                  <c:v>Corée</c:v>
                </c:pt>
                <c:pt idx="11">
                  <c:v>Moyenne OCDE</c:v>
                </c:pt>
                <c:pt idx="12">
                  <c:v>Royaume-Uni</c:v>
                </c:pt>
                <c:pt idx="13">
                  <c:v>Australie</c:v>
                </c:pt>
                <c:pt idx="14">
                  <c:v>Slovénie</c:v>
                </c:pt>
                <c:pt idx="15">
                  <c:v>République tchèque</c:v>
                </c:pt>
                <c:pt idx="16">
                  <c:v>Autriche</c:v>
                </c:pt>
                <c:pt idx="17">
                  <c:v>Russie</c:v>
                </c:pt>
                <c:pt idx="18">
                  <c:v>Italie</c:v>
                </c:pt>
                <c:pt idx="19">
                  <c:v>Allemagne</c:v>
                </c:pt>
                <c:pt idx="20">
                  <c:v>Indonésie</c:v>
                </c:pt>
                <c:pt idx="21">
                  <c:v>Japon</c:v>
                </c:pt>
                <c:pt idx="22">
                  <c:v>Mexique</c:v>
                </c:pt>
                <c:pt idx="23">
                  <c:v>Costa Rica</c:v>
                </c:pt>
                <c:pt idx="24">
                  <c:v>Chili</c:v>
                </c:pt>
                <c:pt idx="25">
                  <c:v>Colombie</c:v>
                </c:pt>
                <c:pt idx="26">
                  <c:v>Luxembourg</c:v>
                </c:pt>
                <c:pt idx="27">
                  <c:v>Suisse</c:v>
                </c:pt>
                <c:pt idx="28">
                  <c:v>Brésil</c:v>
                </c:pt>
              </c:strCache>
            </c:strRef>
          </c:cat>
          <c:val>
            <c:numRef>
              <c:f>'Figure II.5.10'!$J$96:$J$124</c:f>
              <c:numCache>
                <c:formatCode>General</c:formatCode>
                <c:ptCount val="29"/>
                <c:pt idx="12" formatCode="0">
                  <c:v>-12.724740541259258</c:v>
                </c:pt>
                <c:pt idx="15" formatCode="0">
                  <c:v>-6.457390447184979</c:v>
                </c:pt>
                <c:pt idx="16" formatCode="0">
                  <c:v>-3.8007756363790679</c:v>
                </c:pt>
                <c:pt idx="17" formatCode="0">
                  <c:v>-3.4989849615529636</c:v>
                </c:pt>
                <c:pt idx="18" formatCode="0">
                  <c:v>-2.6920901634845715</c:v>
                </c:pt>
                <c:pt idx="19" formatCode="0">
                  <c:v>-2.1486631586627007</c:v>
                </c:pt>
                <c:pt idx="20" formatCode="0">
                  <c:v>5.2676575827989964</c:v>
                </c:pt>
                <c:pt idx="24" formatCode="0">
                  <c:v>24.954955690763811</c:v>
                </c:pt>
              </c:numCache>
            </c:numRef>
          </c:val>
          <c:extLst xmlns:c16r2="http://schemas.microsoft.com/office/drawing/2015/06/chart">
            <c:ext xmlns:c16="http://schemas.microsoft.com/office/drawing/2014/chart" uri="{C3380CC4-5D6E-409C-BE32-E72D297353CC}">
              <c16:uniqueId val="{00000001-6DC3-4138-82BE-BC9E132DD72B}"/>
            </c:ext>
          </c:extLst>
        </c:ser>
        <c:dLbls>
          <c:showLegendKey val="0"/>
          <c:showVal val="0"/>
          <c:showCatName val="0"/>
          <c:showSerName val="0"/>
          <c:showPercent val="0"/>
          <c:showBubbleSize val="0"/>
        </c:dLbls>
        <c:gapWidth val="150"/>
        <c:axId val="94408064"/>
        <c:axId val="94406528"/>
      </c:barChart>
      <c:lineChart>
        <c:grouping val="standard"/>
        <c:varyColors val="0"/>
        <c:ser>
          <c:idx val="3"/>
          <c:order val="2"/>
          <c:tx>
            <c:strRef>
              <c:f>'Figure II.5.10'!$H$93:$H$94</c:f>
              <c:strCache>
                <c:ptCount val="1"/>
                <c:pt idx="0">
                  <c:v>Not significant</c:v>
                </c:pt>
              </c:strCache>
            </c:strRef>
          </c:tx>
          <c:spPr>
            <a:ln w="28575">
              <a:noFill/>
            </a:ln>
          </c:spPr>
          <c:marker>
            <c:symbol val="diamond"/>
            <c:size val="7"/>
            <c:spPr>
              <a:solidFill>
                <a:schemeClr val="bg1">
                  <a:lumMod val="85000"/>
                </a:schemeClr>
              </a:solidFill>
              <a:ln>
                <a:noFill/>
              </a:ln>
            </c:spPr>
          </c:marker>
          <c:cat>
            <c:strRef>
              <c:f>'Figure II.5.10'!$B$96:$B$124</c:f>
              <c:strCache>
                <c:ptCount val="29"/>
                <c:pt idx="0">
                  <c:v>Irlande</c:v>
                </c:pt>
                <c:pt idx="1">
                  <c:v>Pays-Bas</c:v>
                </c:pt>
                <c:pt idx="2">
                  <c:v>Espagne</c:v>
                </c:pt>
                <c:pt idx="3">
                  <c:v>Grèce</c:v>
                </c:pt>
                <c:pt idx="4">
                  <c:v>République Slovaque</c:v>
                </c:pt>
                <c:pt idx="5">
                  <c:v>Croatie</c:v>
                </c:pt>
                <c:pt idx="6">
                  <c:v>Portugal</c:v>
                </c:pt>
                <c:pt idx="7">
                  <c:v>France</c:v>
                </c:pt>
                <c:pt idx="8">
                  <c:v>Turquie</c:v>
                </c:pt>
                <c:pt idx="9">
                  <c:v>Belgique</c:v>
                </c:pt>
                <c:pt idx="10">
                  <c:v>Corée</c:v>
                </c:pt>
                <c:pt idx="11">
                  <c:v>Moyenne OCDE</c:v>
                </c:pt>
                <c:pt idx="12">
                  <c:v>Royaume-Uni</c:v>
                </c:pt>
                <c:pt idx="13">
                  <c:v>Australie</c:v>
                </c:pt>
                <c:pt idx="14">
                  <c:v>Slovénie</c:v>
                </c:pt>
                <c:pt idx="15">
                  <c:v>République tchèque</c:v>
                </c:pt>
                <c:pt idx="16">
                  <c:v>Autriche</c:v>
                </c:pt>
                <c:pt idx="17">
                  <c:v>Russie</c:v>
                </c:pt>
                <c:pt idx="18">
                  <c:v>Italie</c:v>
                </c:pt>
                <c:pt idx="19">
                  <c:v>Allemagne</c:v>
                </c:pt>
                <c:pt idx="20">
                  <c:v>Indonésie</c:v>
                </c:pt>
                <c:pt idx="21">
                  <c:v>Japon</c:v>
                </c:pt>
                <c:pt idx="22">
                  <c:v>Mexique</c:v>
                </c:pt>
                <c:pt idx="23">
                  <c:v>Costa Rica</c:v>
                </c:pt>
                <c:pt idx="24">
                  <c:v>Chili</c:v>
                </c:pt>
                <c:pt idx="25">
                  <c:v>Colombie</c:v>
                </c:pt>
                <c:pt idx="26">
                  <c:v>Luxembourg</c:v>
                </c:pt>
                <c:pt idx="27">
                  <c:v>Suisse</c:v>
                </c:pt>
                <c:pt idx="28">
                  <c:v>Brésil</c:v>
                </c:pt>
              </c:strCache>
            </c:strRef>
          </c:cat>
          <c:val>
            <c:numRef>
              <c:f>'Figure II.5.10'!$H$96:$H$124</c:f>
              <c:numCache>
                <c:formatCode>General</c:formatCode>
                <c:ptCount val="29"/>
                <c:pt idx="12" formatCode="0">
                  <c:v>-9.4766601522064882</c:v>
                </c:pt>
                <c:pt idx="20" formatCode="0">
                  <c:v>6.1933129765195876</c:v>
                </c:pt>
                <c:pt idx="24" formatCode="0">
                  <c:v>-4.6707058959410865</c:v>
                </c:pt>
                <c:pt idx="26" formatCode="0">
                  <c:v>-0.53683890095022568</c:v>
                </c:pt>
              </c:numCache>
            </c:numRef>
          </c:val>
          <c:smooth val="0"/>
          <c:extLst xmlns:c16r2="http://schemas.microsoft.com/office/drawing/2015/06/chart">
            <c:ext xmlns:c16="http://schemas.microsoft.com/office/drawing/2014/chart" uri="{C3380CC4-5D6E-409C-BE32-E72D297353CC}">
              <c16:uniqueId val="{00000002-6DC3-4138-82BE-BC9E132DD72B}"/>
            </c:ext>
          </c:extLst>
        </c:ser>
        <c:dLbls>
          <c:showLegendKey val="0"/>
          <c:showVal val="0"/>
          <c:showCatName val="0"/>
          <c:showSerName val="0"/>
          <c:showPercent val="0"/>
          <c:showBubbleSize val="0"/>
        </c:dLbls>
        <c:marker val="1"/>
        <c:smooth val="0"/>
        <c:axId val="94390144"/>
        <c:axId val="94404608"/>
      </c:lineChart>
      <c:catAx>
        <c:axId val="94390144"/>
        <c:scaling>
          <c:orientation val="minMax"/>
        </c:scaling>
        <c:delete val="0"/>
        <c:axPos val="b"/>
        <c:majorGridlines>
          <c:spPr>
            <a:ln>
              <a:solidFill>
                <a:schemeClr val="bg1">
                  <a:lumMod val="75000"/>
                </a:schemeClr>
              </a:solidFill>
            </a:ln>
          </c:spPr>
        </c:majorGridlines>
        <c:numFmt formatCode="General" sourceLinked="1"/>
        <c:majorTickMark val="none"/>
        <c:minorTickMark val="none"/>
        <c:tickLblPos val="low"/>
        <c:spPr>
          <a:noFill/>
          <a:ln w="22225">
            <a:solidFill>
              <a:schemeClr val="tx1"/>
            </a:solidFill>
          </a:ln>
        </c:spPr>
        <c:txPr>
          <a:bodyPr rot="-5400000" vert="horz"/>
          <a:lstStyle/>
          <a:p>
            <a:pPr>
              <a:defRPr sz="1200"/>
            </a:pPr>
            <a:endParaRPr lang="fr-FR"/>
          </a:p>
        </c:txPr>
        <c:crossAx val="94404608"/>
        <c:crosses val="autoZero"/>
        <c:auto val="1"/>
        <c:lblAlgn val="ctr"/>
        <c:lblOffset val="100"/>
        <c:noMultiLvlLbl val="0"/>
      </c:catAx>
      <c:valAx>
        <c:axId val="94404608"/>
        <c:scaling>
          <c:orientation val="minMax"/>
          <c:max val="100"/>
          <c:min val="-150"/>
        </c:scaling>
        <c:delete val="0"/>
        <c:axPos val="l"/>
        <c:majorGridlines>
          <c:spPr>
            <a:ln>
              <a:solidFill>
                <a:schemeClr val="bg1">
                  <a:lumMod val="75000"/>
                </a:schemeClr>
              </a:solidFill>
            </a:ln>
          </c:spPr>
        </c:majorGridlines>
        <c:title>
          <c:tx>
            <c:rich>
              <a:bodyPr rot="-5400000" vert="horz" anchor="t" anchorCtr="1"/>
              <a:lstStyle/>
              <a:p>
                <a:pPr>
                  <a:defRPr b="1" i="0" kern="0" baseline="0"/>
                </a:pPr>
                <a:r>
                  <a:rPr lang="en-GB" b="1" i="0" kern="0" baseline="0" dirty="0" err="1" smtClean="0"/>
                  <a:t>Différence</a:t>
                </a:r>
                <a:r>
                  <a:rPr lang="en-GB" b="1" i="0" kern="0" baseline="0" dirty="0" smtClean="0"/>
                  <a:t> de score, </a:t>
                </a:r>
                <a:r>
                  <a:rPr lang="en-GB" b="1" i="0" kern="0" baseline="0" dirty="0" err="1" smtClean="0"/>
                  <a:t>en</a:t>
                </a:r>
                <a:r>
                  <a:rPr lang="en-GB" b="1" i="0" kern="0" baseline="0" dirty="0" smtClean="0"/>
                  <a:t> points</a:t>
                </a:r>
                <a:endParaRPr lang="en-GB" b="1" i="0" kern="0" baseline="0" dirty="0"/>
              </a:p>
            </c:rich>
          </c:tx>
          <c:layout>
            <c:manualLayout>
              <c:xMode val="edge"/>
              <c:yMode val="edge"/>
              <c:x val="0"/>
              <c:y val="0.27051904569772572"/>
            </c:manualLayout>
          </c:layout>
          <c:overlay val="0"/>
        </c:title>
        <c:numFmt formatCode="0" sourceLinked="0"/>
        <c:majorTickMark val="out"/>
        <c:minorTickMark val="none"/>
        <c:tickLblPos val="nextTo"/>
        <c:crossAx val="94390144"/>
        <c:crosses val="autoZero"/>
        <c:crossBetween val="between"/>
      </c:valAx>
      <c:valAx>
        <c:axId val="94406528"/>
        <c:scaling>
          <c:orientation val="minMax"/>
        </c:scaling>
        <c:delete val="1"/>
        <c:axPos val="r"/>
        <c:numFmt formatCode="General" sourceLinked="1"/>
        <c:majorTickMark val="out"/>
        <c:minorTickMark val="none"/>
        <c:tickLblPos val="nextTo"/>
        <c:crossAx val="94408064"/>
        <c:crosses val="max"/>
        <c:crossBetween val="between"/>
      </c:valAx>
      <c:catAx>
        <c:axId val="94408064"/>
        <c:scaling>
          <c:orientation val="minMax"/>
        </c:scaling>
        <c:delete val="1"/>
        <c:axPos val="b"/>
        <c:numFmt formatCode="General" sourceLinked="1"/>
        <c:majorTickMark val="out"/>
        <c:minorTickMark val="none"/>
        <c:tickLblPos val="nextTo"/>
        <c:crossAx val="94406528"/>
        <c:crosses val="autoZero"/>
        <c:auto val="1"/>
        <c:lblAlgn val="ctr"/>
        <c:lblOffset val="100"/>
        <c:noMultiLvlLbl val="0"/>
      </c:catAx>
      <c:spPr>
        <a:ln>
          <a:solidFill>
            <a:sysClr val="windowText" lastClr="000000"/>
          </a:solidFill>
        </a:ln>
      </c:spPr>
    </c:plotArea>
    <c:legend>
      <c:legendPos val="t"/>
      <c:legendEntry>
        <c:idx val="1"/>
        <c:delete val="1"/>
      </c:legendEntry>
      <c:legendEntry>
        <c:idx val="2"/>
        <c:delete val="1"/>
      </c:legendEntry>
      <c:layout>
        <c:manualLayout>
          <c:xMode val="edge"/>
          <c:yMode val="edge"/>
          <c:x val="2.8258795307682796E-4"/>
          <c:y val="4.902293766066479E-4"/>
          <c:w val="0.98678562019936766"/>
          <c:h val="6.4207226532075931E-2"/>
        </c:manualLayout>
      </c:layout>
      <c:overlay val="0"/>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Tabelle1!$C$1</c:f>
              <c:strCache>
                <c:ptCount val="1"/>
                <c:pt idx="0">
                  <c:v>10th percentile</c:v>
                </c:pt>
              </c:strCache>
            </c:strRef>
          </c:tx>
          <c:spPr>
            <a:noFill/>
            <a:ln>
              <a:noFill/>
            </a:ln>
            <a:effectLst/>
          </c:spPr>
          <c:cat>
            <c:numRef>
              <c:f>Tabelle1!$B$2:$B$229</c:f>
              <c:numCache>
                <c:formatCode>General</c:formatCode>
                <c:ptCount val="3"/>
                <c:pt idx="0">
                  <c:v>2003</c:v>
                </c:pt>
                <c:pt idx="1">
                  <c:v>2006</c:v>
                </c:pt>
                <c:pt idx="2">
                  <c:v>2009</c:v>
                </c:pt>
              </c:numCache>
            </c:numRef>
          </c:cat>
          <c:val>
            <c:numRef>
              <c:f>Tabelle1!$C$2:$C$229</c:f>
              <c:numCache>
                <c:formatCode>0</c:formatCode>
                <c:ptCount val="3"/>
                <c:pt idx="0">
                  <c:v>256.34829999999999</c:v>
                </c:pt>
                <c:pt idx="1">
                  <c:v>250</c:v>
                </c:pt>
                <c:pt idx="2">
                  <c:v>273.29199999999963</c:v>
                </c:pt>
              </c:numCache>
            </c:numRef>
          </c:val>
          <c:extLst xmlns:c16r2="http://schemas.microsoft.com/office/drawing/2015/06/chart">
            <c:ext xmlns:c16="http://schemas.microsoft.com/office/drawing/2014/chart" uri="{C3380CC4-5D6E-409C-BE32-E72D297353CC}">
              <c16:uniqueId val="{00000000-4A43-41A3-863E-F8F54462CC17}"/>
            </c:ext>
          </c:extLst>
        </c:ser>
        <c:ser>
          <c:idx val="1"/>
          <c:order val="1"/>
          <c:tx>
            <c:strRef>
              <c:f>Tabelle1!$D$1</c:f>
              <c:strCache>
                <c:ptCount val="1"/>
                <c:pt idx="0">
                  <c:v>25th percentile</c:v>
                </c:pt>
              </c:strCache>
            </c:strRef>
          </c:tx>
          <c:spPr>
            <a:solidFill>
              <a:schemeClr val="accent1">
                <a:lumMod val="60000"/>
                <a:lumOff val="40000"/>
              </a:schemeClr>
            </a:solidFill>
            <a:ln>
              <a:noFill/>
            </a:ln>
            <a:effectLst/>
          </c:spPr>
          <c:cat>
            <c:numRef>
              <c:f>Tabelle1!$B$2:$B$229</c:f>
              <c:numCache>
                <c:formatCode>General</c:formatCode>
                <c:ptCount val="3"/>
                <c:pt idx="0">
                  <c:v>2003</c:v>
                </c:pt>
                <c:pt idx="1">
                  <c:v>2006</c:v>
                </c:pt>
                <c:pt idx="2">
                  <c:v>2009</c:v>
                </c:pt>
              </c:numCache>
            </c:numRef>
          </c:cat>
          <c:val>
            <c:numRef>
              <c:f>Tabelle1!$D$2:$D$229</c:f>
              <c:numCache>
                <c:formatCode>0</c:formatCode>
                <c:ptCount val="3"/>
                <c:pt idx="0">
                  <c:v>46.627200000000016</c:v>
                </c:pt>
                <c:pt idx="1">
                  <c:v>51.324200000000005</c:v>
                </c:pt>
                <c:pt idx="2">
                  <c:v>45.020000000000039</c:v>
                </c:pt>
              </c:numCache>
            </c:numRef>
          </c:val>
          <c:extLst xmlns:c16r2="http://schemas.microsoft.com/office/drawing/2015/06/chart">
            <c:ext xmlns:c16="http://schemas.microsoft.com/office/drawing/2014/chart" uri="{C3380CC4-5D6E-409C-BE32-E72D297353CC}">
              <c16:uniqueId val="{00000001-4A43-41A3-863E-F8F54462CC17}"/>
            </c:ext>
          </c:extLst>
        </c:ser>
        <c:ser>
          <c:idx val="3"/>
          <c:order val="3"/>
          <c:tx>
            <c:strRef>
              <c:f>Tabelle1!$F$1</c:f>
              <c:strCache>
                <c:ptCount val="1"/>
                <c:pt idx="0">
                  <c:v>75th percentile</c:v>
                </c:pt>
              </c:strCache>
            </c:strRef>
          </c:tx>
          <c:spPr>
            <a:solidFill>
              <a:schemeClr val="tx2">
                <a:lumMod val="50000"/>
              </a:schemeClr>
            </a:solidFill>
            <a:ln>
              <a:noFill/>
            </a:ln>
            <a:effectLst/>
          </c:spPr>
          <c:cat>
            <c:numRef>
              <c:f>Tabelle1!$B$2:$B$229</c:f>
              <c:numCache>
                <c:formatCode>General</c:formatCode>
                <c:ptCount val="3"/>
                <c:pt idx="0">
                  <c:v>2003</c:v>
                </c:pt>
                <c:pt idx="1">
                  <c:v>2006</c:v>
                </c:pt>
                <c:pt idx="2">
                  <c:v>2009</c:v>
                </c:pt>
              </c:numCache>
            </c:numRef>
          </c:cat>
          <c:val>
            <c:numRef>
              <c:f>Tabelle1!$F$2:$F$229</c:f>
              <c:numCache>
                <c:formatCode>0</c:formatCode>
                <c:ptCount val="3"/>
                <c:pt idx="0">
                  <c:v>108.63069999999999</c:v>
                </c:pt>
                <c:pt idx="1">
                  <c:v>125.8997</c:v>
                </c:pt>
                <c:pt idx="2">
                  <c:v>105.13999999999999</c:v>
                </c:pt>
              </c:numCache>
            </c:numRef>
          </c:val>
          <c:extLst xmlns:c16r2="http://schemas.microsoft.com/office/drawing/2015/06/chart">
            <c:ext xmlns:c16="http://schemas.microsoft.com/office/drawing/2014/chart" uri="{C3380CC4-5D6E-409C-BE32-E72D297353CC}">
              <c16:uniqueId val="{00000002-4A43-41A3-863E-F8F54462CC17}"/>
            </c:ext>
          </c:extLst>
        </c:ser>
        <c:ser>
          <c:idx val="4"/>
          <c:order val="4"/>
          <c:tx>
            <c:strRef>
              <c:f>Tabelle1!$G$1</c:f>
              <c:strCache>
                <c:ptCount val="1"/>
                <c:pt idx="0">
                  <c:v>90th percentile</c:v>
                </c:pt>
              </c:strCache>
            </c:strRef>
          </c:tx>
          <c:spPr>
            <a:solidFill>
              <a:schemeClr val="accent1">
                <a:lumMod val="60000"/>
                <a:lumOff val="40000"/>
              </a:schemeClr>
            </a:solidFill>
            <a:ln>
              <a:noFill/>
            </a:ln>
            <a:effectLst/>
          </c:spPr>
          <c:cat>
            <c:numRef>
              <c:f>Tabelle1!$B$2:$B$229</c:f>
              <c:numCache>
                <c:formatCode>General</c:formatCode>
                <c:ptCount val="3"/>
                <c:pt idx="0">
                  <c:v>2003</c:v>
                </c:pt>
                <c:pt idx="1">
                  <c:v>2006</c:v>
                </c:pt>
                <c:pt idx="2">
                  <c:v>2009</c:v>
                </c:pt>
              </c:numCache>
            </c:numRef>
          </c:cat>
          <c:val>
            <c:numRef>
              <c:f>Tabelle1!$G$2:$G$229</c:f>
              <c:numCache>
                <c:formatCode>0</c:formatCode>
                <c:ptCount val="3"/>
                <c:pt idx="0">
                  <c:v>54.198400000000021</c:v>
                </c:pt>
                <c:pt idx="1">
                  <c:v>60.679200000000009</c:v>
                </c:pt>
                <c:pt idx="2">
                  <c:v>47.187999999999988</c:v>
                </c:pt>
              </c:numCache>
            </c:numRef>
          </c:val>
          <c:extLst xmlns:c16r2="http://schemas.microsoft.com/office/drawing/2015/06/chart">
            <c:ext xmlns:c16="http://schemas.microsoft.com/office/drawing/2014/chart" uri="{C3380CC4-5D6E-409C-BE32-E72D297353CC}">
              <c16:uniqueId val="{00000003-4A43-41A3-863E-F8F54462CC17}"/>
            </c:ext>
          </c:extLst>
        </c:ser>
        <c:dLbls>
          <c:showLegendKey val="0"/>
          <c:showVal val="0"/>
          <c:showCatName val="0"/>
          <c:showSerName val="0"/>
          <c:showPercent val="0"/>
          <c:showBubbleSize val="0"/>
        </c:dLbls>
        <c:axId val="76291456"/>
        <c:axId val="76293248"/>
      </c:areaChart>
      <c:lineChart>
        <c:grouping val="standard"/>
        <c:varyColors val="0"/>
        <c:ser>
          <c:idx val="2"/>
          <c:order val="2"/>
          <c:tx>
            <c:strRef>
              <c:f>Tabelle1!$E$1</c:f>
              <c:strCache>
                <c:ptCount val="1"/>
                <c:pt idx="0">
                  <c:v>Mean</c:v>
                </c:pt>
              </c:strCache>
            </c:strRef>
          </c:tx>
          <c:spPr>
            <a:ln w="28575" cap="rnd">
              <a:solidFill>
                <a:srgbClr val="E4B921"/>
              </a:solidFill>
              <a:round/>
            </a:ln>
            <a:effectLst/>
          </c:spPr>
          <c:marker>
            <c:symbol val="circle"/>
            <c:size val="7"/>
            <c:spPr>
              <a:solidFill>
                <a:srgbClr val="E4B921"/>
              </a:solidFill>
              <a:ln w="12700">
                <a:solidFill>
                  <a:schemeClr val="bg1"/>
                </a:solidFill>
              </a:ln>
              <a:effectLst/>
            </c:spPr>
          </c:marker>
          <c:trendline>
            <c:spPr>
              <a:ln w="19050" cap="rnd">
                <a:solidFill>
                  <a:schemeClr val="accent3"/>
                </a:solidFill>
                <a:prstDash val="sysDot"/>
              </a:ln>
              <a:effectLst/>
            </c:spPr>
            <c:trendlineType val="linear"/>
            <c:dispRSqr val="0"/>
            <c:dispEq val="0"/>
          </c:trendline>
          <c:cat>
            <c:numRef>
              <c:f>Tabelle1!$B$2:$B$229</c:f>
              <c:numCache>
                <c:formatCode>General</c:formatCode>
                <c:ptCount val="3"/>
                <c:pt idx="0">
                  <c:v>2003</c:v>
                </c:pt>
                <c:pt idx="1">
                  <c:v>2006</c:v>
                </c:pt>
                <c:pt idx="2">
                  <c:v>2009</c:v>
                </c:pt>
              </c:numCache>
            </c:numRef>
          </c:cat>
          <c:val>
            <c:numRef>
              <c:f>Tabelle1!$E$2:$E$229</c:f>
              <c:numCache>
                <c:formatCode>0</c:formatCode>
                <c:ptCount val="3"/>
                <c:pt idx="0">
                  <c:v>355.53819999999973</c:v>
                </c:pt>
                <c:pt idx="1">
                  <c:v>361.32569999999993</c:v>
                </c:pt>
                <c:pt idx="2">
                  <c:v>370.56400000000002</c:v>
                </c:pt>
              </c:numCache>
            </c:numRef>
          </c:val>
          <c:smooth val="0"/>
          <c:extLst xmlns:c16r2="http://schemas.microsoft.com/office/drawing/2015/06/chart">
            <c:ext xmlns:c16="http://schemas.microsoft.com/office/drawing/2014/chart" uri="{C3380CC4-5D6E-409C-BE32-E72D297353CC}">
              <c16:uniqueId val="{00000004-4A43-41A3-863E-F8F54462CC17}"/>
            </c:ext>
          </c:extLst>
        </c:ser>
        <c:dLbls>
          <c:showLegendKey val="0"/>
          <c:showVal val="0"/>
          <c:showCatName val="0"/>
          <c:showSerName val="0"/>
          <c:showPercent val="0"/>
          <c:showBubbleSize val="0"/>
        </c:dLbls>
        <c:marker val="1"/>
        <c:smooth val="0"/>
        <c:axId val="76291456"/>
        <c:axId val="76293248"/>
      </c:lineChart>
      <c:catAx>
        <c:axId val="76291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crossAx val="76293248"/>
        <c:crosses val="autoZero"/>
        <c:auto val="1"/>
        <c:lblAlgn val="ctr"/>
        <c:lblOffset val="100"/>
        <c:noMultiLvlLbl val="0"/>
      </c:catAx>
      <c:valAx>
        <c:axId val="76293248"/>
        <c:scaling>
          <c:orientation val="minMax"/>
          <c:max val="650"/>
          <c:min val="2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b="0" i="0" dirty="0"/>
                  <a:t>Score </a:t>
                </a:r>
                <a:r>
                  <a:rPr lang="de-DE" b="0" i="0" dirty="0" err="1"/>
                  <a:t>points</a:t>
                </a:r>
                <a:endParaRPr lang="de-DE" b="0" i="0" dirty="0"/>
              </a:p>
            </c:rich>
          </c:tx>
          <c:layout>
            <c:manualLayout>
              <c:xMode val="edge"/>
              <c:yMode val="edge"/>
              <c:x val="5.8117381246054964E-3"/>
              <c:y val="1.1327962872687782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crossAx val="76291456"/>
        <c:crosses val="autoZero"/>
        <c:crossBetween val="between"/>
      </c:valAx>
      <c:spPr>
        <a:noFill/>
        <a:ln>
          <a:noFill/>
        </a:ln>
        <a:effectLst/>
      </c:spPr>
    </c:plotArea>
    <c:plotVisOnly val="1"/>
    <c:dispBlanksAs val="zero"/>
    <c:showDLblsOverMax val="0"/>
  </c:chart>
  <c:spPr>
    <a:noFill/>
    <a:ln>
      <a:noFill/>
    </a:ln>
    <a:effectLst/>
  </c:spPr>
  <c:txPr>
    <a:bodyPr/>
    <a:lstStyle/>
    <a:p>
      <a:pPr>
        <a:defRPr sz="1000">
          <a:solidFill>
            <a:schemeClr val="tx1"/>
          </a:solidFill>
          <a:latin typeface="HelveticaNeueLT Std"/>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Sheet1!$A$3</c:f>
              <c:strCache>
                <c:ptCount val="1"/>
                <c:pt idx="0">
                  <c:v>OECD</c:v>
                </c:pt>
              </c:strCache>
            </c:strRef>
          </c:tx>
          <c:spPr>
            <a:ln w="127000">
              <a:solidFill>
                <a:srgbClr val="FF0000"/>
              </a:solidFill>
            </a:ln>
          </c:spPr>
          <c:marker>
            <c:symbol val="none"/>
          </c:marker>
          <c:cat>
            <c:numRef>
              <c:f>Sheet1!$B$1:$E$1</c:f>
              <c:numCache>
                <c:formatCode>General</c:formatCode>
                <c:ptCount val="4"/>
                <c:pt idx="0">
                  <c:v>2006</c:v>
                </c:pt>
                <c:pt idx="1">
                  <c:v>2009</c:v>
                </c:pt>
                <c:pt idx="2">
                  <c:v>2012</c:v>
                </c:pt>
                <c:pt idx="3">
                  <c:v>2015</c:v>
                </c:pt>
              </c:numCache>
            </c:numRef>
          </c:cat>
          <c:val>
            <c:numRef>
              <c:f>Sheet1!$B$3:$E$3</c:f>
              <c:numCache>
                <c:formatCode>0</c:formatCode>
                <c:ptCount val="4"/>
                <c:pt idx="0">
                  <c:v>498.05110000000002</c:v>
                </c:pt>
                <c:pt idx="1">
                  <c:v>500</c:v>
                </c:pt>
                <c:pt idx="2">
                  <c:v>501.17169999999999</c:v>
                </c:pt>
                <c:pt idx="3">
                  <c:v>493.20170000000002</c:v>
                </c:pt>
              </c:numCache>
            </c:numRef>
          </c:val>
          <c:smooth val="0"/>
          <c:extLst xmlns:c16r2="http://schemas.microsoft.com/office/drawing/2015/06/chart">
            <c:ext xmlns:c16="http://schemas.microsoft.com/office/drawing/2014/chart" uri="{C3380CC4-5D6E-409C-BE32-E72D297353CC}">
              <c16:uniqueId val="{00000000-7468-4E32-BF76-67316289F746}"/>
            </c:ext>
          </c:extLst>
        </c:ser>
        <c:ser>
          <c:idx val="2"/>
          <c:order val="1"/>
          <c:tx>
            <c:strRef>
              <c:f>Sheet1!$A$4</c:f>
              <c:strCache>
                <c:ptCount val="1"/>
                <c:pt idx="0">
                  <c:v>Peru</c:v>
                </c:pt>
              </c:strCache>
            </c:strRef>
          </c:tx>
          <c:marker>
            <c:symbol val="none"/>
          </c:marker>
          <c:cat>
            <c:numRef>
              <c:f>Sheet1!$B$1:$E$1</c:f>
              <c:numCache>
                <c:formatCode>General</c:formatCode>
                <c:ptCount val="4"/>
                <c:pt idx="0">
                  <c:v>2006</c:v>
                </c:pt>
                <c:pt idx="1">
                  <c:v>2009</c:v>
                </c:pt>
                <c:pt idx="2">
                  <c:v>2012</c:v>
                </c:pt>
                <c:pt idx="3">
                  <c:v>2015</c:v>
                </c:pt>
              </c:numCache>
            </c:numRef>
          </c:cat>
          <c:val>
            <c:numRef>
              <c:f>Sheet1!$B$4:$E$4</c:f>
              <c:numCache>
                <c:formatCode>0</c:formatCode>
                <c:ptCount val="4"/>
                <c:pt idx="1">
                  <c:v>369.35180000000003</c:v>
                </c:pt>
                <c:pt idx="2">
                  <c:v>373.11340000000001</c:v>
                </c:pt>
                <c:pt idx="3">
                  <c:v>396.68360000000001</c:v>
                </c:pt>
              </c:numCache>
            </c:numRef>
          </c:val>
          <c:smooth val="0"/>
          <c:extLst xmlns:c16r2="http://schemas.microsoft.com/office/drawing/2015/06/chart">
            <c:ext xmlns:c16="http://schemas.microsoft.com/office/drawing/2014/chart" uri="{C3380CC4-5D6E-409C-BE32-E72D297353CC}">
              <c16:uniqueId val="{00000001-7468-4E32-BF76-67316289F746}"/>
            </c:ext>
          </c:extLst>
        </c:ser>
        <c:dLbls>
          <c:showLegendKey val="0"/>
          <c:showVal val="0"/>
          <c:showCatName val="0"/>
          <c:showSerName val="0"/>
          <c:showPercent val="0"/>
          <c:showBubbleSize val="0"/>
        </c:dLbls>
        <c:marker val="1"/>
        <c:smooth val="0"/>
        <c:axId val="76401664"/>
        <c:axId val="76428032"/>
      </c:lineChart>
      <c:catAx>
        <c:axId val="76401664"/>
        <c:scaling>
          <c:orientation val="minMax"/>
        </c:scaling>
        <c:delete val="0"/>
        <c:axPos val="b"/>
        <c:numFmt formatCode="General" sourceLinked="1"/>
        <c:majorTickMark val="out"/>
        <c:minorTickMark val="none"/>
        <c:tickLblPos val="nextTo"/>
        <c:txPr>
          <a:bodyPr/>
          <a:lstStyle/>
          <a:p>
            <a:pPr>
              <a:defRPr sz="1800" b="1"/>
            </a:pPr>
            <a:endParaRPr lang="fr-FR"/>
          </a:p>
        </c:txPr>
        <c:crossAx val="76428032"/>
        <c:crosses val="autoZero"/>
        <c:auto val="1"/>
        <c:lblAlgn val="ctr"/>
        <c:lblOffset val="100"/>
        <c:noMultiLvlLbl val="0"/>
      </c:catAx>
      <c:valAx>
        <c:axId val="76428032"/>
        <c:scaling>
          <c:orientation val="minMax"/>
          <c:max val="570"/>
          <c:min val="450"/>
        </c:scaling>
        <c:delete val="0"/>
        <c:axPos val="l"/>
        <c:majorGridlines/>
        <c:numFmt formatCode="0" sourceLinked="1"/>
        <c:majorTickMark val="out"/>
        <c:minorTickMark val="none"/>
        <c:tickLblPos val="nextTo"/>
        <c:crossAx val="76401664"/>
        <c:crosses val="autoZero"/>
        <c:crossBetween val="between"/>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0425943087471"/>
          <c:y val="1.4811154187642669E-2"/>
          <c:w val="0.70275083731076393"/>
          <c:h val="0.97037750408524615"/>
        </c:manualLayout>
      </c:layout>
      <c:scatterChart>
        <c:scatterStyle val="lineMarker"/>
        <c:varyColors val="0"/>
        <c:ser>
          <c:idx val="0"/>
          <c:order val="0"/>
          <c:spPr>
            <a:ln w="28575" cap="rnd">
              <a:noFill/>
              <a:round/>
            </a:ln>
            <a:effectLst/>
          </c:spPr>
          <c:marker>
            <c:symbol val="diamond"/>
            <c:size val="7"/>
            <c:spPr>
              <a:solidFill>
                <a:srgbClr val="E4B921"/>
              </a:solidFill>
              <a:ln w="9525">
                <a:noFill/>
              </a:ln>
              <a:effectLst/>
            </c:spPr>
          </c:marker>
          <c:dLbls>
            <c:dLbl>
              <c:idx val="0"/>
              <c:layout/>
              <c:tx>
                <c:rich>
                  <a:bodyPr/>
                  <a:lstStyle/>
                  <a:p>
                    <a:r>
                      <a:rPr lang="en-US" dirty="0" err="1" smtClean="0"/>
                      <a:t>Singapour</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63A-447D-A7EB-C63A70882214}"/>
                </c:ext>
              </c:extLst>
            </c:dLbl>
            <c:dLbl>
              <c:idx val="1"/>
              <c:layout/>
              <c:tx>
                <c:rich>
                  <a:bodyPr anchorCtr="0"/>
                  <a:lstStyle/>
                  <a:p>
                    <a:pPr algn="r">
                      <a:defRPr sz="900"/>
                    </a:pPr>
                    <a:r>
                      <a:rPr lang="en-US" dirty="0" err="1" smtClean="0"/>
                      <a:t>Japon</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63A-447D-A7EB-C63A70882214}"/>
                </c:ext>
              </c:extLst>
            </c:dLbl>
            <c:dLbl>
              <c:idx val="2"/>
              <c:layout/>
              <c:tx>
                <c:rich>
                  <a:bodyPr/>
                  <a:lstStyle/>
                  <a:p>
                    <a:r>
                      <a:rPr lang="en-US" dirty="0" err="1" smtClean="0"/>
                      <a:t>Estonie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63A-447D-A7EB-C63A70882214}"/>
                </c:ext>
              </c:extLst>
            </c:dLbl>
            <c:dLbl>
              <c:idx val="3"/>
              <c:layout/>
              <c:tx>
                <c:rich>
                  <a:bodyPr anchorCtr="0"/>
                  <a:lstStyle/>
                  <a:p>
                    <a:pPr algn="r">
                      <a:defRPr sz="900"/>
                    </a:pPr>
                    <a:r>
                      <a:rPr lang="en-US" sz="900" b="0" i="0" u="none" strike="noStrike" baseline="0" dirty="0" smtClean="0">
                        <a:effectLst/>
                      </a:rPr>
                      <a:t>Taipei </a:t>
                    </a:r>
                    <a:r>
                      <a:rPr lang="en-US" dirty="0" smtClean="0"/>
                      <a:t>Chinois</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63A-447D-A7EB-C63A70882214}"/>
                </c:ext>
              </c:extLst>
            </c:dLbl>
            <c:dLbl>
              <c:idx val="4"/>
              <c:layout/>
              <c:tx>
                <c:rich>
                  <a:bodyPr/>
                  <a:lstStyle/>
                  <a:p>
                    <a:r>
                      <a:rPr lang="en-US" dirty="0" err="1" smtClean="0"/>
                      <a:t>Finlande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63A-447D-A7EB-C63A70882214}"/>
                </c:ext>
              </c:extLst>
            </c:dLbl>
            <c:dLbl>
              <c:idx val="5"/>
              <c:layout/>
              <c:tx>
                <c:rich>
                  <a:bodyPr/>
                  <a:lstStyle/>
                  <a:p>
                    <a:r>
                      <a:rPr lang="en-US" dirty="0"/>
                      <a:t>Macao (</a:t>
                    </a:r>
                    <a:r>
                      <a:rPr lang="en-US" dirty="0" smtClean="0"/>
                      <a:t>Chine)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63A-447D-A7EB-C63A70882214}"/>
                </c:ext>
              </c:extLst>
            </c:dLbl>
            <c:dLbl>
              <c:idx val="6"/>
              <c:layout/>
              <c:tx>
                <c:rich>
                  <a:bodyPr/>
                  <a:lstStyle/>
                  <a:p>
                    <a:r>
                      <a:rPr lang="en-US"/>
                      <a:t>Canada</a:t>
                    </a:r>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63A-447D-A7EB-C63A70882214}"/>
                </c:ext>
              </c:extLst>
            </c:dLbl>
            <c:dLbl>
              <c:idx val="7"/>
              <c:layout/>
              <c:tx>
                <c:rich>
                  <a:bodyPr anchorCtr="0"/>
                  <a:lstStyle/>
                  <a:p>
                    <a:pPr algn="r">
                      <a:defRPr sz="900"/>
                    </a:pPr>
                    <a:r>
                      <a:rPr lang="en-US"/>
                      <a:t>Viet Nam</a:t>
                    </a:r>
                  </a:p>
                </c:rich>
              </c:tx>
              <c:spPr>
                <a:noFill/>
                <a:ln>
                  <a:noFill/>
                </a:ln>
                <a:effectLst/>
              </c:spPr>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63A-447D-A7EB-C63A70882214}"/>
                </c:ext>
              </c:extLst>
            </c:dLbl>
            <c:dLbl>
              <c:idx val="8"/>
              <c:layout/>
              <c:tx>
                <c:rich>
                  <a:bodyPr anchor="t" anchorCtr="0"/>
                  <a:lstStyle/>
                  <a:p>
                    <a:pPr algn="l">
                      <a:defRPr sz="900"/>
                    </a:pPr>
                    <a:r>
                      <a:rPr lang="en-US" dirty="0"/>
                      <a:t>Hong Kong (</a:t>
                    </a:r>
                    <a:r>
                      <a:rPr lang="en-US" dirty="0" smtClean="0"/>
                      <a:t>Chine)</a:t>
                    </a:r>
                    <a:endParaRPr lang="en-US" dirty="0"/>
                  </a:p>
                </c:rich>
              </c:tx>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A63A-447D-A7EB-C63A70882214}"/>
                </c:ext>
              </c:extLst>
            </c:dLbl>
            <c:dLbl>
              <c:idx val="9"/>
              <c:layout/>
              <c:tx>
                <c:rich>
                  <a:bodyPr/>
                  <a:lstStyle/>
                  <a:p>
                    <a:r>
                      <a:rPr lang="en-US" dirty="0"/>
                      <a:t>B-S-J-G (</a:t>
                    </a:r>
                    <a:r>
                      <a:rPr lang="en-US" dirty="0" smtClean="0"/>
                      <a:t>Chine)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63A-447D-A7EB-C63A70882214}"/>
                </c:ext>
              </c:extLst>
            </c:dLbl>
            <c:dLbl>
              <c:idx val="10"/>
              <c:layout/>
              <c:tx>
                <c:rich>
                  <a:bodyPr/>
                  <a:lstStyle/>
                  <a:p>
                    <a:r>
                      <a:rPr lang="en-US" dirty="0" err="1" smtClean="0"/>
                      <a:t>Corée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A63A-447D-A7EB-C63A70882214}"/>
                </c:ext>
              </c:extLst>
            </c:dLbl>
            <c:dLbl>
              <c:idx val="11"/>
              <c:layout>
                <c:manualLayout>
                  <c:x val="-0.22095360528878574"/>
                  <c:y val="0"/>
                </c:manualLayout>
              </c:layout>
              <c:tx>
                <c:rich>
                  <a:bodyPr anchorCtr="0"/>
                  <a:lstStyle/>
                  <a:p>
                    <a:pPr algn="r">
                      <a:defRPr sz="900"/>
                    </a:pPr>
                    <a:r>
                      <a:rPr lang="en-US" dirty="0" smtClean="0"/>
                      <a:t>Nouvelle-</a:t>
                    </a:r>
                    <a:r>
                      <a:rPr lang="en-US" dirty="0" err="1" smtClean="0"/>
                      <a:t>Zélande</a:t>
                    </a:r>
                    <a:endParaRPr lang="en-US" dirty="0"/>
                  </a:p>
                </c:rich>
              </c:tx>
              <c:spPr>
                <a:noFill/>
                <a:ln>
                  <a:noFill/>
                </a:ln>
                <a:effectLst/>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A63A-447D-A7EB-C63A70882214}"/>
                </c:ext>
              </c:extLst>
            </c:dLbl>
            <c:dLbl>
              <c:idx val="12"/>
              <c:layout/>
              <c:tx>
                <c:rich>
                  <a:bodyPr/>
                  <a:lstStyle/>
                  <a:p>
                    <a:r>
                      <a:rPr lang="en-US" dirty="0" err="1" smtClean="0"/>
                      <a:t>Slovénie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A63A-447D-A7EB-C63A70882214}"/>
                </c:ext>
              </c:extLst>
            </c:dLbl>
            <c:dLbl>
              <c:idx val="13"/>
              <c:layout>
                <c:manualLayout>
                  <c:x val="-0.2486513474741654"/>
                  <c:y val="-7.7197358999328185E-3"/>
                </c:manualLayout>
              </c:layout>
              <c:tx>
                <c:rich>
                  <a:bodyPr/>
                  <a:lstStyle/>
                  <a:p>
                    <a:r>
                      <a:rPr lang="en-US" dirty="0" err="1" smtClean="0"/>
                      <a:t>Australie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A63A-447D-A7EB-C63A70882214}"/>
                </c:ext>
              </c:extLst>
            </c:dLbl>
            <c:dLbl>
              <c:idx val="14"/>
              <c:layout>
                <c:manualLayout>
                  <c:x val="0"/>
                  <c:y val="-6.0975624393994725E-3"/>
                </c:manualLayout>
              </c:layout>
              <c:tx>
                <c:rich>
                  <a:bodyPr/>
                  <a:lstStyle/>
                  <a:p>
                    <a:r>
                      <a:rPr lang="en-US" dirty="0" err="1" smtClean="0"/>
                      <a:t>Royaume-Uni</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A63A-447D-A7EB-C63A70882214}"/>
                </c:ext>
              </c:extLst>
            </c:dLbl>
            <c:dLbl>
              <c:idx val="15"/>
              <c:layout/>
              <c:tx>
                <c:rich>
                  <a:bodyPr/>
                  <a:lstStyle/>
                  <a:p>
                    <a:r>
                      <a:rPr lang="en-US" dirty="0" err="1" smtClean="0"/>
                      <a:t>Allemagne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63A-447D-A7EB-C63A70882214}"/>
                </c:ext>
              </c:extLst>
            </c:dLbl>
            <c:dLbl>
              <c:idx val="16"/>
              <c:layout>
                <c:manualLayout>
                  <c:x val="0.15689299042791191"/>
                  <c:y val="-4.7175618856147814E-17"/>
                </c:manualLayout>
              </c:layout>
              <c:tx>
                <c:rich>
                  <a:bodyPr/>
                  <a:lstStyle/>
                  <a:p>
                    <a:r>
                      <a:rPr lang="en-US" dirty="0" smtClean="0"/>
                      <a:t>Pays-Bas</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A63A-447D-A7EB-C63A70882214}"/>
                </c:ext>
              </c:extLst>
            </c:dLbl>
            <c:dLbl>
              <c:idx val="17"/>
              <c:layout/>
              <c:tx>
                <c:rich>
                  <a:bodyPr/>
                  <a:lstStyle/>
                  <a:p>
                    <a:r>
                      <a:rPr lang="en-US" dirty="0" err="1" smtClean="0"/>
                      <a:t>Irlande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A63A-447D-A7EB-C63A70882214}"/>
                </c:ext>
              </c:extLst>
            </c:dLbl>
            <c:dLbl>
              <c:idx val="18"/>
              <c:layout>
                <c:manualLayout>
                  <c:x val="0"/>
                  <c:y val="-3.0487812196997367E-3"/>
                </c:manualLayout>
              </c:layout>
              <c:tx>
                <c:rich>
                  <a:bodyPr/>
                  <a:lstStyle/>
                  <a:p>
                    <a:r>
                      <a:rPr lang="en-US" dirty="0" err="1" smtClean="0"/>
                      <a:t>Belgique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A63A-447D-A7EB-C63A70882214}"/>
                </c:ext>
              </c:extLst>
            </c:dLbl>
            <c:dLbl>
              <c:idx val="19"/>
              <c:layout/>
              <c:tx>
                <c:rich>
                  <a:bodyPr/>
                  <a:lstStyle/>
                  <a:p>
                    <a:r>
                      <a:rPr lang="en-US" dirty="0" err="1" smtClean="0"/>
                      <a:t>Danemark</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A63A-447D-A7EB-C63A70882214}"/>
                </c:ext>
              </c:extLst>
            </c:dLbl>
            <c:dLbl>
              <c:idx val="20"/>
              <c:layout>
                <c:manualLayout>
                  <c:x val="7.9653364371093827E-2"/>
                  <c:y val="-5.146490599955228E-3"/>
                </c:manualLayout>
              </c:layout>
              <c:tx>
                <c:rich>
                  <a:bodyPr/>
                  <a:lstStyle/>
                  <a:p>
                    <a:r>
                      <a:rPr lang="en-US" dirty="0" smtClean="0"/>
                      <a:t>  </a:t>
                    </a:r>
                    <a:r>
                      <a:rPr lang="en-US" dirty="0" err="1" smtClean="0"/>
                      <a:t>Pologne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A63A-447D-A7EB-C63A70882214}"/>
                </c:ext>
              </c:extLst>
            </c:dLbl>
            <c:dLbl>
              <c:idx val="21"/>
              <c:layout>
                <c:manualLayout>
                  <c:x val="-0.23780149872242923"/>
                  <c:y val="5.1464905999551811E-3"/>
                </c:manualLayout>
              </c:layout>
              <c:tx>
                <c:rich>
                  <a:bodyPr/>
                  <a:lstStyle/>
                  <a:p>
                    <a:r>
                      <a:rPr lang="en-US" dirty="0"/>
                      <a:t>Portugal</a:t>
                    </a:r>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A63A-447D-A7EB-C63A70882214}"/>
                </c:ext>
              </c:extLst>
            </c:dLbl>
            <c:dLbl>
              <c:idx val="22"/>
              <c:layout>
                <c:manualLayout>
                  <c:x val="0.13528889216633583"/>
                  <c:y val="6.0975782722461113E-3"/>
                </c:manualLayout>
              </c:layout>
              <c:tx>
                <c:rich>
                  <a:bodyPr/>
                  <a:lstStyle/>
                  <a:p>
                    <a:r>
                      <a:rPr lang="en-US" dirty="0" err="1" smtClean="0"/>
                      <a:t>Norvège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A63A-447D-A7EB-C63A70882214}"/>
                </c:ext>
              </c:extLst>
            </c:dLbl>
            <c:dLbl>
              <c:idx val="23"/>
              <c:layout>
                <c:manualLayout>
                  <c:x val="0"/>
                  <c:y val="-2.5732452999775906E-3"/>
                </c:manualLayout>
              </c:layout>
              <c:tx>
                <c:rich>
                  <a:bodyPr/>
                  <a:lstStyle/>
                  <a:p>
                    <a:r>
                      <a:rPr lang="en-US" dirty="0" err="1" smtClean="0"/>
                      <a:t>États</a:t>
                    </a:r>
                    <a:r>
                      <a:rPr lang="en-US" dirty="0" smtClean="0"/>
                      <a:t>-Unis</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A63A-447D-A7EB-C63A70882214}"/>
                </c:ext>
              </c:extLst>
            </c:dLbl>
            <c:dLbl>
              <c:idx val="24"/>
              <c:layout/>
              <c:tx>
                <c:rich>
                  <a:bodyPr/>
                  <a:lstStyle/>
                  <a:p>
                    <a:r>
                      <a:rPr lang="en-US" dirty="0" err="1" smtClean="0"/>
                      <a:t>Autriche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A63A-447D-A7EB-C63A70882214}"/>
                </c:ext>
              </c:extLst>
            </c:dLbl>
            <c:dLbl>
              <c:idx val="25"/>
              <c:layout>
                <c:manualLayout>
                  <c:x val="0"/>
                  <c:y val="-9.1463436590992087E-3"/>
                </c:manualLayout>
              </c:layout>
              <c:tx>
                <c:rich>
                  <a:bodyPr anchorCtr="0"/>
                  <a:lstStyle/>
                  <a:p>
                    <a:pPr algn="l">
                      <a:defRPr sz="900"/>
                    </a:pPr>
                    <a:r>
                      <a:rPr lang="en-US" dirty="0">
                        <a:solidFill>
                          <a:srgbClr val="FF0000"/>
                        </a:solidFill>
                      </a:rPr>
                      <a:t>France</a:t>
                    </a:r>
                  </a:p>
                </c:rich>
              </c:tx>
              <c:spPr>
                <a:noFill/>
                <a:ln>
                  <a:solidFill>
                    <a:srgbClr val="FF0000"/>
                  </a:solid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A63A-447D-A7EB-C63A70882214}"/>
                </c:ext>
              </c:extLst>
            </c:dLbl>
            <c:dLbl>
              <c:idx val="26"/>
              <c:layout>
                <c:manualLayout>
                  <c:x val="-0.20160739767079955"/>
                  <c:y val="0"/>
                </c:manualLayout>
              </c:layout>
              <c:tx>
                <c:rich>
                  <a:bodyPr anchorCtr="0"/>
                  <a:lstStyle/>
                  <a:p>
                    <a:pPr algn="r">
                      <a:defRPr sz="900"/>
                    </a:pPr>
                    <a:r>
                      <a:rPr lang="en-US" dirty="0" err="1" smtClean="0"/>
                      <a:t>Suède</a:t>
                    </a:r>
                    <a:endParaRPr lang="en-US" dirty="0"/>
                  </a:p>
                </c:rich>
              </c:tx>
              <c:spPr>
                <a:noFill/>
                <a:ln>
                  <a:noFill/>
                </a:ln>
                <a:effectLst/>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A63A-447D-A7EB-C63A70882214}"/>
                </c:ext>
              </c:extLst>
            </c:dLbl>
            <c:dLbl>
              <c:idx val="27"/>
              <c:layout/>
              <c:tx>
                <c:rich>
                  <a:bodyPr/>
                  <a:lstStyle/>
                  <a:p>
                    <a:r>
                      <a:rPr lang="en-US" dirty="0" smtClean="0"/>
                      <a:t>Rep.</a:t>
                    </a:r>
                    <a:r>
                      <a:rPr lang="en-US" baseline="0" dirty="0" smtClean="0"/>
                      <a:t> </a:t>
                    </a:r>
                    <a:r>
                      <a:rPr lang="en-US" baseline="0" dirty="0" err="1" smtClean="0"/>
                      <a:t>tchèque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A63A-447D-A7EB-C63A70882214}"/>
                </c:ext>
              </c:extLst>
            </c:dLbl>
            <c:dLbl>
              <c:idx val="28"/>
              <c:layout/>
              <c:tx>
                <c:rich>
                  <a:bodyPr/>
                  <a:lstStyle/>
                  <a:p>
                    <a:r>
                      <a:rPr lang="en-US" dirty="0" err="1" smtClean="0"/>
                      <a:t>Espagne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A63A-447D-A7EB-C63A70882214}"/>
                </c:ext>
              </c:extLst>
            </c:dLbl>
            <c:dLbl>
              <c:idx val="29"/>
              <c:layout>
                <c:manualLayout>
                  <c:x val="0.15447925211363642"/>
                  <c:y val="2.5732452999775906E-3"/>
                </c:manualLayout>
              </c:layout>
              <c:tx>
                <c:rich>
                  <a:bodyPr/>
                  <a:lstStyle/>
                  <a:p>
                    <a:r>
                      <a:rPr lang="en-US" dirty="0" err="1" smtClean="0"/>
                      <a:t>Lettonie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A63A-447D-A7EB-C63A70882214}"/>
                </c:ext>
              </c:extLst>
            </c:dLbl>
            <c:dLbl>
              <c:idx val="30"/>
              <c:layout/>
              <c:tx>
                <c:rich>
                  <a:bodyPr/>
                  <a:lstStyle/>
                  <a:p>
                    <a:r>
                      <a:rPr lang="en-US" dirty="0" err="1" smtClean="0"/>
                      <a:t>Russie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A63A-447D-A7EB-C63A70882214}"/>
                </c:ext>
              </c:extLst>
            </c:dLbl>
            <c:dLbl>
              <c:idx val="31"/>
              <c:layout>
                <c:manualLayout>
                  <c:x val="0"/>
                  <c:y val="6.0975624393994725E-3"/>
                </c:manualLayout>
              </c:layout>
              <c:tx>
                <c:rich>
                  <a:bodyPr/>
                  <a:lstStyle/>
                  <a:p>
                    <a:r>
                      <a:rPr lang="en-US"/>
                      <a:t>Luxembourg</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A63A-447D-A7EB-C63A70882214}"/>
                </c:ext>
              </c:extLst>
            </c:dLbl>
            <c:dLbl>
              <c:idx val="32"/>
              <c:layout>
                <c:manualLayout>
                  <c:x val="-8.9943101634144984E-2"/>
                  <c:y val="-9.1463436590992087E-3"/>
                </c:manualLayout>
              </c:layout>
              <c:tx>
                <c:rich>
                  <a:bodyPr/>
                  <a:lstStyle/>
                  <a:p>
                    <a:r>
                      <a:rPr lang="en-US" dirty="0" err="1" smtClean="0"/>
                      <a:t>Italie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A63A-447D-A7EB-C63A70882214}"/>
                </c:ext>
              </c:extLst>
            </c:dLbl>
            <c:dLbl>
              <c:idx val="33"/>
              <c:layout/>
              <c:tx>
                <c:rich>
                  <a:bodyPr/>
                  <a:lstStyle/>
                  <a:p>
                    <a:r>
                      <a:rPr lang="en-US" dirty="0" err="1" smtClean="0"/>
                      <a:t>Hongrie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A63A-447D-A7EB-C63A70882214}"/>
                </c:ext>
              </c:extLst>
            </c:dLbl>
            <c:dLbl>
              <c:idx val="34"/>
              <c:layout/>
              <c:tx>
                <c:rich>
                  <a:bodyPr/>
                  <a:lstStyle/>
                  <a:p>
                    <a:r>
                      <a:rPr lang="en-US" dirty="0" err="1" smtClean="0"/>
                      <a:t>Lituanie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A63A-447D-A7EB-C63A70882214}"/>
                </c:ext>
              </c:extLst>
            </c:dLbl>
            <c:dLbl>
              <c:idx val="35"/>
              <c:layout>
                <c:manualLayout>
                  <c:x val="9.17220559424715E-2"/>
                  <c:y val="2.5732452999775906E-3"/>
                </c:manualLayout>
              </c:layout>
              <c:tx>
                <c:rich>
                  <a:bodyPr/>
                  <a:lstStyle/>
                  <a:p>
                    <a:r>
                      <a:rPr lang="en-US" dirty="0" err="1" smtClean="0"/>
                      <a:t>Croatie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A63A-447D-A7EB-C63A70882214}"/>
                </c:ext>
              </c:extLst>
            </c:dLbl>
            <c:dLbl>
              <c:idx val="36"/>
              <c:layout/>
              <c:tx>
                <c:rich>
                  <a:bodyPr/>
                  <a:lstStyle/>
                  <a:p>
                    <a:r>
                      <a:rPr lang="en-US" dirty="0"/>
                      <a:t>CABA (</a:t>
                    </a:r>
                    <a:r>
                      <a:rPr lang="en-US" dirty="0" smtClean="0"/>
                      <a:t>Argentine)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4-A63A-447D-A7EB-C63A70882214}"/>
                </c:ext>
              </c:extLst>
            </c:dLbl>
            <c:dLbl>
              <c:idx val="37"/>
              <c:layout>
                <c:manualLayout>
                  <c:x val="0"/>
                  <c:y val="1.2195124878798941E-2"/>
                </c:manualLayout>
              </c:layout>
              <c:tx>
                <c:rich>
                  <a:bodyPr/>
                  <a:lstStyle/>
                  <a:p>
                    <a:r>
                      <a:rPr lang="en-US" dirty="0" err="1" smtClean="0"/>
                      <a:t>Islande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5-A63A-447D-A7EB-C63A70882214}"/>
                </c:ext>
              </c:extLst>
            </c:dLbl>
            <c:dLbl>
              <c:idx val="38"/>
              <c:layout/>
              <c:tx>
                <c:rich>
                  <a:bodyPr/>
                  <a:lstStyle/>
                  <a:p>
                    <a:r>
                      <a:rPr lang="en-US" dirty="0" err="1" smtClean="0"/>
                      <a:t>Israël</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6-A63A-447D-A7EB-C63A70882214}"/>
                </c:ext>
              </c:extLst>
            </c:dLbl>
            <c:dLbl>
              <c:idx val="39"/>
              <c:layout/>
              <c:tx>
                <c:rich>
                  <a:bodyPr/>
                  <a:lstStyle/>
                  <a:p>
                    <a:r>
                      <a:rPr lang="en-US" dirty="0" err="1" smtClean="0"/>
                      <a:t>Malte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7-A63A-447D-A7EB-C63A70882214}"/>
                </c:ext>
              </c:extLst>
            </c:dLbl>
            <c:dLbl>
              <c:idx val="40"/>
              <c:layout/>
              <c:tx>
                <c:rich>
                  <a:bodyPr/>
                  <a:lstStyle/>
                  <a:p>
                    <a:r>
                      <a:rPr lang="en-US" dirty="0" smtClean="0"/>
                      <a:t>Rep. </a:t>
                    </a:r>
                    <a:r>
                      <a:rPr lang="en-US" dirty="0" err="1" smtClean="0"/>
                      <a:t>slovaque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8-A63A-447D-A7EB-C63A70882214}"/>
                </c:ext>
              </c:extLst>
            </c:dLbl>
            <c:dLbl>
              <c:idx val="41"/>
              <c:layout/>
              <c:tx>
                <c:rich>
                  <a:bodyPr/>
                  <a:lstStyle/>
                  <a:p>
                    <a:r>
                      <a:rPr lang="en-US" dirty="0" err="1" smtClean="0"/>
                      <a:t>Grèce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9-A63A-447D-A7EB-C63A70882214}"/>
                </c:ext>
              </c:extLst>
            </c:dLbl>
            <c:dLbl>
              <c:idx val="42"/>
              <c:layout/>
              <c:tx>
                <c:rich>
                  <a:bodyPr/>
                  <a:lstStyle/>
                  <a:p>
                    <a:r>
                      <a:rPr lang="en-US" dirty="0" smtClean="0"/>
                      <a:t>Chili</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A-A63A-447D-A7EB-C63A70882214}"/>
                </c:ext>
              </c:extLst>
            </c:dLbl>
            <c:dLbl>
              <c:idx val="43"/>
              <c:layout/>
              <c:tx>
                <c:rich>
                  <a:bodyPr anchorCtr="0"/>
                  <a:lstStyle/>
                  <a:p>
                    <a:pPr algn="r">
                      <a:defRPr sz="900"/>
                    </a:pPr>
                    <a:r>
                      <a:rPr lang="en-US" dirty="0" err="1" smtClean="0"/>
                      <a:t>Bulgarie</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B-A63A-447D-A7EB-C63A70882214}"/>
                </c:ext>
              </c:extLst>
            </c:dLbl>
            <c:dLbl>
              <c:idx val="44"/>
              <c:layout/>
              <c:tx>
                <c:rich>
                  <a:bodyPr/>
                  <a:lstStyle/>
                  <a:p>
                    <a:r>
                      <a:rPr lang="en-US" dirty="0" err="1" smtClean="0"/>
                      <a:t>Émirats</a:t>
                    </a:r>
                    <a:r>
                      <a:rPr lang="en-US" dirty="0" smtClean="0"/>
                      <a:t> </a:t>
                    </a:r>
                    <a:r>
                      <a:rPr lang="en-US" dirty="0" err="1" smtClean="0"/>
                      <a:t>arabes</a:t>
                    </a:r>
                    <a:r>
                      <a:rPr lang="en-US" dirty="0" smtClean="0"/>
                      <a:t> unis</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C-A63A-447D-A7EB-C63A70882214}"/>
                </c:ext>
              </c:extLst>
            </c:dLbl>
            <c:dLbl>
              <c:idx val="45"/>
              <c:layout/>
              <c:tx>
                <c:rich>
                  <a:bodyPr/>
                  <a:lstStyle/>
                  <a:p>
                    <a:r>
                      <a:rPr lang="en-US" dirty="0" err="1" smtClean="0"/>
                      <a:t>Roumanie</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D-A63A-447D-A7EB-C63A70882214}"/>
                </c:ext>
              </c:extLst>
            </c:dLbl>
            <c:dLbl>
              <c:idx val="46"/>
              <c:layout>
                <c:manualLayout>
                  <c:x val="-0.12796443176038697"/>
                  <c:y val="7.7197358999326771E-3"/>
                </c:manualLayout>
              </c:layout>
              <c:tx>
                <c:rich>
                  <a:bodyPr/>
                  <a:lstStyle/>
                  <a:p>
                    <a:r>
                      <a:rPr lang="en-US" dirty="0"/>
                      <a:t>Uruguay</a:t>
                    </a:r>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E-A63A-447D-A7EB-C63A70882214}"/>
                </c:ext>
              </c:extLst>
            </c:dLbl>
            <c:dLbl>
              <c:idx val="47"/>
              <c:layout/>
              <c:tx>
                <c:rich>
                  <a:bodyPr/>
                  <a:lstStyle/>
                  <a:p>
                    <a:r>
                      <a:rPr lang="en-US" dirty="0" err="1" smtClean="0"/>
                      <a:t>Moldavie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F-A63A-447D-A7EB-C63A70882214}"/>
                </c:ext>
              </c:extLst>
            </c:dLbl>
            <c:dLbl>
              <c:idx val="48"/>
              <c:layout/>
              <c:tx>
                <c:rich>
                  <a:bodyPr/>
                  <a:lstStyle/>
                  <a:p>
                    <a:r>
                      <a:rPr lang="en-US" dirty="0" err="1" smtClean="0"/>
                      <a:t>Albanie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0-A63A-447D-A7EB-C63A70882214}"/>
                </c:ext>
              </c:extLst>
            </c:dLbl>
            <c:dLbl>
              <c:idx val="49"/>
              <c:layout>
                <c:manualLayout>
                  <c:x val="-0.11225099533445299"/>
                  <c:y val="-5.1464905999551811E-3"/>
                </c:manualLayout>
              </c:layout>
              <c:tx>
                <c:rich>
                  <a:bodyPr/>
                  <a:lstStyle/>
                  <a:p>
                    <a:r>
                      <a:rPr lang="en-US" dirty="0" err="1" smtClean="0"/>
                      <a:t>Turquie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1-A63A-447D-A7EB-C63A70882214}"/>
                </c:ext>
              </c:extLst>
            </c:dLbl>
            <c:dLbl>
              <c:idx val="5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6465-441D-AB28-D0180B4410AD}"/>
                </c:ext>
              </c:extLst>
            </c:dLbl>
            <c:dLbl>
              <c:idx val="51"/>
              <c:layout/>
              <c:tx>
                <c:rich>
                  <a:bodyPr/>
                  <a:lstStyle/>
                  <a:p>
                    <a:r>
                      <a:rPr lang="en-US" dirty="0" err="1" smtClean="0"/>
                      <a:t>Thailande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2-A63A-447D-A7EB-C63A70882214}"/>
                </c:ext>
              </c:extLst>
            </c:dLbl>
            <c:dLbl>
              <c:idx val="52"/>
              <c:layout/>
              <c:tx>
                <c:rich>
                  <a:bodyPr anchorCtr="0"/>
                  <a:lstStyle/>
                  <a:p>
                    <a:pPr algn="r">
                      <a:defRPr sz="900"/>
                    </a:pPr>
                    <a:r>
                      <a:rPr lang="en-US" dirty="0"/>
                      <a:t>Costa Rica</a:t>
                    </a:r>
                  </a:p>
                </c:rich>
              </c:tx>
              <c:spPr>
                <a:noFill/>
                <a:ln>
                  <a:noFill/>
                </a:ln>
                <a:effectLst/>
              </c:spPr>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3-A63A-447D-A7EB-C63A70882214}"/>
                </c:ext>
              </c:extLst>
            </c:dLbl>
            <c:dLbl>
              <c:idx val="53"/>
              <c:layout>
                <c:manualLayout>
                  <c:x val="-0.10018230376307505"/>
                  <c:y val="5.146490599954992E-3"/>
                </c:manualLayout>
              </c:layout>
              <c:tx>
                <c:rich>
                  <a:bodyPr/>
                  <a:lstStyle/>
                  <a:p>
                    <a:r>
                      <a:rPr lang="en-US" dirty="0"/>
                      <a:t>Qatar</a:t>
                    </a:r>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4-A63A-447D-A7EB-C63A70882214}"/>
                </c:ext>
              </c:extLst>
            </c:dLbl>
            <c:dLbl>
              <c:idx val="54"/>
              <c:layout/>
              <c:tx>
                <c:rich>
                  <a:bodyPr/>
                  <a:lstStyle/>
                  <a:p>
                    <a:r>
                      <a:rPr lang="en-US" dirty="0" err="1" smtClean="0"/>
                      <a:t>Colombie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5-A63A-447D-A7EB-C63A70882214}"/>
                </c:ext>
              </c:extLst>
            </c:dLbl>
            <c:dLbl>
              <c:idx val="55"/>
              <c:layout/>
              <c:tx>
                <c:rich>
                  <a:bodyPr anchorCtr="0"/>
                  <a:lstStyle/>
                  <a:p>
                    <a:pPr algn="r">
                      <a:defRPr sz="900"/>
                    </a:pPr>
                    <a:r>
                      <a:rPr lang="en-US" dirty="0" err="1" smtClean="0"/>
                      <a:t>Mexique</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6-A63A-447D-A7EB-C63A70882214}"/>
                </c:ext>
              </c:extLst>
            </c:dLbl>
            <c:dLbl>
              <c:idx val="56"/>
              <c:layout/>
              <c:tx>
                <c:rich>
                  <a:bodyPr/>
                  <a:lstStyle/>
                  <a:p>
                    <a:r>
                      <a:rPr lang="en-US" dirty="0" err="1" smtClean="0"/>
                      <a:t>Géorgie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7-A63A-447D-A7EB-C63A70882214}"/>
                </c:ext>
              </c:extLst>
            </c:dLbl>
            <c:dLbl>
              <c:idx val="57"/>
              <c:layout/>
              <c:tx>
                <c:rich>
                  <a:bodyPr anchorCtr="0"/>
                  <a:lstStyle/>
                  <a:p>
                    <a:pPr algn="r">
                      <a:defRPr sz="900"/>
                    </a:pPr>
                    <a:r>
                      <a:rPr lang="en-US" dirty="0" err="1" smtClean="0"/>
                      <a:t>Monténégro</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8-A63A-447D-A7EB-C63A70882214}"/>
                </c:ext>
              </c:extLst>
            </c:dLbl>
            <c:dLbl>
              <c:idx val="58"/>
              <c:layout/>
              <c:tx>
                <c:rich>
                  <a:bodyPr/>
                  <a:lstStyle/>
                  <a:p>
                    <a:r>
                      <a:rPr lang="en-US" dirty="0" err="1" smtClean="0"/>
                      <a:t>Jordanie</a:t>
                    </a:r>
                    <a:endParaRPr lang="en-US" dirty="0"/>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9-A63A-447D-A7EB-C63A70882214}"/>
                </c:ext>
              </c:extLst>
            </c:dLbl>
            <c:dLbl>
              <c:idx val="59"/>
              <c:tx>
                <c:rich>
                  <a:bodyPr/>
                  <a:lstStyle/>
                  <a:p>
                    <a:r>
                      <a:rPr lang="en-US"/>
                      <a:t>Indonesia</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A63A-447D-A7EB-C63A70882214}"/>
                </c:ext>
              </c:extLst>
            </c:dLbl>
            <c:dLbl>
              <c:idx val="60"/>
              <c:tx>
                <c:rich>
                  <a:bodyPr/>
                  <a:lstStyle/>
                  <a:p>
                    <a:r>
                      <a:rPr lang="en-US"/>
                      <a:t>Brazil</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A63A-447D-A7EB-C63A70882214}"/>
                </c:ext>
              </c:extLst>
            </c:dLbl>
            <c:dLbl>
              <c:idx val="61"/>
              <c:tx>
                <c:rich>
                  <a:bodyPr/>
                  <a:lstStyle/>
                  <a:p>
                    <a:r>
                      <a:rPr lang="en-US"/>
                      <a:t>Peru</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A63A-447D-A7EB-C63A70882214}"/>
                </c:ext>
              </c:extLst>
            </c:dLbl>
            <c:dLbl>
              <c:idx val="62"/>
              <c:tx>
                <c:rich>
                  <a:bodyPr/>
                  <a:lstStyle/>
                  <a:p>
                    <a:r>
                      <a:rPr lang="en-US"/>
                      <a:t>Lebanon</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A63A-447D-A7EB-C63A70882214}"/>
                </c:ext>
              </c:extLst>
            </c:dLbl>
            <c:dLbl>
              <c:idx val="63"/>
              <c:layout>
                <c:manualLayout>
                  <c:x val="-0.12416709469264409"/>
                  <c:y val="-9.1463436590992087E-3"/>
                </c:manualLayout>
              </c:layout>
              <c:tx>
                <c:rich>
                  <a:bodyPr/>
                  <a:lstStyle/>
                  <a:p>
                    <a:r>
                      <a:rPr lang="en-US"/>
                      <a:t>Tunisia</a:t>
                    </a:r>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A63A-447D-A7EB-C63A70882214}"/>
                </c:ext>
              </c:extLst>
            </c:dLbl>
            <c:dLbl>
              <c:idx val="64"/>
              <c:tx>
                <c:rich>
                  <a:bodyPr/>
                  <a:lstStyle/>
                  <a:p>
                    <a:r>
                      <a:rPr lang="en-US"/>
                      <a:t>FYROM</a:t>
                    </a:r>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A63A-447D-A7EB-C63A70882214}"/>
                </c:ext>
              </c:extLst>
            </c:dLbl>
            <c:dLbl>
              <c:idx val="65"/>
              <c:tx>
                <c:rich>
                  <a:bodyPr/>
                  <a:lstStyle/>
                  <a:p>
                    <a:r>
                      <a:rPr lang="en-US"/>
                      <a:t>Kosovo</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0-A63A-447D-A7EB-C63A70882214}"/>
                </c:ext>
              </c:extLst>
            </c:dLbl>
            <c:dLbl>
              <c:idx val="66"/>
              <c:tx>
                <c:rich>
                  <a:bodyPr/>
                  <a:lstStyle/>
                  <a:p>
                    <a:r>
                      <a:rPr lang="en-US"/>
                      <a:t>Algeria</a:t>
                    </a:r>
                    <a:endParaRPr lang="en-US" dirty="0"/>
                  </a:p>
                </c:rich>
              </c:tx>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A63A-447D-A7EB-C63A70882214}"/>
                </c:ext>
              </c:extLst>
            </c:dLbl>
            <c:dLbl>
              <c:idx val="67"/>
              <c:tx>
                <c:rich>
                  <a:bodyPr/>
                  <a:lstStyle/>
                  <a:p>
                    <a:r>
                      <a:rPr lang="en-US"/>
                      <a:t>Dominican</a:t>
                    </a:r>
                    <a:r>
                      <a:rPr lang="en-US" baseline="0"/>
                      <a:t> Republic</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2-A63A-447D-A7EB-C63A70882214}"/>
                </c:ext>
              </c:extLst>
            </c:dLbl>
            <c:spPr>
              <a:noFill/>
              <a:ln>
                <a:noFill/>
              </a:ln>
              <a:effectLst/>
            </c:spPr>
            <c:txPr>
              <a:bodyPr anchorCtr="0"/>
              <a:lstStyle/>
              <a:p>
                <a:pPr algn="l">
                  <a:defRPr sz="90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Tabelle1!$B$2:$B$70</c:f>
              <c:numCache>
                <c:formatCode>0</c:formatCode>
                <c:ptCount val="69"/>
                <c:pt idx="0">
                  <c:v>38</c:v>
                </c:pt>
                <c:pt idx="1">
                  <c:v>38</c:v>
                </c:pt>
                <c:pt idx="2">
                  <c:v>38</c:v>
                </c:pt>
                <c:pt idx="3">
                  <c:v>38</c:v>
                </c:pt>
                <c:pt idx="4">
                  <c:v>38</c:v>
                </c:pt>
                <c:pt idx="5">
                  <c:v>38</c:v>
                </c:pt>
                <c:pt idx="6">
                  <c:v>38</c:v>
                </c:pt>
                <c:pt idx="7">
                  <c:v>38</c:v>
                </c:pt>
                <c:pt idx="8">
                  <c:v>38</c:v>
                </c:pt>
                <c:pt idx="9">
                  <c:v>38</c:v>
                </c:pt>
                <c:pt idx="10">
                  <c:v>38</c:v>
                </c:pt>
                <c:pt idx="11">
                  <c:v>38</c:v>
                </c:pt>
                <c:pt idx="12">
                  <c:v>38</c:v>
                </c:pt>
                <c:pt idx="13">
                  <c:v>38</c:v>
                </c:pt>
                <c:pt idx="14">
                  <c:v>38</c:v>
                </c:pt>
                <c:pt idx="15">
                  <c:v>38</c:v>
                </c:pt>
                <c:pt idx="16">
                  <c:v>38</c:v>
                </c:pt>
                <c:pt idx="17">
                  <c:v>38</c:v>
                </c:pt>
                <c:pt idx="18">
                  <c:v>38</c:v>
                </c:pt>
                <c:pt idx="19">
                  <c:v>38</c:v>
                </c:pt>
                <c:pt idx="20">
                  <c:v>38</c:v>
                </c:pt>
                <c:pt idx="21">
                  <c:v>38</c:v>
                </c:pt>
                <c:pt idx="22">
                  <c:v>38</c:v>
                </c:pt>
                <c:pt idx="23">
                  <c:v>38</c:v>
                </c:pt>
                <c:pt idx="24">
                  <c:v>38</c:v>
                </c:pt>
                <c:pt idx="25">
                  <c:v>38</c:v>
                </c:pt>
                <c:pt idx="26">
                  <c:v>38</c:v>
                </c:pt>
                <c:pt idx="27">
                  <c:v>38</c:v>
                </c:pt>
                <c:pt idx="28">
                  <c:v>38</c:v>
                </c:pt>
                <c:pt idx="29">
                  <c:v>38</c:v>
                </c:pt>
                <c:pt idx="30">
                  <c:v>38</c:v>
                </c:pt>
                <c:pt idx="31">
                  <c:v>38</c:v>
                </c:pt>
                <c:pt idx="32">
                  <c:v>38</c:v>
                </c:pt>
                <c:pt idx="33">
                  <c:v>38</c:v>
                </c:pt>
                <c:pt idx="34">
                  <c:v>38</c:v>
                </c:pt>
                <c:pt idx="35">
                  <c:v>38</c:v>
                </c:pt>
                <c:pt idx="36">
                  <c:v>38</c:v>
                </c:pt>
                <c:pt idx="37">
                  <c:v>38</c:v>
                </c:pt>
                <c:pt idx="38">
                  <c:v>38</c:v>
                </c:pt>
                <c:pt idx="39">
                  <c:v>38</c:v>
                </c:pt>
                <c:pt idx="40">
                  <c:v>38</c:v>
                </c:pt>
                <c:pt idx="41">
                  <c:v>38</c:v>
                </c:pt>
                <c:pt idx="42">
                  <c:v>38</c:v>
                </c:pt>
                <c:pt idx="43">
                  <c:v>38</c:v>
                </c:pt>
                <c:pt idx="44">
                  <c:v>38</c:v>
                </c:pt>
                <c:pt idx="45">
                  <c:v>38</c:v>
                </c:pt>
                <c:pt idx="46">
                  <c:v>38</c:v>
                </c:pt>
                <c:pt idx="47">
                  <c:v>38</c:v>
                </c:pt>
                <c:pt idx="48">
                  <c:v>38</c:v>
                </c:pt>
                <c:pt idx="49">
                  <c:v>38</c:v>
                </c:pt>
                <c:pt idx="50">
                  <c:v>38</c:v>
                </c:pt>
                <c:pt idx="51">
                  <c:v>38</c:v>
                </c:pt>
                <c:pt idx="52">
                  <c:v>38</c:v>
                </c:pt>
                <c:pt idx="53">
                  <c:v>38</c:v>
                </c:pt>
                <c:pt idx="54">
                  <c:v>38</c:v>
                </c:pt>
                <c:pt idx="55">
                  <c:v>38</c:v>
                </c:pt>
                <c:pt idx="56">
                  <c:v>38</c:v>
                </c:pt>
                <c:pt idx="57">
                  <c:v>38</c:v>
                </c:pt>
                <c:pt idx="58">
                  <c:v>38</c:v>
                </c:pt>
                <c:pt idx="59">
                  <c:v>38</c:v>
                </c:pt>
                <c:pt idx="60">
                  <c:v>38</c:v>
                </c:pt>
                <c:pt idx="61">
                  <c:v>38</c:v>
                </c:pt>
                <c:pt idx="62">
                  <c:v>38</c:v>
                </c:pt>
                <c:pt idx="63">
                  <c:v>38</c:v>
                </c:pt>
                <c:pt idx="64">
                  <c:v>38</c:v>
                </c:pt>
                <c:pt idx="65">
                  <c:v>38</c:v>
                </c:pt>
                <c:pt idx="66">
                  <c:v>38</c:v>
                </c:pt>
                <c:pt idx="67">
                  <c:v>38</c:v>
                </c:pt>
                <c:pt idx="68">
                  <c:v>38</c:v>
                </c:pt>
              </c:numCache>
            </c:numRef>
          </c:xVal>
          <c:yVal>
            <c:numRef>
              <c:f>Tabelle1!$C$2:$C$70</c:f>
              <c:numCache>
                <c:formatCode>0</c:formatCode>
                <c:ptCount val="69"/>
                <c:pt idx="0">
                  <c:v>555.57470000000001</c:v>
                </c:pt>
                <c:pt idx="1">
                  <c:v>538.39480000000003</c:v>
                </c:pt>
                <c:pt idx="2">
                  <c:v>534.19370000000004</c:v>
                </c:pt>
                <c:pt idx="3">
                  <c:v>532.34749999999997</c:v>
                </c:pt>
                <c:pt idx="4">
                  <c:v>530.66120000000001</c:v>
                </c:pt>
                <c:pt idx="5">
                  <c:v>528.54960000000005</c:v>
                </c:pt>
                <c:pt idx="6">
                  <c:v>527.7047</c:v>
                </c:pt>
                <c:pt idx="7">
                  <c:v>524.64449999999999</c:v>
                </c:pt>
                <c:pt idx="8">
                  <c:v>523.27739999999994</c:v>
                </c:pt>
                <c:pt idx="9">
                  <c:v>517.77930000000003</c:v>
                </c:pt>
                <c:pt idx="10">
                  <c:v>515.80989999999997</c:v>
                </c:pt>
                <c:pt idx="11">
                  <c:v>513.30349999999999</c:v>
                </c:pt>
                <c:pt idx="12">
                  <c:v>512.86360000000002</c:v>
                </c:pt>
                <c:pt idx="13">
                  <c:v>509.9939</c:v>
                </c:pt>
                <c:pt idx="14">
                  <c:v>509.22149999999999</c:v>
                </c:pt>
                <c:pt idx="15">
                  <c:v>509.14060000000001</c:v>
                </c:pt>
                <c:pt idx="16">
                  <c:v>508.57479999999998</c:v>
                </c:pt>
                <c:pt idx="17">
                  <c:v>505.50580000000002</c:v>
                </c:pt>
                <c:pt idx="18">
                  <c:v>502.57510000000002</c:v>
                </c:pt>
                <c:pt idx="19">
                  <c:v>501.99970000000002</c:v>
                </c:pt>
                <c:pt idx="20">
                  <c:v>501.93689999999998</c:v>
                </c:pt>
                <c:pt idx="21">
                  <c:v>501.43529999999998</c:v>
                </c:pt>
                <c:pt idx="22">
                  <c:v>501.1001</c:v>
                </c:pt>
                <c:pt idx="23">
                  <c:v>498.48110000000003</c:v>
                </c:pt>
                <c:pt idx="24">
                  <c:v>496.24239999999998</c:v>
                </c:pt>
                <c:pt idx="25">
                  <c:v>495.03750000000002</c:v>
                </c:pt>
                <c:pt idx="26">
                  <c:v>494.9776</c:v>
                </c:pt>
                <c:pt idx="27">
                  <c:v>493.42239999999998</c:v>
                </c:pt>
                <c:pt idx="28">
                  <c:v>492.83</c:v>
                </c:pt>
                <c:pt idx="29">
                  <c:v>492.78609999999998</c:v>
                </c:pt>
                <c:pt idx="30">
                  <c:v>490.22500000000002</c:v>
                </c:pt>
                <c:pt idx="31">
                  <c:v>486.63099999999997</c:v>
                </c:pt>
                <c:pt idx="32">
                  <c:v>482.8064</c:v>
                </c:pt>
                <c:pt idx="33">
                  <c:v>480.54680000000002</c:v>
                </c:pt>
                <c:pt idx="34">
                  <c:v>476.7475</c:v>
                </c:pt>
                <c:pt idx="35">
                  <c:v>475.40890000000002</c:v>
                </c:pt>
                <c:pt idx="36">
                  <c:v>475.39120000000003</c:v>
                </c:pt>
                <c:pt idx="37">
                  <c:v>475.1866</c:v>
                </c:pt>
                <c:pt idx="38">
                  <c:v>473.23009999999999</c:v>
                </c:pt>
                <c:pt idx="39">
                  <c:v>466.55279999999999</c:v>
                </c:pt>
                <c:pt idx="40">
                  <c:v>464.78190000000001</c:v>
                </c:pt>
                <c:pt idx="41">
                  <c:v>460.7749</c:v>
                </c:pt>
                <c:pt idx="42">
                  <c:v>454.8288</c:v>
                </c:pt>
                <c:pt idx="43">
                  <c:v>446.95609999999999</c:v>
                </c:pt>
                <c:pt idx="44">
                  <c:v>445.77199999999999</c:v>
                </c:pt>
                <c:pt idx="45">
                  <c:v>436.73110000000003</c:v>
                </c:pt>
                <c:pt idx="46">
                  <c:v>435.363</c:v>
                </c:pt>
                <c:pt idx="47">
                  <c:v>434.88490000000002</c:v>
                </c:pt>
                <c:pt idx="48">
                  <c:v>427.99779999999998</c:v>
                </c:pt>
                <c:pt idx="49">
                  <c:v>427.22500000000002</c:v>
                </c:pt>
                <c:pt idx="50">
                  <c:v>425.48950000000002</c:v>
                </c:pt>
                <c:pt idx="51">
                  <c:v>424.59050000000002</c:v>
                </c:pt>
                <c:pt idx="52">
                  <c:v>421.33730000000003</c:v>
                </c:pt>
                <c:pt idx="53">
                  <c:v>419.608</c:v>
                </c:pt>
                <c:pt idx="54">
                  <c:v>417.6112</c:v>
                </c:pt>
                <c:pt idx="55">
                  <c:v>415.72879999999998</c:v>
                </c:pt>
                <c:pt idx="56">
                  <c:v>415.7099</c:v>
                </c:pt>
                <c:pt idx="57">
                  <c:v>411.31360000000001</c:v>
                </c:pt>
                <c:pt idx="58">
                  <c:v>411.13150000000002</c:v>
                </c:pt>
                <c:pt idx="59">
                  <c:v>408.66910000000001</c:v>
                </c:pt>
                <c:pt idx="60">
                  <c:v>403.09969999999998</c:v>
                </c:pt>
                <c:pt idx="61">
                  <c:v>400.68209999999999</c:v>
                </c:pt>
                <c:pt idx="62">
                  <c:v>396.68360000000001</c:v>
                </c:pt>
                <c:pt idx="63">
                  <c:v>386.48540000000003</c:v>
                </c:pt>
                <c:pt idx="64">
                  <c:v>386.40339999999998</c:v>
                </c:pt>
                <c:pt idx="65">
                  <c:v>383.68239999999997</c:v>
                </c:pt>
                <c:pt idx="66">
                  <c:v>378.44220000000001</c:v>
                </c:pt>
                <c:pt idx="67">
                  <c:v>375.74509999999998</c:v>
                </c:pt>
                <c:pt idx="68">
                  <c:v>331.6388</c:v>
                </c:pt>
              </c:numCache>
            </c:numRef>
          </c:yVal>
          <c:smooth val="0"/>
          <c:extLst xmlns:c16r2="http://schemas.microsoft.com/office/drawing/2015/06/chart">
            <c:ext xmlns:c16="http://schemas.microsoft.com/office/drawing/2014/chart" uri="{C3380CC4-5D6E-409C-BE32-E72D297353CC}">
              <c16:uniqueId val="{00000000-1FCC-42F1-8C27-07C8FF81FDF2}"/>
            </c:ext>
          </c:extLst>
        </c:ser>
        <c:dLbls>
          <c:showLegendKey val="0"/>
          <c:showVal val="0"/>
          <c:showCatName val="0"/>
          <c:showSerName val="0"/>
          <c:showPercent val="0"/>
          <c:showBubbleSize val="0"/>
        </c:dLbls>
        <c:axId val="75477376"/>
        <c:axId val="75478912"/>
      </c:scatterChart>
      <c:valAx>
        <c:axId val="75477376"/>
        <c:scaling>
          <c:logBase val="2"/>
          <c:orientation val="minMax"/>
          <c:max val="256"/>
          <c:min val="8"/>
        </c:scaling>
        <c:delete val="1"/>
        <c:axPos val="b"/>
        <c:majorGridlines>
          <c:spPr>
            <a:ln w="9525" cap="flat" cmpd="sng" algn="ctr">
              <a:noFill/>
              <a:round/>
            </a:ln>
            <a:effectLst/>
          </c:spPr>
        </c:majorGridlines>
        <c:numFmt formatCode="0" sourceLinked="1"/>
        <c:majorTickMark val="none"/>
        <c:minorTickMark val="none"/>
        <c:tickLblPos val="none"/>
        <c:crossAx val="75478912"/>
        <c:crossesAt val="493"/>
        <c:crossBetween val="midCat"/>
        <c:majorUnit val="2"/>
        <c:minorUnit val="2"/>
      </c:valAx>
      <c:valAx>
        <c:axId val="75478912"/>
        <c:scaling>
          <c:orientation val="minMax"/>
          <c:max val="560"/>
          <c:min val="410"/>
        </c:scaling>
        <c:delete val="0"/>
        <c:axPos val="l"/>
        <c:min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crossAx val="75477376"/>
        <c:crosses val="autoZero"/>
        <c:crossBetween val="midCat"/>
        <c:majorUnit val="20"/>
        <c:minorUnit val="20"/>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sz="1000">
          <a:solidFill>
            <a:schemeClr val="tx1"/>
          </a:solidFill>
          <a:latin typeface="HelveticaNeueLT Std"/>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6E-2"/>
          <c:y val="8.0080653980752384E-2"/>
          <c:w val="0.94659009825466134"/>
          <c:h val="0.51634497419214609"/>
        </c:manualLayout>
      </c:layout>
      <c:barChart>
        <c:barDir val="col"/>
        <c:grouping val="stacked"/>
        <c:varyColors val="0"/>
        <c:ser>
          <c:idx val="0"/>
          <c:order val="0"/>
          <c:tx>
            <c:strRef>
              <c:f>Tabelle1!$B$1</c:f>
              <c:strCache>
                <c:ptCount val="1"/>
                <c:pt idx="0">
                  <c:v>Élèves très performants en sciences  (Niveau 5 et 6 de compétences)</c:v>
                </c:pt>
              </c:strCache>
            </c:strRef>
          </c:tx>
          <c:spPr>
            <a:solidFill>
              <a:srgbClr val="005681"/>
            </a:solidFill>
            <a:ln>
              <a:noFill/>
            </a:ln>
            <a:effectLst/>
          </c:spPr>
          <c:invertIfNegative val="0"/>
          <c:cat>
            <c:strRef>
              <c:f>Tabelle1!$A$2:$A$43</c:f>
              <c:strCache>
                <c:ptCount val="37"/>
                <c:pt idx="0">
                  <c:v>Singapour</c:v>
                </c:pt>
                <c:pt idx="1">
                  <c:v>Japon</c:v>
                </c:pt>
                <c:pt idx="2">
                  <c:v>Estonie</c:v>
                </c:pt>
                <c:pt idx="3">
                  <c:v>Finlande</c:v>
                </c:pt>
                <c:pt idx="4">
                  <c:v>Canada </c:v>
                </c:pt>
                <c:pt idx="5">
                  <c:v>Corée</c:v>
                </c:pt>
                <c:pt idx="6">
                  <c:v>Nouvelle-Zélande</c:v>
                </c:pt>
                <c:pt idx="7">
                  <c:v>Australie</c:v>
                </c:pt>
                <c:pt idx="8">
                  <c:v>Pays-Bas</c:v>
                </c:pt>
                <c:pt idx="9">
                  <c:v>Slovénie</c:v>
                </c:pt>
                <c:pt idx="10">
                  <c:v>Allemagne</c:v>
                </c:pt>
                <c:pt idx="11">
                  <c:v>Royaume-Uni</c:v>
                </c:pt>
                <c:pt idx="12">
                  <c:v>Suisse</c:v>
                </c:pt>
                <c:pt idx="13">
                  <c:v>Belgique</c:v>
                </c:pt>
                <c:pt idx="14">
                  <c:v>France </c:v>
                </c:pt>
                <c:pt idx="15">
                  <c:v>Portugal </c:v>
                </c:pt>
                <c:pt idx="16">
                  <c:v>États-Unis</c:v>
                </c:pt>
                <c:pt idx="17">
                  <c:v>Suède</c:v>
                </c:pt>
                <c:pt idx="18">
                  <c:v>Norvège</c:v>
                </c:pt>
                <c:pt idx="19">
                  <c:v>Pologne</c:v>
                </c:pt>
                <c:pt idx="20">
                  <c:v>Autriche</c:v>
                </c:pt>
                <c:pt idx="21">
                  <c:v>Irlande</c:v>
                </c:pt>
                <c:pt idx="22">
                  <c:v>Danemark</c:v>
                </c:pt>
                <c:pt idx="23">
                  <c:v>Moyenne OCDE-35</c:v>
                </c:pt>
                <c:pt idx="24">
                  <c:v>République tchèque</c:v>
                </c:pt>
                <c:pt idx="25">
                  <c:v>Luxembourg</c:v>
                </c:pt>
                <c:pt idx="26">
                  <c:v>Espagne</c:v>
                </c:pt>
                <c:pt idx="27">
                  <c:v>Lettonie</c:v>
                </c:pt>
                <c:pt idx="28">
                  <c:v>Hongrie</c:v>
                </c:pt>
                <c:pt idx="29">
                  <c:v>Italie</c:v>
                </c:pt>
                <c:pt idx="30">
                  <c:v>Israël</c:v>
                </c:pt>
                <c:pt idx="31">
                  <c:v>Islande</c:v>
                </c:pt>
                <c:pt idx="32">
                  <c:v>République slovaque</c:v>
                </c:pt>
                <c:pt idx="33">
                  <c:v>Grèce</c:v>
                </c:pt>
                <c:pt idx="34">
                  <c:v>Chili</c:v>
                </c:pt>
                <c:pt idx="35">
                  <c:v>Turquie</c:v>
                </c:pt>
                <c:pt idx="36">
                  <c:v>Mexique</c:v>
                </c:pt>
              </c:strCache>
            </c:strRef>
          </c:cat>
          <c:val>
            <c:numRef>
              <c:f>Tabelle1!$B$2:$B$43</c:f>
              <c:numCache>
                <c:formatCode>0.0</c:formatCode>
                <c:ptCount val="37"/>
                <c:pt idx="0">
                  <c:v>24.181238058319771</c:v>
                </c:pt>
                <c:pt idx="1">
                  <c:v>15.314764976287453</c:v>
                </c:pt>
                <c:pt idx="2">
                  <c:v>13.539285471260321</c:v>
                </c:pt>
                <c:pt idx="3">
                  <c:v>14.322472968250999</c:v>
                </c:pt>
                <c:pt idx="4">
                  <c:v>12.361813247826928</c:v>
                </c:pt>
                <c:pt idx="5">
                  <c:v>10.601783375812527</c:v>
                </c:pt>
                <c:pt idx="6">
                  <c:v>12.839821109770352</c:v>
                </c:pt>
                <c:pt idx="7">
                  <c:v>11.187271453530494</c:v>
                </c:pt>
                <c:pt idx="8">
                  <c:v>11.100585625020194</c:v>
                </c:pt>
                <c:pt idx="9">
                  <c:v>10.599518852409613</c:v>
                </c:pt>
                <c:pt idx="10">
                  <c:v>10.585121000415157</c:v>
                </c:pt>
                <c:pt idx="11">
                  <c:v>10.872441015304569</c:v>
                </c:pt>
                <c:pt idx="12">
                  <c:v>9.7722621348067271</c:v>
                </c:pt>
                <c:pt idx="13">
                  <c:v>8.9880677103631008</c:v>
                </c:pt>
                <c:pt idx="14">
                  <c:v>7.9857902642388892</c:v>
                </c:pt>
                <c:pt idx="15">
                  <c:v>7.4316466459081632</c:v>
                </c:pt>
                <c:pt idx="16">
                  <c:v>8.5162932463591012</c:v>
                </c:pt>
                <c:pt idx="17">
                  <c:v>8.5049080982211365</c:v>
                </c:pt>
                <c:pt idx="18">
                  <c:v>7.980927713333255</c:v>
                </c:pt>
                <c:pt idx="19">
                  <c:v>7.3324861902134231</c:v>
                </c:pt>
                <c:pt idx="20">
                  <c:v>7.7201781091886019</c:v>
                </c:pt>
                <c:pt idx="21">
                  <c:v>7.0522051947553619</c:v>
                </c:pt>
                <c:pt idx="22">
                  <c:v>7.0130725259538904</c:v>
                </c:pt>
                <c:pt idx="23">
                  <c:v>7.7222597961215964</c:v>
                </c:pt>
                <c:pt idx="24">
                  <c:v>7.2965684060696194</c:v>
                </c:pt>
                <c:pt idx="25">
                  <c:v>6.9127097910823672</c:v>
                </c:pt>
                <c:pt idx="26">
                  <c:v>4.9792101526542432</c:v>
                </c:pt>
                <c:pt idx="27">
                  <c:v>3.8088143649320796</c:v>
                </c:pt>
                <c:pt idx="28">
                  <c:v>4.60023944990348</c:v>
                </c:pt>
                <c:pt idx="29">
                  <c:v>4.0817074851310275</c:v>
                </c:pt>
                <c:pt idx="30">
                  <c:v>5.8396127157291051</c:v>
                </c:pt>
                <c:pt idx="31">
                  <c:v>3.7619527105635595</c:v>
                </c:pt>
                <c:pt idx="32">
                  <c:v>3.5905533000834753</c:v>
                </c:pt>
                <c:pt idx="33">
                  <c:v>2.1320211900124182</c:v>
                </c:pt>
                <c:pt idx="34">
                  <c:v>1.2394556500337017</c:v>
                </c:pt>
                <c:pt idx="35">
                  <c:v>0.29339045006493308</c:v>
                </c:pt>
                <c:pt idx="36">
                  <c:v>0.12014026876560331</c:v>
                </c:pt>
              </c:numCache>
            </c:numRef>
          </c:val>
          <c:extLst xmlns:c16r2="http://schemas.microsoft.com/office/drawing/2015/06/chart">
            <c:ext xmlns:c16="http://schemas.microsoft.com/office/drawing/2014/chart" uri="{C3380CC4-5D6E-409C-BE32-E72D297353CC}">
              <c16:uniqueId val="{00000000-24B3-4A71-B9C3-3E2134996DF2}"/>
            </c:ext>
          </c:extLst>
        </c:ser>
        <c:ser>
          <c:idx val="1"/>
          <c:order val="1"/>
          <c:tx>
            <c:strRef>
              <c:f>Tabelle1!$C$1</c:f>
              <c:strCache>
                <c:ptCount val="1"/>
                <c:pt idx="0">
                  <c:v>Élèves performants en sciences  (Niveau 4 de compétences)</c:v>
                </c:pt>
              </c:strCache>
            </c:strRef>
          </c:tx>
          <c:invertIfNegative val="0"/>
          <c:cat>
            <c:strRef>
              <c:f>Tabelle1!$A$2:$A$43</c:f>
              <c:strCache>
                <c:ptCount val="37"/>
                <c:pt idx="0">
                  <c:v>Singapour</c:v>
                </c:pt>
                <c:pt idx="1">
                  <c:v>Japon</c:v>
                </c:pt>
                <c:pt idx="2">
                  <c:v>Estonie</c:v>
                </c:pt>
                <c:pt idx="3">
                  <c:v>Finlande</c:v>
                </c:pt>
                <c:pt idx="4">
                  <c:v>Canada </c:v>
                </c:pt>
                <c:pt idx="5">
                  <c:v>Corée</c:v>
                </c:pt>
                <c:pt idx="6">
                  <c:v>Nouvelle-Zélande</c:v>
                </c:pt>
                <c:pt idx="7">
                  <c:v>Australie</c:v>
                </c:pt>
                <c:pt idx="8">
                  <c:v>Pays-Bas</c:v>
                </c:pt>
                <c:pt idx="9">
                  <c:v>Slovénie</c:v>
                </c:pt>
                <c:pt idx="10">
                  <c:v>Allemagne</c:v>
                </c:pt>
                <c:pt idx="11">
                  <c:v>Royaume-Uni</c:v>
                </c:pt>
                <c:pt idx="12">
                  <c:v>Suisse</c:v>
                </c:pt>
                <c:pt idx="13">
                  <c:v>Belgique</c:v>
                </c:pt>
                <c:pt idx="14">
                  <c:v>France </c:v>
                </c:pt>
                <c:pt idx="15">
                  <c:v>Portugal </c:v>
                </c:pt>
                <c:pt idx="16">
                  <c:v>États-Unis</c:v>
                </c:pt>
                <c:pt idx="17">
                  <c:v>Suède</c:v>
                </c:pt>
                <c:pt idx="18">
                  <c:v>Norvège</c:v>
                </c:pt>
                <c:pt idx="19">
                  <c:v>Pologne</c:v>
                </c:pt>
                <c:pt idx="20">
                  <c:v>Autriche</c:v>
                </c:pt>
                <c:pt idx="21">
                  <c:v>Irlande</c:v>
                </c:pt>
                <c:pt idx="22">
                  <c:v>Danemark</c:v>
                </c:pt>
                <c:pt idx="23">
                  <c:v>Moyenne OCDE-35</c:v>
                </c:pt>
                <c:pt idx="24">
                  <c:v>République tchèque</c:v>
                </c:pt>
                <c:pt idx="25">
                  <c:v>Luxembourg</c:v>
                </c:pt>
                <c:pt idx="26">
                  <c:v>Espagne</c:v>
                </c:pt>
                <c:pt idx="27">
                  <c:v>Lettonie</c:v>
                </c:pt>
                <c:pt idx="28">
                  <c:v>Hongrie</c:v>
                </c:pt>
                <c:pt idx="29">
                  <c:v>Italie</c:v>
                </c:pt>
                <c:pt idx="30">
                  <c:v>Israël</c:v>
                </c:pt>
                <c:pt idx="31">
                  <c:v>Islande</c:v>
                </c:pt>
                <c:pt idx="32">
                  <c:v>République slovaque</c:v>
                </c:pt>
                <c:pt idx="33">
                  <c:v>Grèce</c:v>
                </c:pt>
                <c:pt idx="34">
                  <c:v>Chili</c:v>
                </c:pt>
                <c:pt idx="35">
                  <c:v>Turquie</c:v>
                </c:pt>
                <c:pt idx="36">
                  <c:v>Mexique</c:v>
                </c:pt>
              </c:strCache>
            </c:strRef>
          </c:cat>
          <c:val>
            <c:numRef>
              <c:f>Tabelle1!$C$2:$C$43</c:f>
              <c:numCache>
                <c:formatCode>0.0</c:formatCode>
                <c:ptCount val="37"/>
                <c:pt idx="0">
                  <c:v>27.719841453686939</c:v>
                </c:pt>
                <c:pt idx="1">
                  <c:v>28.78127906046825</c:v>
                </c:pt>
                <c:pt idx="2">
                  <c:v>26.928495901842957</c:v>
                </c:pt>
                <c:pt idx="3">
                  <c:v>25.980464837655468</c:v>
                </c:pt>
                <c:pt idx="4">
                  <c:v>26.071528318515504</c:v>
                </c:pt>
                <c:pt idx="5">
                  <c:v>24.04238654678727</c:v>
                </c:pt>
                <c:pt idx="6">
                  <c:v>21.771514056994292</c:v>
                </c:pt>
                <c:pt idx="7">
                  <c:v>22.303233946164255</c:v>
                </c:pt>
                <c:pt idx="8">
                  <c:v>22.362469431175004</c:v>
                </c:pt>
                <c:pt idx="9">
                  <c:v>22.063511189347572</c:v>
                </c:pt>
                <c:pt idx="10">
                  <c:v>22.003993107640301</c:v>
                </c:pt>
                <c:pt idx="11">
                  <c:v>21.625672001407285</c:v>
                </c:pt>
                <c:pt idx="12">
                  <c:v>22.677314354310084</c:v>
                </c:pt>
                <c:pt idx="13">
                  <c:v>22.485662604554307</c:v>
                </c:pt>
                <c:pt idx="14">
                  <c:v>21.447459903339521</c:v>
                </c:pt>
                <c:pt idx="15">
                  <c:v>21.032994011413813</c:v>
                </c:pt>
                <c:pt idx="16">
                  <c:v>19.113857176169414</c:v>
                </c:pt>
                <c:pt idx="17">
                  <c:v>19.048673413263327</c:v>
                </c:pt>
                <c:pt idx="18">
                  <c:v>19.557891954028495</c:v>
                </c:pt>
                <c:pt idx="19">
                  <c:v>19.893301465322409</c:v>
                </c:pt>
                <c:pt idx="20">
                  <c:v>19.499180926336326</c:v>
                </c:pt>
                <c:pt idx="21">
                  <c:v>20.085313052369365</c:v>
                </c:pt>
                <c:pt idx="22">
                  <c:v>20.085313052369365</c:v>
                </c:pt>
                <c:pt idx="23">
                  <c:v>19.012167070835542</c:v>
                </c:pt>
                <c:pt idx="24">
                  <c:v>18.416727168575171</c:v>
                </c:pt>
                <c:pt idx="25">
                  <c:v>17.31499841182459</c:v>
                </c:pt>
                <c:pt idx="26">
                  <c:v>18.895839805631297</c:v>
                </c:pt>
                <c:pt idx="27">
                  <c:v>17.428089723725773</c:v>
                </c:pt>
                <c:pt idx="28">
                  <c:v>16.622768172995986</c:v>
                </c:pt>
                <c:pt idx="29">
                  <c:v>17.019840702222254</c:v>
                </c:pt>
                <c:pt idx="30">
                  <c:v>15.023529930461903</c:v>
                </c:pt>
                <c:pt idx="31">
                  <c:v>14.591988838388829</c:v>
                </c:pt>
                <c:pt idx="32">
                  <c:v>13.310368355894532</c:v>
                </c:pt>
                <c:pt idx="33">
                  <c:v>11.570946583814342</c:v>
                </c:pt>
                <c:pt idx="34">
                  <c:v>9.1038243206271652</c:v>
                </c:pt>
                <c:pt idx="35">
                  <c:v>4.8438461525523131</c:v>
                </c:pt>
                <c:pt idx="36">
                  <c:v>2.3304623495276751</c:v>
                </c:pt>
              </c:numCache>
            </c:numRef>
          </c:val>
          <c:extLst xmlns:c16r2="http://schemas.microsoft.com/office/drawing/2015/06/chart">
            <c:ext xmlns:c16="http://schemas.microsoft.com/office/drawing/2014/chart" uri="{C3380CC4-5D6E-409C-BE32-E72D297353CC}">
              <c16:uniqueId val="{00000000-C1C6-4888-9B8C-5B7C971A8B2C}"/>
            </c:ext>
          </c:extLst>
        </c:ser>
        <c:dLbls>
          <c:showLegendKey val="0"/>
          <c:showVal val="0"/>
          <c:showCatName val="0"/>
          <c:showSerName val="0"/>
          <c:showPercent val="0"/>
          <c:showBubbleSize val="0"/>
        </c:dLbls>
        <c:gapWidth val="100"/>
        <c:overlap val="100"/>
        <c:axId val="86338176"/>
        <c:axId val="86348160"/>
      </c:barChart>
      <c:catAx>
        <c:axId val="8633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HelveticaNeueLT Std"/>
                <a:ea typeface="+mn-ea"/>
                <a:cs typeface="+mn-cs"/>
              </a:defRPr>
            </a:pPr>
            <a:endParaRPr lang="fr-FR"/>
          </a:p>
        </c:txPr>
        <c:crossAx val="86348160"/>
        <c:crosses val="autoZero"/>
        <c:auto val="1"/>
        <c:lblAlgn val="ctr"/>
        <c:lblOffset val="100"/>
        <c:tickLblSkip val="1"/>
        <c:noMultiLvlLbl val="0"/>
      </c:catAx>
      <c:valAx>
        <c:axId val="863481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de-DE" sz="1200" dirty="0"/>
                  <a:t>%</a:t>
                </a:r>
              </a:p>
            </c:rich>
          </c:tx>
          <c:layout>
            <c:manualLayout>
              <c:xMode val="edge"/>
              <c:yMode val="edge"/>
              <c:x val="8.634968477093146E-3"/>
              <c:y val="1.7300962379702537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fr-FR"/>
          </a:p>
        </c:txPr>
        <c:crossAx val="86338176"/>
        <c:crosses val="autoZero"/>
        <c:crossBetween val="between"/>
      </c:valAx>
      <c:spPr>
        <a:noFill/>
        <a:ln>
          <a:solidFill>
            <a:srgbClr val="0077A0"/>
          </a:solidFill>
        </a:ln>
        <a:effectLst/>
      </c:spPr>
    </c:plotArea>
    <c:legend>
      <c:legendPos val="t"/>
      <c:layout>
        <c:manualLayout>
          <c:xMode val="edge"/>
          <c:yMode val="edge"/>
          <c:x val="0.18854499449191403"/>
          <c:y val="0"/>
          <c:w val="0.69888365279336406"/>
          <c:h val="0.176094195640743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HelveticaNeueLT Std"/>
              <a:ea typeface="+mn-ea"/>
              <a:cs typeface="+mn-cs"/>
            </a:defRPr>
          </a:pPr>
          <a:endParaRPr lang="fr-FR"/>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6E-2"/>
          <c:y val="8.0080653980752384E-2"/>
          <c:w val="0.94659009825466134"/>
          <c:h val="0.54642388451443569"/>
        </c:manualLayout>
      </c:layout>
      <c:barChart>
        <c:barDir val="col"/>
        <c:grouping val="clustered"/>
        <c:varyColors val="0"/>
        <c:ser>
          <c:idx val="0"/>
          <c:order val="0"/>
          <c:tx>
            <c:strRef>
              <c:f>Tabelle1!$B$1</c:f>
              <c:strCache>
                <c:ptCount val="1"/>
                <c:pt idx="0">
                  <c:v>2015</c:v>
                </c:pt>
              </c:strCache>
            </c:strRef>
          </c:tx>
          <c:spPr>
            <a:solidFill>
              <a:schemeClr val="accent2"/>
            </a:solidFill>
            <a:ln>
              <a:noFill/>
            </a:ln>
            <a:effectLst/>
          </c:spPr>
          <c:invertIfNegative val="0"/>
          <c:cat>
            <c:strRef>
              <c:f>Tabelle1!$A$2:$A$71</c:f>
              <c:strCache>
                <c:ptCount val="37"/>
                <c:pt idx="0">
                  <c:v>Estonie</c:v>
                </c:pt>
                <c:pt idx="1">
                  <c:v>Singapour</c:v>
                </c:pt>
                <c:pt idx="2">
                  <c:v>Japon</c:v>
                </c:pt>
                <c:pt idx="3">
                  <c:v>Canada </c:v>
                </c:pt>
                <c:pt idx="4">
                  <c:v>Finlande</c:v>
                </c:pt>
                <c:pt idx="5">
                  <c:v>Corée</c:v>
                </c:pt>
                <c:pt idx="6">
                  <c:v>Slovénie</c:v>
                </c:pt>
                <c:pt idx="7">
                  <c:v>Irlande</c:v>
                </c:pt>
                <c:pt idx="8">
                  <c:v>Danemark</c:v>
                </c:pt>
                <c:pt idx="9">
                  <c:v>Pologne</c:v>
                </c:pt>
                <c:pt idx="10">
                  <c:v>Allemagne</c:v>
                </c:pt>
                <c:pt idx="11">
                  <c:v>Lettonie</c:v>
                </c:pt>
                <c:pt idx="12">
                  <c:v>Portugal </c:v>
                </c:pt>
                <c:pt idx="13">
                  <c:v>Royaume-Uni</c:v>
                </c:pt>
                <c:pt idx="14">
                  <c:v>Nouvelle-Zélande</c:v>
                </c:pt>
                <c:pt idx="15">
                  <c:v>Australie</c:v>
                </c:pt>
                <c:pt idx="16">
                  <c:v>Espagne</c:v>
                </c:pt>
                <c:pt idx="17">
                  <c:v>Suisse</c:v>
                </c:pt>
                <c:pt idx="18">
                  <c:v>Pays-Bas</c:v>
                </c:pt>
                <c:pt idx="19">
                  <c:v>Norvège</c:v>
                </c:pt>
                <c:pt idx="20">
                  <c:v>Belgique</c:v>
                </c:pt>
                <c:pt idx="21">
                  <c:v>États-Unis</c:v>
                </c:pt>
                <c:pt idx="22">
                  <c:v>République tchèque</c:v>
                </c:pt>
                <c:pt idx="23">
                  <c:v>Autriche</c:v>
                </c:pt>
                <c:pt idx="24">
                  <c:v>Moyenne OCDE-35</c:v>
                </c:pt>
                <c:pt idx="25">
                  <c:v>Suède</c:v>
                </c:pt>
                <c:pt idx="26">
                  <c:v>France </c:v>
                </c:pt>
                <c:pt idx="27">
                  <c:v>Italie</c:v>
                </c:pt>
                <c:pt idx="28">
                  <c:v>Islande</c:v>
                </c:pt>
                <c:pt idx="29">
                  <c:v>Luxembourg</c:v>
                </c:pt>
                <c:pt idx="30">
                  <c:v>Hongrie</c:v>
                </c:pt>
                <c:pt idx="31">
                  <c:v>République slovaque</c:v>
                </c:pt>
                <c:pt idx="32">
                  <c:v>Israël</c:v>
                </c:pt>
                <c:pt idx="33">
                  <c:v>Grèce</c:v>
                </c:pt>
                <c:pt idx="34">
                  <c:v>Chili</c:v>
                </c:pt>
                <c:pt idx="35">
                  <c:v>Turquie</c:v>
                </c:pt>
                <c:pt idx="36">
                  <c:v>Mexique</c:v>
                </c:pt>
              </c:strCache>
            </c:strRef>
          </c:cat>
          <c:val>
            <c:numRef>
              <c:f>Tabelle1!$B$2:$B$71</c:f>
              <c:numCache>
                <c:formatCode>General</c:formatCode>
                <c:ptCount val="37"/>
                <c:pt idx="0">
                  <c:v>8.8000000000000007</c:v>
                </c:pt>
                <c:pt idx="1">
                  <c:v>9.6</c:v>
                </c:pt>
                <c:pt idx="2">
                  <c:v>9.6</c:v>
                </c:pt>
                <c:pt idx="3">
                  <c:v>11.1</c:v>
                </c:pt>
                <c:pt idx="4">
                  <c:v>11.5</c:v>
                </c:pt>
                <c:pt idx="5">
                  <c:v>14.4</c:v>
                </c:pt>
                <c:pt idx="6">
                  <c:v>15</c:v>
                </c:pt>
                <c:pt idx="7">
                  <c:v>15.3</c:v>
                </c:pt>
                <c:pt idx="8">
                  <c:v>15.9</c:v>
                </c:pt>
                <c:pt idx="9">
                  <c:v>16.3</c:v>
                </c:pt>
                <c:pt idx="10">
                  <c:v>17</c:v>
                </c:pt>
                <c:pt idx="11">
                  <c:v>17.2</c:v>
                </c:pt>
                <c:pt idx="12">
                  <c:v>17.399999999999999</c:v>
                </c:pt>
                <c:pt idx="13">
                  <c:v>17.399999999999999</c:v>
                </c:pt>
                <c:pt idx="14">
                  <c:v>17.399999999999999</c:v>
                </c:pt>
                <c:pt idx="15">
                  <c:v>17.600000000000001</c:v>
                </c:pt>
                <c:pt idx="16">
                  <c:v>18.3</c:v>
                </c:pt>
                <c:pt idx="17">
                  <c:v>18.5</c:v>
                </c:pt>
                <c:pt idx="18">
                  <c:v>18.5</c:v>
                </c:pt>
                <c:pt idx="19">
                  <c:v>18.7</c:v>
                </c:pt>
                <c:pt idx="20">
                  <c:v>19.8</c:v>
                </c:pt>
                <c:pt idx="21">
                  <c:v>20.3</c:v>
                </c:pt>
                <c:pt idx="22">
                  <c:v>20.7</c:v>
                </c:pt>
                <c:pt idx="23">
                  <c:v>20.8</c:v>
                </c:pt>
                <c:pt idx="24">
                  <c:v>21.2</c:v>
                </c:pt>
                <c:pt idx="25">
                  <c:v>21.6</c:v>
                </c:pt>
                <c:pt idx="26">
                  <c:v>22.1</c:v>
                </c:pt>
                <c:pt idx="27">
                  <c:v>23.2</c:v>
                </c:pt>
                <c:pt idx="28">
                  <c:v>25.3</c:v>
                </c:pt>
                <c:pt idx="29">
                  <c:v>25.9</c:v>
                </c:pt>
                <c:pt idx="30">
                  <c:v>26</c:v>
                </c:pt>
                <c:pt idx="31">
                  <c:v>30.7</c:v>
                </c:pt>
                <c:pt idx="32">
                  <c:v>31.4</c:v>
                </c:pt>
                <c:pt idx="33">
                  <c:v>32.700000000000003</c:v>
                </c:pt>
                <c:pt idx="34">
                  <c:v>34.799999999999997</c:v>
                </c:pt>
                <c:pt idx="35">
                  <c:v>44.5</c:v>
                </c:pt>
                <c:pt idx="36">
                  <c:v>47.8</c:v>
                </c:pt>
              </c:numCache>
            </c:numRef>
          </c:val>
          <c:extLst xmlns:c16r2="http://schemas.microsoft.com/office/drawing/2015/06/char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overlap val="50"/>
        <c:axId val="86445056"/>
        <c:axId val="86496000"/>
      </c:barChart>
      <c:catAx>
        <c:axId val="864450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HelveticaNeueLT Std"/>
                <a:ea typeface="+mn-ea"/>
                <a:cs typeface="+mn-cs"/>
              </a:defRPr>
            </a:pPr>
            <a:endParaRPr lang="fr-FR"/>
          </a:p>
        </c:txPr>
        <c:crossAx val="86496000"/>
        <c:crosses val="autoZero"/>
        <c:auto val="1"/>
        <c:lblAlgn val="ctr"/>
        <c:lblOffset val="100"/>
        <c:tickLblSkip val="1"/>
        <c:noMultiLvlLbl val="0"/>
      </c:catAx>
      <c:valAx>
        <c:axId val="86496000"/>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dirty="0"/>
                  <a:t>%</a:t>
                </a:r>
              </a:p>
            </c:rich>
          </c:tx>
          <c:layout>
            <c:manualLayout>
              <c:xMode val="edge"/>
              <c:yMode val="edge"/>
              <c:x val="8.634968477093146E-3"/>
              <c:y val="1.7300962379702537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crossAx val="86445056"/>
        <c:crosses val="autoZero"/>
        <c:crossBetween val="between"/>
      </c:valAx>
      <c:spPr>
        <a:noFill/>
        <a:ln>
          <a:solidFill>
            <a:srgbClr val="0077A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97036257863231E-2"/>
          <c:y val="2.7446417389056944E-2"/>
          <c:w val="0.79399926014378985"/>
          <c:h val="0.86815674967518575"/>
        </c:manualLayout>
      </c:layout>
      <c:scatterChart>
        <c:scatterStyle val="lineMarker"/>
        <c:varyColors val="0"/>
        <c:ser>
          <c:idx val="1"/>
          <c:order val="0"/>
          <c:tx>
            <c:strRef>
              <c:f>Tabelle1!$C$1</c:f>
              <c:strCache>
                <c:ptCount val="1"/>
                <c:pt idx="0">
                  <c:v>Strength of the relationship between performance and socio-economic status is above the average</c:v>
                </c:pt>
              </c:strCache>
            </c:strRef>
          </c:tx>
          <c:spPr>
            <a:ln w="25400" cap="rnd">
              <a:noFill/>
              <a:round/>
            </a:ln>
            <a:effectLst/>
          </c:spPr>
          <c:marker>
            <c:symbol val="diamond"/>
            <c:size val="7"/>
            <c:spPr>
              <a:solidFill>
                <a:schemeClr val="bg1">
                  <a:lumMod val="50000"/>
                </a:schemeClr>
              </a:solidFill>
              <a:ln w="25400">
                <a:noFill/>
              </a:ln>
              <a:effectLst/>
            </c:spPr>
          </c:marker>
          <c:dPt>
            <c:idx val="6"/>
            <c:marker>
              <c:spPr>
                <a:solidFill>
                  <a:srgbClr val="FF0000"/>
                </a:solidFill>
                <a:ln w="25400">
                  <a:noFill/>
                </a:ln>
                <a:effectLst/>
              </c:spPr>
            </c:marker>
            <c:bubble3D val="0"/>
            <c:extLst xmlns:c16r2="http://schemas.microsoft.com/office/drawing/2015/06/chart">
              <c:ext xmlns:c16="http://schemas.microsoft.com/office/drawing/2014/chart" uri="{C3380CC4-5D6E-409C-BE32-E72D297353CC}">
                <c16:uniqueId val="{00000006-342A-41EA-A907-98EC76A651A7}"/>
              </c:ext>
            </c:extLst>
          </c:dPt>
          <c:dLbls>
            <c:dLbl>
              <c:idx val="0"/>
              <c:layout>
                <c:manualLayout>
                  <c:x val="-9.2714883356847702E-2"/>
                  <c:y val="-3.328967231166892E-3"/>
                </c:manualLayout>
              </c:layout>
              <c:tx>
                <c:rich>
                  <a:bodyPr/>
                  <a:lstStyle/>
                  <a:p>
                    <a:r>
                      <a:rPr lang="en-US" dirty="0" err="1" smtClean="0">
                        <a:solidFill>
                          <a:schemeClr val="tx1">
                            <a:lumMod val="65000"/>
                            <a:lumOff val="35000"/>
                          </a:schemeClr>
                        </a:solidFill>
                      </a:rPr>
                      <a:t>Singapour</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42A-41EA-A907-98EC76A651A7}"/>
                </c:ext>
              </c:extLst>
            </c:dLbl>
            <c:dLbl>
              <c:idx val="1"/>
              <c:layout>
                <c:manualLayout>
                  <c:x val="-0.13587526009193199"/>
                  <c:y val="-1.664483615583446E-2"/>
                </c:manualLayout>
              </c:layout>
              <c:tx>
                <c:rich>
                  <a:bodyPr/>
                  <a:lstStyle/>
                  <a:p>
                    <a:r>
                      <a:rPr lang="en-US" dirty="0">
                        <a:solidFill>
                          <a:schemeClr val="tx1">
                            <a:lumMod val="65000"/>
                            <a:lumOff val="35000"/>
                          </a:schemeClr>
                        </a:solidFill>
                      </a:rPr>
                      <a:t>P</a:t>
                    </a:r>
                    <a:r>
                      <a:rPr lang="en-US" dirty="0" smtClean="0"/>
                      <a:t>-S-J-G </a:t>
                    </a:r>
                    <a:r>
                      <a:rPr lang="en-US" dirty="0"/>
                      <a:t>(</a:t>
                    </a:r>
                    <a:r>
                      <a:rPr lang="en-US" dirty="0" smtClean="0"/>
                      <a:t>Chine)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42A-41EA-A907-98EC76A651A7}"/>
                </c:ext>
              </c:extLst>
            </c:dLbl>
            <c:dLbl>
              <c:idx val="2"/>
              <c:layout>
                <c:manualLayout>
                  <c:x val="-3.6766246848405126E-2"/>
                  <c:y val="-3.3289672311668919E-2"/>
                </c:manualLayout>
              </c:layout>
              <c:tx>
                <c:rich>
                  <a:bodyPr/>
                  <a:lstStyle/>
                  <a:p>
                    <a:r>
                      <a:rPr lang="en-US" dirty="0" err="1" smtClean="0">
                        <a:solidFill>
                          <a:schemeClr val="tx1">
                            <a:lumMod val="65000"/>
                            <a:lumOff val="35000"/>
                          </a:schemeClr>
                        </a:solidFill>
                      </a:rPr>
                      <a:t>Allemagne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42A-41EA-A907-98EC76A651A7}"/>
                </c:ext>
              </c:extLst>
            </c:dLbl>
            <c:dLbl>
              <c:idx val="3"/>
              <c:layout>
                <c:manualLayout>
                  <c:x val="-0.10550314313020601"/>
                  <c:y val="-1.664483615583446E-2"/>
                </c:manualLayout>
              </c:layout>
              <c:tx>
                <c:rich>
                  <a:bodyPr/>
                  <a:lstStyle/>
                  <a:p>
                    <a:r>
                      <a:rPr lang="en-US" dirty="0" smtClean="0">
                        <a:solidFill>
                          <a:schemeClr val="tx1">
                            <a:lumMod val="65000"/>
                            <a:lumOff val="35000"/>
                          </a:schemeClr>
                        </a:solidFill>
                      </a:rPr>
                      <a:t>Suisse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42A-41EA-A907-98EC76A651A7}"/>
                </c:ext>
              </c:extLst>
            </c:dLbl>
            <c:dLbl>
              <c:idx val="4"/>
              <c:layout>
                <c:manualLayout>
                  <c:x val="-7.8328091111819612E-2"/>
                  <c:y val="-1.664483615583446E-2"/>
                </c:manualLayout>
              </c:layout>
              <c:tx>
                <c:rich>
                  <a:bodyPr/>
                  <a:lstStyle/>
                  <a:p>
                    <a:r>
                      <a:rPr lang="en-US" dirty="0" err="1" smtClean="0">
                        <a:solidFill>
                          <a:schemeClr val="tx1">
                            <a:lumMod val="65000"/>
                            <a:lumOff val="35000"/>
                          </a:schemeClr>
                        </a:solidFill>
                      </a:rPr>
                      <a:t>Belgique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37A-4484-AFF9-47E716D9F2BB}"/>
                </c:ext>
              </c:extLst>
            </c:dLbl>
            <c:dLbl>
              <c:idx val="5"/>
              <c:layout>
                <c:manualLayout>
                  <c:x val="-6.873689628180088E-2"/>
                  <c:y val="-3.3289672311668616E-3"/>
                </c:manualLayout>
              </c:layout>
              <c:tx>
                <c:rich>
                  <a:bodyPr/>
                  <a:lstStyle/>
                  <a:p>
                    <a:r>
                      <a:rPr lang="en-US" dirty="0" err="1" smtClean="0">
                        <a:solidFill>
                          <a:schemeClr val="tx1">
                            <a:lumMod val="65000"/>
                            <a:lumOff val="35000"/>
                          </a:schemeClr>
                        </a:solidFill>
                      </a:rPr>
                      <a:t>Autriche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342A-41EA-A907-98EC76A651A7}"/>
                </c:ext>
              </c:extLst>
            </c:dLbl>
            <c:dLbl>
              <c:idx val="6"/>
              <c:layout>
                <c:manualLayout>
                  <c:x val="-7.5131026168480039E-2"/>
                  <c:y val="-9.9869016935006764E-3"/>
                </c:manualLayout>
              </c:layout>
              <c:tx>
                <c:rich>
                  <a:bodyPr/>
                  <a:lstStyle/>
                  <a:p>
                    <a:r>
                      <a:rPr lang="en-US" dirty="0">
                        <a:solidFill>
                          <a:srgbClr val="FF0000"/>
                        </a:solidFill>
                      </a:rPr>
                      <a:t>France</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42A-41EA-A907-98EC76A651A7}"/>
                </c:ext>
              </c:extLst>
            </c:dLbl>
            <c:dLbl>
              <c:idx val="7"/>
              <c:layout>
                <c:manualLayout>
                  <c:x val="-3.9963311791744699E-2"/>
                  <c:y val="2.9960705080502029E-2"/>
                </c:manualLayout>
              </c:layout>
              <c:tx>
                <c:rich>
                  <a:bodyPr/>
                  <a:lstStyle/>
                  <a:p>
                    <a:r>
                      <a:rPr lang="en-US" dirty="0" err="1" smtClean="0">
                        <a:solidFill>
                          <a:schemeClr val="tx1">
                            <a:lumMod val="65000"/>
                            <a:lumOff val="35000"/>
                          </a:schemeClr>
                        </a:solidFill>
                      </a:rPr>
                      <a:t>Rép</a:t>
                    </a:r>
                    <a:r>
                      <a:rPr lang="en-US" dirty="0" smtClean="0"/>
                      <a:t>. </a:t>
                    </a:r>
                    <a:r>
                      <a:rPr lang="en-US" dirty="0" err="1" smtClean="0"/>
                      <a:t>tchèque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42A-41EA-A907-98EC76A651A7}"/>
                </c:ext>
              </c:extLst>
            </c:dLbl>
            <c:dLbl>
              <c:idx val="8"/>
              <c:layout>
                <c:manualLayout>
                  <c:x val="-0.11029874054521537"/>
                  <c:y val="-6.657934462333784E-3"/>
                </c:manualLayout>
              </c:layout>
              <c:tx>
                <c:rich>
                  <a:bodyPr/>
                  <a:lstStyle/>
                  <a:p>
                    <a:r>
                      <a:rPr lang="en-US">
                        <a:solidFill>
                          <a:schemeClr val="tx1">
                            <a:lumMod val="65000"/>
                            <a:lumOff val="35000"/>
                          </a:schemeClr>
                        </a:solidFill>
                      </a:rPr>
                      <a:t>L</a:t>
                    </a:r>
                    <a:r>
                      <a:rPr lang="en-US"/>
                      <a:t>uxembourg</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342A-41EA-A907-98EC76A651A7}"/>
                </c:ext>
              </c:extLst>
            </c:dLbl>
            <c:dLbl>
              <c:idx val="9"/>
              <c:layout>
                <c:manualLayout>
                  <c:x val="-8.1525156055159156E-2"/>
                  <c:y val="0"/>
                </c:manualLayout>
              </c:layout>
              <c:tx>
                <c:rich>
                  <a:bodyPr/>
                  <a:lstStyle/>
                  <a:p>
                    <a:r>
                      <a:rPr lang="en-US" dirty="0" err="1" smtClean="0">
                        <a:solidFill>
                          <a:schemeClr val="tx1">
                            <a:lumMod val="65000"/>
                            <a:lumOff val="35000"/>
                          </a:schemeClr>
                        </a:solidFill>
                      </a:rPr>
                      <a:t>Hongrie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342A-41EA-A907-98EC76A651A7}"/>
                </c:ext>
              </c:extLst>
            </c:dLbl>
            <c:dLbl>
              <c:idx val="10"/>
              <c:layout>
                <c:manualLayout>
                  <c:x val="-7.9926623583489384E-2"/>
                  <c:y val="3.3289672311668919E-2"/>
                </c:manualLayout>
              </c:layout>
              <c:tx>
                <c:rich>
                  <a:bodyPr/>
                  <a:lstStyle/>
                  <a:p>
                    <a:r>
                      <a:rPr lang="en-US" dirty="0">
                        <a:solidFill>
                          <a:schemeClr val="tx1">
                            <a:lumMod val="65000"/>
                            <a:lumOff val="35000"/>
                          </a:schemeClr>
                        </a:solidFill>
                      </a:rPr>
                      <a:t>C</a:t>
                    </a:r>
                    <a:r>
                      <a:rPr lang="en-US" dirty="0"/>
                      <a:t>ABA (</a:t>
                    </a:r>
                    <a:r>
                      <a:rPr lang="en-US" dirty="0" smtClean="0"/>
                      <a:t>Argentine)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342A-41EA-A907-98EC76A651A7}"/>
                </c:ext>
              </c:extLst>
            </c:dLbl>
            <c:dLbl>
              <c:idx val="11"/>
              <c:layout>
                <c:manualLayout>
                  <c:x val="-0.10870020807354558"/>
                  <c:y val="-3.328967231166892E-3"/>
                </c:manualLayout>
              </c:layout>
              <c:tx>
                <c:rich>
                  <a:bodyPr/>
                  <a:lstStyle/>
                  <a:p>
                    <a:r>
                      <a:rPr lang="en-US" dirty="0" err="1" smtClean="0"/>
                      <a:t>Rép</a:t>
                    </a:r>
                    <a:r>
                      <a:rPr lang="en-US" dirty="0" smtClean="0"/>
                      <a:t>.</a:t>
                    </a:r>
                    <a:r>
                      <a:rPr lang="en-US" baseline="0" dirty="0" smtClean="0"/>
                      <a:t> </a:t>
                    </a:r>
                    <a:r>
                      <a:rPr lang="en-US" baseline="0" dirty="0" err="1" smtClean="0"/>
                      <a:t>slovaque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342A-41EA-A907-98EC76A651A7}"/>
                </c:ext>
              </c:extLst>
            </c:dLbl>
            <c:dLbl>
              <c:idx val="12"/>
              <c:layout>
                <c:manualLayout>
                  <c:x val="-5.7547168980112369E-2"/>
                  <c:y val="0"/>
                </c:manualLayout>
              </c:layout>
              <c:tx>
                <c:rich>
                  <a:bodyPr/>
                  <a:lstStyle/>
                  <a:p>
                    <a:r>
                      <a:rPr lang="en-US" dirty="0" smtClean="0">
                        <a:solidFill>
                          <a:schemeClr val="tx1">
                            <a:lumMod val="65000"/>
                            <a:lumOff val="35000"/>
                          </a:schemeClr>
                        </a:solidFill>
                      </a:rPr>
                      <a:t>C</a:t>
                    </a:r>
                    <a:r>
                      <a:rPr lang="en-US" dirty="0" smtClean="0"/>
                      <a:t>hili</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342A-41EA-A907-98EC76A651A7}"/>
                </c:ext>
              </c:extLst>
            </c:dLbl>
            <c:dLbl>
              <c:idx val="13"/>
              <c:layout>
                <c:manualLayout>
                  <c:x val="-1.2788259773358304E-2"/>
                  <c:y val="-1.3315868924667568E-2"/>
                </c:manualLayout>
              </c:layout>
              <c:tx>
                <c:rich>
                  <a:bodyPr/>
                  <a:lstStyle/>
                  <a:p>
                    <a:r>
                      <a:rPr lang="en-US" dirty="0" err="1" smtClean="0">
                        <a:solidFill>
                          <a:schemeClr val="tx1">
                            <a:lumMod val="65000"/>
                            <a:lumOff val="35000"/>
                          </a:schemeClr>
                        </a:solidFill>
                      </a:rPr>
                      <a:t>B</a:t>
                    </a:r>
                    <a:r>
                      <a:rPr lang="en-US" dirty="0" err="1" smtClean="0"/>
                      <a:t>ulgarie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42A-41EA-A907-98EC76A651A7}"/>
                </c:ext>
              </c:extLst>
            </c:dLbl>
            <c:dLbl>
              <c:idx val="14"/>
              <c:layout>
                <c:manualLayout>
                  <c:x val="-7.8328091111819612E-2"/>
                  <c:y val="2.3302770618168246E-2"/>
                </c:manualLayout>
              </c:layout>
              <c:tx>
                <c:rich>
                  <a:bodyPr/>
                  <a:lstStyle/>
                  <a:p>
                    <a:r>
                      <a:rPr lang="en-US">
                        <a:solidFill>
                          <a:schemeClr val="tx1">
                            <a:lumMod val="65000"/>
                            <a:lumOff val="35000"/>
                          </a:schemeClr>
                        </a:solidFill>
                      </a:rPr>
                      <a:t>U</a:t>
                    </a:r>
                    <a:r>
                      <a:rPr lang="en-US"/>
                      <a:t>ruguay</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342A-41EA-A907-98EC76A651A7}"/>
                </c:ext>
              </c:extLst>
            </c:dLbl>
            <c:dLbl>
              <c:idx val="15"/>
              <c:layout>
                <c:manualLayout>
                  <c:x val="-5.1153039093433217E-2"/>
                  <c:y val="1.9867515504286878E-2"/>
                </c:manualLayout>
              </c:layout>
              <c:tx>
                <c:rich>
                  <a:bodyPr/>
                  <a:lstStyle/>
                  <a:p>
                    <a:r>
                      <a:rPr lang="en-US" dirty="0" err="1" smtClean="0">
                        <a:solidFill>
                          <a:schemeClr val="tx1">
                            <a:lumMod val="65000"/>
                            <a:lumOff val="35000"/>
                          </a:schemeClr>
                        </a:solidFill>
                      </a:rPr>
                      <a:t>P</a:t>
                    </a:r>
                    <a:r>
                      <a:rPr lang="en-US" dirty="0" err="1" smtClean="0">
                        <a:solidFill>
                          <a:prstClr val="black">
                            <a:lumMod val="65000"/>
                            <a:lumOff val="35000"/>
                          </a:prstClr>
                        </a:solidFill>
                      </a:rPr>
                      <a:t>érou</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342A-41EA-A907-98EC76A651A7}"/>
                </c:ext>
              </c:extLst>
            </c:dLbl>
            <c:spPr>
              <a:noFill/>
              <a:ln>
                <a:noFill/>
              </a:ln>
              <a:effectLst/>
            </c:spPr>
            <c:txPr>
              <a:bodyPr/>
              <a:lstStyle/>
              <a:p>
                <a:pPr>
                  <a:defRPr>
                    <a:solidFill>
                      <a:schemeClr val="tx1">
                        <a:lumMod val="65000"/>
                        <a:lumOff val="35000"/>
                      </a:schemeClr>
                    </a:solidFill>
                  </a:defRPr>
                </a:pPr>
                <a:endParaRPr lang="fr-FR"/>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Tabelle1!$C$2:$C$69</c:f>
              <c:numCache>
                <c:formatCode>0.0</c:formatCode>
                <c:ptCount val="68"/>
                <c:pt idx="0">
                  <c:v>16.769524477205394</c:v>
                </c:pt>
                <c:pt idx="1">
                  <c:v>18.484186499446039</c:v>
                </c:pt>
                <c:pt idx="2">
                  <c:v>15.839213303146494</c:v>
                </c:pt>
                <c:pt idx="3">
                  <c:v>15.60900518987593</c:v>
                </c:pt>
                <c:pt idx="4">
                  <c:v>19.257569763630052</c:v>
                </c:pt>
                <c:pt idx="5">
                  <c:v>15.893085636139537</c:v>
                </c:pt>
                <c:pt idx="6">
                  <c:v>20.347622794076045</c:v>
                </c:pt>
                <c:pt idx="7">
                  <c:v>18.820933765304968</c:v>
                </c:pt>
                <c:pt idx="8">
                  <c:v>20.805621916898652</c:v>
                </c:pt>
                <c:pt idx="9">
                  <c:v>21.397121724889804</c:v>
                </c:pt>
                <c:pt idx="10">
                  <c:v>25.640178777969126</c:v>
                </c:pt>
                <c:pt idx="11">
                  <c:v>15.97211025955138</c:v>
                </c:pt>
                <c:pt idx="12">
                  <c:v>16.894554971795387</c:v>
                </c:pt>
                <c:pt idx="13">
                  <c:v>16.373507134991051</c:v>
                </c:pt>
                <c:pt idx="14">
                  <c:v>16.092397504393162</c:v>
                </c:pt>
                <c:pt idx="15">
                  <c:v>21.576213003807521</c:v>
                </c:pt>
              </c:numCache>
            </c:numRef>
          </c:xVal>
          <c:yVal>
            <c:numRef>
              <c:f>Tabelle1!$B$2:$B$69</c:f>
              <c:numCache>
                <c:formatCode>0</c:formatCode>
                <c:ptCount val="68"/>
                <c:pt idx="0">
                  <c:v>555.5746824983803</c:v>
                </c:pt>
                <c:pt idx="1">
                  <c:v>517.77928127313987</c:v>
                </c:pt>
                <c:pt idx="2">
                  <c:v>509.1406471204898</c:v>
                </c:pt>
                <c:pt idx="3">
                  <c:v>505.50581540018243</c:v>
                </c:pt>
                <c:pt idx="4">
                  <c:v>501.99971399904985</c:v>
                </c:pt>
                <c:pt idx="5">
                  <c:v>495.03748644934797</c:v>
                </c:pt>
                <c:pt idx="6">
                  <c:v>494.97759995106071</c:v>
                </c:pt>
                <c:pt idx="7">
                  <c:v>492.83004919957159</c:v>
                </c:pt>
                <c:pt idx="8">
                  <c:v>482.80637308386059</c:v>
                </c:pt>
                <c:pt idx="9">
                  <c:v>476.74751176879209</c:v>
                </c:pt>
                <c:pt idx="10">
                  <c:v>475.1865978922587</c:v>
                </c:pt>
                <c:pt idx="11">
                  <c:v>460.77485550976508</c:v>
                </c:pt>
                <c:pt idx="12">
                  <c:v>446.95606627464122</c:v>
                </c:pt>
                <c:pt idx="13">
                  <c:v>445.77195679583639</c:v>
                </c:pt>
                <c:pt idx="14">
                  <c:v>435.36295478004325</c:v>
                </c:pt>
                <c:pt idx="15">
                  <c:v>396.68364905628727</c:v>
                </c:pt>
                <c:pt idx="16">
                  <c:v>532.34745480583035</c:v>
                </c:pt>
                <c:pt idx="17">
                  <c:v>524.64451940514675</c:v>
                </c:pt>
                <c:pt idx="18">
                  <c:v>513.3035121799054</c:v>
                </c:pt>
                <c:pt idx="19">
                  <c:v>512.86357797346125</c:v>
                </c:pt>
                <c:pt idx="20">
                  <c:v>509.99385407231341</c:v>
                </c:pt>
                <c:pt idx="21">
                  <c:v>508.57480609219994</c:v>
                </c:pt>
                <c:pt idx="22">
                  <c:v>502.57511543491569</c:v>
                </c:pt>
                <c:pt idx="23">
                  <c:v>501.43533190449136</c:v>
                </c:pt>
                <c:pt idx="24">
                  <c:v>501.10006086625708</c:v>
                </c:pt>
                <c:pt idx="25">
                  <c:v>496.24243430963719</c:v>
                </c:pt>
                <c:pt idx="26">
                  <c:v>493.42235622478114</c:v>
                </c:pt>
                <c:pt idx="27">
                  <c:v>492.78613621721502</c:v>
                </c:pt>
                <c:pt idx="28">
                  <c:v>475.40894871427082</c:v>
                </c:pt>
                <c:pt idx="29">
                  <c:v>475.39117629697387</c:v>
                </c:pt>
                <c:pt idx="30">
                  <c:v>466.55281342493777</c:v>
                </c:pt>
                <c:pt idx="31">
                  <c:v>464.78193504731428</c:v>
                </c:pt>
                <c:pt idx="32">
                  <c:v>454.82881704469946</c:v>
                </c:pt>
                <c:pt idx="33">
                  <c:v>434.89804899882677</c:v>
                </c:pt>
                <c:pt idx="34">
                  <c:v>427.99780349354506</c:v>
                </c:pt>
                <c:pt idx="35">
                  <c:v>419.60803201567819</c:v>
                </c:pt>
                <c:pt idx="36">
                  <c:v>415.72876056662182</c:v>
                </c:pt>
                <c:pt idx="37">
                  <c:v>415.70988331756956</c:v>
                </c:pt>
                <c:pt idx="38">
                  <c:v>411.13152218984726</c:v>
                </c:pt>
                <c:pt idx="39">
                  <c:v>403.09974498931552</c:v>
                </c:pt>
                <c:pt idx="40">
                  <c:v>400.68210274807643</c:v>
                </c:pt>
                <c:pt idx="41">
                  <c:v>386.4853719786999</c:v>
                </c:pt>
                <c:pt idx="42">
                  <c:v>331.63882675324032</c:v>
                </c:pt>
                <c:pt idx="43">
                  <c:v>538.39475099228969</c:v>
                </c:pt>
                <c:pt idx="44">
                  <c:v>534.19374581562931</c:v>
                </c:pt>
                <c:pt idx="45">
                  <c:v>530.66115987576109</c:v>
                </c:pt>
                <c:pt idx="46">
                  <c:v>528.54960483785692</c:v>
                </c:pt>
                <c:pt idx="47">
                  <c:v>527.70468413804872</c:v>
                </c:pt>
                <c:pt idx="48">
                  <c:v>523.27744748831401</c:v>
                </c:pt>
                <c:pt idx="49">
                  <c:v>515.80991021459351</c:v>
                </c:pt>
                <c:pt idx="50">
                  <c:v>509.22150412581487</c:v>
                </c:pt>
                <c:pt idx="51">
                  <c:v>501.93688847876132</c:v>
                </c:pt>
                <c:pt idx="52">
                  <c:v>498.48110941919532</c:v>
                </c:pt>
                <c:pt idx="53">
                  <c:v>490.22502077362617</c:v>
                </c:pt>
                <c:pt idx="54">
                  <c:v>486.63104094420942</c:v>
                </c:pt>
                <c:pt idx="55">
                  <c:v>480.54676259517385</c:v>
                </c:pt>
                <c:pt idx="56">
                  <c:v>473.2300910845986</c:v>
                </c:pt>
                <c:pt idx="57">
                  <c:v>436.73114467510754</c:v>
                </c:pt>
                <c:pt idx="58">
                  <c:v>425.48950953326022</c:v>
                </c:pt>
                <c:pt idx="59">
                  <c:v>424.59045572719725</c:v>
                </c:pt>
                <c:pt idx="60">
                  <c:v>421.33732688334368</c:v>
                </c:pt>
                <c:pt idx="61">
                  <c:v>417.61115864617545</c:v>
                </c:pt>
                <c:pt idx="62">
                  <c:v>411.31364872700988</c:v>
                </c:pt>
                <c:pt idx="63">
                  <c:v>408.66911399169703</c:v>
                </c:pt>
                <c:pt idx="64">
                  <c:v>386.40336652036831</c:v>
                </c:pt>
                <c:pt idx="65">
                  <c:v>383.68238263468726</c:v>
                </c:pt>
                <c:pt idx="66">
                  <c:v>378.44218453849993</c:v>
                </c:pt>
                <c:pt idx="67">
                  <c:v>375.74510195446885</c:v>
                </c:pt>
              </c:numCache>
            </c:numRef>
          </c:yVal>
          <c:smooth val="0"/>
          <c:extLst xmlns:c16r2="http://schemas.microsoft.com/office/drawing/2015/06/chart">
            <c:ext xmlns:c16="http://schemas.microsoft.com/office/drawing/2014/chart" uri="{C3380CC4-5D6E-409C-BE32-E72D297353CC}">
              <c16:uniqueId val="{00000001-4EDD-4EBE-9DA2-86C93E6FD06F}"/>
            </c:ext>
          </c:extLst>
        </c:ser>
        <c:ser>
          <c:idx val="2"/>
          <c:order val="1"/>
          <c:tx>
            <c:strRef>
              <c:f>Tabelle1!$D$1</c:f>
              <c:strCache>
                <c:ptCount val="1"/>
                <c:pt idx="0">
                  <c:v>Strength of the relationship between performance and socio-economic status is not statistically different from the OECD average</c:v>
                </c:pt>
              </c:strCache>
            </c:strRef>
          </c:tx>
          <c:spPr>
            <a:ln w="25400" cap="rnd">
              <a:noFill/>
              <a:round/>
            </a:ln>
            <a:effectLst/>
          </c:spPr>
          <c:marker>
            <c:symbol val="diamond"/>
            <c:size val="7"/>
            <c:spPr>
              <a:solidFill>
                <a:schemeClr val="bg1">
                  <a:lumMod val="85000"/>
                </a:schemeClr>
              </a:solidFill>
              <a:ln w="9525">
                <a:noFill/>
              </a:ln>
              <a:effectLst/>
            </c:spPr>
          </c:marker>
          <c:dLbls>
            <c:dLbl>
              <c:idx val="16"/>
              <c:layout>
                <c:manualLayout>
                  <c:x val="-0.10710167560187579"/>
                  <c:y val="-2.6631737849335122E-2"/>
                </c:manualLayout>
              </c:layout>
              <c:tx>
                <c:rich>
                  <a:bodyPr/>
                  <a:lstStyle/>
                  <a:p>
                    <a:r>
                      <a:rPr lang="en-US" dirty="0" smtClean="0">
                        <a:solidFill>
                          <a:schemeClr val="bg1">
                            <a:lumMod val="65000"/>
                          </a:schemeClr>
                        </a:solidFill>
                      </a:rPr>
                      <a:t>Taipei chinois</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342A-41EA-A907-98EC76A651A7}"/>
                </c:ext>
              </c:extLst>
            </c:dLbl>
            <c:dLbl>
              <c:idx val="17"/>
              <c:layout>
                <c:manualLayout>
                  <c:x val="-9.4313415828517488E-2"/>
                  <c:y val="0"/>
                </c:manualLayout>
              </c:layout>
              <c:tx>
                <c:rich>
                  <a:bodyPr/>
                  <a:lstStyle/>
                  <a:p>
                    <a:r>
                      <a:rPr lang="en-US">
                        <a:solidFill>
                          <a:schemeClr val="bg1">
                            <a:lumMod val="65000"/>
                          </a:schemeClr>
                        </a:solidFill>
                      </a:rPr>
                      <a:t>V</a:t>
                    </a:r>
                    <a:r>
                      <a:rPr lang="en-US"/>
                      <a:t>iet Nam</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342A-41EA-A907-98EC76A651A7}"/>
                </c:ext>
              </c:extLst>
            </c:dLbl>
            <c:dLbl>
              <c:idx val="18"/>
              <c:layout>
                <c:manualLayout>
                  <c:x val="-0.30212263714558996"/>
                  <c:y val="-8.9722765836323534E-2"/>
                </c:manualLayout>
              </c:layout>
              <c:tx>
                <c:rich>
                  <a:bodyPr/>
                  <a:lstStyle/>
                  <a:p>
                    <a:r>
                      <a:rPr lang="en-US" dirty="0" smtClean="0">
                        <a:solidFill>
                          <a:schemeClr val="bg1">
                            <a:lumMod val="65000"/>
                          </a:schemeClr>
                        </a:solidFill>
                      </a:rPr>
                      <a:t>Nouvelle-</a:t>
                    </a:r>
                    <a:r>
                      <a:rPr lang="en-US" dirty="0" err="1" smtClean="0">
                        <a:solidFill>
                          <a:schemeClr val="bg1">
                            <a:lumMod val="65000"/>
                          </a:schemeClr>
                        </a:solidFill>
                      </a:rPr>
                      <a:t>Zélande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342A-41EA-A907-98EC76A651A7}"/>
                </c:ext>
              </c:extLst>
            </c:dLbl>
            <c:dLbl>
              <c:idx val="19"/>
              <c:layout>
                <c:manualLayout>
                  <c:x val="-9.9109013243526917E-2"/>
                  <c:y val="-0.16977732878951152"/>
                </c:manualLayout>
              </c:layout>
              <c:tx>
                <c:rich>
                  <a:bodyPr/>
                  <a:lstStyle/>
                  <a:p>
                    <a:r>
                      <a:rPr lang="en-US" dirty="0" err="1" smtClean="0">
                        <a:solidFill>
                          <a:schemeClr val="bg1">
                            <a:lumMod val="65000"/>
                          </a:schemeClr>
                        </a:solidFill>
                      </a:rPr>
                      <a:t>Slovénie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342A-41EA-A907-98EC76A651A7}"/>
                </c:ext>
              </c:extLst>
            </c:dLbl>
            <c:dLbl>
              <c:idx val="20"/>
              <c:layout>
                <c:manualLayout>
                  <c:x val="4.9554506621763486E-2"/>
                  <c:y val="-0.14314559094017637"/>
                </c:manualLayout>
              </c:layout>
              <c:tx>
                <c:rich>
                  <a:bodyPr/>
                  <a:lstStyle/>
                  <a:p>
                    <a:r>
                      <a:rPr lang="en-US">
                        <a:solidFill>
                          <a:schemeClr val="bg1">
                            <a:lumMod val="65000"/>
                          </a:schemeClr>
                        </a:solidFill>
                      </a:rPr>
                      <a:t>A</a:t>
                    </a:r>
                    <a:r>
                      <a:rPr lang="en-US"/>
                      <a:t>ustralia</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342A-41EA-A907-98EC76A651A7}"/>
                </c:ext>
              </c:extLst>
            </c:dLbl>
            <c:dLbl>
              <c:idx val="21"/>
              <c:layout>
                <c:manualLayout>
                  <c:x val="-5.4350104036772789E-2"/>
                  <c:y val="-0.18642216494534597"/>
                </c:manualLayout>
              </c:layout>
              <c:tx>
                <c:rich>
                  <a:bodyPr/>
                  <a:lstStyle/>
                  <a:p>
                    <a:r>
                      <a:rPr lang="en-US" dirty="0" smtClean="0">
                        <a:solidFill>
                          <a:schemeClr val="bg1">
                            <a:lumMod val="65000"/>
                          </a:schemeClr>
                        </a:solidFill>
                      </a:rPr>
                      <a:t>Pays-Bas</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342A-41EA-A907-98EC76A651A7}"/>
                </c:ext>
              </c:extLst>
            </c:dLbl>
            <c:dLbl>
              <c:idx val="22"/>
              <c:layout>
                <c:manualLayout>
                  <c:x val="-4.4758909206754065E-2"/>
                  <c:y val="-0.17643526325184528"/>
                </c:manualLayout>
              </c:layout>
              <c:tx>
                <c:rich>
                  <a:bodyPr/>
                  <a:lstStyle/>
                  <a:p>
                    <a:r>
                      <a:rPr lang="en-US" dirty="0" err="1" smtClean="0">
                        <a:solidFill>
                          <a:schemeClr val="bg1">
                            <a:lumMod val="65000"/>
                          </a:schemeClr>
                        </a:solidFill>
                      </a:rPr>
                      <a:t>Irlande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342A-41EA-A907-98EC76A651A7}"/>
                </c:ext>
              </c:extLst>
            </c:dLbl>
            <c:dLbl>
              <c:idx val="23"/>
              <c:layout>
                <c:manualLayout>
                  <c:x val="-6.5539831338461307E-2"/>
                  <c:y val="-2.6631737849335136E-2"/>
                </c:manualLayout>
              </c:layout>
              <c:tx>
                <c:rich>
                  <a:bodyPr/>
                  <a:lstStyle/>
                  <a:p>
                    <a:r>
                      <a:rPr lang="en-US" dirty="0" err="1" smtClean="0"/>
                      <a:t>Pologne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342A-41EA-A907-98EC76A651A7}"/>
                </c:ext>
              </c:extLst>
            </c:dLbl>
            <c:dLbl>
              <c:idx val="24"/>
              <c:layout>
                <c:manualLayout>
                  <c:x val="-7.9926623583489398E-2"/>
                  <c:y val="-3.328967231166892E-3"/>
                </c:manualLayout>
              </c:layout>
              <c:tx>
                <c:rich>
                  <a:bodyPr/>
                  <a:lstStyle/>
                  <a:p>
                    <a:r>
                      <a:rPr lang="en-US">
                        <a:solidFill>
                          <a:schemeClr val="bg1">
                            <a:lumMod val="65000"/>
                          </a:schemeClr>
                        </a:solidFill>
                      </a:rPr>
                      <a:t>P</a:t>
                    </a:r>
                    <a:r>
                      <a:rPr lang="en-US"/>
                      <a:t>ortugal</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342A-41EA-A907-98EC76A651A7}"/>
                </c:ext>
              </c:extLst>
            </c:dLbl>
            <c:dLbl>
              <c:idx val="25"/>
              <c:layout>
                <c:manualLayout>
                  <c:x val="4.4758783338055511E-2"/>
                  <c:y val="9.1442727320329417E-2"/>
                </c:manualLayout>
              </c:layout>
              <c:tx>
                <c:rich>
                  <a:bodyPr/>
                  <a:lstStyle/>
                  <a:p>
                    <a:r>
                      <a:rPr lang="en-US" dirty="0" err="1" smtClean="0">
                        <a:solidFill>
                          <a:schemeClr val="bg1">
                            <a:lumMod val="65000"/>
                          </a:schemeClr>
                        </a:solidFill>
                      </a:rPr>
                      <a:t>États</a:t>
                    </a:r>
                    <a:r>
                      <a:rPr lang="en-US" dirty="0" smtClean="0">
                        <a:solidFill>
                          <a:schemeClr val="bg1">
                            <a:lumMod val="65000"/>
                          </a:schemeClr>
                        </a:solidFill>
                      </a:rPr>
                      <a:t>-Unis</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342A-41EA-A907-98EC76A651A7}"/>
                </c:ext>
              </c:extLst>
            </c:dLbl>
            <c:dLbl>
              <c:idx val="26"/>
              <c:layout>
                <c:manualLayout>
                  <c:x val="-2.5576519546716608E-2"/>
                  <c:y val="2.3302770618168246E-2"/>
                </c:manualLayout>
              </c:layout>
              <c:tx>
                <c:rich>
                  <a:bodyPr/>
                  <a:lstStyle/>
                  <a:p>
                    <a:r>
                      <a:rPr lang="en-US" dirty="0" err="1" smtClean="0">
                        <a:solidFill>
                          <a:schemeClr val="bg1">
                            <a:lumMod val="65000"/>
                          </a:schemeClr>
                        </a:solidFill>
                      </a:rPr>
                      <a:t>S</a:t>
                    </a:r>
                    <a:r>
                      <a:rPr lang="en-US" dirty="0" err="1" smtClean="0">
                        <a:solidFill>
                          <a:prstClr val="white">
                            <a:lumMod val="65000"/>
                          </a:prstClr>
                        </a:solidFill>
                      </a:rPr>
                      <a:t>uède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342A-41EA-A907-98EC76A651A7}"/>
                </c:ext>
              </c:extLst>
            </c:dLbl>
            <c:dLbl>
              <c:idx val="27"/>
              <c:layout>
                <c:manualLayout>
                  <c:x val="-5.5948636508442638E-2"/>
                  <c:y val="2.3302770618168246E-2"/>
                </c:manualLayout>
              </c:layout>
              <c:tx>
                <c:rich>
                  <a:bodyPr/>
                  <a:lstStyle/>
                  <a:p>
                    <a:r>
                      <a:rPr lang="en-US" dirty="0" err="1" smtClean="0">
                        <a:solidFill>
                          <a:schemeClr val="bg1">
                            <a:lumMod val="65000"/>
                          </a:schemeClr>
                        </a:solidFill>
                      </a:rPr>
                      <a:t>Espagne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342A-41EA-A907-98EC76A651A7}"/>
                </c:ext>
              </c:extLst>
            </c:dLbl>
            <c:dLbl>
              <c:idx val="28"/>
              <c:layout>
                <c:manualLayout>
                  <c:x val="-4.7955974150093051E-3"/>
                  <c:y val="6.657934462333784E-3"/>
                </c:manualLayout>
              </c:layout>
              <c:tx>
                <c:rich>
                  <a:bodyPr/>
                  <a:lstStyle/>
                  <a:p>
                    <a:r>
                      <a:rPr lang="en-US" dirty="0" err="1" smtClean="0">
                        <a:solidFill>
                          <a:schemeClr val="bg1">
                            <a:lumMod val="65000"/>
                          </a:schemeClr>
                        </a:solidFill>
                      </a:rPr>
                      <a:t>L</a:t>
                    </a:r>
                    <a:r>
                      <a:rPr lang="en-US" dirty="0" err="1" smtClean="0"/>
                      <a:t>ituanie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342A-41EA-A907-98EC76A651A7}"/>
                </c:ext>
              </c:extLst>
            </c:dLbl>
            <c:dLbl>
              <c:idx val="29"/>
              <c:layout>
                <c:manualLayout>
                  <c:x val="-7.672955864014977E-2"/>
                  <c:y val="0"/>
                </c:manualLayout>
              </c:layout>
              <c:tx>
                <c:rich>
                  <a:bodyPr/>
                  <a:lstStyle/>
                  <a:p>
                    <a:r>
                      <a:rPr lang="en-US" dirty="0" err="1" smtClean="0">
                        <a:solidFill>
                          <a:schemeClr val="bg1">
                            <a:lumMod val="65000"/>
                          </a:schemeClr>
                        </a:solidFill>
                      </a:rPr>
                      <a:t>C</a:t>
                    </a:r>
                    <a:r>
                      <a:rPr lang="en-US" dirty="0" err="1" smtClean="0"/>
                      <a:t>roatie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342A-41EA-A907-98EC76A651A7}"/>
                </c:ext>
              </c:extLst>
            </c:dLbl>
            <c:dLbl>
              <c:idx val="30"/>
              <c:layout>
                <c:manualLayout>
                  <c:x val="-9.5911948300187282E-3"/>
                  <c:y val="9.9869016935006764E-3"/>
                </c:manualLayout>
              </c:layout>
              <c:tx>
                <c:rich>
                  <a:bodyPr/>
                  <a:lstStyle/>
                  <a:p>
                    <a:r>
                      <a:rPr lang="en-US" dirty="0" err="1" smtClean="0">
                        <a:solidFill>
                          <a:schemeClr val="bg1">
                            <a:lumMod val="65000"/>
                          </a:schemeClr>
                        </a:solidFill>
                      </a:rPr>
                      <a:t>I</a:t>
                    </a:r>
                    <a:r>
                      <a:rPr lang="en-US" dirty="0" err="1" smtClean="0"/>
                      <a:t>sraël</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342A-41EA-A907-98EC76A651A7}"/>
                </c:ext>
              </c:extLst>
            </c:dLbl>
            <c:dLbl>
              <c:idx val="31"/>
              <c:tx>
                <c:rich>
                  <a:bodyPr/>
                  <a:lstStyle/>
                  <a:p>
                    <a:r>
                      <a:rPr lang="en-US" dirty="0" err="1" smtClean="0">
                        <a:solidFill>
                          <a:schemeClr val="bg1">
                            <a:lumMod val="65000"/>
                          </a:schemeClr>
                        </a:solidFill>
                      </a:rPr>
                      <a:t>M</a:t>
                    </a:r>
                    <a:r>
                      <a:rPr lang="en-US" dirty="0" err="1" smtClean="0"/>
                      <a:t>alte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342A-41EA-A907-98EC76A651A7}"/>
                </c:ext>
              </c:extLst>
            </c:dLbl>
            <c:dLbl>
              <c:idx val="32"/>
              <c:tx>
                <c:rich>
                  <a:bodyPr/>
                  <a:lstStyle/>
                  <a:p>
                    <a:r>
                      <a:rPr lang="en-US" dirty="0" err="1" smtClean="0">
                        <a:solidFill>
                          <a:schemeClr val="bg1">
                            <a:lumMod val="65000"/>
                          </a:schemeClr>
                        </a:solidFill>
                      </a:rPr>
                      <a:t>G</a:t>
                    </a:r>
                    <a:r>
                      <a:rPr lang="en-US" dirty="0" err="1" smtClean="0"/>
                      <a:t>rèce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342A-41EA-A907-98EC76A651A7}"/>
                </c:ext>
              </c:extLst>
            </c:dLbl>
            <c:dLbl>
              <c:idx val="33"/>
              <c:layout>
                <c:manualLayout>
                  <c:x val="-5.4350104036772789E-2"/>
                  <c:y val="-2.3303032741572274E-2"/>
                </c:manualLayout>
              </c:layout>
              <c:tx>
                <c:rich>
                  <a:bodyPr/>
                  <a:lstStyle/>
                  <a:p>
                    <a:r>
                      <a:rPr lang="en-US" dirty="0" err="1" smtClean="0">
                        <a:solidFill>
                          <a:schemeClr val="bg1">
                            <a:lumMod val="65000"/>
                          </a:schemeClr>
                        </a:solidFill>
                      </a:rPr>
                      <a:t>R</a:t>
                    </a:r>
                    <a:r>
                      <a:rPr lang="en-US" dirty="0" err="1" smtClean="0"/>
                      <a:t>oumanie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342A-41EA-A907-98EC76A651A7}"/>
                </c:ext>
              </c:extLst>
            </c:dLbl>
            <c:dLbl>
              <c:idx val="34"/>
              <c:layout>
                <c:manualLayout>
                  <c:x val="-7.9926623583489342E-2"/>
                  <c:y val="-1.997380338700129E-2"/>
                </c:manualLayout>
              </c:layout>
              <c:tx>
                <c:rich>
                  <a:bodyPr/>
                  <a:lstStyle/>
                  <a:p>
                    <a:r>
                      <a:rPr lang="en-US" dirty="0" err="1" smtClean="0">
                        <a:solidFill>
                          <a:schemeClr val="bg1">
                            <a:lumMod val="65000"/>
                          </a:schemeClr>
                        </a:solidFill>
                      </a:rPr>
                      <a:t>M</a:t>
                    </a:r>
                    <a:r>
                      <a:rPr lang="en-US" dirty="0" err="1" smtClean="0"/>
                      <a:t>oldavie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342A-41EA-A907-98EC76A651A7}"/>
                </c:ext>
              </c:extLst>
            </c:dLbl>
            <c:dLbl>
              <c:idx val="35"/>
              <c:layout>
                <c:manualLayout>
                  <c:x val="-8.951781841350813E-2"/>
                  <c:y val="2.6631737849335077E-2"/>
                </c:manualLayout>
              </c:layout>
              <c:tx>
                <c:rich>
                  <a:bodyPr/>
                  <a:lstStyle/>
                  <a:p>
                    <a:r>
                      <a:rPr lang="en-US">
                        <a:solidFill>
                          <a:schemeClr val="bg1">
                            <a:lumMod val="65000"/>
                          </a:schemeClr>
                        </a:solidFill>
                      </a:rPr>
                      <a:t>C</a:t>
                    </a:r>
                    <a:r>
                      <a:rPr lang="en-US"/>
                      <a:t>osta Rica</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342A-41EA-A907-98EC76A651A7}"/>
                </c:ext>
              </c:extLst>
            </c:dLbl>
            <c:dLbl>
              <c:idx val="36"/>
              <c:layout>
                <c:manualLayout>
                  <c:x val="-6.2342766395121735E-2"/>
                  <c:y val="-2.9960705080502092E-2"/>
                </c:manualLayout>
              </c:layout>
              <c:tx>
                <c:rich>
                  <a:bodyPr/>
                  <a:lstStyle/>
                  <a:p>
                    <a:r>
                      <a:rPr lang="en-US" dirty="0" err="1" smtClean="0">
                        <a:solidFill>
                          <a:schemeClr val="bg1">
                            <a:lumMod val="65000"/>
                          </a:schemeClr>
                        </a:solidFill>
                      </a:rPr>
                      <a:t>C</a:t>
                    </a:r>
                    <a:r>
                      <a:rPr lang="en-US" dirty="0" err="1" smtClean="0"/>
                      <a:t>olombie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4-342A-41EA-A907-98EC76A651A7}"/>
                </c:ext>
              </c:extLst>
            </c:dLbl>
            <c:dLbl>
              <c:idx val="37"/>
              <c:layout>
                <c:manualLayout>
                  <c:x val="-5.7547168980112369E-2"/>
                  <c:y val="-1.3315868924667568E-2"/>
                </c:manualLayout>
              </c:layout>
              <c:tx>
                <c:rich>
                  <a:bodyPr/>
                  <a:lstStyle/>
                  <a:p>
                    <a:r>
                      <a:rPr lang="en-US" dirty="0" err="1" smtClean="0">
                        <a:solidFill>
                          <a:schemeClr val="bg1">
                            <a:lumMod val="65000"/>
                          </a:schemeClr>
                        </a:solidFill>
                      </a:rPr>
                      <a:t>M</a:t>
                    </a:r>
                    <a:r>
                      <a:rPr lang="en-US" dirty="0" err="1" smtClean="0"/>
                      <a:t>exique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5-342A-41EA-A907-98EC76A651A7}"/>
                </c:ext>
              </c:extLst>
            </c:dLbl>
            <c:dLbl>
              <c:idx val="38"/>
              <c:layout>
                <c:manualLayout>
                  <c:x val="-7.9926623583489342E-2"/>
                  <c:y val="0"/>
                </c:manualLayout>
              </c:layout>
              <c:tx>
                <c:rich>
                  <a:bodyPr/>
                  <a:lstStyle/>
                  <a:p>
                    <a:r>
                      <a:rPr lang="en-US" dirty="0" smtClean="0">
                        <a:solidFill>
                          <a:schemeClr val="bg1">
                            <a:lumMod val="65000"/>
                          </a:schemeClr>
                        </a:solidFill>
                      </a:rPr>
                      <a:t>G</a:t>
                    </a:r>
                    <a:r>
                      <a:rPr lang="en-US" dirty="0" smtClean="0"/>
                      <a:t>eorgie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6-342A-41EA-A907-98EC76A651A7}"/>
                </c:ext>
              </c:extLst>
            </c:dLbl>
            <c:dLbl>
              <c:idx val="39"/>
              <c:layout>
                <c:manualLayout>
                  <c:x val="-9.2714883356847702E-2"/>
                  <c:y val="1.9973803387001353E-2"/>
                </c:manualLayout>
              </c:layout>
              <c:tx>
                <c:rich>
                  <a:bodyPr/>
                  <a:lstStyle/>
                  <a:p>
                    <a:r>
                      <a:rPr lang="en-US" dirty="0" err="1" smtClean="0">
                        <a:solidFill>
                          <a:schemeClr val="bg1">
                            <a:lumMod val="65000"/>
                          </a:schemeClr>
                        </a:solidFill>
                      </a:rPr>
                      <a:t>I</a:t>
                    </a:r>
                    <a:r>
                      <a:rPr lang="en-US" dirty="0" err="1" smtClean="0"/>
                      <a:t>ndonesie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7-342A-41EA-A907-98EC76A651A7}"/>
                </c:ext>
              </c:extLst>
            </c:dLbl>
            <c:dLbl>
              <c:idx val="40"/>
              <c:layout>
                <c:manualLayout>
                  <c:x val="-3.1970649433395761E-2"/>
                  <c:y val="2.3302770618168246E-2"/>
                </c:manualLayout>
              </c:layout>
              <c:tx>
                <c:rich>
                  <a:bodyPr/>
                  <a:lstStyle/>
                  <a:p>
                    <a:r>
                      <a:rPr lang="en-US" dirty="0" err="1" smtClean="0">
                        <a:solidFill>
                          <a:schemeClr val="bg1">
                            <a:lumMod val="65000"/>
                          </a:schemeClr>
                        </a:solidFill>
                      </a:rPr>
                      <a:t>Brésil</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8-342A-41EA-A907-98EC76A651A7}"/>
                </c:ext>
              </c:extLst>
            </c:dLbl>
            <c:dLbl>
              <c:idx val="41"/>
              <c:layout>
                <c:manualLayout>
                  <c:x val="-7.9926623583489398E-2"/>
                  <c:y val="1.3315868924667568E-2"/>
                </c:manualLayout>
              </c:layout>
              <c:tx>
                <c:rich>
                  <a:bodyPr/>
                  <a:lstStyle/>
                  <a:p>
                    <a:r>
                      <a:rPr lang="en-US" dirty="0" err="1" smtClean="0">
                        <a:solidFill>
                          <a:schemeClr val="bg1">
                            <a:lumMod val="65000"/>
                          </a:schemeClr>
                        </a:solidFill>
                      </a:rPr>
                      <a:t>Liban</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9-342A-41EA-A907-98EC76A651A7}"/>
                </c:ext>
              </c:extLst>
            </c:dLbl>
            <c:dLbl>
              <c:idx val="42"/>
              <c:tx>
                <c:rich>
                  <a:bodyPr/>
                  <a:lstStyle/>
                  <a:p>
                    <a:r>
                      <a:rPr lang="en-US" dirty="0" err="1" smtClean="0">
                        <a:solidFill>
                          <a:schemeClr val="bg1">
                            <a:lumMod val="65000"/>
                          </a:schemeClr>
                        </a:solidFill>
                      </a:rPr>
                      <a:t>République</a:t>
                    </a:r>
                    <a:r>
                      <a:rPr lang="en-US" dirty="0" smtClean="0">
                        <a:solidFill>
                          <a:schemeClr val="bg1">
                            <a:lumMod val="65000"/>
                          </a:schemeClr>
                        </a:solidFill>
                      </a:rPr>
                      <a:t> </a:t>
                    </a:r>
                    <a:r>
                      <a:rPr lang="en-US" dirty="0" err="1" smtClean="0">
                        <a:solidFill>
                          <a:schemeClr val="bg1">
                            <a:lumMod val="65000"/>
                          </a:schemeClr>
                        </a:solidFill>
                      </a:rPr>
                      <a:t>domincaine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A-342A-41EA-A907-98EC76A651A7}"/>
                </c:ext>
              </c:extLst>
            </c:dLbl>
            <c:spPr>
              <a:noFill/>
              <a:ln>
                <a:noFill/>
              </a:ln>
              <a:effectLst/>
            </c:spPr>
            <c:txPr>
              <a:bodyPr/>
              <a:lstStyle/>
              <a:p>
                <a:pPr>
                  <a:defRPr>
                    <a:solidFill>
                      <a:schemeClr val="bg1">
                        <a:lumMod val="65000"/>
                      </a:schemeClr>
                    </a:solidFill>
                  </a:defRPr>
                </a:pPr>
                <a:endParaRPr lang="fr-FR"/>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Tabelle1!$D$2:$D$69</c:f>
              <c:numCache>
                <c:formatCode>General</c:formatCode>
                <c:ptCount val="68"/>
                <c:pt idx="16" formatCode="0.0">
                  <c:v>14.067650060441833</c:v>
                </c:pt>
                <c:pt idx="17" formatCode="0.0">
                  <c:v>10.819570765827855</c:v>
                </c:pt>
                <c:pt idx="18" formatCode="0.0">
                  <c:v>13.641552870220982</c:v>
                </c:pt>
                <c:pt idx="19" formatCode="0.0">
                  <c:v>13.486191449031674</c:v>
                </c:pt>
                <c:pt idx="20" formatCode="0.0">
                  <c:v>11.688406258962925</c:v>
                </c:pt>
                <c:pt idx="21" formatCode="0.0">
                  <c:v>12.524511927583056</c:v>
                </c:pt>
                <c:pt idx="22" formatCode="0.0">
                  <c:v>12.669611439268147</c:v>
                </c:pt>
                <c:pt idx="23" formatCode="0.0">
                  <c:v>13.363799171213648</c:v>
                </c:pt>
                <c:pt idx="24" formatCode="0.0">
                  <c:v>14.907517870726588</c:v>
                </c:pt>
                <c:pt idx="25" formatCode="0.0">
                  <c:v>11.431935476617461</c:v>
                </c:pt>
                <c:pt idx="26" formatCode="0.0">
                  <c:v>12.248475643712645</c:v>
                </c:pt>
                <c:pt idx="27" formatCode="0.0">
                  <c:v>13.380223226058593</c:v>
                </c:pt>
                <c:pt idx="28" formatCode="0.0">
                  <c:v>11.562219679419712</c:v>
                </c:pt>
                <c:pt idx="29" formatCode="0.0">
                  <c:v>12.131278444627327</c:v>
                </c:pt>
                <c:pt idx="30" formatCode="0.0">
                  <c:v>11.16930901675612</c:v>
                </c:pt>
                <c:pt idx="31" formatCode="0.0">
                  <c:v>14.450557306631229</c:v>
                </c:pt>
                <c:pt idx="32" formatCode="0.0">
                  <c:v>12.542764174554428</c:v>
                </c:pt>
                <c:pt idx="33" formatCode="0.0">
                  <c:v>13.840715104845891</c:v>
                </c:pt>
                <c:pt idx="34" formatCode="0.0">
                  <c:v>11.577079692618057</c:v>
                </c:pt>
                <c:pt idx="35" formatCode="0.0">
                  <c:v>15.600208921247404</c:v>
                </c:pt>
                <c:pt idx="36" formatCode="0.0">
                  <c:v>13.657614780210222</c:v>
                </c:pt>
                <c:pt idx="37" formatCode="0.0">
                  <c:v>10.940160380140417</c:v>
                </c:pt>
                <c:pt idx="38" formatCode="0.0">
                  <c:v>11.08562646449675</c:v>
                </c:pt>
                <c:pt idx="39" formatCode="0.0">
                  <c:v>13.203413160189079</c:v>
                </c:pt>
                <c:pt idx="40" formatCode="0.0">
                  <c:v>12.493425266219596</c:v>
                </c:pt>
                <c:pt idx="41" formatCode="0.0">
                  <c:v>9.7006600160246919</c:v>
                </c:pt>
                <c:pt idx="42" formatCode="0.0">
                  <c:v>12.946875337298222</c:v>
                </c:pt>
              </c:numCache>
            </c:numRef>
          </c:xVal>
          <c:yVal>
            <c:numRef>
              <c:f>Tabelle1!$B$2:$B$69</c:f>
              <c:numCache>
                <c:formatCode>0</c:formatCode>
                <c:ptCount val="68"/>
                <c:pt idx="0">
                  <c:v>555.5746824983803</c:v>
                </c:pt>
                <c:pt idx="1">
                  <c:v>517.77928127313987</c:v>
                </c:pt>
                <c:pt idx="2">
                  <c:v>509.1406471204898</c:v>
                </c:pt>
                <c:pt idx="3">
                  <c:v>505.50581540018243</c:v>
                </c:pt>
                <c:pt idx="4">
                  <c:v>501.99971399904985</c:v>
                </c:pt>
                <c:pt idx="5">
                  <c:v>495.03748644934797</c:v>
                </c:pt>
                <c:pt idx="6">
                  <c:v>494.97759995106071</c:v>
                </c:pt>
                <c:pt idx="7">
                  <c:v>492.83004919957159</c:v>
                </c:pt>
                <c:pt idx="8">
                  <c:v>482.80637308386059</c:v>
                </c:pt>
                <c:pt idx="9">
                  <c:v>476.74751176879209</c:v>
                </c:pt>
                <c:pt idx="10">
                  <c:v>475.1865978922587</c:v>
                </c:pt>
                <c:pt idx="11">
                  <c:v>460.77485550976508</c:v>
                </c:pt>
                <c:pt idx="12">
                  <c:v>446.95606627464122</c:v>
                </c:pt>
                <c:pt idx="13">
                  <c:v>445.77195679583639</c:v>
                </c:pt>
                <c:pt idx="14">
                  <c:v>435.36295478004325</c:v>
                </c:pt>
                <c:pt idx="15">
                  <c:v>396.68364905628727</c:v>
                </c:pt>
                <c:pt idx="16">
                  <c:v>532.34745480583035</c:v>
                </c:pt>
                <c:pt idx="17">
                  <c:v>524.64451940514675</c:v>
                </c:pt>
                <c:pt idx="18">
                  <c:v>513.3035121799054</c:v>
                </c:pt>
                <c:pt idx="19">
                  <c:v>512.86357797346125</c:v>
                </c:pt>
                <c:pt idx="20">
                  <c:v>509.99385407231341</c:v>
                </c:pt>
                <c:pt idx="21">
                  <c:v>508.57480609219994</c:v>
                </c:pt>
                <c:pt idx="22">
                  <c:v>502.57511543491569</c:v>
                </c:pt>
                <c:pt idx="23">
                  <c:v>501.43533190449136</c:v>
                </c:pt>
                <c:pt idx="24">
                  <c:v>501.10006086625708</c:v>
                </c:pt>
                <c:pt idx="25">
                  <c:v>496.24243430963719</c:v>
                </c:pt>
                <c:pt idx="26">
                  <c:v>493.42235622478114</c:v>
                </c:pt>
                <c:pt idx="27">
                  <c:v>492.78613621721502</c:v>
                </c:pt>
                <c:pt idx="28">
                  <c:v>475.40894871427082</c:v>
                </c:pt>
                <c:pt idx="29">
                  <c:v>475.39117629697387</c:v>
                </c:pt>
                <c:pt idx="30">
                  <c:v>466.55281342493777</c:v>
                </c:pt>
                <c:pt idx="31">
                  <c:v>464.78193504731428</c:v>
                </c:pt>
                <c:pt idx="32">
                  <c:v>454.82881704469946</c:v>
                </c:pt>
                <c:pt idx="33">
                  <c:v>434.89804899882677</c:v>
                </c:pt>
                <c:pt idx="34">
                  <c:v>427.99780349354506</c:v>
                </c:pt>
                <c:pt idx="35">
                  <c:v>419.60803201567819</c:v>
                </c:pt>
                <c:pt idx="36">
                  <c:v>415.72876056662182</c:v>
                </c:pt>
                <c:pt idx="37">
                  <c:v>415.70988331756956</c:v>
                </c:pt>
                <c:pt idx="38">
                  <c:v>411.13152218984726</c:v>
                </c:pt>
                <c:pt idx="39">
                  <c:v>403.09974498931552</c:v>
                </c:pt>
                <c:pt idx="40">
                  <c:v>400.68210274807643</c:v>
                </c:pt>
                <c:pt idx="41">
                  <c:v>386.4853719786999</c:v>
                </c:pt>
                <c:pt idx="42">
                  <c:v>331.63882675324032</c:v>
                </c:pt>
                <c:pt idx="43">
                  <c:v>538.39475099228969</c:v>
                </c:pt>
                <c:pt idx="44">
                  <c:v>534.19374581562931</c:v>
                </c:pt>
                <c:pt idx="45">
                  <c:v>530.66115987576109</c:v>
                </c:pt>
                <c:pt idx="46">
                  <c:v>528.54960483785692</c:v>
                </c:pt>
                <c:pt idx="47">
                  <c:v>527.70468413804872</c:v>
                </c:pt>
                <c:pt idx="48">
                  <c:v>523.27744748831401</c:v>
                </c:pt>
                <c:pt idx="49">
                  <c:v>515.80991021459351</c:v>
                </c:pt>
                <c:pt idx="50">
                  <c:v>509.22150412581487</c:v>
                </c:pt>
                <c:pt idx="51">
                  <c:v>501.93688847876132</c:v>
                </c:pt>
                <c:pt idx="52">
                  <c:v>498.48110941919532</c:v>
                </c:pt>
                <c:pt idx="53">
                  <c:v>490.22502077362617</c:v>
                </c:pt>
                <c:pt idx="54">
                  <c:v>486.63104094420942</c:v>
                </c:pt>
                <c:pt idx="55">
                  <c:v>480.54676259517385</c:v>
                </c:pt>
                <c:pt idx="56">
                  <c:v>473.2300910845986</c:v>
                </c:pt>
                <c:pt idx="57">
                  <c:v>436.73114467510754</c:v>
                </c:pt>
                <c:pt idx="58">
                  <c:v>425.48950953326022</c:v>
                </c:pt>
                <c:pt idx="59">
                  <c:v>424.59045572719725</c:v>
                </c:pt>
                <c:pt idx="60">
                  <c:v>421.33732688334368</c:v>
                </c:pt>
                <c:pt idx="61">
                  <c:v>417.61115864617545</c:v>
                </c:pt>
                <c:pt idx="62">
                  <c:v>411.31364872700988</c:v>
                </c:pt>
                <c:pt idx="63">
                  <c:v>408.66911399169703</c:v>
                </c:pt>
                <c:pt idx="64">
                  <c:v>386.40336652036831</c:v>
                </c:pt>
                <c:pt idx="65">
                  <c:v>383.68238263468726</c:v>
                </c:pt>
                <c:pt idx="66">
                  <c:v>378.44218453849993</c:v>
                </c:pt>
                <c:pt idx="67">
                  <c:v>375.74510195446885</c:v>
                </c:pt>
              </c:numCache>
            </c:numRef>
          </c:yVal>
          <c:smooth val="0"/>
          <c:extLst xmlns:c16r2="http://schemas.microsoft.com/office/drawing/2015/06/chart">
            <c:ext xmlns:c16="http://schemas.microsoft.com/office/drawing/2014/chart" uri="{C3380CC4-5D6E-409C-BE32-E72D297353CC}">
              <c16:uniqueId val="{00000002-4EDD-4EBE-9DA2-86C93E6FD06F}"/>
            </c:ext>
          </c:extLst>
        </c:ser>
        <c:ser>
          <c:idx val="3"/>
          <c:order val="2"/>
          <c:tx>
            <c:strRef>
              <c:f>Tabelle1!$E$1</c:f>
              <c:strCache>
                <c:ptCount val="1"/>
                <c:pt idx="0">
                  <c:v>Strength of the relationship between performance and socio-economic status is below the OECD average</c:v>
                </c:pt>
              </c:strCache>
            </c:strRef>
          </c:tx>
          <c:spPr>
            <a:ln w="25400" cap="rnd">
              <a:noFill/>
              <a:round/>
            </a:ln>
            <a:effectLst/>
          </c:spPr>
          <c:marker>
            <c:symbol val="diamond"/>
            <c:size val="7"/>
            <c:spPr>
              <a:solidFill>
                <a:srgbClr val="005681"/>
              </a:solidFill>
              <a:ln w="9525">
                <a:noFill/>
              </a:ln>
              <a:effectLst/>
            </c:spPr>
          </c:marker>
          <c:dLbls>
            <c:dLbl>
              <c:idx val="43"/>
              <c:layout>
                <c:manualLayout>
                  <c:x val="-3.5167714376735278E-2"/>
                  <c:y val="-3.6618639542835812E-2"/>
                </c:manualLayout>
              </c:layout>
              <c:tx>
                <c:rich>
                  <a:bodyPr/>
                  <a:lstStyle/>
                  <a:p>
                    <a:r>
                      <a:rPr lang="en-US" dirty="0" err="1" smtClean="0">
                        <a:solidFill>
                          <a:srgbClr val="005681"/>
                        </a:solidFill>
                      </a:rPr>
                      <a:t>J</a:t>
                    </a:r>
                    <a:r>
                      <a:rPr lang="en-US" dirty="0" err="1" smtClean="0"/>
                      <a:t>apon</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B-342A-41EA-A907-98EC76A651A7}"/>
                </c:ext>
              </c:extLst>
            </c:dLbl>
            <c:dLbl>
              <c:idx val="44"/>
              <c:layout>
                <c:manualLayout>
                  <c:x val="-2.0780922131707187E-2"/>
                  <c:y val="-3.3289672311668919E-2"/>
                </c:manualLayout>
              </c:layout>
              <c:tx>
                <c:rich>
                  <a:bodyPr/>
                  <a:lstStyle/>
                  <a:p>
                    <a:r>
                      <a:rPr lang="en-US" dirty="0" err="1" smtClean="0">
                        <a:solidFill>
                          <a:srgbClr val="005681"/>
                        </a:solidFill>
                      </a:rPr>
                      <a:t>E</a:t>
                    </a:r>
                    <a:r>
                      <a:rPr lang="en-US" dirty="0" err="1" smtClean="0"/>
                      <a:t>stonie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C-342A-41EA-A907-98EC76A651A7}"/>
                </c:ext>
              </c:extLst>
            </c:dLbl>
            <c:dLbl>
              <c:idx val="45"/>
              <c:layout>
                <c:manualLayout>
                  <c:x val="-7.3532493696810308E-2"/>
                  <c:y val="-1.664483615583446E-2"/>
                </c:manualLayout>
              </c:layout>
              <c:tx>
                <c:rich>
                  <a:bodyPr/>
                  <a:lstStyle/>
                  <a:p>
                    <a:r>
                      <a:rPr lang="en-US" dirty="0" err="1" smtClean="0">
                        <a:solidFill>
                          <a:srgbClr val="005681"/>
                        </a:solidFill>
                      </a:rPr>
                      <a:t>F</a:t>
                    </a:r>
                    <a:r>
                      <a:rPr lang="en-US" dirty="0" err="1" smtClean="0"/>
                      <a:t>inlande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D-342A-41EA-A907-98EC76A651A7}"/>
                </c:ext>
              </c:extLst>
            </c:dLbl>
            <c:dLbl>
              <c:idx val="46"/>
              <c:layout>
                <c:manualLayout>
                  <c:x val="-8.312368852682897E-2"/>
                  <c:y val="-3.6618639542835812E-2"/>
                </c:manualLayout>
              </c:layout>
              <c:tx>
                <c:rich>
                  <a:bodyPr/>
                  <a:lstStyle/>
                  <a:p>
                    <a:r>
                      <a:rPr lang="en-US" dirty="0">
                        <a:solidFill>
                          <a:srgbClr val="005681"/>
                        </a:solidFill>
                      </a:rPr>
                      <a:t>M</a:t>
                    </a:r>
                    <a:r>
                      <a:rPr lang="en-US" dirty="0"/>
                      <a:t>acao (</a:t>
                    </a:r>
                    <a:r>
                      <a:rPr lang="en-US" dirty="0" smtClean="0"/>
                      <a:t>Chine)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E-342A-41EA-A907-98EC76A651A7}"/>
                </c:ext>
              </c:extLst>
            </c:dLbl>
            <c:dLbl>
              <c:idx val="47"/>
              <c:layout>
                <c:manualLayout>
                  <c:x val="-9.5911948300186692E-3"/>
                  <c:y val="-6.657934462333784E-3"/>
                </c:manualLayout>
              </c:layout>
              <c:tx>
                <c:rich>
                  <a:bodyPr/>
                  <a:lstStyle/>
                  <a:p>
                    <a:r>
                      <a:rPr lang="en-US" dirty="0" smtClean="0">
                        <a:solidFill>
                          <a:srgbClr val="005681"/>
                        </a:solidFill>
                      </a:rPr>
                      <a:t>C</a:t>
                    </a:r>
                    <a:r>
                      <a:rPr lang="en-US" dirty="0" smtClean="0"/>
                      <a:t>anada</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F-342A-41EA-A907-98EC76A651A7}"/>
                </c:ext>
              </c:extLst>
            </c:dLbl>
            <c:dLbl>
              <c:idx val="48"/>
              <c:layout>
                <c:manualLayout>
                  <c:x val="-4.3160376735084278E-2"/>
                  <c:y val="2.3302770618168246E-2"/>
                </c:manualLayout>
              </c:layout>
              <c:tx>
                <c:rich>
                  <a:bodyPr/>
                  <a:lstStyle/>
                  <a:p>
                    <a:r>
                      <a:rPr lang="en-US" dirty="0">
                        <a:solidFill>
                          <a:srgbClr val="005681"/>
                        </a:solidFill>
                      </a:rPr>
                      <a:t>H</a:t>
                    </a:r>
                    <a:r>
                      <a:rPr lang="en-US" dirty="0"/>
                      <a:t>ong Kong (</a:t>
                    </a:r>
                    <a:r>
                      <a:rPr lang="en-US" dirty="0" smtClean="0"/>
                      <a:t>Chine)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0-342A-41EA-A907-98EC76A651A7}"/>
                </c:ext>
              </c:extLst>
            </c:dLbl>
            <c:dLbl>
              <c:idx val="49"/>
              <c:layout>
                <c:manualLayout>
                  <c:x val="-1.5985324716698466E-3"/>
                  <c:y val="-1.664483615583446E-2"/>
                </c:manualLayout>
              </c:layout>
              <c:tx>
                <c:rich>
                  <a:bodyPr/>
                  <a:lstStyle/>
                  <a:p>
                    <a:r>
                      <a:rPr lang="en-US" dirty="0" err="1" smtClean="0">
                        <a:solidFill>
                          <a:srgbClr val="005681"/>
                        </a:solidFill>
                      </a:rPr>
                      <a:t>Corée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37A-4484-AFF9-47E716D9F2BB}"/>
                </c:ext>
              </c:extLst>
            </c:dLbl>
            <c:dLbl>
              <c:idx val="50"/>
              <c:layout>
                <c:manualLayout>
                  <c:x val="-7.9926623583489401E-3"/>
                  <c:y val="3.3289672311668616E-3"/>
                </c:manualLayout>
              </c:layout>
              <c:tx>
                <c:rich>
                  <a:bodyPr/>
                  <a:lstStyle/>
                  <a:p>
                    <a:r>
                      <a:rPr lang="en-US" dirty="0" err="1" smtClean="0">
                        <a:solidFill>
                          <a:srgbClr val="005681"/>
                        </a:solidFill>
                      </a:rPr>
                      <a:t>Royaume-Uni</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2-342A-41EA-A907-98EC76A651A7}"/>
                </c:ext>
              </c:extLst>
            </c:dLbl>
            <c:dLbl>
              <c:idx val="51"/>
              <c:layout>
                <c:manualLayout>
                  <c:x val="-4.3160502603782833E-2"/>
                  <c:y val="9.9869016935007077E-3"/>
                </c:manualLayout>
              </c:layout>
              <c:tx>
                <c:rich>
                  <a:bodyPr/>
                  <a:lstStyle/>
                  <a:p>
                    <a:r>
                      <a:rPr lang="en-US" dirty="0" err="1" smtClean="0">
                        <a:solidFill>
                          <a:srgbClr val="005681"/>
                        </a:solidFill>
                      </a:rPr>
                      <a:t>Danemark</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3-342A-41EA-A907-98EC76A651A7}"/>
                </c:ext>
              </c:extLst>
            </c:dLbl>
            <c:dLbl>
              <c:idx val="52"/>
              <c:tx>
                <c:rich>
                  <a:bodyPr/>
                  <a:lstStyle/>
                  <a:p>
                    <a:r>
                      <a:rPr lang="en-US" dirty="0" err="1" smtClean="0">
                        <a:solidFill>
                          <a:srgbClr val="005681"/>
                        </a:solidFill>
                      </a:rPr>
                      <a:t>N</a:t>
                    </a:r>
                    <a:r>
                      <a:rPr lang="en-US" dirty="0" err="1" smtClean="0"/>
                      <a:t>orvège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4-342A-41EA-A907-98EC76A651A7}"/>
                </c:ext>
              </c:extLst>
            </c:dLbl>
            <c:dLbl>
              <c:idx val="53"/>
              <c:layout>
                <c:manualLayout>
                  <c:x val="-3.1970649433395761E-3"/>
                  <c:y val="-3.328967231166892E-3"/>
                </c:manualLayout>
              </c:layout>
              <c:tx>
                <c:rich>
                  <a:bodyPr/>
                  <a:lstStyle/>
                  <a:p>
                    <a:r>
                      <a:rPr lang="en-US" dirty="0" err="1" smtClean="0">
                        <a:solidFill>
                          <a:srgbClr val="005681"/>
                        </a:solidFill>
                      </a:rPr>
                      <a:t>Lettonie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5-342A-41EA-A907-98EC76A651A7}"/>
                </c:ext>
              </c:extLst>
            </c:dLbl>
            <c:dLbl>
              <c:idx val="54"/>
              <c:layout>
                <c:manualLayout>
                  <c:x val="-3.1970649433395761E-3"/>
                  <c:y val="1.3315868924667568E-2"/>
                </c:manualLayout>
              </c:layout>
              <c:tx>
                <c:rich>
                  <a:bodyPr/>
                  <a:lstStyle/>
                  <a:p>
                    <a:r>
                      <a:rPr lang="en-US" dirty="0" err="1" smtClean="0">
                        <a:solidFill>
                          <a:srgbClr val="005681"/>
                        </a:solidFill>
                      </a:rPr>
                      <a:t>R</a:t>
                    </a:r>
                    <a:r>
                      <a:rPr lang="en-US" dirty="0" err="1" smtClean="0"/>
                      <a:t>ussie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6-342A-41EA-A907-98EC76A651A7}"/>
                </c:ext>
              </c:extLst>
            </c:dLbl>
            <c:dLbl>
              <c:idx val="55"/>
              <c:tx>
                <c:rich>
                  <a:bodyPr/>
                  <a:lstStyle/>
                  <a:p>
                    <a:r>
                      <a:rPr lang="en-US" dirty="0" err="1" smtClean="0">
                        <a:solidFill>
                          <a:srgbClr val="005681"/>
                        </a:solidFill>
                      </a:rPr>
                      <a:t>I</a:t>
                    </a:r>
                    <a:r>
                      <a:rPr lang="en-US" dirty="0" err="1" smtClean="0"/>
                      <a:t>talie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7-342A-41EA-A907-98EC76A651A7}"/>
                </c:ext>
              </c:extLst>
            </c:dLbl>
            <c:dLbl>
              <c:idx val="56"/>
              <c:tx>
                <c:rich>
                  <a:bodyPr/>
                  <a:lstStyle/>
                  <a:p>
                    <a:r>
                      <a:rPr lang="en-US" dirty="0" err="1" smtClean="0">
                        <a:solidFill>
                          <a:srgbClr val="005681"/>
                        </a:solidFill>
                      </a:rPr>
                      <a:t>Islande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8-342A-41EA-A907-98EC76A651A7}"/>
                </c:ext>
              </c:extLst>
            </c:dLbl>
            <c:dLbl>
              <c:idx val="57"/>
              <c:layout>
                <c:manualLayout>
                  <c:x val="-7.5131026168480039E-2"/>
                  <c:y val="-3.3289672311668919E-2"/>
                </c:manualLayout>
              </c:layout>
              <c:tx>
                <c:rich>
                  <a:bodyPr/>
                  <a:lstStyle/>
                  <a:p>
                    <a:r>
                      <a:rPr lang="en-US" dirty="0" err="1" smtClean="0">
                        <a:solidFill>
                          <a:srgbClr val="005681"/>
                        </a:solidFill>
                      </a:rPr>
                      <a:t>Émirats</a:t>
                    </a:r>
                    <a:r>
                      <a:rPr lang="en-US" dirty="0" smtClean="0">
                        <a:solidFill>
                          <a:srgbClr val="005681"/>
                        </a:solidFill>
                      </a:rPr>
                      <a:t> </a:t>
                    </a:r>
                    <a:r>
                      <a:rPr lang="en-US" dirty="0" err="1" smtClean="0">
                        <a:solidFill>
                          <a:srgbClr val="005681"/>
                        </a:solidFill>
                      </a:rPr>
                      <a:t>arabes</a:t>
                    </a:r>
                    <a:r>
                      <a:rPr lang="en-US" dirty="0" smtClean="0">
                        <a:solidFill>
                          <a:srgbClr val="005681"/>
                        </a:solidFill>
                      </a:rPr>
                      <a:t> unis</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9-342A-41EA-A907-98EC76A651A7}"/>
                </c:ext>
              </c:extLst>
            </c:dLbl>
            <c:dLbl>
              <c:idx val="58"/>
              <c:layout>
                <c:manualLayout>
                  <c:x val="-9.5911948300187282E-3"/>
                  <c:y val="6.1030360876789585E-17"/>
                </c:manualLayout>
              </c:layout>
              <c:tx>
                <c:rich>
                  <a:bodyPr/>
                  <a:lstStyle/>
                  <a:p>
                    <a:r>
                      <a:rPr lang="en-US" dirty="0" err="1" smtClean="0">
                        <a:solidFill>
                          <a:srgbClr val="005681"/>
                        </a:solidFill>
                      </a:rPr>
                      <a:t>Turquie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A-342A-41EA-A907-98EC76A651A7}"/>
                </c:ext>
              </c:extLst>
            </c:dLbl>
            <c:dLbl>
              <c:idx val="59"/>
              <c:layout>
                <c:manualLayout>
                  <c:x val="-5.5948636508442583E-2"/>
                  <c:y val="-3.3289672311668864E-2"/>
                </c:manualLayout>
              </c:layout>
              <c:tx>
                <c:rich>
                  <a:bodyPr/>
                  <a:lstStyle/>
                  <a:p>
                    <a:r>
                      <a:rPr lang="en-US" dirty="0" err="1" smtClean="0">
                        <a:solidFill>
                          <a:srgbClr val="005681"/>
                        </a:solidFill>
                      </a:rPr>
                      <a:t>T</a:t>
                    </a:r>
                    <a:r>
                      <a:rPr lang="en-US" dirty="0" err="1" smtClean="0"/>
                      <a:t>rinité</a:t>
                    </a:r>
                    <a:r>
                      <a:rPr lang="en-US" dirty="0" smtClean="0"/>
                      <a:t>-et-Tobago</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B-342A-41EA-A907-98EC76A651A7}"/>
                </c:ext>
              </c:extLst>
            </c:dLbl>
            <c:dLbl>
              <c:idx val="60"/>
              <c:layout>
                <c:manualLayout>
                  <c:x val="-2.5576519546716549E-2"/>
                  <c:y val="1.3315868924667568E-2"/>
                </c:manualLayout>
              </c:layout>
              <c:tx>
                <c:rich>
                  <a:bodyPr/>
                  <a:lstStyle/>
                  <a:p>
                    <a:r>
                      <a:rPr lang="en-US" dirty="0" err="1" smtClean="0">
                        <a:solidFill>
                          <a:srgbClr val="005681"/>
                        </a:solidFill>
                      </a:rPr>
                      <a:t>T</a:t>
                    </a:r>
                    <a:r>
                      <a:rPr lang="en-US" dirty="0" err="1" smtClean="0"/>
                      <a:t>haïlande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C-342A-41EA-A907-98EC76A651A7}"/>
                </c:ext>
              </c:extLst>
            </c:dLbl>
            <c:dLbl>
              <c:idx val="61"/>
              <c:tx>
                <c:rich>
                  <a:bodyPr/>
                  <a:lstStyle/>
                  <a:p>
                    <a:r>
                      <a:rPr lang="en-US">
                        <a:solidFill>
                          <a:srgbClr val="005681"/>
                        </a:solidFill>
                      </a:rPr>
                      <a:t>Q</a:t>
                    </a:r>
                    <a:r>
                      <a:rPr lang="en-US"/>
                      <a:t>atar</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D-342A-41EA-A907-98EC76A651A7}"/>
                </c:ext>
              </c:extLst>
            </c:dLbl>
            <c:dLbl>
              <c:idx val="62"/>
              <c:layout>
                <c:manualLayout>
                  <c:x val="-3.3569181905065547E-2"/>
                  <c:y val="2.3302770618168246E-2"/>
                </c:manualLayout>
              </c:layout>
              <c:tx>
                <c:rich>
                  <a:bodyPr/>
                  <a:lstStyle/>
                  <a:p>
                    <a:r>
                      <a:rPr lang="en-US" dirty="0" err="1" smtClean="0">
                        <a:solidFill>
                          <a:srgbClr val="005681"/>
                        </a:solidFill>
                      </a:rPr>
                      <a:t>M</a:t>
                    </a:r>
                    <a:r>
                      <a:rPr lang="en-US" dirty="0" err="1" smtClean="0"/>
                      <a:t>onténégro</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E-342A-41EA-A907-98EC76A651A7}"/>
                </c:ext>
              </c:extLst>
            </c:dLbl>
            <c:dLbl>
              <c:idx val="63"/>
              <c:layout>
                <c:manualLayout>
                  <c:x val="-2.2379454603376973E-2"/>
                  <c:y val="2.3302770618168246E-2"/>
                </c:manualLayout>
              </c:layout>
              <c:tx>
                <c:rich>
                  <a:bodyPr/>
                  <a:lstStyle/>
                  <a:p>
                    <a:r>
                      <a:rPr lang="en-US" dirty="0" err="1" smtClean="0">
                        <a:solidFill>
                          <a:srgbClr val="005681"/>
                        </a:solidFill>
                      </a:rPr>
                      <a:t>J</a:t>
                    </a:r>
                    <a:r>
                      <a:rPr lang="en-US" dirty="0" err="1" smtClean="0"/>
                      <a:t>ordanie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F-342A-41EA-A907-98EC76A651A7}"/>
                </c:ext>
              </c:extLst>
            </c:dLbl>
            <c:dLbl>
              <c:idx val="64"/>
              <c:layout>
                <c:manualLayout>
                  <c:x val="-2.5576519546716608E-2"/>
                  <c:y val="2.6631737849335136E-2"/>
                </c:manualLayout>
              </c:layout>
              <c:tx>
                <c:rich>
                  <a:bodyPr/>
                  <a:lstStyle/>
                  <a:p>
                    <a:r>
                      <a:rPr lang="en-US" dirty="0" err="1" smtClean="0">
                        <a:solidFill>
                          <a:srgbClr val="005681"/>
                        </a:solidFill>
                      </a:rPr>
                      <a:t>T</a:t>
                    </a:r>
                    <a:r>
                      <a:rPr lang="en-US" dirty="0" err="1" smtClean="0"/>
                      <a:t>unisie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0-342A-41EA-A907-98EC76A651A7}"/>
                </c:ext>
              </c:extLst>
            </c:dLbl>
            <c:dLbl>
              <c:idx val="65"/>
              <c:layout>
                <c:manualLayout>
                  <c:x val="-1.1189727301688516E-2"/>
                  <c:y val="-2.3302770618168246E-2"/>
                </c:manualLayout>
              </c:layout>
              <c:tx>
                <c:rich>
                  <a:bodyPr/>
                  <a:lstStyle/>
                  <a:p>
                    <a:r>
                      <a:rPr lang="en-US">
                        <a:solidFill>
                          <a:srgbClr val="005681"/>
                        </a:solidFill>
                      </a:rPr>
                      <a:t>F</a:t>
                    </a:r>
                    <a:r>
                      <a:rPr lang="en-US"/>
                      <a:t>YROM</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1-342A-41EA-A907-98EC76A651A7}"/>
                </c:ext>
              </c:extLst>
            </c:dLbl>
            <c:dLbl>
              <c:idx val="66"/>
              <c:layout>
                <c:manualLayout>
                  <c:x val="-2.0780922131707243E-2"/>
                  <c:y val="2.3302770618168246E-2"/>
                </c:manualLayout>
              </c:layout>
              <c:tx>
                <c:rich>
                  <a:bodyPr/>
                  <a:lstStyle/>
                  <a:p>
                    <a:r>
                      <a:rPr lang="en-US">
                        <a:solidFill>
                          <a:srgbClr val="005681"/>
                        </a:solidFill>
                      </a:rPr>
                      <a:t>K</a:t>
                    </a:r>
                    <a:r>
                      <a:rPr lang="en-US"/>
                      <a:t>osovo</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2-342A-41EA-A907-98EC76A651A7}"/>
                </c:ext>
              </c:extLst>
            </c:dLbl>
            <c:dLbl>
              <c:idx val="67"/>
              <c:layout>
                <c:manualLayout>
                  <c:x val="-4.3160376735084278E-2"/>
                  <c:y val="2.9960705080502029E-2"/>
                </c:manualLayout>
              </c:layout>
              <c:tx>
                <c:rich>
                  <a:bodyPr/>
                  <a:lstStyle/>
                  <a:p>
                    <a:r>
                      <a:rPr lang="en-US" dirty="0" err="1" smtClean="0">
                        <a:solidFill>
                          <a:srgbClr val="005681"/>
                        </a:solidFill>
                      </a:rPr>
                      <a:t>A</a:t>
                    </a:r>
                    <a:r>
                      <a:rPr lang="en-US" dirty="0" err="1" smtClean="0"/>
                      <a:t>lgérie</a:t>
                    </a:r>
                    <a:endParaRPr lang="en-US" dirty="0"/>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3-342A-41EA-A907-98EC76A651A7}"/>
                </c:ext>
              </c:extLst>
            </c:dLbl>
            <c:spPr>
              <a:noFill/>
              <a:ln>
                <a:noFill/>
              </a:ln>
              <a:effectLst/>
            </c:spPr>
            <c:txPr>
              <a:bodyPr/>
              <a:lstStyle/>
              <a:p>
                <a:pPr>
                  <a:defRPr>
                    <a:solidFill>
                      <a:srgbClr val="005681"/>
                    </a:solidFill>
                  </a:defRPr>
                </a:pPr>
                <a:endParaRPr lang="fr-FR"/>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Tabelle1!$E$2:$E$69</c:f>
              <c:numCache>
                <c:formatCode>General</c:formatCode>
                <c:ptCount val="68"/>
                <c:pt idx="43" formatCode="0.0">
                  <c:v>10.061388714953814</c:v>
                </c:pt>
                <c:pt idx="44" formatCode="0.0">
                  <c:v>7.8478994824353512</c:v>
                </c:pt>
                <c:pt idx="45" formatCode="0.0">
                  <c:v>10.007774529424836</c:v>
                </c:pt>
                <c:pt idx="46" formatCode="0.0">
                  <c:v>1.6988451200419932</c:v>
                </c:pt>
                <c:pt idx="47" formatCode="0.0">
                  <c:v>8.7690372329324742</c:v>
                </c:pt>
                <c:pt idx="48" formatCode="0.0">
                  <c:v>4.8532271800057858</c:v>
                </c:pt>
                <c:pt idx="49" formatCode="0.0">
                  <c:v>10.109405221707409</c:v>
                </c:pt>
                <c:pt idx="50" formatCode="0.0">
                  <c:v>10.534972332555759</c:v>
                </c:pt>
                <c:pt idx="51" formatCode="0.0">
                  <c:v>10.422240937790553</c:v>
                </c:pt>
                <c:pt idx="52" formatCode="0.0">
                  <c:v>8.2032603554933061</c:v>
                </c:pt>
                <c:pt idx="53" formatCode="0.0">
                  <c:v>8.7375812116092195</c:v>
                </c:pt>
                <c:pt idx="54" formatCode="0.0">
                  <c:v>6.6973043015425073</c:v>
                </c:pt>
                <c:pt idx="55" formatCode="0.0">
                  <c:v>9.6432389686295288</c:v>
                </c:pt>
                <c:pt idx="56" formatCode="0.0">
                  <c:v>4.922382462238482</c:v>
                </c:pt>
                <c:pt idx="57" formatCode="0.0">
                  <c:v>4.8731132474580008</c:v>
                </c:pt>
                <c:pt idx="58" formatCode="0.0">
                  <c:v>9.0404932653805332</c:v>
                </c:pt>
                <c:pt idx="59" formatCode="0.0">
                  <c:v>9.9587248407579949</c:v>
                </c:pt>
                <c:pt idx="60" formatCode="0.0">
                  <c:v>8.9961279690992484</c:v>
                </c:pt>
                <c:pt idx="61" formatCode="0.0">
                  <c:v>4.4231868269432155</c:v>
                </c:pt>
                <c:pt idx="62" formatCode="0.0">
                  <c:v>5.011385258604939</c:v>
                </c:pt>
                <c:pt idx="63" formatCode="0.0">
                  <c:v>9.3672359135392576</c:v>
                </c:pt>
                <c:pt idx="64" formatCode="0.0">
                  <c:v>9.00989612062879</c:v>
                </c:pt>
                <c:pt idx="65" formatCode="0.0">
                  <c:v>6.8689186754343199</c:v>
                </c:pt>
                <c:pt idx="66" formatCode="0.0">
                  <c:v>5.0957009442386454</c:v>
                </c:pt>
                <c:pt idx="67" formatCode="0.0">
                  <c:v>1.4432705988999761</c:v>
                </c:pt>
              </c:numCache>
            </c:numRef>
          </c:xVal>
          <c:yVal>
            <c:numRef>
              <c:f>Tabelle1!$B$2:$B$69</c:f>
              <c:numCache>
                <c:formatCode>0</c:formatCode>
                <c:ptCount val="68"/>
                <c:pt idx="0">
                  <c:v>555.5746824983803</c:v>
                </c:pt>
                <c:pt idx="1">
                  <c:v>517.77928127313987</c:v>
                </c:pt>
                <c:pt idx="2">
                  <c:v>509.1406471204898</c:v>
                </c:pt>
                <c:pt idx="3">
                  <c:v>505.50581540018243</c:v>
                </c:pt>
                <c:pt idx="4">
                  <c:v>501.99971399904985</c:v>
                </c:pt>
                <c:pt idx="5">
                  <c:v>495.03748644934797</c:v>
                </c:pt>
                <c:pt idx="6">
                  <c:v>494.97759995106071</c:v>
                </c:pt>
                <c:pt idx="7">
                  <c:v>492.83004919957159</c:v>
                </c:pt>
                <c:pt idx="8">
                  <c:v>482.80637308386059</c:v>
                </c:pt>
                <c:pt idx="9">
                  <c:v>476.74751176879209</c:v>
                </c:pt>
                <c:pt idx="10">
                  <c:v>475.1865978922587</c:v>
                </c:pt>
                <c:pt idx="11">
                  <c:v>460.77485550976508</c:v>
                </c:pt>
                <c:pt idx="12">
                  <c:v>446.95606627464122</c:v>
                </c:pt>
                <c:pt idx="13">
                  <c:v>445.77195679583639</c:v>
                </c:pt>
                <c:pt idx="14">
                  <c:v>435.36295478004325</c:v>
                </c:pt>
                <c:pt idx="15">
                  <c:v>396.68364905628727</c:v>
                </c:pt>
                <c:pt idx="16">
                  <c:v>532.34745480583035</c:v>
                </c:pt>
                <c:pt idx="17">
                  <c:v>524.64451940514675</c:v>
                </c:pt>
                <c:pt idx="18">
                  <c:v>513.3035121799054</c:v>
                </c:pt>
                <c:pt idx="19">
                  <c:v>512.86357797346125</c:v>
                </c:pt>
                <c:pt idx="20">
                  <c:v>509.99385407231341</c:v>
                </c:pt>
                <c:pt idx="21">
                  <c:v>508.57480609219994</c:v>
                </c:pt>
                <c:pt idx="22">
                  <c:v>502.57511543491569</c:v>
                </c:pt>
                <c:pt idx="23">
                  <c:v>501.43533190449136</c:v>
                </c:pt>
                <c:pt idx="24">
                  <c:v>501.10006086625708</c:v>
                </c:pt>
                <c:pt idx="25">
                  <c:v>496.24243430963719</c:v>
                </c:pt>
                <c:pt idx="26">
                  <c:v>493.42235622478114</c:v>
                </c:pt>
                <c:pt idx="27">
                  <c:v>492.78613621721502</c:v>
                </c:pt>
                <c:pt idx="28">
                  <c:v>475.40894871427082</c:v>
                </c:pt>
                <c:pt idx="29">
                  <c:v>475.39117629697387</c:v>
                </c:pt>
                <c:pt idx="30">
                  <c:v>466.55281342493777</c:v>
                </c:pt>
                <c:pt idx="31">
                  <c:v>464.78193504731428</c:v>
                </c:pt>
                <c:pt idx="32">
                  <c:v>454.82881704469946</c:v>
                </c:pt>
                <c:pt idx="33">
                  <c:v>434.89804899882677</c:v>
                </c:pt>
                <c:pt idx="34">
                  <c:v>427.99780349354506</c:v>
                </c:pt>
                <c:pt idx="35">
                  <c:v>419.60803201567819</c:v>
                </c:pt>
                <c:pt idx="36">
                  <c:v>415.72876056662182</c:v>
                </c:pt>
                <c:pt idx="37">
                  <c:v>415.70988331756956</c:v>
                </c:pt>
                <c:pt idx="38">
                  <c:v>411.13152218984726</c:v>
                </c:pt>
                <c:pt idx="39">
                  <c:v>403.09974498931552</c:v>
                </c:pt>
                <c:pt idx="40">
                  <c:v>400.68210274807643</c:v>
                </c:pt>
                <c:pt idx="41">
                  <c:v>386.4853719786999</c:v>
                </c:pt>
                <c:pt idx="42">
                  <c:v>331.63882675324032</c:v>
                </c:pt>
                <c:pt idx="43">
                  <c:v>538.39475099228969</c:v>
                </c:pt>
                <c:pt idx="44">
                  <c:v>534.19374581562931</c:v>
                </c:pt>
                <c:pt idx="45">
                  <c:v>530.66115987576109</c:v>
                </c:pt>
                <c:pt idx="46">
                  <c:v>528.54960483785692</c:v>
                </c:pt>
                <c:pt idx="47">
                  <c:v>527.70468413804872</c:v>
                </c:pt>
                <c:pt idx="48">
                  <c:v>523.27744748831401</c:v>
                </c:pt>
                <c:pt idx="49">
                  <c:v>515.80991021459351</c:v>
                </c:pt>
                <c:pt idx="50">
                  <c:v>509.22150412581487</c:v>
                </c:pt>
                <c:pt idx="51">
                  <c:v>501.93688847876132</c:v>
                </c:pt>
                <c:pt idx="52">
                  <c:v>498.48110941919532</c:v>
                </c:pt>
                <c:pt idx="53">
                  <c:v>490.22502077362617</c:v>
                </c:pt>
                <c:pt idx="54">
                  <c:v>486.63104094420942</c:v>
                </c:pt>
                <c:pt idx="55">
                  <c:v>480.54676259517385</c:v>
                </c:pt>
                <c:pt idx="56">
                  <c:v>473.2300910845986</c:v>
                </c:pt>
                <c:pt idx="57">
                  <c:v>436.73114467510754</c:v>
                </c:pt>
                <c:pt idx="58">
                  <c:v>425.48950953326022</c:v>
                </c:pt>
                <c:pt idx="59">
                  <c:v>424.59045572719725</c:v>
                </c:pt>
                <c:pt idx="60">
                  <c:v>421.33732688334368</c:v>
                </c:pt>
                <c:pt idx="61">
                  <c:v>417.61115864617545</c:v>
                </c:pt>
                <c:pt idx="62">
                  <c:v>411.31364872700988</c:v>
                </c:pt>
                <c:pt idx="63">
                  <c:v>408.66911399169703</c:v>
                </c:pt>
                <c:pt idx="64">
                  <c:v>386.40336652036831</c:v>
                </c:pt>
                <c:pt idx="65">
                  <c:v>383.68238263468726</c:v>
                </c:pt>
                <c:pt idx="66">
                  <c:v>378.44218453849993</c:v>
                </c:pt>
                <c:pt idx="67">
                  <c:v>375.74510195446885</c:v>
                </c:pt>
              </c:numCache>
            </c:numRef>
          </c:yVal>
          <c:smooth val="0"/>
          <c:extLst xmlns:c16r2="http://schemas.microsoft.com/office/drawing/2015/06/chart">
            <c:ext xmlns:c16="http://schemas.microsoft.com/office/drawing/2014/chart" uri="{C3380CC4-5D6E-409C-BE32-E72D297353CC}">
              <c16:uniqueId val="{00000003-4EDD-4EBE-9DA2-86C93E6FD06F}"/>
            </c:ext>
          </c:extLst>
        </c:ser>
        <c:dLbls>
          <c:showLegendKey val="0"/>
          <c:showVal val="0"/>
          <c:showCatName val="0"/>
          <c:showSerName val="0"/>
          <c:showPercent val="0"/>
          <c:showBubbleSize val="0"/>
        </c:dLbls>
        <c:axId val="87751680"/>
        <c:axId val="87750528"/>
      </c:scatterChart>
      <c:valAx>
        <c:axId val="87751680"/>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fr-FR" sz="1000" b="0" i="0" u="none" strike="noStrike" baseline="0" dirty="0" smtClean="0"/>
                  <a:t>Pourcentage de la variation de la performance expliqué par le niveau socio-économique </a:t>
                </a:r>
              </a:p>
            </c:rich>
          </c:tx>
          <c:layout>
            <c:manualLayout>
              <c:xMode val="edge"/>
              <c:yMode val="edge"/>
              <c:x val="0.22463560067752603"/>
              <c:y val="0.95172990517254941"/>
            </c:manualLayout>
          </c:layout>
          <c:overlay val="0"/>
          <c:spPr>
            <a:noFill/>
            <a:ln>
              <a:noFill/>
            </a:ln>
            <a:effectLst/>
          </c:spPr>
        </c:title>
        <c:numFmt formatCode="0" sourceLinked="0"/>
        <c:majorTickMark val="none"/>
        <c:minorTickMark val="none"/>
        <c:tickLblPos val="low"/>
        <c:spPr>
          <a:noFill/>
          <a:ln w="15875" cap="flat" cmpd="sng" algn="ctr">
            <a:solidFill>
              <a:srgbClr val="00568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crossAx val="87750528"/>
        <c:crossesAt val="490.92824950999983"/>
        <c:crossBetween val="midCat"/>
      </c:valAx>
      <c:valAx>
        <c:axId val="87750528"/>
        <c:scaling>
          <c:orientation val="minMax"/>
          <c:max val="575"/>
          <c:min val="30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en-GB" sz="1400" b="0" i="0" u="none" strike="noStrike" baseline="0" dirty="0" smtClean="0"/>
                  <a:t>Score </a:t>
                </a:r>
                <a:r>
                  <a:rPr lang="en-GB" sz="1400" b="0" i="0" u="none" strike="noStrike" baseline="0" dirty="0" err="1" smtClean="0"/>
                  <a:t>moyen</a:t>
                </a:r>
                <a:r>
                  <a:rPr lang="en-GB" sz="1400" b="0" i="0" u="none" strike="noStrike" baseline="0" dirty="0" smtClean="0"/>
                  <a:t> </a:t>
                </a:r>
                <a:r>
                  <a:rPr lang="en-GB" sz="1400" b="0" i="0" u="none" strike="noStrike" baseline="0" dirty="0" err="1" smtClean="0"/>
                  <a:t>en</a:t>
                </a:r>
                <a:r>
                  <a:rPr lang="en-GB" sz="1400" b="0" i="0" u="none" strike="noStrike" baseline="0" dirty="0" smtClean="0"/>
                  <a:t> sciences </a:t>
                </a:r>
              </a:p>
            </c:rich>
          </c:tx>
          <c:layout>
            <c:manualLayout>
              <c:xMode val="edge"/>
              <c:yMode val="edge"/>
              <c:x val="8.931642849581749E-4"/>
              <c:y val="0.2177714220712742"/>
            </c:manualLayout>
          </c:layout>
          <c:overlay val="0"/>
          <c:spPr>
            <a:noFill/>
            <a:ln>
              <a:noFill/>
            </a:ln>
            <a:effectLst/>
          </c:spPr>
        </c:title>
        <c:numFmt formatCode="0" sourceLinked="1"/>
        <c:majorTickMark val="none"/>
        <c:minorTickMark val="none"/>
        <c:tickLblPos val="high"/>
        <c:spPr>
          <a:noFill/>
          <a:ln w="15875" cap="flat" cmpd="sng" algn="ctr">
            <a:solidFill>
              <a:srgbClr val="00568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crossAx val="87751680"/>
        <c:crossesAt val="12.3"/>
        <c:crossBetween val="midCat"/>
      </c:valAx>
      <c:spPr>
        <a:noFill/>
        <a:ln>
          <a:solidFill>
            <a:srgbClr val="0070C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000" b="1" i="0" u="none" strike="noStrike" kern="1200" spc="0" baseline="0">
                <a:solidFill>
                  <a:schemeClr val="tx1"/>
                </a:solidFill>
                <a:latin typeface="HelveticaNeueLT Std"/>
                <a:ea typeface="+mn-ea"/>
                <a:cs typeface="+mn-cs"/>
              </a:defRPr>
            </a:pPr>
            <a:r>
              <a:rPr lang="en-US" sz="1000" b="1" i="0" u="none" strike="noStrike" baseline="0" dirty="0" err="1" smtClean="0">
                <a:effectLst/>
              </a:rPr>
              <a:t>Pourcentage</a:t>
            </a:r>
            <a:r>
              <a:rPr lang="en-US" sz="1000" b="1" i="0" u="none" strike="noStrike" baseline="0" dirty="0" smtClean="0">
                <a:effectLst/>
              </a:rPr>
              <a:t> </a:t>
            </a:r>
            <a:r>
              <a:rPr lang="en-US" sz="1000" b="1" i="0" u="none" strike="noStrike" baseline="0" dirty="0" err="1" smtClean="0">
                <a:effectLst/>
              </a:rPr>
              <a:t>d’élèves</a:t>
            </a:r>
            <a:r>
              <a:rPr lang="en-US" sz="1000" b="1" i="0" u="none" strike="noStrike" baseline="0" dirty="0" smtClean="0">
                <a:effectLst/>
              </a:rPr>
              <a:t> </a:t>
            </a:r>
            <a:r>
              <a:rPr lang="en-US" sz="1000" b="1" i="0" u="none" strike="noStrike" baseline="0" dirty="0" err="1" smtClean="0">
                <a:effectLst/>
              </a:rPr>
              <a:t>envisageant</a:t>
            </a:r>
            <a:r>
              <a:rPr lang="en-US" sz="1000" b="1" i="0" u="none" strike="noStrike" baseline="0" dirty="0" smtClean="0">
                <a:effectLst/>
              </a:rPr>
              <a:t> </a:t>
            </a:r>
            <a:r>
              <a:rPr lang="en-US" sz="1000" b="1" i="0" u="none" strike="noStrike" baseline="0" dirty="0" err="1" smtClean="0">
                <a:effectLst/>
              </a:rPr>
              <a:t>d’exercer</a:t>
            </a:r>
            <a:r>
              <a:rPr lang="en-US" sz="1000" b="1" i="0" u="none" strike="noStrike" baseline="0" dirty="0" smtClean="0">
                <a:effectLst/>
              </a:rPr>
              <a:t> </a:t>
            </a:r>
            <a:r>
              <a:rPr lang="en-US" sz="1000" b="1" i="0" u="none" strike="noStrike" baseline="0" dirty="0" err="1" smtClean="0">
                <a:effectLst/>
              </a:rPr>
              <a:t>une</a:t>
            </a:r>
            <a:r>
              <a:rPr lang="en-US" sz="1000" b="1" i="0" u="none" strike="noStrike" baseline="0" dirty="0" smtClean="0">
                <a:effectLst/>
              </a:rPr>
              <a:t> profession </a:t>
            </a:r>
            <a:r>
              <a:rPr lang="en-US" sz="1000" b="1" i="0" u="none" strike="noStrike" baseline="0" dirty="0" err="1" smtClean="0">
                <a:effectLst/>
              </a:rPr>
              <a:t>intellectuelle</a:t>
            </a:r>
            <a:r>
              <a:rPr lang="en-US" sz="1000" b="1" i="0" u="none" strike="noStrike" baseline="0" dirty="0" smtClean="0">
                <a:effectLst/>
              </a:rPr>
              <a:t> </a:t>
            </a:r>
          </a:p>
          <a:p>
            <a:pPr algn="l">
              <a:defRPr sz="1000" b="1" i="0" u="none" strike="noStrike" kern="1200" spc="0" baseline="0">
                <a:solidFill>
                  <a:schemeClr val="tx1"/>
                </a:solidFill>
                <a:latin typeface="HelveticaNeueLT Std"/>
                <a:ea typeface="+mn-ea"/>
                <a:cs typeface="+mn-cs"/>
              </a:defRPr>
            </a:pPr>
            <a:r>
              <a:rPr lang="en-US" sz="1000" b="1" i="0" u="none" strike="noStrike" baseline="0" dirty="0" err="1" smtClean="0">
                <a:effectLst/>
              </a:rPr>
              <a:t>ou</a:t>
            </a:r>
            <a:r>
              <a:rPr lang="en-US" sz="1000" b="1" i="0" u="none" strike="noStrike" baseline="0" dirty="0" smtClean="0">
                <a:effectLst/>
              </a:rPr>
              <a:t> technique à </a:t>
            </a:r>
            <a:r>
              <a:rPr lang="en-US" sz="1000" b="1" i="0" u="none" strike="noStrike" baseline="0" dirty="0" err="1" smtClean="0">
                <a:effectLst/>
              </a:rPr>
              <a:t>caractère</a:t>
            </a:r>
            <a:r>
              <a:rPr lang="en-US" sz="1000" b="1" i="0" u="none" strike="noStrike" baseline="0" dirty="0" smtClean="0">
                <a:effectLst/>
              </a:rPr>
              <a:t> </a:t>
            </a:r>
            <a:r>
              <a:rPr lang="en-US" sz="1000" b="1" i="0" u="none" strike="noStrike" baseline="0" dirty="0" err="1" smtClean="0">
                <a:effectLst/>
              </a:rPr>
              <a:t>scientifique</a:t>
            </a:r>
            <a:r>
              <a:rPr lang="en-US" sz="1000" b="1" i="0" u="none" strike="noStrike" baseline="0" dirty="0" smtClean="0">
                <a:effectLst/>
              </a:rPr>
              <a:t> à </a:t>
            </a:r>
            <a:r>
              <a:rPr lang="en-US" sz="1000" b="1" i="0" u="none" strike="noStrike" baseline="0" dirty="0" err="1" smtClean="0">
                <a:effectLst/>
              </a:rPr>
              <a:t>l’âge</a:t>
            </a:r>
            <a:r>
              <a:rPr lang="en-US" sz="1000" b="1" i="0" u="none" strike="noStrike" baseline="0" dirty="0" smtClean="0">
                <a:effectLst/>
              </a:rPr>
              <a:t> de 30 </a:t>
            </a:r>
            <a:r>
              <a:rPr lang="en-US" sz="1000" b="1" i="0" u="none" strike="noStrike" baseline="0" dirty="0" err="1" smtClean="0">
                <a:effectLst/>
              </a:rPr>
              <a:t>ans</a:t>
            </a:r>
            <a:endParaRPr lang="de-DE" sz="1000" b="1" dirty="0"/>
          </a:p>
        </c:rich>
      </c:tx>
      <c:layout>
        <c:manualLayout>
          <c:xMode val="edge"/>
          <c:yMode val="edge"/>
          <c:x val="3.1826108413634133E-2"/>
          <c:y val="3.6763099847737082E-2"/>
        </c:manualLayout>
      </c:layout>
      <c:overlay val="0"/>
      <c:spPr>
        <a:noFill/>
        <a:ln>
          <a:noFill/>
        </a:ln>
        <a:effectLst/>
      </c:spPr>
    </c:title>
    <c:autoTitleDeleted val="0"/>
    <c:plotArea>
      <c:layout>
        <c:manualLayout>
          <c:layoutTarget val="inner"/>
          <c:xMode val="edge"/>
          <c:yMode val="edge"/>
          <c:x val="3.762760837137126E-2"/>
          <c:y val="0.15026476273984832"/>
          <c:w val="0.95359769417033768"/>
          <c:h val="0.4762397743582511"/>
        </c:manualLayout>
      </c:layout>
      <c:lineChart>
        <c:grouping val="standard"/>
        <c:varyColors val="0"/>
        <c:ser>
          <c:idx val="3"/>
          <c:order val="0"/>
          <c:tx>
            <c:strRef>
              <c:f>Tabelle1!$E$1</c:f>
              <c:strCache>
                <c:ptCount val="1"/>
                <c:pt idx="0">
                  <c:v>Élèves les plus performants en sciences (niveau 5 et au-delà)</c:v>
                </c:pt>
              </c:strCache>
            </c:strRef>
          </c:tx>
          <c:spPr>
            <a:ln w="25400" cap="rnd">
              <a:noFill/>
              <a:round/>
            </a:ln>
            <a:effectLst/>
          </c:spPr>
          <c:marker>
            <c:symbol val="circle"/>
            <c:size val="7"/>
            <c:spPr>
              <a:solidFill>
                <a:schemeClr val="accent1">
                  <a:lumMod val="50000"/>
                </a:schemeClr>
              </a:solidFill>
              <a:ln w="9525">
                <a:noFill/>
              </a:ln>
              <a:effectLst/>
            </c:spPr>
          </c:marker>
          <c:cat>
            <c:strRef>
              <c:f>Tabelle1!$A$2:$A$43</c:f>
              <c:strCache>
                <c:ptCount val="37"/>
                <c:pt idx="0">
                  <c:v>Allemagne</c:v>
                </c:pt>
                <c:pt idx="1">
                  <c:v>Finlande</c:v>
                </c:pt>
                <c:pt idx="2">
                  <c:v>Pays-Bas</c:v>
                </c:pt>
                <c:pt idx="3">
                  <c:v>Danemark</c:v>
                </c:pt>
                <c:pt idx="4">
                  <c:v>Japon</c:v>
                </c:pt>
                <c:pt idx="5">
                  <c:v>Rép. tchèque</c:v>
                </c:pt>
                <c:pt idx="6">
                  <c:v>Corée</c:v>
                </c:pt>
                <c:pt idx="7">
                  <c:v>France </c:v>
                </c:pt>
                <c:pt idx="8">
                  <c:v>Hongrie</c:v>
                </c:pt>
                <c:pt idx="9">
                  <c:v>Suède</c:v>
                </c:pt>
                <c:pt idx="10">
                  <c:v>Suisse</c:v>
                </c:pt>
                <c:pt idx="11">
                  <c:v>Pologne</c:v>
                </c:pt>
                <c:pt idx="12">
                  <c:v>Luxembourg</c:v>
                </c:pt>
                <c:pt idx="13">
                  <c:v>Rep. slovaque</c:v>
                </c:pt>
                <c:pt idx="14">
                  <c:v>Lettonie</c:v>
                </c:pt>
                <c:pt idx="15">
                  <c:v>Estonie</c:v>
                </c:pt>
                <c:pt idx="16">
                  <c:v>Autriche</c:v>
                </c:pt>
                <c:pt idx="17">
                  <c:v>Nouvelle-Zélande</c:v>
                </c:pt>
                <c:pt idx="18">
                  <c:v>Italie</c:v>
                </c:pt>
                <c:pt idx="19">
                  <c:v>Moyenne OCDE</c:v>
                </c:pt>
                <c:pt idx="20">
                  <c:v>Portugal </c:v>
                </c:pt>
                <c:pt idx="21">
                  <c:v>Islande</c:v>
                </c:pt>
                <c:pt idx="22">
                  <c:v>Belgique</c:v>
                </c:pt>
                <c:pt idx="23">
                  <c:v>Irlande</c:v>
                </c:pt>
                <c:pt idx="24">
                  <c:v>Espagne</c:v>
                </c:pt>
                <c:pt idx="25">
                  <c:v>Grèce</c:v>
                </c:pt>
                <c:pt idx="26">
                  <c:v>Australie</c:v>
                </c:pt>
                <c:pt idx="27">
                  <c:v>Royaume-Uni</c:v>
                </c:pt>
                <c:pt idx="28">
                  <c:v>Norvège</c:v>
                </c:pt>
                <c:pt idx="29">
                  <c:v>Israël</c:v>
                </c:pt>
                <c:pt idx="30">
                  <c:v>Canada </c:v>
                </c:pt>
                <c:pt idx="31">
                  <c:v>Slovénie</c:v>
                </c:pt>
                <c:pt idx="32">
                  <c:v>Turquie</c:v>
                </c:pt>
                <c:pt idx="33">
                  <c:v>États-Unis</c:v>
                </c:pt>
                <c:pt idx="34">
                  <c:v>Chili</c:v>
                </c:pt>
                <c:pt idx="35">
                  <c:v>Mexique</c:v>
                </c:pt>
                <c:pt idx="36">
                  <c:v>Brésil</c:v>
                </c:pt>
              </c:strCache>
            </c:strRef>
          </c:cat>
          <c:val>
            <c:numRef>
              <c:f>Tabelle1!$E$2:$E$43</c:f>
              <c:numCache>
                <c:formatCode>0.0</c:formatCode>
                <c:ptCount val="37"/>
                <c:pt idx="0">
                  <c:v>32.4</c:v>
                </c:pt>
                <c:pt idx="1">
                  <c:v>31.5</c:v>
                </c:pt>
                <c:pt idx="2">
                  <c:v>30.5</c:v>
                </c:pt>
                <c:pt idx="3">
                  <c:v>24.9</c:v>
                </c:pt>
                <c:pt idx="4">
                  <c:v>26.1</c:v>
                </c:pt>
                <c:pt idx="5">
                  <c:v>35.200000000000003</c:v>
                </c:pt>
                <c:pt idx="6">
                  <c:v>40.5</c:v>
                </c:pt>
                <c:pt idx="7">
                  <c:v>47.8</c:v>
                </c:pt>
                <c:pt idx="8">
                  <c:v>45</c:v>
                </c:pt>
                <c:pt idx="9">
                  <c:v>37.299999999999997</c:v>
                </c:pt>
                <c:pt idx="10">
                  <c:v>30.7</c:v>
                </c:pt>
                <c:pt idx="11">
                  <c:v>36.6</c:v>
                </c:pt>
                <c:pt idx="12">
                  <c:v>45.1</c:v>
                </c:pt>
                <c:pt idx="13">
                  <c:v>41</c:v>
                </c:pt>
                <c:pt idx="14">
                  <c:v>43.9</c:v>
                </c:pt>
                <c:pt idx="15">
                  <c:v>38.4</c:v>
                </c:pt>
                <c:pt idx="16">
                  <c:v>35.200000000000003</c:v>
                </c:pt>
                <c:pt idx="17">
                  <c:v>39.6</c:v>
                </c:pt>
                <c:pt idx="18">
                  <c:v>39.299999999999997</c:v>
                </c:pt>
                <c:pt idx="19">
                  <c:v>41.7</c:v>
                </c:pt>
                <c:pt idx="20">
                  <c:v>56</c:v>
                </c:pt>
                <c:pt idx="21">
                  <c:v>48.1</c:v>
                </c:pt>
                <c:pt idx="22">
                  <c:v>46</c:v>
                </c:pt>
                <c:pt idx="23">
                  <c:v>45.7</c:v>
                </c:pt>
                <c:pt idx="24">
                  <c:v>56</c:v>
                </c:pt>
                <c:pt idx="25">
                  <c:v>58</c:v>
                </c:pt>
                <c:pt idx="26">
                  <c:v>47.9</c:v>
                </c:pt>
                <c:pt idx="27">
                  <c:v>43.8</c:v>
                </c:pt>
                <c:pt idx="28">
                  <c:v>41.7</c:v>
                </c:pt>
                <c:pt idx="29">
                  <c:v>35.700000000000003</c:v>
                </c:pt>
                <c:pt idx="30">
                  <c:v>49.7</c:v>
                </c:pt>
                <c:pt idx="31">
                  <c:v>40.799999999999997</c:v>
                </c:pt>
                <c:pt idx="33">
                  <c:v>51.2</c:v>
                </c:pt>
                <c:pt idx="34">
                  <c:v>55.7</c:v>
                </c:pt>
                <c:pt idx="36">
                  <c:v>53.2</c:v>
                </c:pt>
              </c:numCache>
            </c:numRef>
          </c:val>
          <c:smooth val="0"/>
          <c:extLst xmlns:c16r2="http://schemas.microsoft.com/office/drawing/2015/06/chart">
            <c:ext xmlns:c16="http://schemas.microsoft.com/office/drawing/2014/chart" uri="{C3380CC4-5D6E-409C-BE32-E72D297353CC}">
              <c16:uniqueId val="{00000001-3196-4442-8423-CC7E40057702}"/>
            </c:ext>
          </c:extLst>
        </c:ser>
        <c:ser>
          <c:idx val="2"/>
          <c:order val="1"/>
          <c:tx>
            <c:strRef>
              <c:f>Tabelle1!$D$1</c:f>
              <c:strCache>
                <c:ptCount val="1"/>
                <c:pt idx="0">
                  <c:v>Élèves performants en sciences (niveau 4)</c:v>
                </c:pt>
              </c:strCache>
            </c:strRef>
          </c:tx>
          <c:spPr>
            <a:ln w="25400" cap="rnd">
              <a:noFill/>
              <a:round/>
            </a:ln>
            <a:effectLst/>
          </c:spPr>
          <c:marker>
            <c:symbol val="diamond"/>
            <c:size val="7"/>
            <c:spPr>
              <a:solidFill>
                <a:srgbClr val="00AE88"/>
              </a:solidFill>
              <a:ln w="9525">
                <a:noFill/>
              </a:ln>
              <a:effectLst/>
            </c:spPr>
          </c:marker>
          <c:cat>
            <c:strRef>
              <c:f>Tabelle1!$A$2:$A$43</c:f>
              <c:strCache>
                <c:ptCount val="37"/>
                <c:pt idx="0">
                  <c:v>Allemagne</c:v>
                </c:pt>
                <c:pt idx="1">
                  <c:v>Finlande</c:v>
                </c:pt>
                <c:pt idx="2">
                  <c:v>Pays-Bas</c:v>
                </c:pt>
                <c:pt idx="3">
                  <c:v>Danemark</c:v>
                </c:pt>
                <c:pt idx="4">
                  <c:v>Japon</c:v>
                </c:pt>
                <c:pt idx="5">
                  <c:v>Rép. tchèque</c:v>
                </c:pt>
                <c:pt idx="6">
                  <c:v>Corée</c:v>
                </c:pt>
                <c:pt idx="7">
                  <c:v>France </c:v>
                </c:pt>
                <c:pt idx="8">
                  <c:v>Hongrie</c:v>
                </c:pt>
                <c:pt idx="9">
                  <c:v>Suède</c:v>
                </c:pt>
                <c:pt idx="10">
                  <c:v>Suisse</c:v>
                </c:pt>
                <c:pt idx="11">
                  <c:v>Pologne</c:v>
                </c:pt>
                <c:pt idx="12">
                  <c:v>Luxembourg</c:v>
                </c:pt>
                <c:pt idx="13">
                  <c:v>Rep. slovaque</c:v>
                </c:pt>
                <c:pt idx="14">
                  <c:v>Lettonie</c:v>
                </c:pt>
                <c:pt idx="15">
                  <c:v>Estonie</c:v>
                </c:pt>
                <c:pt idx="16">
                  <c:v>Autriche</c:v>
                </c:pt>
                <c:pt idx="17">
                  <c:v>Nouvelle-Zélande</c:v>
                </c:pt>
                <c:pt idx="18">
                  <c:v>Italie</c:v>
                </c:pt>
                <c:pt idx="19">
                  <c:v>Moyenne OCDE</c:v>
                </c:pt>
                <c:pt idx="20">
                  <c:v>Portugal </c:v>
                </c:pt>
                <c:pt idx="21">
                  <c:v>Islande</c:v>
                </c:pt>
                <c:pt idx="22">
                  <c:v>Belgique</c:v>
                </c:pt>
                <c:pt idx="23">
                  <c:v>Irlande</c:v>
                </c:pt>
                <c:pt idx="24">
                  <c:v>Espagne</c:v>
                </c:pt>
                <c:pt idx="25">
                  <c:v>Grèce</c:v>
                </c:pt>
                <c:pt idx="26">
                  <c:v>Australie</c:v>
                </c:pt>
                <c:pt idx="27">
                  <c:v>Royaume-Uni</c:v>
                </c:pt>
                <c:pt idx="28">
                  <c:v>Norvège</c:v>
                </c:pt>
                <c:pt idx="29">
                  <c:v>Israël</c:v>
                </c:pt>
                <c:pt idx="30">
                  <c:v>Canada </c:v>
                </c:pt>
                <c:pt idx="31">
                  <c:v>Slovénie</c:v>
                </c:pt>
                <c:pt idx="32">
                  <c:v>Turquie</c:v>
                </c:pt>
                <c:pt idx="33">
                  <c:v>États-Unis</c:v>
                </c:pt>
                <c:pt idx="34">
                  <c:v>Chili</c:v>
                </c:pt>
                <c:pt idx="35">
                  <c:v>Mexique</c:v>
                </c:pt>
                <c:pt idx="36">
                  <c:v>Brésil</c:v>
                </c:pt>
              </c:strCache>
            </c:strRef>
          </c:cat>
          <c:val>
            <c:numRef>
              <c:f>Tabelle1!$D$2:$D$43</c:f>
              <c:numCache>
                <c:formatCode>0.0</c:formatCode>
                <c:ptCount val="37"/>
                <c:pt idx="0">
                  <c:v>21.5</c:v>
                </c:pt>
                <c:pt idx="1">
                  <c:v>22.5</c:v>
                </c:pt>
                <c:pt idx="2">
                  <c:v>24.5</c:v>
                </c:pt>
                <c:pt idx="3">
                  <c:v>18.2</c:v>
                </c:pt>
                <c:pt idx="4">
                  <c:v>22</c:v>
                </c:pt>
                <c:pt idx="5">
                  <c:v>27.1</c:v>
                </c:pt>
                <c:pt idx="6">
                  <c:v>23.2</c:v>
                </c:pt>
                <c:pt idx="7">
                  <c:v>34.1</c:v>
                </c:pt>
                <c:pt idx="8">
                  <c:v>32</c:v>
                </c:pt>
                <c:pt idx="9">
                  <c:v>29.4</c:v>
                </c:pt>
                <c:pt idx="10">
                  <c:v>26.7</c:v>
                </c:pt>
                <c:pt idx="11">
                  <c:v>31.3</c:v>
                </c:pt>
                <c:pt idx="12">
                  <c:v>33.200000000000003</c:v>
                </c:pt>
                <c:pt idx="13">
                  <c:v>32.6</c:v>
                </c:pt>
                <c:pt idx="14">
                  <c:v>30.5</c:v>
                </c:pt>
                <c:pt idx="15">
                  <c:v>28.8</c:v>
                </c:pt>
                <c:pt idx="16">
                  <c:v>28.9</c:v>
                </c:pt>
                <c:pt idx="17">
                  <c:v>32.5</c:v>
                </c:pt>
                <c:pt idx="18">
                  <c:v>34.6</c:v>
                </c:pt>
                <c:pt idx="19">
                  <c:v>34.1</c:v>
                </c:pt>
                <c:pt idx="20">
                  <c:v>42.2</c:v>
                </c:pt>
                <c:pt idx="21">
                  <c:v>34.200000000000003</c:v>
                </c:pt>
                <c:pt idx="22">
                  <c:v>37</c:v>
                </c:pt>
                <c:pt idx="23">
                  <c:v>37.4</c:v>
                </c:pt>
                <c:pt idx="24">
                  <c:v>44.4</c:v>
                </c:pt>
                <c:pt idx="25">
                  <c:v>40.799999999999997</c:v>
                </c:pt>
                <c:pt idx="26">
                  <c:v>38</c:v>
                </c:pt>
                <c:pt idx="27">
                  <c:v>35.5</c:v>
                </c:pt>
                <c:pt idx="28">
                  <c:v>36.6</c:v>
                </c:pt>
                <c:pt idx="29">
                  <c:v>32.1</c:v>
                </c:pt>
                <c:pt idx="30">
                  <c:v>41.1</c:v>
                </c:pt>
                <c:pt idx="31">
                  <c:v>37.4</c:v>
                </c:pt>
                <c:pt idx="32">
                  <c:v>48.4</c:v>
                </c:pt>
                <c:pt idx="33">
                  <c:v>45.8</c:v>
                </c:pt>
                <c:pt idx="34">
                  <c:v>52.3</c:v>
                </c:pt>
                <c:pt idx="35">
                  <c:v>55.4</c:v>
                </c:pt>
                <c:pt idx="36">
                  <c:v>53.9</c:v>
                </c:pt>
              </c:numCache>
            </c:numRef>
          </c:val>
          <c:smooth val="0"/>
          <c:extLst xmlns:c16r2="http://schemas.microsoft.com/office/drawing/2015/06/chart">
            <c:ext xmlns:c16="http://schemas.microsoft.com/office/drawing/2014/chart" uri="{C3380CC4-5D6E-409C-BE32-E72D297353CC}">
              <c16:uniqueId val="{00000000-3196-4442-8423-CC7E40057702}"/>
            </c:ext>
          </c:extLst>
        </c:ser>
        <c:ser>
          <c:idx val="0"/>
          <c:order val="2"/>
          <c:tx>
            <c:strRef>
              <c:f>Tabelle1!$C$1</c:f>
              <c:strCache>
                <c:ptCount val="1"/>
                <c:pt idx="0">
                  <c:v>Élèves présentant des performances moyennes en sciences (niveaux 2 et 3)</c:v>
                </c:pt>
              </c:strCache>
            </c:strRef>
          </c:tx>
          <c:spPr>
            <a:ln w="28575" cap="rnd">
              <a:noFill/>
              <a:round/>
            </a:ln>
            <a:effectLst/>
          </c:spPr>
          <c:marker>
            <c:symbol val="dash"/>
            <c:size val="9"/>
            <c:spPr>
              <a:solidFill>
                <a:srgbClr val="E4B921"/>
              </a:solidFill>
              <a:ln w="9525">
                <a:noFill/>
              </a:ln>
              <a:effectLst/>
            </c:spPr>
          </c:marker>
          <c:cat>
            <c:strRef>
              <c:f>Tabelle1!$A$2:$A$43</c:f>
              <c:strCache>
                <c:ptCount val="37"/>
                <c:pt idx="0">
                  <c:v>Allemagne</c:v>
                </c:pt>
                <c:pt idx="1">
                  <c:v>Finlande</c:v>
                </c:pt>
                <c:pt idx="2">
                  <c:v>Pays-Bas</c:v>
                </c:pt>
                <c:pt idx="3">
                  <c:v>Danemark</c:v>
                </c:pt>
                <c:pt idx="4">
                  <c:v>Japon</c:v>
                </c:pt>
                <c:pt idx="5">
                  <c:v>Rép. tchèque</c:v>
                </c:pt>
                <c:pt idx="6">
                  <c:v>Corée</c:v>
                </c:pt>
                <c:pt idx="7">
                  <c:v>France </c:v>
                </c:pt>
                <c:pt idx="8">
                  <c:v>Hongrie</c:v>
                </c:pt>
                <c:pt idx="9">
                  <c:v>Suède</c:v>
                </c:pt>
                <c:pt idx="10">
                  <c:v>Suisse</c:v>
                </c:pt>
                <c:pt idx="11">
                  <c:v>Pologne</c:v>
                </c:pt>
                <c:pt idx="12">
                  <c:v>Luxembourg</c:v>
                </c:pt>
                <c:pt idx="13">
                  <c:v>Rep. slovaque</c:v>
                </c:pt>
                <c:pt idx="14">
                  <c:v>Lettonie</c:v>
                </c:pt>
                <c:pt idx="15">
                  <c:v>Estonie</c:v>
                </c:pt>
                <c:pt idx="16">
                  <c:v>Autriche</c:v>
                </c:pt>
                <c:pt idx="17">
                  <c:v>Nouvelle-Zélande</c:v>
                </c:pt>
                <c:pt idx="18">
                  <c:v>Italie</c:v>
                </c:pt>
                <c:pt idx="19">
                  <c:v>Moyenne OCDE</c:v>
                </c:pt>
                <c:pt idx="20">
                  <c:v>Portugal </c:v>
                </c:pt>
                <c:pt idx="21">
                  <c:v>Islande</c:v>
                </c:pt>
                <c:pt idx="22">
                  <c:v>Belgique</c:v>
                </c:pt>
                <c:pt idx="23">
                  <c:v>Irlande</c:v>
                </c:pt>
                <c:pt idx="24">
                  <c:v>Espagne</c:v>
                </c:pt>
                <c:pt idx="25">
                  <c:v>Grèce</c:v>
                </c:pt>
                <c:pt idx="26">
                  <c:v>Australie</c:v>
                </c:pt>
                <c:pt idx="27">
                  <c:v>Royaume-Uni</c:v>
                </c:pt>
                <c:pt idx="28">
                  <c:v>Norvège</c:v>
                </c:pt>
                <c:pt idx="29">
                  <c:v>Israël</c:v>
                </c:pt>
                <c:pt idx="30">
                  <c:v>Canada </c:v>
                </c:pt>
                <c:pt idx="31">
                  <c:v>Slovénie</c:v>
                </c:pt>
                <c:pt idx="32">
                  <c:v>Turquie</c:v>
                </c:pt>
                <c:pt idx="33">
                  <c:v>États-Unis</c:v>
                </c:pt>
                <c:pt idx="34">
                  <c:v>Chili</c:v>
                </c:pt>
                <c:pt idx="35">
                  <c:v>Mexique</c:v>
                </c:pt>
                <c:pt idx="36">
                  <c:v>Brésil</c:v>
                </c:pt>
              </c:strCache>
            </c:strRef>
          </c:cat>
          <c:val>
            <c:numRef>
              <c:f>Tabelle1!$C$2:$C$43</c:f>
              <c:numCache>
                <c:formatCode>0.0</c:formatCode>
                <c:ptCount val="37"/>
                <c:pt idx="0">
                  <c:v>11.9</c:v>
                </c:pt>
                <c:pt idx="1">
                  <c:v>12.5</c:v>
                </c:pt>
                <c:pt idx="2">
                  <c:v>12.7</c:v>
                </c:pt>
                <c:pt idx="3">
                  <c:v>13.8</c:v>
                </c:pt>
                <c:pt idx="4">
                  <c:v>14.9</c:v>
                </c:pt>
                <c:pt idx="5">
                  <c:v>15.3</c:v>
                </c:pt>
                <c:pt idx="6">
                  <c:v>15.8</c:v>
                </c:pt>
                <c:pt idx="7">
                  <c:v>17.3</c:v>
                </c:pt>
                <c:pt idx="8">
                  <c:v>17.600000000000001</c:v>
                </c:pt>
                <c:pt idx="9">
                  <c:v>17.8</c:v>
                </c:pt>
                <c:pt idx="10">
                  <c:v>18.100000000000001</c:v>
                </c:pt>
                <c:pt idx="11">
                  <c:v>19.2</c:v>
                </c:pt>
                <c:pt idx="12">
                  <c:v>19.600000000000001</c:v>
                </c:pt>
                <c:pt idx="13">
                  <c:v>19.8</c:v>
                </c:pt>
                <c:pt idx="14">
                  <c:v>19.899999999999999</c:v>
                </c:pt>
                <c:pt idx="15">
                  <c:v>20.8</c:v>
                </c:pt>
                <c:pt idx="16">
                  <c:v>21.9</c:v>
                </c:pt>
                <c:pt idx="17">
                  <c:v>22.3</c:v>
                </c:pt>
                <c:pt idx="18">
                  <c:v>22.5</c:v>
                </c:pt>
                <c:pt idx="19">
                  <c:v>23.1</c:v>
                </c:pt>
                <c:pt idx="20">
                  <c:v>23.2</c:v>
                </c:pt>
                <c:pt idx="21">
                  <c:v>23.2</c:v>
                </c:pt>
                <c:pt idx="22">
                  <c:v>23.5</c:v>
                </c:pt>
                <c:pt idx="23">
                  <c:v>25</c:v>
                </c:pt>
                <c:pt idx="24">
                  <c:v>25.7</c:v>
                </c:pt>
                <c:pt idx="25">
                  <c:v>26.6</c:v>
                </c:pt>
                <c:pt idx="26">
                  <c:v>26.6</c:v>
                </c:pt>
                <c:pt idx="27">
                  <c:v>26.9</c:v>
                </c:pt>
                <c:pt idx="28">
                  <c:v>27.1</c:v>
                </c:pt>
                <c:pt idx="29">
                  <c:v>29.2</c:v>
                </c:pt>
                <c:pt idx="30">
                  <c:v>29.8</c:v>
                </c:pt>
                <c:pt idx="31">
                  <c:v>30.1</c:v>
                </c:pt>
                <c:pt idx="32">
                  <c:v>35.6</c:v>
                </c:pt>
                <c:pt idx="33">
                  <c:v>36.700000000000003</c:v>
                </c:pt>
                <c:pt idx="34">
                  <c:v>40.9</c:v>
                </c:pt>
                <c:pt idx="35">
                  <c:v>44.1</c:v>
                </c:pt>
                <c:pt idx="36">
                  <c:v>44.9</c:v>
                </c:pt>
              </c:numCache>
            </c:numRef>
          </c:val>
          <c:smooth val="0"/>
          <c:extLst xmlns:c16r2="http://schemas.microsoft.com/office/drawing/2015/06/chart">
            <c:ext xmlns:c16="http://schemas.microsoft.com/office/drawing/2014/chart" uri="{C3380CC4-5D6E-409C-BE32-E72D297353CC}">
              <c16:uniqueId val="{00000000-24B3-4A71-B9C3-3E2134996DF2}"/>
            </c:ext>
          </c:extLst>
        </c:ser>
        <c:ser>
          <c:idx val="1"/>
          <c:order val="3"/>
          <c:tx>
            <c:strRef>
              <c:f>Tabelle1!$B$1</c:f>
              <c:strCache>
                <c:ptCount val="1"/>
                <c:pt idx="0">
                  <c:v>Élèves en difficulté en sciences (sous le niveau 2)</c:v>
                </c:pt>
              </c:strCache>
            </c:strRef>
          </c:tx>
          <c:spPr>
            <a:ln w="28575" cap="rnd">
              <a:noFill/>
              <a:round/>
            </a:ln>
            <a:effectLst/>
          </c:spPr>
          <c:marker>
            <c:symbol val="diamond"/>
            <c:size val="9"/>
            <c:spPr>
              <a:solidFill>
                <a:srgbClr val="D04432"/>
              </a:solidFill>
              <a:ln w="9525">
                <a:noFill/>
              </a:ln>
              <a:effectLst/>
            </c:spPr>
          </c:marker>
          <c:cat>
            <c:strRef>
              <c:f>Tabelle1!$A$2:$A$43</c:f>
              <c:strCache>
                <c:ptCount val="37"/>
                <c:pt idx="0">
                  <c:v>Allemagne</c:v>
                </c:pt>
                <c:pt idx="1">
                  <c:v>Finlande</c:v>
                </c:pt>
                <c:pt idx="2">
                  <c:v>Pays-Bas</c:v>
                </c:pt>
                <c:pt idx="3">
                  <c:v>Danemark</c:v>
                </c:pt>
                <c:pt idx="4">
                  <c:v>Japon</c:v>
                </c:pt>
                <c:pt idx="5">
                  <c:v>Rép. tchèque</c:v>
                </c:pt>
                <c:pt idx="6">
                  <c:v>Corée</c:v>
                </c:pt>
                <c:pt idx="7">
                  <c:v>France </c:v>
                </c:pt>
                <c:pt idx="8">
                  <c:v>Hongrie</c:v>
                </c:pt>
                <c:pt idx="9">
                  <c:v>Suède</c:v>
                </c:pt>
                <c:pt idx="10">
                  <c:v>Suisse</c:v>
                </c:pt>
                <c:pt idx="11">
                  <c:v>Pologne</c:v>
                </c:pt>
                <c:pt idx="12">
                  <c:v>Luxembourg</c:v>
                </c:pt>
                <c:pt idx="13">
                  <c:v>Rep. slovaque</c:v>
                </c:pt>
                <c:pt idx="14">
                  <c:v>Lettonie</c:v>
                </c:pt>
                <c:pt idx="15">
                  <c:v>Estonie</c:v>
                </c:pt>
                <c:pt idx="16">
                  <c:v>Autriche</c:v>
                </c:pt>
                <c:pt idx="17">
                  <c:v>Nouvelle-Zélande</c:v>
                </c:pt>
                <c:pt idx="18">
                  <c:v>Italie</c:v>
                </c:pt>
                <c:pt idx="19">
                  <c:v>Moyenne OCDE</c:v>
                </c:pt>
                <c:pt idx="20">
                  <c:v>Portugal </c:v>
                </c:pt>
                <c:pt idx="21">
                  <c:v>Islande</c:v>
                </c:pt>
                <c:pt idx="22">
                  <c:v>Belgique</c:v>
                </c:pt>
                <c:pt idx="23">
                  <c:v>Irlande</c:v>
                </c:pt>
                <c:pt idx="24">
                  <c:v>Espagne</c:v>
                </c:pt>
                <c:pt idx="25">
                  <c:v>Grèce</c:v>
                </c:pt>
                <c:pt idx="26">
                  <c:v>Australie</c:v>
                </c:pt>
                <c:pt idx="27">
                  <c:v>Royaume-Uni</c:v>
                </c:pt>
                <c:pt idx="28">
                  <c:v>Norvège</c:v>
                </c:pt>
                <c:pt idx="29">
                  <c:v>Israël</c:v>
                </c:pt>
                <c:pt idx="30">
                  <c:v>Canada </c:v>
                </c:pt>
                <c:pt idx="31">
                  <c:v>Slovénie</c:v>
                </c:pt>
                <c:pt idx="32">
                  <c:v>Turquie</c:v>
                </c:pt>
                <c:pt idx="33">
                  <c:v>États-Unis</c:v>
                </c:pt>
                <c:pt idx="34">
                  <c:v>Chili</c:v>
                </c:pt>
                <c:pt idx="35">
                  <c:v>Mexique</c:v>
                </c:pt>
                <c:pt idx="36">
                  <c:v>Brésil</c:v>
                </c:pt>
              </c:strCache>
            </c:strRef>
          </c:cat>
          <c:val>
            <c:numRef>
              <c:f>Tabelle1!$B$2:$B$43</c:f>
              <c:numCache>
                <c:formatCode>0.0</c:formatCode>
                <c:ptCount val="37"/>
                <c:pt idx="0">
                  <c:v>6</c:v>
                </c:pt>
                <c:pt idx="1">
                  <c:v>4.7</c:v>
                </c:pt>
                <c:pt idx="2">
                  <c:v>6.1</c:v>
                </c:pt>
                <c:pt idx="3">
                  <c:v>9.1</c:v>
                </c:pt>
                <c:pt idx="4">
                  <c:v>8.3000000000000007</c:v>
                </c:pt>
                <c:pt idx="5">
                  <c:v>4.0999999999999996</c:v>
                </c:pt>
                <c:pt idx="6">
                  <c:v>9.6999999999999993</c:v>
                </c:pt>
                <c:pt idx="7">
                  <c:v>7.5</c:v>
                </c:pt>
                <c:pt idx="8">
                  <c:v>6.4</c:v>
                </c:pt>
                <c:pt idx="9">
                  <c:v>11</c:v>
                </c:pt>
                <c:pt idx="10">
                  <c:v>8.4</c:v>
                </c:pt>
                <c:pt idx="11">
                  <c:v>7.4</c:v>
                </c:pt>
                <c:pt idx="12">
                  <c:v>9.5</c:v>
                </c:pt>
                <c:pt idx="13">
                  <c:v>7.5</c:v>
                </c:pt>
                <c:pt idx="14">
                  <c:v>11.9</c:v>
                </c:pt>
                <c:pt idx="15">
                  <c:v>13.7</c:v>
                </c:pt>
                <c:pt idx="16">
                  <c:v>12.2</c:v>
                </c:pt>
                <c:pt idx="17">
                  <c:v>11.2</c:v>
                </c:pt>
                <c:pt idx="18">
                  <c:v>11.1</c:v>
                </c:pt>
                <c:pt idx="19">
                  <c:v>13.3</c:v>
                </c:pt>
                <c:pt idx="20">
                  <c:v>10.9</c:v>
                </c:pt>
                <c:pt idx="21">
                  <c:v>15.6</c:v>
                </c:pt>
                <c:pt idx="22">
                  <c:v>9.6</c:v>
                </c:pt>
                <c:pt idx="23">
                  <c:v>14.1</c:v>
                </c:pt>
                <c:pt idx="24">
                  <c:v>14</c:v>
                </c:pt>
                <c:pt idx="25">
                  <c:v>15.7</c:v>
                </c:pt>
                <c:pt idx="26">
                  <c:v>13.6</c:v>
                </c:pt>
                <c:pt idx="27">
                  <c:v>18.399999999999999</c:v>
                </c:pt>
                <c:pt idx="28">
                  <c:v>19.100000000000001</c:v>
                </c:pt>
                <c:pt idx="29">
                  <c:v>22.3</c:v>
                </c:pt>
                <c:pt idx="30">
                  <c:v>17.8</c:v>
                </c:pt>
                <c:pt idx="31">
                  <c:v>15.8</c:v>
                </c:pt>
                <c:pt idx="32">
                  <c:v>20.8</c:v>
                </c:pt>
                <c:pt idx="33">
                  <c:v>28.1</c:v>
                </c:pt>
                <c:pt idx="34">
                  <c:v>28.9</c:v>
                </c:pt>
                <c:pt idx="35">
                  <c:v>36.4</c:v>
                </c:pt>
                <c:pt idx="36">
                  <c:v>33.299999999999997</c:v>
                </c:pt>
              </c:numCache>
            </c:numRef>
          </c:val>
          <c:smooth val="0"/>
          <c:extLst xmlns:c16r2="http://schemas.microsoft.com/office/drawing/2015/06/chart">
            <c:ext xmlns:c16="http://schemas.microsoft.com/office/drawing/2014/chart" uri="{C3380CC4-5D6E-409C-BE32-E72D297353CC}">
              <c16:uniqueId val="{00000001-E903-4B45-BC74-40010BB09F9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38517376"/>
        <c:axId val="38527360"/>
      </c:lineChart>
      <c:catAx>
        <c:axId val="385173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HelveticaNeueLT Std"/>
                <a:ea typeface="+mn-ea"/>
                <a:cs typeface="+mn-cs"/>
              </a:defRPr>
            </a:pPr>
            <a:endParaRPr lang="fr-FR"/>
          </a:p>
        </c:txPr>
        <c:crossAx val="38527360"/>
        <c:crosses val="autoZero"/>
        <c:auto val="1"/>
        <c:lblAlgn val="ctr"/>
        <c:lblOffset val="100"/>
        <c:tickLblSkip val="1"/>
        <c:noMultiLvlLbl val="0"/>
      </c:catAx>
      <c:valAx>
        <c:axId val="38527360"/>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dirty="0"/>
                  <a:t>%</a:t>
                </a:r>
              </a:p>
            </c:rich>
          </c:tx>
          <c:layout>
            <c:manualLayout>
              <c:xMode val="edge"/>
              <c:yMode val="edge"/>
              <c:x val="7.2134547283688706E-3"/>
              <c:y val="7.5256196963899527E-2"/>
            </c:manualLayout>
          </c:layout>
          <c:overlay val="0"/>
          <c:spPr>
            <a:noFill/>
            <a:ln>
              <a:noFill/>
            </a:ln>
            <a:effectLst/>
          </c:sp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crossAx val="38517376"/>
        <c:crosses val="autoZero"/>
        <c:crossBetween val="between"/>
      </c:valAx>
      <c:spPr>
        <a:noFill/>
        <a:ln>
          <a:solidFill>
            <a:srgbClr val="0077A0"/>
          </a:solidFill>
        </a:ln>
        <a:effectLst/>
      </c:spPr>
    </c:plotArea>
    <c:legend>
      <c:legendPos val="t"/>
      <c:layout>
        <c:manualLayout>
          <c:xMode val="edge"/>
          <c:yMode val="edge"/>
          <c:x val="0.54071774002560702"/>
          <c:y val="0"/>
          <c:w val="0.45095385811143723"/>
          <c:h val="0.26946167979734764"/>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fr-FR"/>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27547354294131E-2"/>
          <c:y val="0.15915975030148258"/>
          <c:w val="0.92058516196447226"/>
          <c:h val="0.6243358225897605"/>
        </c:manualLayout>
      </c:layout>
      <c:barChart>
        <c:barDir val="col"/>
        <c:grouping val="clustered"/>
        <c:varyColors val="0"/>
        <c:ser>
          <c:idx val="0"/>
          <c:order val="0"/>
          <c:tx>
            <c:strRef>
              <c:f>'Slide 6  France B1'!$B$38</c:f>
              <c:strCache>
                <c:ptCount val="1"/>
                <c:pt idx="0">
                  <c:v>France</c:v>
                </c:pt>
              </c:strCache>
            </c:strRef>
          </c:tx>
          <c:spPr>
            <a:solidFill>
              <a:srgbClr val="FFFF99"/>
            </a:solidFill>
            <a:ln w="12700">
              <a:solidFill>
                <a:srgbClr val="000000"/>
              </a:solidFill>
              <a:prstDash val="solid"/>
            </a:ln>
          </c:spPr>
          <c:invertIfNegative val="0"/>
          <c:cat>
            <c:strRef>
              <c:f>'Slide 6  France B1'!$A$39:$A$45</c:f>
              <c:strCache>
                <c:ptCount val="6"/>
                <c:pt idx="0">
                  <c:v>Pré-primaire</c:v>
                </c:pt>
                <c:pt idx="1">
                  <c:v>Enseignement primaire</c:v>
                </c:pt>
                <c:pt idx="2">
                  <c:v>Collège ou équivalent</c:v>
                </c:pt>
                <c:pt idx="3">
                  <c:v>Lycée ou équivalent</c:v>
                </c:pt>
                <c:pt idx="4">
                  <c:v>Enseignement supérieur</c:v>
                </c:pt>
                <c:pt idx="5">
                  <c:v>De l'enseignement primaire au supérieur</c:v>
                </c:pt>
              </c:strCache>
            </c:strRef>
          </c:cat>
          <c:val>
            <c:numRef>
              <c:f>'Slide 6  France B1'!$B$39:$B$45</c:f>
              <c:numCache>
                <c:formatCode>0</c:formatCode>
                <c:ptCount val="6"/>
                <c:pt idx="0">
                  <c:v>6285.3411000000006</c:v>
                </c:pt>
                <c:pt idx="1">
                  <c:v>6325.0246999999999</c:v>
                </c:pt>
                <c:pt idx="2">
                  <c:v>8646.9849837887086</c:v>
                </c:pt>
                <c:pt idx="3">
                  <c:v>11787.446841975001</c:v>
                </c:pt>
                <c:pt idx="4">
                  <c:v>13781.9339</c:v>
                </c:pt>
                <c:pt idx="5">
                  <c:v>9424.8549999999996</c:v>
                </c:pt>
              </c:numCache>
            </c:numRef>
          </c:val>
          <c:extLst xmlns:c16r2="http://schemas.microsoft.com/office/drawing/2015/06/chart">
            <c:ext xmlns:c16="http://schemas.microsoft.com/office/drawing/2014/chart" uri="{C3380CC4-5D6E-409C-BE32-E72D297353CC}">
              <c16:uniqueId val="{00000000-D91F-4B12-B305-1EB14A186221}"/>
            </c:ext>
          </c:extLst>
        </c:ser>
        <c:ser>
          <c:idx val="2"/>
          <c:order val="1"/>
          <c:tx>
            <c:strRef>
              <c:f>'Slide 6  France B1'!$C$38</c:f>
              <c:strCache>
                <c:ptCount val="1"/>
                <c:pt idx="0">
                  <c:v>Moyenne OCDE</c:v>
                </c:pt>
              </c:strCache>
            </c:strRef>
          </c:tx>
          <c:spPr>
            <a:solidFill>
              <a:srgbClr val="FF0000"/>
            </a:solidFill>
            <a:ln w="25400">
              <a:noFill/>
              <a:prstDash val="solid"/>
            </a:ln>
          </c:spPr>
          <c:invertIfNegative val="0"/>
          <c:cat>
            <c:strRef>
              <c:f>'Slide 6  France B1'!$A$39:$A$45</c:f>
              <c:strCache>
                <c:ptCount val="6"/>
                <c:pt idx="0">
                  <c:v>Pré-primaire</c:v>
                </c:pt>
                <c:pt idx="1">
                  <c:v>Enseignement primaire</c:v>
                </c:pt>
                <c:pt idx="2">
                  <c:v>Collège ou équivalent</c:v>
                </c:pt>
                <c:pt idx="3">
                  <c:v>Lycée ou équivalent</c:v>
                </c:pt>
                <c:pt idx="4">
                  <c:v>Enseignement supérieur</c:v>
                </c:pt>
                <c:pt idx="5">
                  <c:v>De l'enseignement primaire au supérieur</c:v>
                </c:pt>
              </c:strCache>
            </c:strRef>
          </c:cat>
          <c:val>
            <c:numRef>
              <c:f>'Slide 6  France B1'!$C$39:$C$45</c:f>
              <c:numCache>
                <c:formatCode>0</c:formatCode>
                <c:ptCount val="6"/>
                <c:pt idx="0">
                  <c:v>7222.4152000000004</c:v>
                </c:pt>
                <c:pt idx="1">
                  <c:v>7438.1239545509288</c:v>
                </c:pt>
                <c:pt idx="2">
                  <c:v>8682.5913</c:v>
                </c:pt>
                <c:pt idx="3">
                  <c:v>8907.1643999999997</c:v>
                </c:pt>
                <c:pt idx="4">
                  <c:v>13553.753200000001</c:v>
                </c:pt>
                <c:pt idx="5">
                  <c:v>9217.4179999999997</c:v>
                </c:pt>
              </c:numCache>
            </c:numRef>
          </c:val>
          <c:extLst xmlns:c16r2="http://schemas.microsoft.com/office/drawing/2015/06/chart">
            <c:ext xmlns:c16="http://schemas.microsoft.com/office/drawing/2014/chart" uri="{C3380CC4-5D6E-409C-BE32-E72D297353CC}">
              <c16:uniqueId val="{00000001-D91F-4B12-B305-1EB14A186221}"/>
            </c:ext>
          </c:extLst>
        </c:ser>
        <c:dLbls>
          <c:showLegendKey val="0"/>
          <c:showVal val="0"/>
          <c:showCatName val="0"/>
          <c:showSerName val="0"/>
          <c:showPercent val="0"/>
          <c:showBubbleSize val="0"/>
        </c:dLbls>
        <c:gapWidth val="150"/>
        <c:axId val="88466560"/>
        <c:axId val="88468096"/>
      </c:barChart>
      <c:catAx>
        <c:axId val="88466560"/>
        <c:scaling>
          <c:orientation val="minMax"/>
        </c:scaling>
        <c:delete val="0"/>
        <c:axPos val="b"/>
        <c:numFmt formatCode="General" sourceLinked="0"/>
        <c:majorTickMark val="out"/>
        <c:minorTickMark val="none"/>
        <c:tickLblPos val="nextTo"/>
        <c:spPr>
          <a:ln w="3175">
            <a:solidFill>
              <a:srgbClr val="254061"/>
            </a:solidFill>
            <a:prstDash val="solid"/>
          </a:ln>
        </c:spPr>
        <c:txPr>
          <a:bodyPr rot="0" vert="horz"/>
          <a:lstStyle/>
          <a:p>
            <a:pPr>
              <a:defRPr sz="1400" baseline="0">
                <a:solidFill>
                  <a:srgbClr val="254061"/>
                </a:solidFill>
                <a:latin typeface="Arial"/>
                <a:ea typeface="Arial"/>
                <a:cs typeface="Arial"/>
              </a:defRPr>
            </a:pPr>
            <a:endParaRPr lang="fr-FR"/>
          </a:p>
        </c:txPr>
        <c:crossAx val="88468096"/>
        <c:crosses val="autoZero"/>
        <c:auto val="1"/>
        <c:lblAlgn val="ctr"/>
        <c:lblOffset val="100"/>
        <c:tickLblSkip val="1"/>
        <c:tickMarkSkip val="1"/>
        <c:noMultiLvlLbl val="0"/>
      </c:catAx>
      <c:valAx>
        <c:axId val="88468096"/>
        <c:scaling>
          <c:orientation val="minMax"/>
          <c:max val="14000"/>
        </c:scaling>
        <c:delete val="0"/>
        <c:axPos val="l"/>
        <c:majorGridlines>
          <c:spPr>
            <a:ln w="3175">
              <a:solidFill>
                <a:srgbClr val="000000"/>
              </a:solidFill>
              <a:prstDash val="solid"/>
            </a:ln>
          </c:spPr>
        </c:majorGridlines>
        <c:numFmt formatCode="#\ ##0" sourceLinked="0"/>
        <c:majorTickMark val="out"/>
        <c:minorTickMark val="none"/>
        <c:tickLblPos val="nextTo"/>
        <c:spPr>
          <a:ln w="3175">
            <a:solidFill>
              <a:srgbClr val="254061"/>
            </a:solidFill>
            <a:prstDash val="solid"/>
          </a:ln>
        </c:spPr>
        <c:txPr>
          <a:bodyPr rot="0" vert="horz"/>
          <a:lstStyle/>
          <a:p>
            <a:pPr>
              <a:defRPr sz="1400">
                <a:solidFill>
                  <a:srgbClr val="254061"/>
                </a:solidFill>
                <a:latin typeface="Arial"/>
                <a:ea typeface="Arial"/>
                <a:cs typeface="Arial"/>
              </a:defRPr>
            </a:pPr>
            <a:endParaRPr lang="fr-FR"/>
          </a:p>
        </c:txPr>
        <c:crossAx val="88466560"/>
        <c:crosses val="autoZero"/>
        <c:crossBetween val="between"/>
        <c:majorUnit val="2000"/>
      </c:valAx>
      <c:spPr>
        <a:noFill/>
        <a:ln w="12700">
          <a:solidFill>
            <a:srgbClr val="808080"/>
          </a:solidFill>
          <a:prstDash val="solid"/>
        </a:ln>
      </c:spPr>
    </c:plotArea>
    <c:legend>
      <c:legendPos val="t"/>
      <c:legendEntry>
        <c:idx val="0"/>
        <c:txPr>
          <a:bodyPr/>
          <a:lstStyle/>
          <a:p>
            <a:pPr>
              <a:defRPr sz="1400">
                <a:solidFill>
                  <a:srgbClr val="254061"/>
                </a:solidFill>
                <a:latin typeface="Arial"/>
                <a:ea typeface="Arial"/>
                <a:cs typeface="Arial"/>
              </a:defRPr>
            </a:pPr>
            <a:endParaRPr lang="fr-FR"/>
          </a:p>
        </c:txPr>
      </c:legendEntry>
      <c:legendEntry>
        <c:idx val="1"/>
        <c:txPr>
          <a:bodyPr/>
          <a:lstStyle/>
          <a:p>
            <a:pPr>
              <a:defRPr sz="1400">
                <a:solidFill>
                  <a:srgbClr val="254061"/>
                </a:solidFill>
                <a:latin typeface="Arial"/>
                <a:ea typeface="Arial"/>
                <a:cs typeface="Arial"/>
              </a:defRPr>
            </a:pPr>
            <a:endParaRPr lang="fr-FR"/>
          </a:p>
        </c:txPr>
      </c:legendEntry>
      <c:overlay val="0"/>
      <c:spPr>
        <a:noFill/>
        <a:ln>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a:noFill/>
              <a:round/>
            </a14:hiddenLine>
          </a:ext>
        </a:extLst>
      </c:spPr>
      <c:txPr>
        <a:bodyPr/>
        <a:lstStyle/>
        <a:p>
          <a:pPr>
            <a:defRPr sz="1400"/>
          </a:pPr>
          <a:endParaRPr lang="fr-FR"/>
        </a:p>
      </c:txPr>
    </c:legend>
    <c:plotVisOnly val="1"/>
    <c:dispBlanksAs val="gap"/>
    <c:showDLblsOverMax val="0"/>
  </c:chart>
  <c:spPr>
    <a:noFill/>
    <a:ln w="9525">
      <a:noFill/>
    </a:ln>
    <a:extLst>
      <a:ext uri="{909E8E84-426E-40DD-AFC4-6F175D3DCCD1}">
        <a14:hiddenFill xmlns:a14="http://schemas.microsoft.com/office/drawing/2010/main">
          <a:solidFill>
            <a:srgbClr val="FFFFFF"/>
          </a:solidFill>
        </a14:hiddenFill>
      </a:ext>
    </a:extLst>
  </c:spPr>
  <c:txPr>
    <a:bodyPr/>
    <a:lstStyle/>
    <a:p>
      <a:pPr>
        <a:defRPr sz="1200" b="0" i="0" u="none" strike="noStrike" baseline="0">
          <a:solidFill>
            <a:srgbClr val="000000"/>
          </a:solidFill>
          <a:latin typeface="Calibri" panose="020F0502020204030204" pitchFamily="34" charset="0"/>
          <a:ea typeface="Arial"/>
          <a:cs typeface="Arial"/>
        </a:defRPr>
      </a:pPr>
      <a:endParaRPr lang="fr-FR"/>
    </a:p>
  </c:txPr>
  <c:externalData r:id="rId1">
    <c:autoUpdate val="0"/>
  </c:externalData>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cdr:x>
      <cdr:y>0.0165</cdr:y>
    </cdr:from>
    <cdr:to>
      <cdr:x>0.03725</cdr:x>
      <cdr:y>0.07025</cdr:y>
    </cdr:to>
    <cdr:sp macro="" textlink="">
      <cdr:nvSpPr>
        <cdr:cNvPr id="2" name="TextBox 1"/>
        <cdr:cNvSpPr txBox="1"/>
      </cdr:nvSpPr>
      <cdr:spPr>
        <a:xfrm xmlns:a="http://schemas.openxmlformats.org/drawingml/2006/main">
          <a:off x="0" y="57150"/>
          <a:ext cx="285750" cy="20002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1200" b="0" i="0">
              <a:solidFill>
                <a:srgbClr val="254061"/>
              </a:solidFill>
              <a:latin typeface="Arial"/>
            </a:rPr>
            <a:t>%</a:t>
          </a:r>
        </a:p>
      </cdr:txBody>
    </cdr:sp>
  </cdr:relSizeAnchor>
  <cdr:relSizeAnchor xmlns:cdr="http://schemas.openxmlformats.org/drawingml/2006/chartDrawing">
    <cdr:from>
      <cdr:x>0.22283</cdr:x>
      <cdr:y>0.8551</cdr:y>
    </cdr:from>
    <cdr:to>
      <cdr:x>0.22283</cdr:x>
      <cdr:y>0.94205</cdr:y>
    </cdr:to>
    <cdr:cxnSp macro="">
      <cdr:nvCxnSpPr>
        <cdr:cNvPr id="3" name="Straight Arrow Connector 2"/>
        <cdr:cNvCxnSpPr/>
      </cdr:nvCxnSpPr>
      <cdr:spPr>
        <a:xfrm xmlns:a="http://schemas.openxmlformats.org/drawingml/2006/main" flipV="1">
          <a:off x="1765009" y="3894286"/>
          <a:ext cx="0" cy="395986"/>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0.07576</cdr:x>
      <cdr:y>0.24389</cdr:y>
    </cdr:from>
    <cdr:to>
      <cdr:x>0.22671</cdr:x>
      <cdr:y>0.30086</cdr:y>
    </cdr:to>
    <cdr:sp macro="" textlink="">
      <cdr:nvSpPr>
        <cdr:cNvPr id="2" name="Textfeld 1"/>
        <cdr:cNvSpPr txBox="1"/>
      </cdr:nvSpPr>
      <cdr:spPr>
        <a:xfrm xmlns:a="http://schemas.openxmlformats.org/drawingml/2006/main">
          <a:off x="601929" y="930431"/>
          <a:ext cx="1199265" cy="2173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b="1" dirty="0" err="1" smtClean="0">
              <a:solidFill>
                <a:schemeClr val="tx1"/>
              </a:solidFill>
              <a:latin typeface="HelveticaNeueLT Std"/>
            </a:rPr>
            <a:t>Moyenne</a:t>
          </a:r>
          <a:r>
            <a:rPr lang="de-DE" sz="900" b="1" dirty="0" smtClean="0">
              <a:solidFill>
                <a:schemeClr val="tx1"/>
              </a:solidFill>
              <a:latin typeface="HelveticaNeueLT Std"/>
            </a:rPr>
            <a:t> OCDE</a:t>
          </a:r>
          <a:endParaRPr lang="de-DE" sz="900" b="1" dirty="0">
            <a:solidFill>
              <a:schemeClr val="tx1"/>
            </a:solidFill>
            <a:latin typeface="HelveticaNeueLT Std"/>
          </a:endParaRPr>
        </a:p>
      </cdr:txBody>
    </cdr:sp>
  </cdr:relSizeAnchor>
  <cdr:relSizeAnchor xmlns:cdr="http://schemas.openxmlformats.org/drawingml/2006/chartDrawing">
    <cdr:from>
      <cdr:x>0.54388</cdr:x>
      <cdr:y>0.81945</cdr:y>
    </cdr:from>
    <cdr:to>
      <cdr:x>0.86823</cdr:x>
      <cdr:y>0.90437</cdr:y>
    </cdr:to>
    <cdr:sp macro="" textlink="">
      <cdr:nvSpPr>
        <cdr:cNvPr id="4" name="TextBox 1">
          <a:extLst xmlns:a="http://schemas.openxmlformats.org/drawingml/2006/main">
            <a:ext uri="{FF2B5EF4-FFF2-40B4-BE49-F238E27FC236}">
              <a16:creationId xmlns:a16="http://schemas.microsoft.com/office/drawing/2014/main" xmlns="" id="{34FA8397-51E7-4AA4-9218-7491DF25287D}"/>
            </a:ext>
          </a:extLst>
        </cdr:cNvPr>
        <cdr:cNvSpPr txBox="1"/>
      </cdr:nvSpPr>
      <cdr:spPr>
        <a:xfrm xmlns:a="http://schemas.openxmlformats.org/drawingml/2006/main">
          <a:off x="4320983" y="3176873"/>
          <a:ext cx="2576945" cy="329221"/>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a:t>Performance </a:t>
          </a:r>
          <a:r>
            <a:rPr lang="en-US" sz="800" dirty="0" err="1"/>
            <a:t>en</a:t>
          </a:r>
          <a:r>
            <a:rPr lang="en-US" sz="800" dirty="0"/>
            <a:t> sciences </a:t>
          </a:r>
          <a:r>
            <a:rPr lang="en-US" sz="800" b="1" dirty="0" err="1"/>
            <a:t>inférieure</a:t>
          </a:r>
          <a:r>
            <a:rPr lang="en-US" sz="800" b="1" dirty="0"/>
            <a:t> à la </a:t>
          </a:r>
          <a:r>
            <a:rPr lang="en-US" sz="800" b="1" dirty="0" err="1"/>
            <a:t>moyenne</a:t>
          </a:r>
          <a:r>
            <a:rPr lang="en-US" sz="800" b="1" dirty="0"/>
            <a:t> 
</a:t>
          </a:r>
          <a:r>
            <a:rPr lang="en-US" sz="800" dirty="0" err="1"/>
            <a:t>Niveau</a:t>
          </a:r>
          <a:r>
            <a:rPr lang="en-US" sz="800" dirty="0"/>
            <a:t> </a:t>
          </a:r>
          <a:r>
            <a:rPr lang="en-US" sz="800" dirty="0" err="1"/>
            <a:t>d'équité</a:t>
          </a:r>
          <a:r>
            <a:rPr lang="en-US" sz="800" dirty="0"/>
            <a:t> </a:t>
          </a:r>
          <a:r>
            <a:rPr lang="en-US" sz="800" dirty="0" err="1"/>
            <a:t>dans</a:t>
          </a:r>
          <a:r>
            <a:rPr lang="en-US" sz="800" dirty="0"/>
            <a:t> </a:t>
          </a:r>
          <a:r>
            <a:rPr lang="en-US" sz="800" dirty="0" err="1"/>
            <a:t>l'éducation</a:t>
          </a:r>
          <a:r>
            <a:rPr lang="en-US" sz="800" dirty="0"/>
            <a:t> </a:t>
          </a:r>
          <a:r>
            <a:rPr lang="en-US" sz="800" b="1" dirty="0" err="1"/>
            <a:t>supérieur</a:t>
          </a:r>
          <a:r>
            <a:rPr lang="en-US" sz="800" b="1" dirty="0"/>
            <a:t> à la </a:t>
          </a:r>
          <a:r>
            <a:rPr lang="en-US" sz="800" b="1" dirty="0" err="1"/>
            <a:t>moyenne</a:t>
          </a:r>
          <a:r>
            <a:rPr lang="en-US" sz="800" b="1" dirty="0"/>
            <a:t> </a:t>
          </a:r>
          <a:endParaRPr lang="en-US" sz="800" dirty="0"/>
        </a:p>
      </cdr:txBody>
    </cdr:sp>
  </cdr:relSizeAnchor>
  <cdr:relSizeAnchor xmlns:cdr="http://schemas.openxmlformats.org/drawingml/2006/chartDrawing">
    <cdr:from>
      <cdr:x>0.07576</cdr:x>
      <cdr:y>0.81945</cdr:y>
    </cdr:from>
    <cdr:to>
      <cdr:x>0.54388</cdr:x>
      <cdr:y>0.90437</cdr:y>
    </cdr:to>
    <cdr:sp macro="" textlink="">
      <cdr:nvSpPr>
        <cdr:cNvPr id="5" name="TextBox 1">
          <a:extLst xmlns:a="http://schemas.openxmlformats.org/drawingml/2006/main"/>
        </cdr:cNvPr>
        <cdr:cNvSpPr txBox="1"/>
      </cdr:nvSpPr>
      <cdr:spPr>
        <a:xfrm xmlns:a="http://schemas.openxmlformats.org/drawingml/2006/main">
          <a:off x="601929" y="3176873"/>
          <a:ext cx="3719054" cy="329221"/>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t>Performance </a:t>
          </a:r>
          <a:r>
            <a:rPr lang="en-US" sz="900" dirty="0" err="1"/>
            <a:t>en</a:t>
          </a:r>
          <a:r>
            <a:rPr lang="en-US" sz="900" dirty="0"/>
            <a:t> sciences </a:t>
          </a:r>
          <a:r>
            <a:rPr lang="en-US" sz="900" b="1" dirty="0" err="1"/>
            <a:t>inférieure</a:t>
          </a:r>
          <a:r>
            <a:rPr lang="en-US" sz="900" b="1" dirty="0"/>
            <a:t> à la </a:t>
          </a:r>
          <a:r>
            <a:rPr lang="en-US" sz="900" b="1" dirty="0" err="1"/>
            <a:t>moyenne</a:t>
          </a:r>
          <a:r>
            <a:rPr lang="en-US" sz="900" b="1" dirty="0"/>
            <a:t> 
</a:t>
          </a:r>
          <a:r>
            <a:rPr lang="en-US" sz="900" dirty="0" err="1"/>
            <a:t>Niveau</a:t>
          </a:r>
          <a:r>
            <a:rPr lang="en-US" sz="900" dirty="0"/>
            <a:t> </a:t>
          </a:r>
          <a:r>
            <a:rPr lang="en-US" sz="900" dirty="0" err="1"/>
            <a:t>d'équité</a:t>
          </a:r>
          <a:r>
            <a:rPr lang="en-US" sz="900" dirty="0"/>
            <a:t> </a:t>
          </a:r>
          <a:r>
            <a:rPr lang="en-US" sz="900" dirty="0" err="1"/>
            <a:t>dans</a:t>
          </a:r>
          <a:r>
            <a:rPr lang="en-US" sz="900" dirty="0"/>
            <a:t> </a:t>
          </a:r>
          <a:r>
            <a:rPr lang="en-US" sz="900" dirty="0" err="1"/>
            <a:t>l'éducation</a:t>
          </a:r>
          <a:r>
            <a:rPr lang="en-US" sz="900" dirty="0"/>
            <a:t> </a:t>
          </a:r>
          <a:r>
            <a:rPr lang="en-US" sz="900" b="1" dirty="0" err="1"/>
            <a:t>inférieur</a:t>
          </a:r>
          <a:r>
            <a:rPr lang="en-US" sz="900" b="1" dirty="0"/>
            <a:t> à la </a:t>
          </a:r>
          <a:r>
            <a:rPr lang="en-US" sz="900" b="1" dirty="0" err="1"/>
            <a:t>moyenne</a:t>
          </a:r>
          <a:r>
            <a:rPr lang="en-US" sz="900" b="1" dirty="0"/>
            <a:t> </a:t>
          </a:r>
          <a:endParaRPr lang="en-US" sz="900" dirty="0"/>
        </a:p>
      </cdr:txBody>
    </cdr:sp>
  </cdr:relSizeAnchor>
  <cdr:relSizeAnchor xmlns:cdr="http://schemas.openxmlformats.org/drawingml/2006/chartDrawing">
    <cdr:from>
      <cdr:x>0.41271</cdr:x>
      <cdr:y>0.09575</cdr:y>
    </cdr:from>
    <cdr:to>
      <cdr:x>0.4271</cdr:x>
      <cdr:y>0.24389</cdr:y>
    </cdr:to>
    <cdr:sp macro="" textlink="">
      <cdr:nvSpPr>
        <cdr:cNvPr id="7" name="Gerade Verbindung 6"/>
        <cdr:cNvSpPr/>
      </cdr:nvSpPr>
      <cdr:spPr>
        <a:xfrm xmlns:a="http://schemas.openxmlformats.org/drawingml/2006/main" flipH="1" flipV="1">
          <a:off x="3278891" y="365281"/>
          <a:ext cx="114300" cy="565150"/>
        </a:xfrm>
        <a:prstGeom xmlns:a="http://schemas.openxmlformats.org/drawingml/2006/main" prst="line">
          <a:avLst/>
        </a:prstGeom>
        <a:ln xmlns:a="http://schemas.openxmlformats.org/drawingml/2006/main" w="9525">
          <a:solidFill>
            <a:schemeClr val="bg1">
              <a:lumMod val="8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0.45107</cdr:x>
      <cdr:y>0.07744</cdr:y>
    </cdr:from>
    <cdr:to>
      <cdr:x>0.47505</cdr:x>
      <cdr:y>0.2813</cdr:y>
    </cdr:to>
    <cdr:sp macro="" textlink="">
      <cdr:nvSpPr>
        <cdr:cNvPr id="8" name="Gerade Verbindung 7"/>
        <cdr:cNvSpPr/>
      </cdr:nvSpPr>
      <cdr:spPr>
        <a:xfrm xmlns:a="http://schemas.openxmlformats.org/drawingml/2006/main" flipV="1">
          <a:off x="3583691" y="295430"/>
          <a:ext cx="190500" cy="777719"/>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8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de-DE"/>
        </a:p>
      </cdr:txBody>
    </cdr:sp>
  </cdr:relSizeAnchor>
  <cdr:relSizeAnchor xmlns:cdr="http://schemas.openxmlformats.org/drawingml/2006/chartDrawing">
    <cdr:from>
      <cdr:x>0.36955</cdr:x>
      <cdr:y>0.0718</cdr:y>
    </cdr:from>
    <cdr:to>
      <cdr:x>0.40791</cdr:x>
      <cdr:y>0.26053</cdr:y>
    </cdr:to>
    <cdr:sp macro="" textlink="">
      <cdr:nvSpPr>
        <cdr:cNvPr id="9" name="Gerade Verbindung 8"/>
        <cdr:cNvSpPr/>
      </cdr:nvSpPr>
      <cdr:spPr>
        <a:xfrm xmlns:a="http://schemas.openxmlformats.org/drawingml/2006/main" flipH="1" flipV="1">
          <a:off x="2935996" y="278356"/>
          <a:ext cx="304762" cy="731675"/>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8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de-DE"/>
        </a:p>
      </cdr:txBody>
    </cdr:sp>
  </cdr:relSizeAnchor>
  <cdr:relSizeAnchor xmlns:cdr="http://schemas.openxmlformats.org/drawingml/2006/chartDrawing">
    <cdr:from>
      <cdr:x>0.51686</cdr:x>
      <cdr:y>0.60493</cdr:y>
    </cdr:from>
    <cdr:to>
      <cdr:x>0.5373</cdr:x>
      <cdr:y>0.8765</cdr:y>
    </cdr:to>
    <cdr:sp macro="" textlink="">
      <cdr:nvSpPr>
        <cdr:cNvPr id="10" name="Textfeld 1"/>
        <cdr:cNvSpPr txBox="1"/>
      </cdr:nvSpPr>
      <cdr:spPr>
        <a:xfrm xmlns:a="http://schemas.openxmlformats.org/drawingml/2006/main" rot="16200000">
          <a:off x="3661144" y="2790435"/>
          <a:ext cx="1052813" cy="1623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err="1" smtClean="0">
              <a:solidFill>
                <a:schemeClr val="tx1"/>
              </a:solidFill>
              <a:latin typeface="HelveticaNeueLT Std"/>
            </a:rPr>
            <a:t>Moyenne</a:t>
          </a:r>
          <a:r>
            <a:rPr lang="de-DE" sz="900" b="1" dirty="0" smtClean="0">
              <a:solidFill>
                <a:schemeClr val="tx1"/>
              </a:solidFill>
              <a:latin typeface="HelveticaNeueLT Std"/>
            </a:rPr>
            <a:t> OCDE</a:t>
          </a:r>
          <a:endParaRPr lang="de-DE" sz="900" b="1" dirty="0">
            <a:solidFill>
              <a:schemeClr val="tx1"/>
            </a:solidFill>
            <a:latin typeface="HelveticaNeueLT Std"/>
          </a:endParaRPr>
        </a:p>
      </cdr:txBody>
    </cdr:sp>
  </cdr:relSizeAnchor>
</c:userShapes>
</file>

<file path=ppt/drawings/drawing3.xml><?xml version="1.0" encoding="utf-8"?>
<c:userShapes xmlns:c="http://schemas.openxmlformats.org/drawingml/2006/chart">
  <cdr:absSizeAnchor xmlns:cdr="http://schemas.openxmlformats.org/drawingml/2006/chartDrawing">
    <cdr:from>
      <cdr:x>0</cdr:x>
      <cdr:y>0.04348</cdr:y>
    </cdr:from>
    <cdr:ext cx="2441323" cy="277655"/>
    <cdr:sp macro="" textlink="">
      <cdr:nvSpPr>
        <cdr:cNvPr id="502786" name="Text Box 2"/>
        <cdr:cNvSpPr txBox="1">
          <a:spLocks xmlns:a="http://schemas.openxmlformats.org/drawingml/2006/main" noChangeArrowheads="1"/>
        </cdr:cNvSpPr>
      </cdr:nvSpPr>
      <cdr:spPr bwMode="auto">
        <a:xfrm xmlns:a="http://schemas.openxmlformats.org/drawingml/2006/main">
          <a:off x="-179512" y="216024"/>
          <a:ext cx="2441323" cy="2776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l" rtl="0">
            <a:defRPr sz="1000"/>
          </a:pPr>
          <a:r>
            <a:rPr lang="en-US" sz="1200" b="0" i="0" strike="noStrike" baseline="0" dirty="0" err="1">
              <a:solidFill>
                <a:srgbClr val="254061"/>
              </a:solidFill>
              <a:latin typeface="Arial"/>
              <a:cs typeface="Arial"/>
            </a:rPr>
            <a:t>Dépenses</a:t>
          </a:r>
          <a:r>
            <a:rPr lang="en-US" sz="1200" b="0" i="0" strike="noStrike" baseline="0" dirty="0">
              <a:solidFill>
                <a:srgbClr val="254061"/>
              </a:solidFill>
              <a:latin typeface="Arial"/>
              <a:cs typeface="Arial"/>
            </a:rPr>
            <a:t> par </a:t>
          </a:r>
          <a:r>
            <a:rPr lang="en-US" sz="1200" b="0" i="0" strike="noStrike" baseline="0" dirty="0" err="1">
              <a:solidFill>
                <a:srgbClr val="254061"/>
              </a:solidFill>
              <a:latin typeface="Arial"/>
              <a:cs typeface="Arial"/>
            </a:rPr>
            <a:t>élève</a:t>
          </a:r>
          <a:r>
            <a:rPr lang="en-US" sz="1200" b="0" i="0" strike="noStrike" baseline="0" dirty="0">
              <a:solidFill>
                <a:srgbClr val="254061"/>
              </a:solidFill>
              <a:latin typeface="Arial"/>
              <a:cs typeface="Arial"/>
            </a:rPr>
            <a:t> (</a:t>
          </a:r>
          <a:r>
            <a:rPr lang="en-US" sz="1200" b="0" i="0" strike="noStrike" baseline="0" dirty="0" err="1">
              <a:solidFill>
                <a:srgbClr val="254061"/>
              </a:solidFill>
              <a:latin typeface="Arial"/>
              <a:cs typeface="Arial"/>
            </a:rPr>
            <a:t>en</a:t>
          </a:r>
          <a:r>
            <a:rPr lang="en-US" sz="1200" b="0" i="0" strike="noStrike" baseline="0" dirty="0">
              <a:solidFill>
                <a:srgbClr val="254061"/>
              </a:solidFill>
              <a:latin typeface="Arial"/>
              <a:cs typeface="Arial"/>
            </a:rPr>
            <a:t> </a:t>
          </a:r>
          <a:endParaRPr lang="en-US" sz="1200" b="0" i="0" strike="noStrike" baseline="0" dirty="0" smtClean="0">
            <a:solidFill>
              <a:srgbClr val="254061"/>
            </a:solidFill>
            <a:latin typeface="Arial"/>
            <a:cs typeface="Arial"/>
          </a:endParaRPr>
        </a:p>
        <a:p xmlns:a="http://schemas.openxmlformats.org/drawingml/2006/main">
          <a:pPr algn="l" rtl="0">
            <a:defRPr sz="1000"/>
          </a:pPr>
          <a:r>
            <a:rPr lang="en-US" sz="1200" b="0" i="0" strike="noStrike" baseline="0" dirty="0" err="1" smtClean="0">
              <a:solidFill>
                <a:srgbClr val="254061"/>
              </a:solidFill>
              <a:latin typeface="Arial"/>
              <a:cs typeface="Arial"/>
            </a:rPr>
            <a:t>équivalents</a:t>
          </a:r>
          <a:r>
            <a:rPr lang="en-US" sz="1200" b="0" i="0" strike="noStrike" baseline="0" dirty="0" smtClean="0">
              <a:solidFill>
                <a:srgbClr val="254061"/>
              </a:solidFill>
              <a:latin typeface="Arial"/>
              <a:cs typeface="Arial"/>
            </a:rPr>
            <a:t> </a:t>
          </a:r>
          <a:r>
            <a:rPr lang="en-US" sz="1200" b="1" i="0" strike="noStrike" baseline="0" dirty="0" smtClean="0">
              <a:solidFill>
                <a:srgbClr val="254061"/>
              </a:solidFill>
              <a:latin typeface="Arial"/>
              <a:cs typeface="Arial"/>
            </a:rPr>
            <a:t>Euros</a:t>
          </a:r>
          <a:r>
            <a:rPr lang="en-US" sz="1200" b="0" i="0" strike="noStrike" baseline="0" dirty="0" smtClean="0">
              <a:solidFill>
                <a:srgbClr val="254061"/>
              </a:solidFill>
              <a:latin typeface="Arial"/>
              <a:cs typeface="Arial"/>
            </a:rPr>
            <a:t>)</a:t>
          </a:r>
          <a:endParaRPr lang="en-US" sz="1200" b="0" i="0" strike="noStrike" baseline="0" dirty="0">
            <a:solidFill>
              <a:srgbClr val="254061"/>
            </a:solidFill>
            <a:latin typeface="Arial"/>
            <a:cs typeface="Arial"/>
          </a:endParaRPr>
        </a:p>
      </cdr:txBody>
    </cdr:sp>
  </cdr:absSizeAnchor>
  <cdr:absSizeAnchor xmlns:cdr="http://schemas.openxmlformats.org/drawingml/2006/chartDrawing">
    <cdr:from>
      <cdr:x>0</cdr:x>
      <cdr:y>0</cdr:y>
    </cdr:from>
    <cdr:ext cx="29108" cy="16324"/>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absSizeAnchor>
  <cdr:absSizeAnchor xmlns:cdr="http://schemas.openxmlformats.org/drawingml/2006/chartDrawing">
    <cdr:from>
      <cdr:x>0</cdr:x>
      <cdr:y>0</cdr:y>
    </cdr:from>
    <cdr:ext cx="29108" cy="16324"/>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absSizeAnchor>
  <cdr:relSizeAnchor xmlns:cdr="http://schemas.openxmlformats.org/drawingml/2006/chartDrawing">
    <cdr:from>
      <cdr:x>0.12727</cdr:x>
      <cdr:y>0.30435</cdr:y>
    </cdr:from>
    <cdr:to>
      <cdr:x>0.21802</cdr:x>
      <cdr:y>0.39344</cdr:y>
    </cdr:to>
    <cdr:sp macro="" textlink="">
      <cdr:nvSpPr>
        <cdr:cNvPr id="2" name="TextBox 1"/>
        <cdr:cNvSpPr txBox="1"/>
      </cdr:nvSpPr>
      <cdr:spPr>
        <a:xfrm xmlns:a="http://schemas.openxmlformats.org/drawingml/2006/main">
          <a:off x="1008113" y="1512168"/>
          <a:ext cx="718819" cy="442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smtClean="0">
              <a:solidFill>
                <a:srgbClr val="254061"/>
              </a:solidFill>
              <a:latin typeface="Arial"/>
            </a:rPr>
            <a:t>-</a:t>
          </a:r>
          <a:r>
            <a:rPr lang="en-GB" sz="1200" b="1" dirty="0">
              <a:solidFill>
                <a:srgbClr val="254061"/>
              </a:solidFill>
              <a:latin typeface="Arial"/>
            </a:rPr>
            <a:t>8</a:t>
          </a:r>
          <a:r>
            <a:rPr lang="en-GB" sz="1200" dirty="0" smtClean="0">
              <a:solidFill>
                <a:srgbClr val="254061"/>
              </a:solidFill>
              <a:latin typeface="Arial"/>
            </a:rPr>
            <a:t> </a:t>
          </a:r>
          <a:r>
            <a:rPr lang="en-GB" sz="1200" dirty="0">
              <a:solidFill>
                <a:srgbClr val="254061"/>
              </a:solidFill>
              <a:latin typeface="Arial"/>
            </a:rPr>
            <a:t>%</a:t>
          </a:r>
        </a:p>
      </cdr:txBody>
    </cdr:sp>
  </cdr:relSizeAnchor>
  <cdr:relSizeAnchor xmlns:cdr="http://schemas.openxmlformats.org/drawingml/2006/chartDrawing">
    <cdr:from>
      <cdr:x>0.27273</cdr:x>
      <cdr:y>0.30435</cdr:y>
    </cdr:from>
    <cdr:to>
      <cdr:x>0.36348</cdr:x>
      <cdr:y>0.39344</cdr:y>
    </cdr:to>
    <cdr:sp macro="" textlink="">
      <cdr:nvSpPr>
        <cdr:cNvPr id="8" name="TextBox 1"/>
        <cdr:cNvSpPr txBox="1"/>
      </cdr:nvSpPr>
      <cdr:spPr>
        <a:xfrm xmlns:a="http://schemas.openxmlformats.org/drawingml/2006/main">
          <a:off x="2160241" y="1512168"/>
          <a:ext cx="718820" cy="442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solidFill>
                <a:srgbClr val="254061"/>
              </a:solidFill>
              <a:latin typeface="Arial"/>
            </a:rPr>
            <a:t>-</a:t>
          </a:r>
          <a:r>
            <a:rPr lang="en-GB" sz="1200" b="1" dirty="0" smtClean="0">
              <a:solidFill>
                <a:srgbClr val="254061"/>
              </a:solidFill>
              <a:latin typeface="Arial"/>
            </a:rPr>
            <a:t>14</a:t>
          </a:r>
          <a:r>
            <a:rPr lang="en-GB" sz="1200" dirty="0" smtClean="0">
              <a:solidFill>
                <a:srgbClr val="254061"/>
              </a:solidFill>
              <a:latin typeface="Arial"/>
            </a:rPr>
            <a:t> </a:t>
          </a:r>
          <a:r>
            <a:rPr lang="en-GB" sz="1200" dirty="0">
              <a:solidFill>
                <a:srgbClr val="254061"/>
              </a:solidFill>
              <a:latin typeface="Arial"/>
            </a:rPr>
            <a:t>%</a:t>
          </a:r>
        </a:p>
      </cdr:txBody>
    </cdr:sp>
  </cdr:relSizeAnchor>
  <cdr:relSizeAnchor xmlns:cdr="http://schemas.openxmlformats.org/drawingml/2006/chartDrawing">
    <cdr:from>
      <cdr:x>0.41988</cdr:x>
      <cdr:y>0.22267</cdr:y>
    </cdr:from>
    <cdr:to>
      <cdr:x>0.51062</cdr:x>
      <cdr:y>0.31177</cdr:y>
    </cdr:to>
    <cdr:sp macro="" textlink="">
      <cdr:nvSpPr>
        <cdr:cNvPr id="11" name="TextBox 1"/>
        <cdr:cNvSpPr txBox="1"/>
      </cdr:nvSpPr>
      <cdr:spPr>
        <a:xfrm xmlns:a="http://schemas.openxmlformats.org/drawingml/2006/main">
          <a:off x="3011488" y="710526"/>
          <a:ext cx="650875" cy="284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3 </a:t>
          </a:r>
          <a:r>
            <a:rPr lang="en-GB" sz="1200" b="1" dirty="0">
              <a:solidFill>
                <a:srgbClr val="254061"/>
              </a:solidFill>
              <a:latin typeface="Arial"/>
            </a:rPr>
            <a:t>%</a:t>
          </a:r>
        </a:p>
      </cdr:txBody>
    </cdr:sp>
  </cdr:relSizeAnchor>
  <cdr:relSizeAnchor xmlns:cdr="http://schemas.openxmlformats.org/drawingml/2006/chartDrawing">
    <cdr:from>
      <cdr:x>0.56364</cdr:x>
      <cdr:y>0.15942</cdr:y>
    </cdr:from>
    <cdr:to>
      <cdr:x>0.65439</cdr:x>
      <cdr:y>0.24852</cdr:y>
    </cdr:to>
    <cdr:sp macro="" textlink="">
      <cdr:nvSpPr>
        <cdr:cNvPr id="13" name="TextBox 1"/>
        <cdr:cNvSpPr txBox="1"/>
      </cdr:nvSpPr>
      <cdr:spPr>
        <a:xfrm xmlns:a="http://schemas.openxmlformats.org/drawingml/2006/main">
          <a:off x="4464497" y="792088"/>
          <a:ext cx="718820" cy="442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35 </a:t>
          </a:r>
          <a:r>
            <a:rPr lang="en-GB" sz="1200" b="1" dirty="0">
              <a:solidFill>
                <a:srgbClr val="254061"/>
              </a:solidFill>
              <a:latin typeface="Arial"/>
            </a:rPr>
            <a:t>%</a:t>
          </a:r>
        </a:p>
      </cdr:txBody>
    </cdr:sp>
  </cdr:relSizeAnchor>
  <cdr:relSizeAnchor xmlns:cdr="http://schemas.openxmlformats.org/drawingml/2006/chartDrawing">
    <cdr:from>
      <cdr:x>0.72727</cdr:x>
      <cdr:y>0.05797</cdr:y>
    </cdr:from>
    <cdr:to>
      <cdr:x>0.81802</cdr:x>
      <cdr:y>0.14706</cdr:y>
    </cdr:to>
    <cdr:sp macro="" textlink="">
      <cdr:nvSpPr>
        <cdr:cNvPr id="15" name="TextBox 1"/>
        <cdr:cNvSpPr txBox="1"/>
      </cdr:nvSpPr>
      <cdr:spPr>
        <a:xfrm xmlns:a="http://schemas.openxmlformats.org/drawingml/2006/main">
          <a:off x="5760641" y="288032"/>
          <a:ext cx="718820" cy="442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3 </a:t>
          </a:r>
          <a:r>
            <a:rPr lang="en-GB" sz="1200" b="1" dirty="0">
              <a:solidFill>
                <a:srgbClr val="254061"/>
              </a:solidFill>
              <a:latin typeface="Arial"/>
            </a:rPr>
            <a:t>%</a:t>
          </a:r>
        </a:p>
      </cdr:txBody>
    </cdr:sp>
  </cdr:relSizeAnchor>
  <cdr:relSizeAnchor xmlns:cdr="http://schemas.openxmlformats.org/drawingml/2006/chartDrawing">
    <cdr:from>
      <cdr:x>0.89022</cdr:x>
      <cdr:y>0.22246</cdr:y>
    </cdr:from>
    <cdr:to>
      <cdr:x>0.98097</cdr:x>
      <cdr:y>0.31156</cdr:y>
    </cdr:to>
    <cdr:sp macro="" textlink="">
      <cdr:nvSpPr>
        <cdr:cNvPr id="16" name="TextBox 1"/>
        <cdr:cNvSpPr txBox="1"/>
      </cdr:nvSpPr>
      <cdr:spPr>
        <a:xfrm xmlns:a="http://schemas.openxmlformats.org/drawingml/2006/main">
          <a:off x="6384925" y="654050"/>
          <a:ext cx="650875" cy="2619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6 </a:t>
          </a:r>
          <a:r>
            <a:rPr lang="en-GB" sz="1200" b="1" dirty="0">
              <a:solidFill>
                <a:srgbClr val="254061"/>
              </a:solidFill>
              <a:latin typeface="Aria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0.56667</cdr:x>
      <cdr:y>0.50542</cdr:y>
    </cdr:from>
    <cdr:to>
      <cdr:x>0.8837</cdr:x>
      <cdr:y>0.58965</cdr:y>
    </cdr:to>
    <cdr:sp macro="" textlink="">
      <cdr:nvSpPr>
        <cdr:cNvPr id="9" name="TextBox 1">
          <a:extLst xmlns:a="http://schemas.openxmlformats.org/drawingml/2006/main"/>
        </cdr:cNvPr>
        <cdr:cNvSpPr txBox="1"/>
      </cdr:nvSpPr>
      <cdr:spPr>
        <a:xfrm xmlns:a="http://schemas.openxmlformats.org/drawingml/2006/main">
          <a:off x="4676343" y="1852686"/>
          <a:ext cx="2616226" cy="308756"/>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75000"/>
              <a:lumOff val="25000"/>
            </a:schemeClr>
          </a:solidFill>
        </a:ln>
      </cdr:spPr>
      <cdr:txBody>
        <a:bodyPr xmlns:a="http://schemas.openxmlformats.org/drawingml/2006/main" wrap="square"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pPr algn="ctr"/>
          <a:r>
            <a:rPr lang="en-GB" sz="800" dirty="0">
              <a:latin typeface="HelveticaNeueLT Std"/>
            </a:rPr>
            <a:t>Les </a:t>
          </a:r>
          <a:r>
            <a:rPr lang="en-GB" sz="800" dirty="0" err="1">
              <a:latin typeface="HelveticaNeueLT Std"/>
            </a:rPr>
            <a:t>élèves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err="1">
              <a:latin typeface="HelveticaNeueLT Std"/>
            </a:rPr>
            <a:t>fillières</a:t>
          </a:r>
          <a:r>
            <a:rPr lang="en-GB" sz="800" dirty="0">
              <a:latin typeface="HelveticaNeueLT Std"/>
            </a:rPr>
            <a:t> </a:t>
          </a:r>
          <a:r>
            <a:rPr lang="en-GB" sz="800" dirty="0" err="1">
              <a:latin typeface="HelveticaNeueLT Std"/>
            </a:rPr>
            <a:t>professionnelles</a:t>
          </a:r>
          <a:r>
            <a:rPr lang="en-GB" sz="800" dirty="0">
              <a:latin typeface="HelveticaNeueLT Std"/>
            </a:rPr>
            <a:t> </a:t>
          </a:r>
          <a:r>
            <a:rPr lang="en-GB" sz="800" dirty="0" err="1">
              <a:latin typeface="HelveticaNeueLT Std"/>
            </a:rPr>
            <a:t>obtiennent</a:t>
          </a:r>
          <a:endParaRPr lang="en-GB" sz="800" dirty="0">
            <a:latin typeface="HelveticaNeueLT Std"/>
          </a:endParaRPr>
        </a:p>
        <a:p xmlns:a="http://schemas.openxmlformats.org/drawingml/2006/main">
          <a:pPr algn="ctr"/>
          <a:r>
            <a:rPr lang="en-GB" sz="800" dirty="0">
              <a:latin typeface="HelveticaNeueLT Std"/>
            </a:rPr>
            <a:t> des </a:t>
          </a:r>
          <a:r>
            <a:rPr lang="en-GB" sz="800" dirty="0" err="1">
              <a:latin typeface="HelveticaNeueLT Std"/>
            </a:rPr>
            <a:t>résultats</a:t>
          </a:r>
          <a:r>
            <a:rPr lang="en-GB" sz="800" dirty="0">
              <a:latin typeface="HelveticaNeueLT Std"/>
            </a:rPr>
            <a:t> </a:t>
          </a:r>
          <a:r>
            <a:rPr lang="en-GB" sz="800" b="1" dirty="0" err="1">
              <a:latin typeface="HelveticaNeueLT Std"/>
            </a:rPr>
            <a:t>inférieurs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smtClean="0">
              <a:latin typeface="HelveticaNeueLT Std"/>
            </a:rPr>
            <a:t>sciences</a:t>
          </a:r>
          <a:endParaRPr lang="en-GB" sz="800" dirty="0">
            <a:latin typeface="HelveticaNeueLT Std"/>
          </a:endParaRPr>
        </a:p>
      </cdr:txBody>
    </cdr:sp>
  </cdr:relSizeAnchor>
  <cdr:relSizeAnchor xmlns:cdr="http://schemas.openxmlformats.org/drawingml/2006/chartDrawing">
    <cdr:from>
      <cdr:x>0.55415</cdr:x>
      <cdr:y>0.1143</cdr:y>
    </cdr:from>
    <cdr:to>
      <cdr:x>0.84535</cdr:x>
      <cdr:y>0.19853</cdr:y>
    </cdr:to>
    <cdr:sp macro="" textlink="">
      <cdr:nvSpPr>
        <cdr:cNvPr id="10" name="TextBox 1">
          <a:extLst xmlns:a="http://schemas.openxmlformats.org/drawingml/2006/main"/>
        </cdr:cNvPr>
        <cdr:cNvSpPr txBox="1"/>
      </cdr:nvSpPr>
      <cdr:spPr>
        <a:xfrm xmlns:a="http://schemas.openxmlformats.org/drawingml/2006/main">
          <a:off x="4572985" y="418970"/>
          <a:ext cx="2403070" cy="308757"/>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75000"/>
              <a:lumOff val="25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latin typeface="HelveticaNeueLT Std"/>
            </a:rPr>
            <a:t>Les </a:t>
          </a:r>
          <a:r>
            <a:rPr lang="en-GB" sz="800" dirty="0" err="1">
              <a:latin typeface="HelveticaNeueLT Std"/>
            </a:rPr>
            <a:t>élèves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err="1">
              <a:latin typeface="HelveticaNeueLT Std"/>
            </a:rPr>
            <a:t>fillières</a:t>
          </a:r>
          <a:r>
            <a:rPr lang="en-GB" sz="800" dirty="0">
              <a:latin typeface="HelveticaNeueLT Std"/>
            </a:rPr>
            <a:t> </a:t>
          </a:r>
          <a:r>
            <a:rPr lang="en-GB" sz="800" dirty="0" err="1">
              <a:latin typeface="HelveticaNeueLT Std"/>
            </a:rPr>
            <a:t>professionnelles</a:t>
          </a:r>
          <a:r>
            <a:rPr lang="en-GB" sz="800" dirty="0">
              <a:latin typeface="HelveticaNeueLT Std"/>
            </a:rPr>
            <a:t> </a:t>
          </a:r>
          <a:r>
            <a:rPr lang="en-GB" sz="800" dirty="0" err="1">
              <a:latin typeface="HelveticaNeueLT Std"/>
            </a:rPr>
            <a:t>obtiennent</a:t>
          </a:r>
          <a:r>
            <a:rPr lang="en-GB" sz="800" dirty="0">
              <a:latin typeface="HelveticaNeueLT Std"/>
            </a:rPr>
            <a:t> des </a:t>
          </a:r>
          <a:r>
            <a:rPr lang="en-GB" sz="800" dirty="0" err="1">
              <a:latin typeface="HelveticaNeueLT Std"/>
            </a:rPr>
            <a:t>résultats</a:t>
          </a:r>
          <a:r>
            <a:rPr lang="en-GB" sz="800" dirty="0">
              <a:latin typeface="HelveticaNeueLT Std"/>
            </a:rPr>
            <a:t> </a:t>
          </a:r>
          <a:r>
            <a:rPr lang="en-GB" sz="800" b="1" dirty="0" err="1">
              <a:latin typeface="HelveticaNeueLT Std"/>
            </a:rPr>
            <a:t>supérieurs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smtClean="0">
              <a:latin typeface="HelveticaNeueLT Std"/>
            </a:rPr>
            <a:t>sciences</a:t>
          </a:r>
          <a:endParaRPr lang="en-GB" sz="800" dirty="0">
            <a:latin typeface="HelveticaNeueLT Std"/>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35C4F-C750-4F72-B68D-D6857D7E076E}" type="datetimeFigureOut">
              <a:rPr lang="en-GB" smtClean="0"/>
              <a:t>26/03/2019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6E6EA-818F-45F9-A4DF-C50714222C37}" type="slidenum">
              <a:rPr lang="en-GB" smtClean="0"/>
              <a:t>‹N°›</a:t>
            </a:fld>
            <a:endParaRPr lang="en-GB"/>
          </a:p>
        </p:txBody>
      </p:sp>
    </p:spTree>
    <p:extLst>
      <p:ext uri="{BB962C8B-B14F-4D97-AF65-F5344CB8AC3E}">
        <p14:creationId xmlns:p14="http://schemas.microsoft.com/office/powerpoint/2010/main" val="390196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L’enquête PISA ne cherche pas simplement à évaluer la faculté des élèves à reproduire ce qu’ils ont appris, mais vise aussi à déterminer dans quelle mesure ils sont capables de se livrer à des extrapolations à partir de ce qu’ils ont appris et d’utiliser leurs connaissances dans des situations qui ne leur sont pas familières, qu’elles soient ou non en rapport avec l’école. </a:t>
            </a:r>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t>5</a:t>
            </a:fld>
            <a:endParaRPr lang="de-DE"/>
          </a:p>
        </p:txBody>
      </p:sp>
    </p:spTree>
    <p:extLst>
      <p:ext uri="{BB962C8B-B14F-4D97-AF65-F5344CB8AC3E}">
        <p14:creationId xmlns:p14="http://schemas.microsoft.com/office/powerpoint/2010/main" val="45815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L’enquête PISA cherche à évaluer la capacité des jeunes à utiliser leurs connaissances et compétences pour relever les défis du monde réel</a:t>
            </a:r>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t>6</a:t>
            </a:fld>
            <a:endParaRPr lang="de-DE"/>
          </a:p>
        </p:txBody>
      </p:sp>
    </p:spTree>
    <p:extLst>
      <p:ext uri="{BB962C8B-B14F-4D97-AF65-F5344CB8AC3E}">
        <p14:creationId xmlns:p14="http://schemas.microsoft.com/office/powerpoint/2010/main" val="285484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All countries </a:t>
            </a:r>
            <a:r>
              <a:rPr lang="de-DE" dirty="0" err="1"/>
              <a:t>are</a:t>
            </a:r>
            <a:r>
              <a:rPr lang="de-DE" dirty="0"/>
              <a:t> </a:t>
            </a:r>
            <a:r>
              <a:rPr lang="de-DE" dirty="0" err="1"/>
              <a:t>included</a:t>
            </a:r>
            <a:r>
              <a:rPr lang="de-DE" baseline="0" dirty="0"/>
              <a:t> </a:t>
            </a:r>
            <a:r>
              <a:rPr lang="de-DE" baseline="0" dirty="0" err="1"/>
              <a:t>and</a:t>
            </a:r>
            <a:r>
              <a:rPr lang="de-DE" baseline="0" dirty="0"/>
              <a:t> </a:t>
            </a:r>
            <a:r>
              <a:rPr lang="de-DE" baseline="0" dirty="0" err="1"/>
              <a:t>can</a:t>
            </a:r>
            <a:r>
              <a:rPr lang="de-DE" baseline="0" dirty="0"/>
              <a:t> </a:t>
            </a:r>
            <a:r>
              <a:rPr lang="de-DE" baseline="0" dirty="0" err="1"/>
              <a:t>be</a:t>
            </a:r>
            <a:r>
              <a:rPr lang="de-DE" baseline="0" dirty="0"/>
              <a:t> </a:t>
            </a:r>
            <a:r>
              <a:rPr lang="de-DE" baseline="0" dirty="0" err="1"/>
              <a:t>selected</a:t>
            </a:r>
            <a:r>
              <a:rPr lang="de-DE" baseline="0" dirty="0"/>
              <a:t> </a:t>
            </a:r>
            <a:r>
              <a:rPr lang="de-DE" baseline="0" dirty="0" err="1"/>
              <a:t>by</a:t>
            </a:r>
            <a:r>
              <a:rPr lang="de-DE" baseline="0" dirty="0"/>
              <a:t> </a:t>
            </a:r>
            <a:r>
              <a:rPr lang="de-DE" baseline="0" dirty="0" err="1"/>
              <a:t>selecting</a:t>
            </a:r>
            <a:r>
              <a:rPr lang="de-DE" baseline="0" dirty="0"/>
              <a:t> „</a:t>
            </a:r>
            <a:r>
              <a:rPr lang="de-DE" baseline="0" dirty="0" err="1"/>
              <a:t>select</a:t>
            </a:r>
            <a:r>
              <a:rPr lang="de-DE" baseline="0" dirty="0"/>
              <a:t> </a:t>
            </a:r>
            <a:r>
              <a:rPr lang="de-DE" baseline="0" dirty="0" err="1"/>
              <a:t>data</a:t>
            </a:r>
            <a:r>
              <a:rPr lang="de-DE" baseline="0" dirty="0"/>
              <a:t>“ </a:t>
            </a:r>
            <a:r>
              <a:rPr lang="de-DE" baseline="0" dirty="0" err="1"/>
              <a:t>and</a:t>
            </a:r>
            <a:r>
              <a:rPr lang="de-DE" baseline="0" dirty="0"/>
              <a:t> </a:t>
            </a:r>
            <a:r>
              <a:rPr lang="de-DE" baseline="0" dirty="0" err="1"/>
              <a:t>use</a:t>
            </a:r>
            <a:r>
              <a:rPr lang="de-DE" baseline="0" dirty="0"/>
              <a:t> </a:t>
            </a:r>
            <a:r>
              <a:rPr lang="de-DE" baseline="0" dirty="0" err="1"/>
              <a:t>the</a:t>
            </a:r>
            <a:r>
              <a:rPr lang="de-DE" baseline="0" dirty="0"/>
              <a:t> </a:t>
            </a:r>
            <a:r>
              <a:rPr lang="de-DE" baseline="0" dirty="0" err="1"/>
              <a:t>filter</a:t>
            </a:r>
            <a:r>
              <a:rPr lang="de-DE" baseline="0" dirty="0"/>
              <a:t> </a:t>
            </a:r>
            <a:r>
              <a:rPr lang="de-DE" baseline="0" dirty="0" err="1"/>
              <a:t>to</a:t>
            </a:r>
            <a:r>
              <a:rPr lang="de-DE" baseline="0" dirty="0"/>
              <a:t> </a:t>
            </a:r>
            <a:r>
              <a:rPr lang="de-DE" baseline="0" dirty="0" err="1"/>
              <a:t>choose</a:t>
            </a:r>
            <a:r>
              <a:rPr lang="de-DE" baseline="0" dirty="0"/>
              <a:t> </a:t>
            </a:r>
            <a:r>
              <a:rPr lang="de-DE" baseline="0" dirty="0" err="1"/>
              <a:t>the</a:t>
            </a:r>
            <a:r>
              <a:rPr lang="de-DE" baseline="0" dirty="0"/>
              <a:t> </a:t>
            </a:r>
            <a:r>
              <a:rPr lang="de-DE" baseline="0" dirty="0" err="1"/>
              <a:t>country</a:t>
            </a:r>
            <a:r>
              <a:rPr lang="de-DE" baseline="0" dirty="0"/>
              <a:t> </a:t>
            </a:r>
            <a:r>
              <a:rPr lang="de-DE" baseline="0" dirty="0" err="1"/>
              <a:t>of</a:t>
            </a:r>
            <a:r>
              <a:rPr lang="de-DE" baseline="0" dirty="0"/>
              <a:t> </a:t>
            </a:r>
            <a:r>
              <a:rPr lang="de-DE" baseline="0" dirty="0" err="1"/>
              <a:t>interest</a:t>
            </a:r>
            <a:r>
              <a:rPr lang="de-DE" baseline="0" dirty="0"/>
              <a:t>. </a:t>
            </a:r>
            <a:r>
              <a:rPr lang="de-DE" baseline="0" dirty="0" err="1"/>
              <a:t>Missing</a:t>
            </a:r>
            <a:r>
              <a:rPr lang="de-DE" baseline="0" dirty="0"/>
              <a:t> </a:t>
            </a:r>
            <a:r>
              <a:rPr lang="de-DE" baseline="0" dirty="0" err="1"/>
              <a:t>data</a:t>
            </a:r>
            <a:r>
              <a:rPr lang="de-DE" baseline="0" dirty="0"/>
              <a:t>/</a:t>
            </a:r>
            <a:r>
              <a:rPr lang="de-DE" baseline="0" dirty="0" err="1"/>
              <a:t>years</a:t>
            </a:r>
            <a:r>
              <a:rPr lang="de-DE" baseline="0" dirty="0"/>
              <a:t> </a:t>
            </a:r>
            <a:r>
              <a:rPr lang="de-DE" baseline="0" dirty="0" err="1"/>
              <a:t>have</a:t>
            </a:r>
            <a:r>
              <a:rPr lang="de-DE" baseline="0" dirty="0"/>
              <a:t> </a:t>
            </a:r>
            <a:r>
              <a:rPr lang="de-DE" baseline="0" dirty="0" err="1"/>
              <a:t>to</a:t>
            </a:r>
            <a:r>
              <a:rPr lang="de-DE" baseline="0" dirty="0"/>
              <a:t> </a:t>
            </a:r>
            <a:r>
              <a:rPr lang="de-DE" baseline="0" dirty="0" err="1"/>
              <a:t>be</a:t>
            </a:r>
            <a:r>
              <a:rPr lang="de-DE" baseline="0" dirty="0"/>
              <a:t> </a:t>
            </a:r>
            <a:r>
              <a:rPr lang="de-DE" baseline="0" dirty="0" err="1"/>
              <a:t>deleted</a:t>
            </a:r>
            <a:r>
              <a:rPr lang="de-D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The </a:t>
            </a:r>
            <a:r>
              <a:rPr lang="de-DE" dirty="0" err="1"/>
              <a:t>range</a:t>
            </a:r>
            <a:r>
              <a:rPr lang="de-DE" dirty="0"/>
              <a:t> </a:t>
            </a:r>
            <a:r>
              <a:rPr lang="de-DE" dirty="0" err="1"/>
              <a:t>of</a:t>
            </a:r>
            <a:r>
              <a:rPr lang="de-DE" dirty="0"/>
              <a:t> </a:t>
            </a:r>
            <a:r>
              <a:rPr lang="de-DE" dirty="0" err="1"/>
              <a:t>the</a:t>
            </a:r>
            <a:r>
              <a:rPr lang="de-DE" dirty="0"/>
              <a:t> </a:t>
            </a:r>
            <a:r>
              <a:rPr lang="de-DE" dirty="0" err="1"/>
              <a:t>axis</a:t>
            </a:r>
            <a:r>
              <a:rPr lang="de-DE" dirty="0"/>
              <a:t> </a:t>
            </a:r>
            <a:r>
              <a:rPr lang="de-DE" dirty="0" err="1"/>
              <a:t>may</a:t>
            </a:r>
            <a:r>
              <a:rPr lang="de-DE" dirty="0"/>
              <a:t> </a:t>
            </a:r>
            <a:r>
              <a:rPr lang="de-DE" dirty="0" err="1"/>
              <a:t>need</a:t>
            </a:r>
            <a:r>
              <a:rPr lang="de-DE" dirty="0"/>
              <a:t> </a:t>
            </a:r>
            <a:r>
              <a:rPr lang="de-DE" dirty="0" err="1"/>
              <a:t>to</a:t>
            </a:r>
            <a:r>
              <a:rPr lang="de-DE" dirty="0"/>
              <a:t> </a:t>
            </a:r>
            <a:r>
              <a:rPr lang="de-DE" dirty="0" err="1"/>
              <a:t>be</a:t>
            </a:r>
            <a:r>
              <a:rPr lang="de-DE" dirty="0"/>
              <a:t> </a:t>
            </a:r>
            <a:r>
              <a:rPr lang="de-DE" dirty="0" err="1"/>
              <a:t>adjusted</a:t>
            </a:r>
            <a:r>
              <a:rPr lang="de-DE" dirty="0"/>
              <a:t> </a:t>
            </a:r>
            <a:r>
              <a:rPr lang="de-DE" dirty="0" err="1"/>
              <a:t>for</a:t>
            </a:r>
            <a:r>
              <a:rPr lang="de-DE" dirty="0"/>
              <a:t> </a:t>
            </a:r>
            <a:r>
              <a:rPr lang="de-DE" dirty="0" err="1"/>
              <a:t>each</a:t>
            </a:r>
            <a:r>
              <a:rPr lang="de-DE" baseline="0" dirty="0"/>
              <a:t> </a:t>
            </a:r>
            <a:r>
              <a:rPr lang="de-DE" baseline="0" dirty="0" err="1"/>
              <a:t>country</a:t>
            </a:r>
            <a:r>
              <a:rPr lang="de-DE" baseline="0" dirty="0"/>
              <a:t>.</a:t>
            </a:r>
          </a:p>
          <a:p>
            <a:endParaRPr lang="de-DE" dirty="0"/>
          </a:p>
        </p:txBody>
      </p:sp>
      <p:sp>
        <p:nvSpPr>
          <p:cNvPr id="4" name="Foliennummernplatzhalt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57A4BC-5347-40DF-8CB7-B27E4ECEA6FC}"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de-D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17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57A4BC-5347-40DF-8CB7-B27E4ECEA6FC}" type="slidenum">
              <a:rPr lang="de-DE" smtClean="0"/>
              <a:pPr/>
              <a:t>8</a:t>
            </a:fld>
            <a:endParaRPr lang="de-DE"/>
          </a:p>
        </p:txBody>
      </p:sp>
    </p:spTree>
    <p:extLst>
      <p:ext uri="{BB962C8B-B14F-4D97-AF65-F5344CB8AC3E}">
        <p14:creationId xmlns:p14="http://schemas.microsoft.com/office/powerpoint/2010/main" val="318743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GB" dirty="0" err="1" smtClean="0"/>
              <a:t>Langage</a:t>
            </a:r>
            <a:r>
              <a:rPr lang="en-GB" dirty="0" smtClean="0"/>
              <a:t> et </a:t>
            </a:r>
            <a:r>
              <a:rPr lang="en-GB" dirty="0" err="1" smtClean="0"/>
              <a:t>controle</a:t>
            </a:r>
            <a:r>
              <a:rPr lang="en-GB" dirty="0" smtClean="0"/>
              <a:t> </a:t>
            </a:r>
            <a:r>
              <a:rPr lang="en-GB" dirty="0" err="1" smtClean="0"/>
              <a:t>émotionnel</a:t>
            </a:r>
            <a:r>
              <a:rPr lang="en-GB" dirty="0" smtClean="0"/>
              <a:t> </a:t>
            </a:r>
            <a:r>
              <a:rPr lang="en-GB" dirty="0" err="1" smtClean="0"/>
              <a:t>en</a:t>
            </a:r>
            <a:r>
              <a:rPr lang="en-GB" dirty="0" smtClean="0"/>
              <a:t> premier</a:t>
            </a:r>
            <a:endParaRPr lang="en-GB" dirty="0"/>
          </a:p>
        </p:txBody>
      </p:sp>
      <p:sp>
        <p:nvSpPr>
          <p:cNvPr id="4" name="Slide Number Placeholder 3"/>
          <p:cNvSpPr>
            <a:spLocks noGrp="1"/>
          </p:cNvSpPr>
          <p:nvPr>
            <p:ph type="sldNum" sz="quarter" idx="10"/>
          </p:nvPr>
        </p:nvSpPr>
        <p:spPr/>
        <p:txBody>
          <a:bodyPr/>
          <a:lstStyle/>
          <a:p>
            <a:fld id="{B6D646B3-C6E6-43A8-828D-B6EA70180339}" type="slidenum">
              <a:rPr lang="en-GB" smtClean="0"/>
              <a:pPr/>
              <a:t>15</a:t>
            </a:fld>
            <a:endParaRPr lang="en-GB"/>
          </a:p>
        </p:txBody>
      </p:sp>
    </p:spTree>
    <p:extLst>
      <p:ext uri="{BB962C8B-B14F-4D97-AF65-F5344CB8AC3E}">
        <p14:creationId xmlns:p14="http://schemas.microsoft.com/office/powerpoint/2010/main" val="98649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20</a:t>
            </a:fld>
            <a:endParaRPr lang="ko-KR" altLang="en-US"/>
          </a:p>
        </p:txBody>
      </p:sp>
    </p:spTree>
    <p:extLst>
      <p:ext uri="{BB962C8B-B14F-4D97-AF65-F5344CB8AC3E}">
        <p14:creationId xmlns:p14="http://schemas.microsoft.com/office/powerpoint/2010/main" val="411452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2AC88FD-C554-F044-B5C4-FCE2247BA3E9}" type="datetimeFigureOut">
              <a:rPr lang="fr-FR" smtClean="0"/>
              <a:t>26/03/2019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214615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2AC88FD-C554-F044-B5C4-FCE2247BA3E9}" type="datetimeFigureOut">
              <a:rPr lang="fr-FR" smtClean="0"/>
              <a:t>26/03/2019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194497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2AC88FD-C554-F044-B5C4-FCE2247BA3E9}" type="datetimeFigureOut">
              <a:rPr lang="fr-FR" smtClean="0"/>
              <a:t>26/03/2019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4938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856" y="1968501"/>
            <a:ext cx="4738254" cy="200313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4715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7"/>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099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5"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a:t>
            </a:fld>
            <a:endParaRPr lang="ko-KR" altLang="en-US"/>
          </a:p>
        </p:txBody>
      </p:sp>
      <p:sp>
        <p:nvSpPr>
          <p:cNvPr id="16"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221670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sz="1800"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3"/>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Isosceles Triangle 14"/>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36430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8513668"/>
      </p:ext>
    </p:extLst>
  </p:cSld>
  <p:clrMapOvr>
    <a:masterClrMapping/>
  </p:clrMapOvr>
  <p:transition spd="slow">
    <p:fade/>
  </p:transition>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26664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7"/>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1307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91"/>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6088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2AC88FD-C554-F044-B5C4-FCE2247BA3E9}" type="datetimeFigureOut">
              <a:rPr lang="fr-FR" smtClean="0"/>
              <a:t>26/03/2019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3872506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147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53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52671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489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457206"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6" y="273058"/>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8"/>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6" y="1669145"/>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30701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15936"/>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87312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1601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629400" y="275169"/>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9"/>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974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7436170"/>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5"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a:t>
            </a:fld>
            <a:endParaRPr lang="ko-KR" altLang="en-US"/>
          </a:p>
        </p:txBody>
      </p:sp>
      <p:sp>
        <p:nvSpPr>
          <p:cNvPr id="16"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182991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2AC88FD-C554-F044-B5C4-FCE2247BA3E9}" type="datetimeFigureOut">
              <a:rPr lang="fr-FR" smtClean="0"/>
              <a:t>26/03/2019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1360576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7" y="1125537"/>
            <a:ext cx="8135937" cy="5327651"/>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30"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‹N°›</a:t>
            </a:fld>
            <a:endParaRPr lang="ko-KR" altLang="en-US"/>
          </a:p>
        </p:txBody>
      </p:sp>
      <p:sp>
        <p:nvSpPr>
          <p:cNvPr id="32"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14816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sz="1800"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3"/>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Isosceles Triangle 14"/>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Isosceles Triangle 15"/>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2436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48238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7"/>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45031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91"/>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70176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135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999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82202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865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457206"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6" y="273058"/>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8"/>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6" y="1669145"/>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4199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2AC88FD-C554-F044-B5C4-FCE2247BA3E9}" type="datetimeFigureOut">
              <a:rPr lang="fr-FR" smtClean="0"/>
              <a:t>26/03/2019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393356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15936"/>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90391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291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629400" y="275169"/>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9"/>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476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0" name="평행 사변형 9"/>
          <p:cNvSpPr/>
          <p:nvPr/>
        </p:nvSpPr>
        <p:spPr>
          <a:xfrm>
            <a:off x="575048" y="-744"/>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sz="1800" noProof="0" dirty="0">
              <a:solidFill>
                <a:prstClr val="white"/>
              </a:solidFill>
              <a:latin typeface="Arial" pitchFamily="34" charset="0"/>
              <a:cs typeface="Arial" pitchFamily="34" charset="0"/>
            </a:endParaRPr>
          </a:p>
        </p:txBody>
      </p:sp>
      <p:sp>
        <p:nvSpPr>
          <p:cNvPr id="11" name="평행 사변형 10"/>
          <p:cNvSpPr/>
          <p:nvPr/>
        </p:nvSpPr>
        <p:spPr>
          <a:xfrm>
            <a:off x="-230088" y="-1488"/>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3"/>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Isosceles Triangle 14"/>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Isosceles Triangle 15"/>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27339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62AC88FD-C554-F044-B5C4-FCE2247BA3E9}" type="datetimeFigureOut">
              <a:rPr lang="fr-FR" smtClean="0"/>
              <a:t>26/03/2019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41521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2AC88FD-C554-F044-B5C4-FCE2247BA3E9}" type="datetimeFigureOut">
              <a:rPr lang="fr-FR" smtClean="0"/>
              <a:t>26/03/2019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253307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C88FD-C554-F044-B5C4-FCE2247BA3E9}" type="datetimeFigureOut">
              <a:rPr lang="fr-FR" smtClean="0"/>
              <a:t>26/03/2019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22762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2AC88FD-C554-F044-B5C4-FCE2247BA3E9}" type="datetimeFigureOut">
              <a:rPr lang="fr-FR" smtClean="0"/>
              <a:t>26/03/2019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90678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2AC88FD-C554-F044-B5C4-FCE2247BA3E9}" type="datetimeFigureOut">
              <a:rPr lang="fr-FR" smtClean="0"/>
              <a:t>26/03/2019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5C5437-4DFB-2C45-9B6E-2169A1870C81}" type="slidenum">
              <a:rPr lang="fr-FR" smtClean="0"/>
              <a:t>‹N°›</a:t>
            </a:fld>
            <a:endParaRPr lang="fr-FR"/>
          </a:p>
        </p:txBody>
      </p:sp>
    </p:spTree>
    <p:extLst>
      <p:ext uri="{BB962C8B-B14F-4D97-AF65-F5344CB8AC3E}">
        <p14:creationId xmlns:p14="http://schemas.microsoft.com/office/powerpoint/2010/main" val="317990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C88FD-C554-F044-B5C4-FCE2247BA3E9}" type="datetimeFigureOut">
              <a:rPr lang="fr-FR" smtClean="0"/>
              <a:t>26/03/2019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C5437-4DFB-2C45-9B6E-2169A1870C81}" type="slidenum">
              <a:rPr lang="fr-FR" smtClean="0"/>
              <a:t>‹N°›</a:t>
            </a:fld>
            <a:endParaRPr lang="fr-FR"/>
          </a:p>
        </p:txBody>
      </p:sp>
    </p:spTree>
    <p:extLst>
      <p:ext uri="{BB962C8B-B14F-4D97-AF65-F5344CB8AC3E}">
        <p14:creationId xmlns:p14="http://schemas.microsoft.com/office/powerpoint/2010/main" val="4079864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71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29065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738269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8" r:id="rId12"/>
  </p:sldLayoutIdLst>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vml"/><Relationship Id="rId1" Type="http://schemas.openxmlformats.org/officeDocument/2006/relationships/themeOverride" Target="../theme/themeOverride9.x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hemeOverride" Target="../theme/themeOverride1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43.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43.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33.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3" Type="http://schemas.openxmlformats.org/officeDocument/2006/relationships/hyperlink" Target="http://educationdechiffree.blog.lemonde.fr/" TargetMode="External"/><Relationship Id="rId2" Type="http://schemas.openxmlformats.org/officeDocument/2006/relationships/slideLayout" Target="../slideLayouts/slideLayout33.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chart" Target="../charts/chart3.xml"/><Relationship Id="rId3" Type="http://schemas.openxmlformats.org/officeDocument/2006/relationships/notesSlide" Target="../notesSlides/notesSlide3.xml"/><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slideLayout" Target="../slideLayouts/slideLayout7.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themeOverride" Target="../theme/themeOverride4.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chart" Target="../charts/chart2.xml"/><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5DAA1426-CEFD-C740-9538-28E317C352C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4358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628649" y="118941"/>
            <a:ext cx="8296717" cy="1325563"/>
          </a:xfrm>
        </p:spPr>
        <p:txBody>
          <a:bodyPr>
            <a:normAutofit/>
          </a:bodyPr>
          <a:lstStyle/>
          <a:p>
            <a:pPr algn="ctr"/>
            <a:r>
              <a:rPr lang="de-DE" sz="2400" b="1" dirty="0"/>
              <a:t>Proportion </a:t>
            </a:r>
            <a:r>
              <a:rPr lang="de-DE" sz="2400" b="1" dirty="0" err="1"/>
              <a:t>d‘élèves</a:t>
            </a:r>
            <a:r>
              <a:rPr lang="de-DE" sz="2400" b="1" dirty="0"/>
              <a:t> en </a:t>
            </a:r>
            <a:r>
              <a:rPr lang="de-DE" sz="2400" b="1" dirty="0" err="1"/>
              <a:t>difficulté</a:t>
            </a:r>
            <a:r>
              <a:rPr lang="de-DE" sz="2400" b="1" dirty="0"/>
              <a:t> en </a:t>
            </a:r>
            <a:r>
              <a:rPr lang="de-DE" sz="2400" b="1" dirty="0" err="1"/>
              <a:t>sciences</a:t>
            </a:r>
            <a:r>
              <a:rPr lang="de-DE" sz="2400" b="1" dirty="0"/>
              <a:t> </a:t>
            </a:r>
            <a:r>
              <a:rPr lang="de-DE" sz="2400" b="1" dirty="0" smtClean="0"/>
              <a:t/>
            </a:r>
            <a:br>
              <a:rPr lang="de-DE" sz="2400" b="1" dirty="0" smtClean="0"/>
            </a:br>
            <a:r>
              <a:rPr lang="de-DE" sz="2400" b="1" dirty="0" smtClean="0"/>
              <a:t>(</a:t>
            </a:r>
            <a:r>
              <a:rPr lang="de-DE" sz="2400" b="1" dirty="0" err="1"/>
              <a:t>sous</a:t>
            </a:r>
            <a:r>
              <a:rPr lang="de-DE" sz="2400" b="1" dirty="0"/>
              <a:t> le </a:t>
            </a:r>
            <a:r>
              <a:rPr lang="de-DE" sz="2400" b="1" dirty="0" err="1"/>
              <a:t>niveau</a:t>
            </a:r>
            <a:r>
              <a:rPr lang="de-DE" sz="2400" b="1" dirty="0"/>
              <a:t> 2 de </a:t>
            </a:r>
            <a:r>
              <a:rPr lang="de-DE" sz="2400" b="1" dirty="0" err="1"/>
              <a:t>compétence</a:t>
            </a:r>
            <a:r>
              <a:rPr lang="de-DE" sz="2400" b="1" dirty="0" smtClean="0"/>
              <a:t>) , 2015</a:t>
            </a:r>
            <a:endParaRPr lang="de-DE" sz="2400" b="1" dirty="0"/>
          </a:p>
        </p:txBody>
      </p:sp>
      <p:sp>
        <p:nvSpPr>
          <p:cNvPr id="4" name="TextBox 5"/>
          <p:cNvSpPr txBox="1">
            <a:spLocks noChangeArrowheads="1"/>
          </p:cNvSpPr>
          <p:nvPr/>
        </p:nvSpPr>
        <p:spPr bwMode="auto">
          <a:xfrm>
            <a:off x="7418829" y="1793655"/>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Tableau II.2.2a</a:t>
            </a:r>
            <a:endParaRPr lang="en-US" altLang="en-US" sz="1400" b="1" dirty="0">
              <a:solidFill>
                <a:srgbClr val="E4B921"/>
              </a:solidFill>
              <a:latin typeface="HelveticaNeueLT Std" pitchFamily="6" charset="0"/>
            </a:endParaRPr>
          </a:p>
        </p:txBody>
      </p:sp>
      <p:graphicFrame>
        <p:nvGraphicFramePr>
          <p:cNvPr id="7" name="Diagramm 6"/>
          <p:cNvGraphicFramePr/>
          <p:nvPr>
            <p:extLst/>
          </p:nvPr>
        </p:nvGraphicFramePr>
        <p:xfrm>
          <a:off x="82446" y="2101435"/>
          <a:ext cx="8934138" cy="38000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1"/>
          <p:cNvSpPr txBox="1"/>
          <p:nvPr/>
        </p:nvSpPr>
        <p:spPr>
          <a:xfrm>
            <a:off x="5941156" y="2640301"/>
            <a:ext cx="155186"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cxnSp>
        <p:nvCxnSpPr>
          <p:cNvPr id="6" name="Straight Arrow Connector 5"/>
          <p:cNvCxnSpPr/>
          <p:nvPr/>
        </p:nvCxnSpPr>
        <p:spPr>
          <a:xfrm flipV="1">
            <a:off x="6493218" y="5101597"/>
            <a:ext cx="0" cy="360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4"/>
          <p:cNvSpPr txBox="1">
            <a:spLocks/>
          </p:cNvSpPr>
          <p:nvPr/>
        </p:nvSpPr>
        <p:spPr bwMode="auto">
          <a:xfrm>
            <a:off x="82446" y="6182011"/>
            <a:ext cx="2563896"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OCDE – PISA 2015</a:t>
            </a:r>
            <a:endParaRPr lang="en-GB" altLang="en-US" sz="1400" dirty="0"/>
          </a:p>
        </p:txBody>
      </p:sp>
    </p:spTree>
    <p:extLst>
      <p:ext uri="{BB962C8B-B14F-4D97-AF65-F5344CB8AC3E}">
        <p14:creationId xmlns:p14="http://schemas.microsoft.com/office/powerpoint/2010/main" val="591700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541206" y="156850"/>
            <a:ext cx="6404237" cy="857250"/>
          </a:xfrm>
        </p:spPr>
        <p:txBody>
          <a:bodyPr/>
          <a:lstStyle/>
          <a:p>
            <a:r>
              <a:rPr lang="fr-FR" sz="2400" b="1" dirty="0"/>
              <a:t>Performance en sciences et équité </a:t>
            </a:r>
            <a:r>
              <a:rPr lang="fr-FR" sz="2400" b="1" dirty="0" smtClean="0"/>
              <a:t>sociale (2015)</a:t>
            </a:r>
            <a:endParaRPr lang="de-DE" sz="2400" dirty="0"/>
          </a:p>
        </p:txBody>
      </p:sp>
      <p:graphicFrame>
        <p:nvGraphicFramePr>
          <p:cNvPr id="6" name="Diagramm 5"/>
          <p:cNvGraphicFramePr/>
          <p:nvPr>
            <p:extLst/>
          </p:nvPr>
        </p:nvGraphicFramePr>
        <p:xfrm>
          <a:off x="900721" y="2123922"/>
          <a:ext cx="7944787" cy="387683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xmlns="" id="{B33EC92A-B57C-44BF-AA10-043A71274EC9}"/>
              </a:ext>
            </a:extLst>
          </p:cNvPr>
          <p:cNvSpPr txBox="1"/>
          <p:nvPr/>
        </p:nvSpPr>
        <p:spPr>
          <a:xfrm>
            <a:off x="5220396" y="1920876"/>
            <a:ext cx="2582487" cy="319816"/>
          </a:xfrm>
          <a:prstGeom prst="rect">
            <a:avLst/>
          </a:prstGeom>
          <a:solidFill>
            <a:srgbClr val="00AE88"/>
          </a:solid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chemeClr val="bg1"/>
                </a:solidFill>
              </a:rPr>
              <a:t>Performance </a:t>
            </a:r>
            <a:r>
              <a:rPr lang="en-US" sz="800" dirty="0" err="1">
                <a:solidFill>
                  <a:schemeClr val="bg1"/>
                </a:solidFill>
              </a:rPr>
              <a:t>en</a:t>
            </a:r>
            <a:r>
              <a:rPr lang="en-US" sz="800" dirty="0">
                <a:solidFill>
                  <a:schemeClr val="bg1"/>
                </a:solidFill>
              </a:rPr>
              <a:t> sciences </a:t>
            </a:r>
            <a:r>
              <a:rPr lang="en-US" sz="800" b="1" dirty="0" err="1">
                <a:solidFill>
                  <a:schemeClr val="bg1"/>
                </a:solidFill>
              </a:rPr>
              <a:t>supérieure</a:t>
            </a:r>
            <a:r>
              <a:rPr lang="en-US" sz="800" b="1" dirty="0">
                <a:solidFill>
                  <a:schemeClr val="bg1"/>
                </a:solidFill>
              </a:rPr>
              <a:t> à la </a:t>
            </a:r>
            <a:r>
              <a:rPr lang="en-US" sz="800" b="1" dirty="0" err="1">
                <a:solidFill>
                  <a:schemeClr val="bg1"/>
                </a:solidFill>
              </a:rPr>
              <a:t>moyenne</a:t>
            </a:r>
            <a:r>
              <a:rPr lang="en-US" sz="800" b="1" dirty="0">
                <a:solidFill>
                  <a:schemeClr val="bg1"/>
                </a:solidFill>
              </a:rPr>
              <a:t> 
</a:t>
            </a:r>
            <a:r>
              <a:rPr lang="en-US" sz="800" dirty="0" err="1">
                <a:solidFill>
                  <a:schemeClr val="bg1"/>
                </a:solidFill>
              </a:rPr>
              <a:t>Niveau</a:t>
            </a:r>
            <a:r>
              <a:rPr lang="en-US" sz="800" dirty="0">
                <a:solidFill>
                  <a:schemeClr val="bg1"/>
                </a:solidFill>
              </a:rPr>
              <a:t> </a:t>
            </a:r>
            <a:r>
              <a:rPr lang="en-US" sz="800" dirty="0" err="1">
                <a:solidFill>
                  <a:schemeClr val="bg1"/>
                </a:solidFill>
              </a:rPr>
              <a:t>d'équité</a:t>
            </a:r>
            <a:r>
              <a:rPr lang="en-US" sz="800" dirty="0">
                <a:solidFill>
                  <a:schemeClr val="bg1"/>
                </a:solidFill>
              </a:rPr>
              <a:t> </a:t>
            </a:r>
            <a:r>
              <a:rPr lang="en-US" sz="800" dirty="0" err="1">
                <a:solidFill>
                  <a:schemeClr val="bg1"/>
                </a:solidFill>
              </a:rPr>
              <a:t>dans</a:t>
            </a:r>
            <a:r>
              <a:rPr lang="en-US" sz="800" dirty="0">
                <a:solidFill>
                  <a:schemeClr val="bg1"/>
                </a:solidFill>
              </a:rPr>
              <a:t> </a:t>
            </a:r>
            <a:r>
              <a:rPr lang="en-US" sz="800" dirty="0" err="1">
                <a:solidFill>
                  <a:schemeClr val="bg1"/>
                </a:solidFill>
              </a:rPr>
              <a:t>l'éducation</a:t>
            </a:r>
            <a:r>
              <a:rPr lang="en-US" sz="800" dirty="0">
                <a:solidFill>
                  <a:schemeClr val="bg1"/>
                </a:solidFill>
              </a:rPr>
              <a:t> </a:t>
            </a:r>
            <a:r>
              <a:rPr lang="en-US" sz="800" b="1" dirty="0" err="1">
                <a:solidFill>
                  <a:schemeClr val="bg1"/>
                </a:solidFill>
              </a:rPr>
              <a:t>supérieur</a:t>
            </a:r>
            <a:r>
              <a:rPr lang="en-US" sz="800" b="1" dirty="0">
                <a:solidFill>
                  <a:schemeClr val="bg1"/>
                </a:solidFill>
              </a:rPr>
              <a:t> à la </a:t>
            </a:r>
            <a:r>
              <a:rPr lang="en-US" sz="800" b="1" dirty="0" err="1">
                <a:solidFill>
                  <a:schemeClr val="bg1"/>
                </a:solidFill>
              </a:rPr>
              <a:t>moyenne</a:t>
            </a:r>
            <a:r>
              <a:rPr lang="en-US" sz="800" b="1" dirty="0">
                <a:solidFill>
                  <a:schemeClr val="bg1"/>
                </a:solidFill>
              </a:rPr>
              <a:t> </a:t>
            </a:r>
            <a:endParaRPr lang="en-US" sz="800" dirty="0">
              <a:solidFill>
                <a:schemeClr val="bg1"/>
              </a:solidFill>
            </a:endParaRPr>
          </a:p>
        </p:txBody>
      </p:sp>
      <p:sp>
        <p:nvSpPr>
          <p:cNvPr id="8" name="TextBox 1">
            <a:extLst>
              <a:ext uri="{FF2B5EF4-FFF2-40B4-BE49-F238E27FC236}">
                <a16:creationId xmlns:a16="http://schemas.microsoft.com/office/drawing/2014/main" xmlns="" id="{2CAA1BF4-F22A-4546-9275-689C279CFFBF}"/>
              </a:ext>
            </a:extLst>
          </p:cNvPr>
          <p:cNvSpPr txBox="1"/>
          <p:nvPr/>
        </p:nvSpPr>
        <p:spPr>
          <a:xfrm>
            <a:off x="1501338" y="1920879"/>
            <a:ext cx="3719054" cy="319817"/>
          </a:xfrm>
          <a:prstGeom prst="rect">
            <a:avLst/>
          </a:prstGeom>
          <a:solidFill>
            <a:schemeClr val="bg1">
              <a:lumMod val="85000"/>
            </a:schemeClr>
          </a:solid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Performance </a:t>
            </a:r>
            <a:r>
              <a:rPr lang="en-US" sz="900" dirty="0" err="1"/>
              <a:t>en</a:t>
            </a:r>
            <a:r>
              <a:rPr lang="en-US" sz="900" dirty="0"/>
              <a:t> sciences </a:t>
            </a:r>
            <a:r>
              <a:rPr lang="en-US" sz="900" b="1" dirty="0" err="1"/>
              <a:t>supérieure</a:t>
            </a:r>
            <a:r>
              <a:rPr lang="en-US" sz="900" b="1" dirty="0"/>
              <a:t> à la </a:t>
            </a:r>
            <a:r>
              <a:rPr lang="en-US" sz="900" b="1" dirty="0" err="1"/>
              <a:t>moyenne</a:t>
            </a:r>
            <a:r>
              <a:rPr lang="en-US" sz="900" b="1" dirty="0"/>
              <a:t> 
</a:t>
            </a:r>
            <a:r>
              <a:rPr lang="en-US" sz="900" dirty="0" err="1"/>
              <a:t>Niveau</a:t>
            </a:r>
            <a:r>
              <a:rPr lang="en-US" sz="900" dirty="0"/>
              <a:t> </a:t>
            </a:r>
            <a:r>
              <a:rPr lang="en-US" sz="900" dirty="0" err="1"/>
              <a:t>d'équité</a:t>
            </a:r>
            <a:r>
              <a:rPr lang="en-US" sz="900" dirty="0"/>
              <a:t> </a:t>
            </a:r>
            <a:r>
              <a:rPr lang="en-US" sz="900" dirty="0" err="1"/>
              <a:t>dans</a:t>
            </a:r>
            <a:r>
              <a:rPr lang="en-US" sz="900" dirty="0"/>
              <a:t> </a:t>
            </a:r>
            <a:r>
              <a:rPr lang="en-US" sz="900" dirty="0" err="1"/>
              <a:t>l'éducation</a:t>
            </a:r>
            <a:r>
              <a:rPr lang="en-US" sz="900" dirty="0"/>
              <a:t> </a:t>
            </a:r>
            <a:r>
              <a:rPr lang="en-US" sz="900" b="1" dirty="0" err="1"/>
              <a:t>inférieur</a:t>
            </a:r>
            <a:r>
              <a:rPr lang="en-US" sz="900" b="1" dirty="0"/>
              <a:t> à la </a:t>
            </a:r>
            <a:r>
              <a:rPr lang="en-US" sz="900" b="1" dirty="0" err="1"/>
              <a:t>moyenne</a:t>
            </a:r>
            <a:r>
              <a:rPr lang="en-US" sz="900" b="1" dirty="0"/>
              <a:t> </a:t>
            </a:r>
            <a:endParaRPr lang="en-US" sz="900" dirty="0"/>
          </a:p>
        </p:txBody>
      </p:sp>
      <p:sp>
        <p:nvSpPr>
          <p:cNvPr id="9" name="TextBox 5"/>
          <p:cNvSpPr txBox="1">
            <a:spLocks noChangeArrowheads="1"/>
          </p:cNvSpPr>
          <p:nvPr/>
        </p:nvSpPr>
        <p:spPr bwMode="auto">
          <a:xfrm>
            <a:off x="7267575" y="1063630"/>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Graphique</a:t>
            </a:r>
            <a:r>
              <a:rPr lang="it-IT" altLang="en-US" sz="1400" b="1" dirty="0">
                <a:solidFill>
                  <a:srgbClr val="E4B921"/>
                </a:solidFill>
                <a:latin typeface="HelveticaNeueLT Std" pitchFamily="6" charset="0"/>
              </a:rPr>
              <a:t> I.6.6</a:t>
            </a:r>
            <a:endParaRPr lang="en-US" altLang="en-US" sz="1400" b="1" dirty="0">
              <a:solidFill>
                <a:srgbClr val="E4B921"/>
              </a:solidFill>
              <a:latin typeface="HelveticaNeueLT Std" pitchFamily="6" charset="0"/>
            </a:endParaRPr>
          </a:p>
        </p:txBody>
      </p:sp>
      <p:sp>
        <p:nvSpPr>
          <p:cNvPr id="10" name="Gerade Verbindung 9"/>
          <p:cNvSpPr/>
          <p:nvPr/>
        </p:nvSpPr>
        <p:spPr>
          <a:xfrm flipV="1">
            <a:off x="4292600" y="2379737"/>
            <a:ext cx="171450" cy="674613"/>
          </a:xfrm>
          <a:prstGeom prst="line">
            <a:avLst/>
          </a:prstGeom>
          <a:noFill/>
          <a:ln w="9525" cap="flat" cmpd="sng" algn="ctr">
            <a:solidFill>
              <a:sysClr val="window" lastClr="FFFFFF">
                <a:lumMod val="85000"/>
              </a:sysClr>
            </a:solidFill>
            <a:prstDash val="solid"/>
          </a:ln>
          <a:effectLst/>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11" name="Gerade Verbindung 10"/>
          <p:cNvSpPr/>
          <p:nvPr/>
        </p:nvSpPr>
        <p:spPr>
          <a:xfrm flipH="1" flipV="1">
            <a:off x="3194050" y="2651281"/>
            <a:ext cx="1098550" cy="403070"/>
          </a:xfrm>
          <a:prstGeom prst="line">
            <a:avLst/>
          </a:prstGeom>
          <a:noFill/>
          <a:ln w="9525" cap="flat" cmpd="sng" algn="ctr">
            <a:solidFill>
              <a:sysClr val="window" lastClr="FFFFFF">
                <a:lumMod val="85000"/>
              </a:sysClr>
            </a:solidFill>
            <a:prstDash val="solid"/>
          </a:ln>
          <a:effectLst/>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12" name="Gerade Verbindung 11"/>
          <p:cNvSpPr/>
          <p:nvPr/>
        </p:nvSpPr>
        <p:spPr>
          <a:xfrm flipV="1">
            <a:off x="4387850" y="2538491"/>
            <a:ext cx="546100" cy="515860"/>
          </a:xfrm>
          <a:prstGeom prst="line">
            <a:avLst/>
          </a:prstGeom>
          <a:noFill/>
          <a:ln w="9525" cap="flat" cmpd="sng" algn="ctr">
            <a:solidFill>
              <a:sysClr val="window" lastClr="FFFFFF">
                <a:lumMod val="85000"/>
              </a:sysClr>
            </a:solidFill>
            <a:prstDash val="solid"/>
          </a:ln>
          <a:effectLst/>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2" name="Oval 1"/>
          <p:cNvSpPr/>
          <p:nvPr/>
        </p:nvSpPr>
        <p:spPr>
          <a:xfrm>
            <a:off x="5036134" y="2080785"/>
            <a:ext cx="2909455" cy="1415758"/>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ontent Placeholder 4"/>
          <p:cNvSpPr txBox="1">
            <a:spLocks/>
          </p:cNvSpPr>
          <p:nvPr/>
        </p:nvSpPr>
        <p:spPr bwMode="auto">
          <a:xfrm>
            <a:off x="-61546" y="6415831"/>
            <a:ext cx="2563896"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OCDE – PISA 2015</a:t>
            </a:r>
            <a:endParaRPr lang="en-GB" altLang="en-US" sz="1400" dirty="0"/>
          </a:p>
        </p:txBody>
      </p:sp>
    </p:spTree>
    <p:extLst>
      <p:ext uri="{BB962C8B-B14F-4D97-AF65-F5344CB8AC3E}">
        <p14:creationId xmlns:p14="http://schemas.microsoft.com/office/powerpoint/2010/main" val="15501338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720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200" b="1" u="sng" dirty="0"/>
              <a:t>Inégalités :</a:t>
            </a:r>
            <a:r>
              <a:rPr lang="fr-FR" sz="2200" b="1" dirty="0"/>
              <a:t> En France,</a:t>
            </a:r>
            <a:r>
              <a:rPr lang="en-US" sz="2200" b="1" dirty="0"/>
              <a:t> </a:t>
            </a:r>
            <a:r>
              <a:rPr lang="fr-FR" sz="2200" b="1" dirty="0"/>
              <a:t>les élèves de 15 ans issus des milieux les plus défavorisés ont quatre fois plus de risques que les autres d’être en difficulté</a:t>
            </a:r>
            <a:endParaRPr lang="fr-FR" sz="2200" b="1" dirty="0">
              <a:solidFill>
                <a:schemeClr val="bg1"/>
              </a:solidFill>
            </a:endParaRPr>
          </a:p>
        </p:txBody>
      </p:sp>
      <p:sp>
        <p:nvSpPr>
          <p:cNvPr id="7171" name="Content Placeholder 4"/>
          <p:cNvSpPr txBox="1">
            <a:spLocks/>
          </p:cNvSpPr>
          <p:nvPr/>
        </p:nvSpPr>
        <p:spPr bwMode="auto">
          <a:xfrm>
            <a:off x="71438" y="6453188"/>
            <a:ext cx="90725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a:t>Source: OCDE – PISA 2015</a:t>
            </a:r>
            <a:endParaRPr lang="en-GB" altLang="en-US" sz="1400"/>
          </a:p>
        </p:txBody>
      </p:sp>
      <p:graphicFrame>
        <p:nvGraphicFramePr>
          <p:cNvPr id="7172" name="Diagramm 6"/>
          <p:cNvGraphicFramePr>
            <a:graphicFrameLocks/>
          </p:cNvGraphicFramePr>
          <p:nvPr/>
        </p:nvGraphicFramePr>
        <p:xfrm>
          <a:off x="20638" y="930275"/>
          <a:ext cx="9036050" cy="5429250"/>
        </p:xfrm>
        <a:graphic>
          <a:graphicData uri="http://schemas.openxmlformats.org/presentationml/2006/ole">
            <mc:AlternateContent xmlns:mc="http://schemas.openxmlformats.org/markup-compatibility/2006">
              <mc:Choice xmlns:v="urn:schemas-microsoft-com:vml" Requires="v">
                <p:oleObj spid="_x0000_s1048" r:id="rId4" imgW="9041152" imgH="5425910" progId="Excel.Chart.8">
                  <p:embed/>
                </p:oleObj>
              </mc:Choice>
              <mc:Fallback>
                <p:oleObj r:id="rId4" imgW="9041152" imgH="5425910" progId="Excel.Chart.8">
                  <p:embed/>
                  <p:pic>
                    <p:nvPicPr>
                      <p:cNvPr id="7172" name="Diagramm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930275"/>
                        <a:ext cx="90360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a:xfrm flipV="1">
            <a:off x="539750" y="5300663"/>
            <a:ext cx="0" cy="431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4" name="Textfeld 1"/>
          <p:cNvSpPr txBox="1">
            <a:spLocks noChangeArrowheads="1"/>
          </p:cNvSpPr>
          <p:nvPr/>
        </p:nvSpPr>
        <p:spPr bwMode="auto">
          <a:xfrm>
            <a:off x="4284663" y="1844675"/>
            <a:ext cx="287337" cy="4419600"/>
          </a:xfrm>
          <a:prstGeom prst="rect">
            <a:avLst/>
          </a:prstGeom>
          <a:noFill/>
          <a:ln w="9525">
            <a:solidFill>
              <a:srgbClr val="C6DA5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de-DE" altLang="en-US" sz="1100"/>
          </a:p>
        </p:txBody>
      </p:sp>
    </p:spTree>
    <p:extLst>
      <p:ext uri="{BB962C8B-B14F-4D97-AF65-F5344CB8AC3E}">
        <p14:creationId xmlns:p14="http://schemas.microsoft.com/office/powerpoint/2010/main" val="3668981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Diagramm 6"/>
          <p:cNvGraphicFramePr/>
          <p:nvPr>
            <p:extLst/>
          </p:nvPr>
        </p:nvGraphicFramePr>
        <p:xfrm>
          <a:off x="82446" y="2101435"/>
          <a:ext cx="9061554" cy="380000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a:xfrm>
            <a:off x="457204" y="148093"/>
            <a:ext cx="8546119" cy="857250"/>
          </a:xfrm>
        </p:spPr>
        <p:txBody>
          <a:bodyPr>
            <a:normAutofit/>
          </a:bodyPr>
          <a:lstStyle/>
          <a:p>
            <a:r>
              <a:rPr lang="de-DE" sz="2400" b="1" dirty="0"/>
              <a:t>Aspiration des </a:t>
            </a:r>
            <a:r>
              <a:rPr lang="de-DE" sz="2400" b="1" dirty="0" err="1"/>
              <a:t>élèves</a:t>
            </a:r>
            <a:r>
              <a:rPr lang="de-DE" sz="2400" b="1" dirty="0"/>
              <a:t> à </a:t>
            </a:r>
            <a:r>
              <a:rPr lang="de-DE" sz="2400" b="1" dirty="0" err="1"/>
              <a:t>exercer</a:t>
            </a:r>
            <a:r>
              <a:rPr lang="de-DE" sz="2400" b="1" dirty="0"/>
              <a:t> </a:t>
            </a:r>
            <a:r>
              <a:rPr lang="de-DE" sz="2400" b="1" dirty="0" err="1"/>
              <a:t>une</a:t>
            </a:r>
            <a:r>
              <a:rPr lang="de-DE" sz="2400" b="1" dirty="0"/>
              <a:t> </a:t>
            </a:r>
            <a:r>
              <a:rPr lang="de-DE" sz="2400" b="1" dirty="0" err="1"/>
              <a:t>profession</a:t>
            </a:r>
            <a:r>
              <a:rPr lang="de-DE" sz="2400" b="1" dirty="0"/>
              <a:t> </a:t>
            </a:r>
            <a:r>
              <a:rPr lang="de-DE" sz="2400" b="1" dirty="0" err="1"/>
              <a:t>scientifique</a:t>
            </a:r>
            <a:r>
              <a:rPr lang="en-US" sz="2400" b="1" dirty="0"/>
              <a:t>, par </a:t>
            </a:r>
            <a:r>
              <a:rPr lang="en-US" sz="2400" b="1" dirty="0" err="1"/>
              <a:t>niveau</a:t>
            </a:r>
            <a:r>
              <a:rPr lang="en-US" sz="2400" b="1" dirty="0"/>
              <a:t> de </a:t>
            </a:r>
            <a:r>
              <a:rPr lang="en-US" sz="2400" b="1" dirty="0" err="1"/>
              <a:t>compétence</a:t>
            </a:r>
            <a:r>
              <a:rPr lang="en-US" sz="2400" b="1" dirty="0"/>
              <a:t> </a:t>
            </a:r>
            <a:r>
              <a:rPr lang="en-US" sz="2400" b="1" dirty="0" err="1"/>
              <a:t>en</a:t>
            </a:r>
            <a:r>
              <a:rPr lang="en-US" sz="2400" b="1" dirty="0"/>
              <a:t> </a:t>
            </a:r>
            <a:r>
              <a:rPr lang="en-US" sz="2400" b="1" dirty="0" smtClean="0"/>
              <a:t>sciences (2015)</a:t>
            </a:r>
            <a:endParaRPr lang="de-DE" sz="2400" b="1" dirty="0"/>
          </a:p>
        </p:txBody>
      </p:sp>
      <p:sp>
        <p:nvSpPr>
          <p:cNvPr id="5" name="Textfeld 1"/>
          <p:cNvSpPr txBox="1"/>
          <p:nvPr/>
        </p:nvSpPr>
        <p:spPr>
          <a:xfrm>
            <a:off x="4449097" y="2896174"/>
            <a:ext cx="155186" cy="2929640"/>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sp>
        <p:nvSpPr>
          <p:cNvPr id="4" name="TextBox 5"/>
          <p:cNvSpPr txBox="1">
            <a:spLocks noChangeArrowheads="1"/>
          </p:cNvSpPr>
          <p:nvPr/>
        </p:nvSpPr>
        <p:spPr bwMode="auto">
          <a:xfrm>
            <a:off x="7267575" y="1063630"/>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Graphique</a:t>
            </a:r>
            <a:r>
              <a:rPr lang="it-IT" altLang="en-US" sz="1400" b="1" dirty="0">
                <a:solidFill>
                  <a:srgbClr val="E4B921"/>
                </a:solidFill>
                <a:latin typeface="HelveticaNeueLT Std" pitchFamily="6" charset="0"/>
              </a:rPr>
              <a:t> I.3.3 </a:t>
            </a:r>
            <a:endParaRPr lang="en-US" altLang="en-US" sz="1400" b="1" dirty="0">
              <a:solidFill>
                <a:srgbClr val="E4B921"/>
              </a:solidFill>
              <a:latin typeface="HelveticaNeueLT Std" pitchFamily="6" charset="0"/>
            </a:endParaRPr>
          </a:p>
        </p:txBody>
      </p:sp>
      <p:cxnSp>
        <p:nvCxnSpPr>
          <p:cNvPr id="6" name="Straight Arrow Connector 5"/>
          <p:cNvCxnSpPr/>
          <p:nvPr/>
        </p:nvCxnSpPr>
        <p:spPr>
          <a:xfrm flipV="1">
            <a:off x="7343903" y="5205196"/>
            <a:ext cx="0" cy="360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4"/>
          <p:cNvSpPr txBox="1">
            <a:spLocks/>
          </p:cNvSpPr>
          <p:nvPr/>
        </p:nvSpPr>
        <p:spPr bwMode="auto">
          <a:xfrm>
            <a:off x="-61546" y="6338768"/>
            <a:ext cx="2563896"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OCDE – PISA 2015</a:t>
            </a:r>
            <a:endParaRPr lang="en-GB" altLang="en-US" sz="1400" dirty="0"/>
          </a:p>
        </p:txBody>
      </p:sp>
    </p:spTree>
    <p:extLst>
      <p:ext uri="{BB962C8B-B14F-4D97-AF65-F5344CB8AC3E}">
        <p14:creationId xmlns:p14="http://schemas.microsoft.com/office/powerpoint/2010/main" val="3427481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2121715"/>
            <a:ext cx="8388350" cy="2801561"/>
          </a:xfrm>
        </p:spPr>
        <p:txBody>
          <a:bodyPr>
            <a:noAutofit/>
          </a:bodyPr>
          <a:lstStyle/>
          <a:p>
            <a:pPr lvl="1" algn="l">
              <a:lnSpc>
                <a:spcPct val="80000"/>
              </a:lnSpc>
              <a:spcBef>
                <a:spcPts val="600"/>
              </a:spcBef>
            </a:pPr>
            <a:endParaRPr lang="fr-FR" cap="small" dirty="0">
              <a:solidFill>
                <a:schemeClr val="tx1"/>
              </a:solidFill>
            </a:endParaRPr>
          </a:p>
          <a:p>
            <a:endParaRPr lang="fr-FR" b="1" dirty="0" smtClean="0">
              <a:solidFill>
                <a:schemeClr val="tx1"/>
              </a:solidFill>
            </a:endParaRPr>
          </a:p>
          <a:p>
            <a:r>
              <a:rPr lang="fr-FR" b="1" dirty="0" smtClean="0">
                <a:solidFill>
                  <a:schemeClr val="tx1"/>
                </a:solidFill>
              </a:rPr>
              <a:t>D’autres études internationales / travaux de recherche contribuent à affiner le diagnostic</a:t>
            </a:r>
            <a:endParaRPr lang="en-GB" b="1" dirty="0">
              <a:solidFill>
                <a:schemeClr val="tx1"/>
              </a:solidFill>
            </a:endParaRPr>
          </a:p>
        </p:txBody>
      </p:sp>
    </p:spTree>
    <p:extLst>
      <p:ext uri="{BB962C8B-B14F-4D97-AF65-F5344CB8AC3E}">
        <p14:creationId xmlns:p14="http://schemas.microsoft.com/office/powerpoint/2010/main" val="91186363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a:off x="611560" y="2024845"/>
            <a:ext cx="7848872" cy="3240359"/>
          </a:xfrm>
          <a:prstGeom prst="rect">
            <a:avLst/>
          </a:prstGeom>
        </p:spPr>
      </p:pic>
      <p:sp>
        <p:nvSpPr>
          <p:cNvPr id="3" name="Title 2"/>
          <p:cNvSpPr>
            <a:spLocks noGrp="1"/>
          </p:cNvSpPr>
          <p:nvPr>
            <p:ph type="title"/>
          </p:nvPr>
        </p:nvSpPr>
        <p:spPr>
          <a:xfrm>
            <a:off x="170251" y="313552"/>
            <a:ext cx="8731489" cy="648072"/>
          </a:xfrm>
        </p:spPr>
        <p:txBody>
          <a:bodyPr/>
          <a:lstStyle/>
          <a:p>
            <a:r>
              <a:rPr lang="en-GB" sz="2400" dirty="0"/>
              <a:t/>
            </a:r>
            <a:br>
              <a:rPr lang="en-GB" sz="2400" dirty="0"/>
            </a:br>
            <a:r>
              <a:rPr lang="fr-FR" b="1" dirty="0"/>
              <a:t>La sensibilité cérébrale qui entre en jeu dans des domaines très importants du développement atteint un pic au cours des trois premières années de vie d’un enfant</a:t>
            </a:r>
            <a:endParaRPr lang="en-GB" b="1" dirty="0"/>
          </a:p>
        </p:txBody>
      </p:sp>
      <p:sp>
        <p:nvSpPr>
          <p:cNvPr id="2" name="Rectangle 1"/>
          <p:cNvSpPr/>
          <p:nvPr/>
        </p:nvSpPr>
        <p:spPr>
          <a:xfrm>
            <a:off x="467544" y="5643248"/>
            <a:ext cx="7704856"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Sources</a:t>
            </a:r>
            <a:r>
              <a:rPr lang="en-US" sz="1000" dirty="0">
                <a:latin typeface="Arial" panose="020B0604020202020204" pitchFamily="34" charset="0"/>
                <a:cs typeface="Arial" panose="020B0604020202020204" pitchFamily="34" charset="0"/>
              </a:rPr>
              <a:t>: Adapted from Council for Early Childhood Development, (2010), in </a:t>
            </a:r>
            <a:r>
              <a:rPr lang="en-US" sz="1000" dirty="0" err="1">
                <a:latin typeface="Arial" panose="020B0604020202020204" pitchFamily="34" charset="0"/>
                <a:cs typeface="Arial" panose="020B0604020202020204" pitchFamily="34" charset="0"/>
              </a:rPr>
              <a:t>Naudeau</a:t>
            </a:r>
            <a:r>
              <a:rPr lang="en-US" sz="1000" dirty="0">
                <a:latin typeface="Arial" panose="020B0604020202020204" pitchFamily="34" charset="0"/>
                <a:cs typeface="Arial" panose="020B0604020202020204" pitchFamily="34" charset="0"/>
              </a:rPr>
              <a:t> S. et al. (2011).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0941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720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t>École élémentaire : </a:t>
            </a:r>
            <a:r>
              <a:rPr lang="fr-FR" sz="2400" b="1" dirty="0"/>
              <a:t>Les résultats en mathématiques  sont 	</a:t>
            </a:r>
            <a:r>
              <a:rPr lang="fr-FR" sz="2400" b="1" dirty="0" smtClean="0"/>
              <a:t>inquiétants </a:t>
            </a:r>
          </a:p>
          <a:p>
            <a:pPr algn="ctr">
              <a:defRPr/>
            </a:pPr>
            <a:r>
              <a:rPr lang="fr-FR" sz="2400" b="1" dirty="0" smtClean="0"/>
              <a:t>(étude </a:t>
            </a:r>
            <a:r>
              <a:rPr lang="fr-FR" sz="2400" b="1" dirty="0"/>
              <a:t>TIMSS sur les élèves de CM1)</a:t>
            </a:r>
            <a:endParaRPr lang="fr-FR" sz="2400" b="1" dirty="0">
              <a:solidFill>
                <a:schemeClr val="bg1"/>
              </a:solidFill>
            </a:endParaRPr>
          </a:p>
        </p:txBody>
      </p:sp>
      <p:sp>
        <p:nvSpPr>
          <p:cNvPr id="5123" name="Content Placeholder 4"/>
          <p:cNvSpPr txBox="1">
            <a:spLocks/>
          </p:cNvSpPr>
          <p:nvPr/>
        </p:nvSpPr>
        <p:spPr bwMode="auto">
          <a:xfrm>
            <a:off x="34925" y="6583363"/>
            <a:ext cx="9074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 IEA / MENESR-DEPP.</a:t>
            </a:r>
            <a:endParaRPr lang="en-GB" altLang="en-US" sz="1400" dirty="0"/>
          </a:p>
        </p:txBody>
      </p:sp>
      <p:graphicFrame>
        <p:nvGraphicFramePr>
          <p:cNvPr id="6" name="Chart Placeholder 8"/>
          <p:cNvGraphicFramePr>
            <a:graphicFrameLocks/>
          </p:cNvGraphicFramePr>
          <p:nvPr/>
        </p:nvGraphicFramePr>
        <p:xfrm>
          <a:off x="1476375" y="692150"/>
          <a:ext cx="6767513" cy="5899153"/>
        </p:xfrm>
        <a:graphic>
          <a:graphicData uri="http://schemas.openxmlformats.org/drawingml/2006/table">
            <a:tbl>
              <a:tblPr/>
              <a:tblGrid>
                <a:gridCol w="4511675">
                  <a:extLst>
                    <a:ext uri="{9D8B030D-6E8A-4147-A177-3AD203B41FA5}">
                      <a16:colId xmlns:a16="http://schemas.microsoft.com/office/drawing/2014/main" xmlns="" val="20000"/>
                    </a:ext>
                  </a:extLst>
                </a:gridCol>
                <a:gridCol w="2255838">
                  <a:extLst>
                    <a:ext uri="{9D8B030D-6E8A-4147-A177-3AD203B41FA5}">
                      <a16:colId xmlns:a16="http://schemas.microsoft.com/office/drawing/2014/main" xmlns="" val="20001"/>
                    </a:ext>
                  </a:extLst>
                </a:gridCol>
              </a:tblGrid>
              <a:tr h="464920">
                <a:tc>
                  <a:txBody>
                    <a:bodyPr/>
                    <a:lstStyle/>
                    <a:p>
                      <a:pPr algn="l" fontAlgn="ctr"/>
                      <a:r>
                        <a:rPr lang="en-GB" sz="1500" b="1" i="0" u="none" strike="noStrike" dirty="0">
                          <a:solidFill>
                            <a:srgbClr val="0070C0"/>
                          </a:solidFill>
                          <a:effectLst/>
                          <a:latin typeface="Arial"/>
                        </a:rPr>
                        <a:t>Pays</a:t>
                      </a:r>
                    </a:p>
                  </a:txBody>
                  <a:tcPr marL="7619" marR="7619" marT="76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500" b="1" i="0" u="none" strike="noStrike" dirty="0">
                          <a:solidFill>
                            <a:srgbClr val="0070C0"/>
                          </a:solidFill>
                          <a:effectLst/>
                          <a:latin typeface="Arial"/>
                        </a:rPr>
                        <a:t>Scores</a:t>
                      </a:r>
                      <a:br>
                        <a:rPr lang="en-GB" sz="1500" b="1" i="0" u="none" strike="noStrike" dirty="0">
                          <a:solidFill>
                            <a:srgbClr val="0070C0"/>
                          </a:solidFill>
                          <a:effectLst/>
                          <a:latin typeface="Arial"/>
                        </a:rPr>
                      </a:br>
                      <a:r>
                        <a:rPr lang="en-GB" sz="1500" b="1" i="0" u="none" strike="noStrike" dirty="0" err="1">
                          <a:solidFill>
                            <a:srgbClr val="0070C0"/>
                          </a:solidFill>
                          <a:effectLst/>
                          <a:latin typeface="Arial"/>
                        </a:rPr>
                        <a:t>moyens</a:t>
                      </a:r>
                      <a:endParaRPr lang="en-GB" sz="1500" b="1" i="0" u="none" strike="noStrike" dirty="0">
                        <a:solidFill>
                          <a:srgbClr val="0070C0"/>
                        </a:solidFill>
                        <a:effectLst/>
                        <a:latin typeface="Arial"/>
                      </a:endParaRPr>
                    </a:p>
                  </a:txBody>
                  <a:tcPr marL="7619" marR="7619"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0"/>
                  </a:ext>
                </a:extLst>
              </a:tr>
              <a:tr h="236271">
                <a:tc>
                  <a:txBody>
                    <a:bodyPr/>
                    <a:lstStyle/>
                    <a:p>
                      <a:pPr algn="l" fontAlgn="ctr"/>
                      <a:r>
                        <a:rPr lang="en-GB" sz="1500" b="0" i="0" u="none" strike="noStrike" dirty="0" err="1">
                          <a:effectLst/>
                          <a:latin typeface="Arial"/>
                        </a:rPr>
                        <a:t>Irlande</a:t>
                      </a:r>
                      <a:r>
                        <a:rPr lang="en-GB" sz="1500" b="0" i="0" u="none" strike="noStrike" dirty="0">
                          <a:effectLst/>
                          <a:latin typeface="Arial"/>
                        </a:rPr>
                        <a:t> du Nord</a:t>
                      </a: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a:solidFill>
                            <a:srgbClr val="000000"/>
                          </a:solidFill>
                          <a:effectLst/>
                          <a:latin typeface="Arial"/>
                        </a:rPr>
                        <a:t>570</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01"/>
                  </a:ext>
                </a:extLst>
              </a:tr>
              <a:tr h="236271">
                <a:tc>
                  <a:txBody>
                    <a:bodyPr/>
                    <a:lstStyle/>
                    <a:p>
                      <a:pPr algn="l" fontAlgn="ctr"/>
                      <a:r>
                        <a:rPr lang="en-GB" sz="1500" b="0" i="0" u="none" strike="noStrike" dirty="0" err="1">
                          <a:effectLst/>
                          <a:latin typeface="Arial"/>
                        </a:rPr>
                        <a:t>Irlande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a:solidFill>
                            <a:srgbClr val="000000"/>
                          </a:solidFill>
                          <a:effectLst/>
                          <a:latin typeface="Arial"/>
                        </a:rPr>
                        <a:t>547</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236271">
                <a:tc>
                  <a:txBody>
                    <a:bodyPr/>
                    <a:lstStyle/>
                    <a:p>
                      <a:pPr algn="l" fontAlgn="ctr"/>
                      <a:r>
                        <a:rPr lang="en-GB" sz="1500" b="0" i="0" u="none" strike="noStrike" dirty="0" err="1">
                          <a:effectLst/>
                          <a:latin typeface="Arial"/>
                        </a:rPr>
                        <a:t>Angleterre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546</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03"/>
                  </a:ext>
                </a:extLst>
              </a:tr>
              <a:tr h="236271">
                <a:tc>
                  <a:txBody>
                    <a:bodyPr/>
                    <a:lstStyle/>
                    <a:p>
                      <a:pPr algn="l" fontAlgn="ctr"/>
                      <a:r>
                        <a:rPr lang="en-GB" sz="1500" b="0" i="0" u="none" strike="noStrike" dirty="0" err="1">
                          <a:effectLst/>
                          <a:latin typeface="Arial"/>
                        </a:rPr>
                        <a:t>Belgique</a:t>
                      </a:r>
                      <a:r>
                        <a:rPr lang="en-GB" sz="1500" b="0" i="0" u="none" strike="noStrike" dirty="0">
                          <a:effectLst/>
                          <a:latin typeface="Arial"/>
                        </a:rPr>
                        <a:t> (Fl.)</a:t>
                      </a: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546</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236271">
                <a:tc>
                  <a:txBody>
                    <a:bodyPr/>
                    <a:lstStyle/>
                    <a:p>
                      <a:pPr algn="l" fontAlgn="ctr"/>
                      <a:r>
                        <a:rPr lang="en-GB" sz="1500" b="0" i="0" u="none" strike="noStrike" dirty="0">
                          <a:effectLst/>
                          <a:latin typeface="Arial"/>
                        </a:rPr>
                        <a:t>Portugal</a:t>
                      </a: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541</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05"/>
                  </a:ext>
                </a:extLst>
              </a:tr>
              <a:tr h="236271">
                <a:tc>
                  <a:txBody>
                    <a:bodyPr/>
                    <a:lstStyle/>
                    <a:p>
                      <a:pPr algn="l" fontAlgn="ctr"/>
                      <a:r>
                        <a:rPr lang="en-GB" sz="1500" b="0" i="0" u="none" strike="noStrike" dirty="0" err="1">
                          <a:effectLst/>
                          <a:latin typeface="Arial"/>
                        </a:rPr>
                        <a:t>Danemark</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539</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236271">
                <a:tc>
                  <a:txBody>
                    <a:bodyPr/>
                    <a:lstStyle/>
                    <a:p>
                      <a:pPr algn="l" fontAlgn="ctr"/>
                      <a:r>
                        <a:rPr lang="en-GB" sz="1500" b="0" i="0" u="none" strike="noStrike" dirty="0" err="1">
                          <a:effectLst/>
                          <a:latin typeface="Arial"/>
                        </a:rPr>
                        <a:t>Lituanie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535</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07"/>
                  </a:ext>
                </a:extLst>
              </a:tr>
              <a:tr h="236271">
                <a:tc>
                  <a:txBody>
                    <a:bodyPr/>
                    <a:lstStyle/>
                    <a:p>
                      <a:pPr algn="l" fontAlgn="ctr"/>
                      <a:r>
                        <a:rPr lang="en-GB" sz="1500" b="0" i="0" u="none" strike="noStrike" dirty="0" err="1">
                          <a:effectLst/>
                          <a:latin typeface="Arial"/>
                        </a:rPr>
                        <a:t>Finlande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535</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236271">
                <a:tc>
                  <a:txBody>
                    <a:bodyPr/>
                    <a:lstStyle/>
                    <a:p>
                      <a:pPr algn="l" fontAlgn="ctr"/>
                      <a:r>
                        <a:rPr lang="en-GB" sz="1500" b="0" i="0" u="none" strike="noStrike" dirty="0" err="1">
                          <a:effectLst/>
                          <a:latin typeface="Arial"/>
                        </a:rPr>
                        <a:t>Pologne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535</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09"/>
                  </a:ext>
                </a:extLst>
              </a:tr>
              <a:tr h="236271">
                <a:tc>
                  <a:txBody>
                    <a:bodyPr/>
                    <a:lstStyle/>
                    <a:p>
                      <a:pPr algn="l" fontAlgn="ctr"/>
                      <a:r>
                        <a:rPr lang="en-GB" sz="1500" b="0" i="0" u="none" strike="noStrike" dirty="0">
                          <a:effectLst/>
                          <a:latin typeface="Arial"/>
                        </a:rPr>
                        <a:t>Pays-Bas</a:t>
                      </a: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530</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0"/>
                  </a:ext>
                </a:extLst>
              </a:tr>
              <a:tr h="236271">
                <a:tc>
                  <a:txBody>
                    <a:bodyPr/>
                    <a:lstStyle/>
                    <a:p>
                      <a:pPr algn="l" fontAlgn="ctr"/>
                      <a:r>
                        <a:rPr lang="en-GB" sz="1500" b="0" i="0" u="none" strike="noStrike" dirty="0" err="1">
                          <a:effectLst/>
                          <a:latin typeface="Arial"/>
                        </a:rPr>
                        <a:t>Hongrie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529</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11"/>
                  </a:ext>
                </a:extLst>
              </a:tr>
              <a:tr h="236271">
                <a:tc>
                  <a:txBody>
                    <a:bodyPr/>
                    <a:lstStyle/>
                    <a:p>
                      <a:pPr algn="l" fontAlgn="ctr"/>
                      <a:r>
                        <a:rPr lang="en-GB" sz="1500" b="0" i="0" u="none" strike="noStrike" dirty="0" err="1">
                          <a:effectLst/>
                          <a:latin typeface="Arial"/>
                        </a:rPr>
                        <a:t>République</a:t>
                      </a:r>
                      <a:r>
                        <a:rPr lang="en-GB" sz="1500" b="0" i="0" u="none" strike="noStrike" dirty="0">
                          <a:effectLst/>
                          <a:latin typeface="Arial"/>
                        </a:rPr>
                        <a:t> </a:t>
                      </a:r>
                      <a:r>
                        <a:rPr lang="en-GB" sz="1500" b="0" i="0" u="none" strike="noStrike" dirty="0" err="1">
                          <a:effectLst/>
                          <a:latin typeface="Arial"/>
                        </a:rPr>
                        <a:t>tchèque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528</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2"/>
                  </a:ext>
                </a:extLst>
              </a:tr>
              <a:tr h="236271">
                <a:tc>
                  <a:txBody>
                    <a:bodyPr/>
                    <a:lstStyle/>
                    <a:p>
                      <a:pPr algn="l" fontAlgn="ctr"/>
                      <a:r>
                        <a:rPr lang="en-GB" sz="1500" b="0" i="1" u="none" strike="noStrike" dirty="0" err="1">
                          <a:solidFill>
                            <a:srgbClr val="FFFFFF"/>
                          </a:solidFill>
                          <a:effectLst/>
                          <a:latin typeface="Arial"/>
                        </a:rPr>
                        <a:t>Moyenne</a:t>
                      </a:r>
                      <a:r>
                        <a:rPr lang="en-GB" sz="1500" b="0" i="1" u="none" strike="noStrike" dirty="0">
                          <a:solidFill>
                            <a:srgbClr val="FFFFFF"/>
                          </a:solidFill>
                          <a:effectLst/>
                          <a:latin typeface="Arial"/>
                        </a:rPr>
                        <a:t> </a:t>
                      </a:r>
                      <a:r>
                        <a:rPr lang="en-GB" sz="1500" b="0" i="1" u="none" strike="noStrike" dirty="0" err="1">
                          <a:solidFill>
                            <a:srgbClr val="FFFFFF"/>
                          </a:solidFill>
                          <a:effectLst/>
                          <a:latin typeface="Arial"/>
                        </a:rPr>
                        <a:t>européenne</a:t>
                      </a:r>
                      <a:endParaRPr lang="en-GB" sz="1500" b="0" i="1" u="none" strike="noStrike" dirty="0">
                        <a:solidFill>
                          <a:srgbClr val="FFFFFF"/>
                        </a:solidFill>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77933C"/>
                    </a:solidFill>
                  </a:tcPr>
                </a:tc>
                <a:tc>
                  <a:txBody>
                    <a:bodyPr/>
                    <a:lstStyle/>
                    <a:p>
                      <a:pPr algn="ctr" fontAlgn="ctr"/>
                      <a:r>
                        <a:rPr lang="en-GB" sz="1500" b="0" i="1" u="none" strike="noStrike" dirty="0">
                          <a:solidFill>
                            <a:srgbClr val="FFFFFF"/>
                          </a:solidFill>
                          <a:effectLst/>
                          <a:latin typeface="Arial"/>
                        </a:rPr>
                        <a:t>527</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77933C"/>
                    </a:solidFill>
                  </a:tcPr>
                </a:tc>
                <a:extLst>
                  <a:ext uri="{0D108BD9-81ED-4DB2-BD59-A6C34878D82A}">
                    <a16:rowId xmlns:a16="http://schemas.microsoft.com/office/drawing/2014/main" xmlns="" val="10013"/>
                  </a:ext>
                </a:extLst>
              </a:tr>
              <a:tr h="236271">
                <a:tc>
                  <a:txBody>
                    <a:bodyPr/>
                    <a:lstStyle/>
                    <a:p>
                      <a:pPr algn="l" fontAlgn="ctr"/>
                      <a:r>
                        <a:rPr lang="en-GB" sz="1500" b="0" i="0" u="none" strike="noStrike" dirty="0" err="1">
                          <a:effectLst/>
                          <a:latin typeface="Arial"/>
                        </a:rPr>
                        <a:t>Bulgarie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524</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4"/>
                  </a:ext>
                </a:extLst>
              </a:tr>
              <a:tr h="236271">
                <a:tc>
                  <a:txBody>
                    <a:bodyPr/>
                    <a:lstStyle/>
                    <a:p>
                      <a:pPr algn="l" fontAlgn="ctr"/>
                      <a:r>
                        <a:rPr lang="en-GB" sz="1500" b="0" i="0" u="none" strike="noStrike" dirty="0">
                          <a:effectLst/>
                          <a:latin typeface="Arial"/>
                        </a:rPr>
                        <a:t>Chypre</a:t>
                      </a: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a:solidFill>
                            <a:srgbClr val="000000"/>
                          </a:solidFill>
                          <a:effectLst/>
                          <a:latin typeface="Arial"/>
                        </a:rPr>
                        <a:t>523</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15"/>
                  </a:ext>
                </a:extLst>
              </a:tr>
              <a:tr h="236271">
                <a:tc>
                  <a:txBody>
                    <a:bodyPr/>
                    <a:lstStyle/>
                    <a:p>
                      <a:pPr algn="l" fontAlgn="ctr"/>
                      <a:r>
                        <a:rPr lang="en-GB" sz="1500" b="0" i="0" u="none" strike="noStrike" dirty="0" err="1">
                          <a:effectLst/>
                          <a:latin typeface="Arial"/>
                        </a:rPr>
                        <a:t>Allemagne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522</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6"/>
                  </a:ext>
                </a:extLst>
              </a:tr>
              <a:tr h="236271">
                <a:tc>
                  <a:txBody>
                    <a:bodyPr/>
                    <a:lstStyle/>
                    <a:p>
                      <a:pPr algn="l" fontAlgn="ctr"/>
                      <a:r>
                        <a:rPr lang="en-GB" sz="1500" b="0" i="0" u="none" strike="noStrike" dirty="0" err="1">
                          <a:effectLst/>
                          <a:latin typeface="Arial"/>
                        </a:rPr>
                        <a:t>Slovénie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520</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17"/>
                  </a:ext>
                </a:extLst>
              </a:tr>
              <a:tr h="236271">
                <a:tc>
                  <a:txBody>
                    <a:bodyPr/>
                    <a:lstStyle/>
                    <a:p>
                      <a:pPr algn="l" fontAlgn="ctr"/>
                      <a:r>
                        <a:rPr lang="en-GB" sz="1500" b="0" i="0" u="none" strike="noStrike" dirty="0" err="1">
                          <a:effectLst/>
                          <a:latin typeface="Arial"/>
                        </a:rPr>
                        <a:t>Suède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519</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8"/>
                  </a:ext>
                </a:extLst>
              </a:tr>
              <a:tr h="236271">
                <a:tc>
                  <a:txBody>
                    <a:bodyPr/>
                    <a:lstStyle/>
                    <a:p>
                      <a:pPr algn="l" fontAlgn="ctr"/>
                      <a:r>
                        <a:rPr lang="en-GB" sz="1500" b="0" i="0" u="none" strike="noStrike" dirty="0" err="1">
                          <a:effectLst/>
                          <a:latin typeface="Arial"/>
                        </a:rPr>
                        <a:t>Italie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507</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19"/>
                  </a:ext>
                </a:extLst>
              </a:tr>
              <a:tr h="236271">
                <a:tc>
                  <a:txBody>
                    <a:bodyPr/>
                    <a:lstStyle/>
                    <a:p>
                      <a:pPr algn="l" fontAlgn="ctr"/>
                      <a:r>
                        <a:rPr lang="en-GB" sz="1500" b="0" i="0" u="none" strike="noStrike" dirty="0" err="1">
                          <a:effectLst/>
                          <a:latin typeface="Arial"/>
                        </a:rPr>
                        <a:t>Espagne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505</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20"/>
                  </a:ext>
                </a:extLst>
              </a:tr>
              <a:tr h="236271">
                <a:tc>
                  <a:txBody>
                    <a:bodyPr/>
                    <a:lstStyle/>
                    <a:p>
                      <a:pPr algn="l" fontAlgn="ctr"/>
                      <a:r>
                        <a:rPr lang="en-GB" sz="1500" b="0" i="0" u="none" strike="noStrike" dirty="0" err="1">
                          <a:effectLst/>
                          <a:latin typeface="Arial"/>
                        </a:rPr>
                        <a:t>Croatie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502</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21"/>
                  </a:ext>
                </a:extLst>
              </a:tr>
              <a:tr h="236271">
                <a:tc>
                  <a:txBody>
                    <a:bodyPr/>
                    <a:lstStyle/>
                    <a:p>
                      <a:pPr algn="l" fontAlgn="ctr"/>
                      <a:r>
                        <a:rPr lang="en-GB" sz="1500" b="0" i="0" u="none" strike="noStrike" dirty="0" err="1">
                          <a:effectLst/>
                          <a:latin typeface="Arial"/>
                        </a:rPr>
                        <a:t>Slovaquie</a:t>
                      </a:r>
                      <a:endParaRPr lang="en-GB" sz="1500" b="0" i="0" u="none" strike="noStrike" dirty="0">
                        <a:effectLst/>
                        <a:latin typeface="Arial"/>
                      </a:endParaRP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498</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22"/>
                  </a:ext>
                </a:extLst>
              </a:tr>
              <a:tr h="236271">
                <a:tc>
                  <a:txBody>
                    <a:bodyPr/>
                    <a:lstStyle/>
                    <a:p>
                      <a:pPr algn="l" fontAlgn="ctr"/>
                      <a:r>
                        <a:rPr lang="en-GB" sz="1500" b="1" i="0" u="none" strike="noStrike" dirty="0">
                          <a:solidFill>
                            <a:srgbClr val="FF0000"/>
                          </a:solidFill>
                          <a:effectLst/>
                          <a:latin typeface="Arial"/>
                        </a:rPr>
                        <a:t>France</a:t>
                      </a:r>
                    </a:p>
                  </a:txBody>
                  <a:tcPr marL="7619" marR="7619" marT="7622"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1" i="0" u="none" strike="noStrike" dirty="0">
                          <a:solidFill>
                            <a:srgbClr val="FF0000"/>
                          </a:solidFill>
                          <a:effectLst/>
                          <a:latin typeface="Arial"/>
                        </a:rPr>
                        <a:t>488</a:t>
                      </a:r>
                    </a:p>
                  </a:txBody>
                  <a:tcPr marL="7619" marR="7619" marT="7622"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32864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0" y="0"/>
            <a:ext cx="9144000" cy="720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t>École </a:t>
            </a:r>
            <a:r>
              <a:rPr lang="fr-FR" sz="2400" b="1" u="sng" dirty="0" smtClean="0"/>
              <a:t>élémentaire: </a:t>
            </a:r>
            <a:r>
              <a:rPr lang="fr-FR" sz="2400" b="1" dirty="0"/>
              <a:t>Les résultats en </a:t>
            </a:r>
            <a:r>
              <a:rPr lang="fr-FR" sz="2400" b="1" dirty="0" smtClean="0"/>
              <a:t>Lecture sont également </a:t>
            </a:r>
            <a:r>
              <a:rPr lang="fr-FR" sz="2400" b="1" dirty="0"/>
              <a:t>	</a:t>
            </a:r>
            <a:r>
              <a:rPr lang="fr-FR" sz="2400" b="1" dirty="0" smtClean="0"/>
              <a:t>inquiétants (étude PIRLS 2011 sur </a:t>
            </a:r>
            <a:r>
              <a:rPr lang="fr-FR" sz="2400" b="1" dirty="0"/>
              <a:t>les élèves de CM1)</a:t>
            </a:r>
            <a:endParaRPr lang="fr-FR" sz="2400" b="1" dirty="0">
              <a:solidFill>
                <a:schemeClr val="bg1"/>
              </a:solidFill>
            </a:endParaRPr>
          </a:p>
        </p:txBody>
      </p:sp>
      <p:sp>
        <p:nvSpPr>
          <p:cNvPr id="5123" name="Content Placeholder 4"/>
          <p:cNvSpPr txBox="1">
            <a:spLocks/>
          </p:cNvSpPr>
          <p:nvPr/>
        </p:nvSpPr>
        <p:spPr bwMode="auto">
          <a:xfrm>
            <a:off x="34925" y="6583363"/>
            <a:ext cx="9074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 </a:t>
            </a:r>
            <a:r>
              <a:rPr lang="fr-FR" altLang="en-US" sz="1400" dirty="0" smtClean="0"/>
              <a:t>PIRLS/ </a:t>
            </a:r>
            <a:r>
              <a:rPr lang="fr-FR" altLang="en-US" sz="1400" dirty="0"/>
              <a:t>MENESR-DEPP.</a:t>
            </a:r>
            <a:endParaRPr lang="en-GB" altLang="en-US" sz="1400" dirty="0"/>
          </a:p>
        </p:txBody>
      </p:sp>
      <p:pic>
        <p:nvPicPr>
          <p:cNvPr id="8194" name="Picture 2" descr="https://www.contrepoints.org/wp-content/uploads/2013/09/PIRLS-2011-classement-europ%C3%A9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791681"/>
            <a:ext cx="5112568" cy="5876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85722" y="3730094"/>
            <a:ext cx="864096" cy="307777"/>
          </a:xfrm>
          <a:prstGeom prst="rect">
            <a:avLst/>
          </a:prstGeom>
          <a:solidFill>
            <a:schemeClr val="bg1"/>
          </a:solidFill>
        </p:spPr>
        <p:txBody>
          <a:bodyPr wrap="square" rtlCol="0">
            <a:spAutoFit/>
          </a:bodyPr>
          <a:lstStyle/>
          <a:p>
            <a:r>
              <a:rPr lang="en-GB" sz="1400" dirty="0" smtClean="0">
                <a:solidFill>
                  <a:srgbClr val="FF0000"/>
                </a:solidFill>
              </a:rPr>
              <a:t>France</a:t>
            </a:r>
            <a:endParaRPr lang="en-GB" sz="1400" dirty="0">
              <a:solidFill>
                <a:srgbClr val="FF0000"/>
              </a:solidFill>
            </a:endParaRPr>
          </a:p>
        </p:txBody>
      </p:sp>
      <p:sp>
        <p:nvSpPr>
          <p:cNvPr id="4" name="Oval 3"/>
          <p:cNvSpPr/>
          <p:nvPr/>
        </p:nvSpPr>
        <p:spPr>
          <a:xfrm>
            <a:off x="6804248" y="3645024"/>
            <a:ext cx="136815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4925" y="1844824"/>
            <a:ext cx="3024907" cy="1200329"/>
          </a:xfrm>
          <a:prstGeom prst="rect">
            <a:avLst/>
          </a:prstGeom>
        </p:spPr>
        <p:txBody>
          <a:bodyPr wrap="square">
            <a:spAutoFit/>
          </a:bodyPr>
          <a:lstStyle/>
          <a:p>
            <a:pPr algn="just"/>
            <a:r>
              <a:rPr lang="fr-FR" dirty="0"/>
              <a:t>Selon l'étude Cèdre (Depp) de 2015, 39% des élèves quittent l'école primaire avec des difficultés en lecture. </a:t>
            </a:r>
            <a:endParaRPr lang="en-GB" dirty="0"/>
          </a:p>
        </p:txBody>
      </p:sp>
    </p:spTree>
    <p:extLst>
      <p:ext uri="{BB962C8B-B14F-4D97-AF65-F5344CB8AC3E}">
        <p14:creationId xmlns:p14="http://schemas.microsoft.com/office/powerpoint/2010/main" val="1258249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2121715"/>
            <a:ext cx="8388350" cy="2801561"/>
          </a:xfrm>
        </p:spPr>
        <p:txBody>
          <a:bodyPr>
            <a:noAutofit/>
          </a:bodyPr>
          <a:lstStyle/>
          <a:p>
            <a:pPr lvl="1" algn="l">
              <a:lnSpc>
                <a:spcPct val="80000"/>
              </a:lnSpc>
              <a:spcBef>
                <a:spcPts val="600"/>
              </a:spcBef>
            </a:pPr>
            <a:endParaRPr lang="fr-FR" cap="small" dirty="0">
              <a:solidFill>
                <a:schemeClr val="tx1"/>
              </a:solidFill>
            </a:endParaRPr>
          </a:p>
          <a:p>
            <a:r>
              <a:rPr lang="fr-FR" b="1" dirty="0" smtClean="0">
                <a:solidFill>
                  <a:schemeClr val="tx1"/>
                </a:solidFill>
              </a:rPr>
              <a:t>Le défi - expliquer les résultats. </a:t>
            </a:r>
          </a:p>
          <a:p>
            <a:endParaRPr lang="fr-FR" b="1" dirty="0">
              <a:solidFill>
                <a:schemeClr val="tx1"/>
              </a:solidFill>
            </a:endParaRPr>
          </a:p>
          <a:p>
            <a:r>
              <a:rPr lang="fr-FR" b="1" dirty="0" smtClean="0">
                <a:solidFill>
                  <a:schemeClr val="tx1"/>
                </a:solidFill>
              </a:rPr>
              <a:t>« Du diagnostic à l’analyse et aux recommandations »</a:t>
            </a:r>
            <a:endParaRPr lang="en-GB" b="1" dirty="0">
              <a:solidFill>
                <a:schemeClr val="tx1"/>
              </a:solidFill>
            </a:endParaRPr>
          </a:p>
        </p:txBody>
      </p:sp>
    </p:spTree>
    <p:extLst>
      <p:ext uri="{BB962C8B-B14F-4D97-AF65-F5344CB8AC3E}">
        <p14:creationId xmlns:p14="http://schemas.microsoft.com/office/powerpoint/2010/main" val="244477909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a:xfrm>
            <a:off x="539552" y="2186862"/>
            <a:ext cx="7920880" cy="3726414"/>
          </a:xfrm>
        </p:spPr>
      </p:sp>
      <p:sp>
        <p:nvSpPr>
          <p:cNvPr id="3" name="Title 2"/>
          <p:cNvSpPr>
            <a:spLocks noGrp="1"/>
          </p:cNvSpPr>
          <p:nvPr>
            <p:ph type="title"/>
          </p:nvPr>
        </p:nvSpPr>
        <p:spPr>
          <a:xfrm>
            <a:off x="1367793" y="77393"/>
            <a:ext cx="6984776" cy="465516"/>
          </a:xfrm>
        </p:spPr>
        <p:txBody>
          <a:bodyPr/>
          <a:lstStyle/>
          <a:p>
            <a:r>
              <a:rPr lang="fr-FR" i="1" dirty="0" smtClean="0"/>
              <a:t>La France présente </a:t>
            </a:r>
            <a:r>
              <a:rPr lang="fr-FR" i="1" dirty="0"/>
              <a:t>un déséquilibre dans la répartition de ses dépenses d’éducation entre le primaire et le </a:t>
            </a:r>
            <a:r>
              <a:rPr lang="fr-FR" i="1" dirty="0" smtClean="0"/>
              <a:t>secondaire (2015) </a:t>
            </a:r>
            <a:endParaRPr lang="en-GB" dirty="0"/>
          </a:p>
        </p:txBody>
      </p:sp>
      <p:sp>
        <p:nvSpPr>
          <p:cNvPr id="4" name="Content Placeholder 3"/>
          <p:cNvSpPr>
            <a:spLocks noGrp="1"/>
          </p:cNvSpPr>
          <p:nvPr>
            <p:ph sz="quarter" idx="17"/>
          </p:nvPr>
        </p:nvSpPr>
        <p:spPr>
          <a:xfrm>
            <a:off x="7740650" y="1109665"/>
            <a:ext cx="1223838" cy="252413"/>
          </a:xfrm>
        </p:spPr>
        <p:txBody>
          <a:bodyPr>
            <a:normAutofit fontScale="92500" lnSpcReduction="10000"/>
          </a:bodyPr>
          <a:lstStyle/>
          <a:p>
            <a:r>
              <a:rPr lang="en-GB" dirty="0" smtClean="0"/>
              <a:t>Tableau B1.1a</a:t>
            </a:r>
            <a:endParaRPr lang="en-GB" dirty="0"/>
          </a:p>
        </p:txBody>
      </p:sp>
      <p:graphicFrame>
        <p:nvGraphicFramePr>
          <p:cNvPr id="6" name="Chart 5"/>
          <p:cNvGraphicFramePr>
            <a:graphicFrameLocks/>
          </p:cNvGraphicFramePr>
          <p:nvPr>
            <p:extLst/>
          </p:nvPr>
        </p:nvGraphicFramePr>
        <p:xfrm>
          <a:off x="251520" y="2229280"/>
          <a:ext cx="8208912" cy="3726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766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2121715"/>
            <a:ext cx="8388350" cy="2801561"/>
          </a:xfrm>
        </p:spPr>
        <p:txBody>
          <a:bodyPr>
            <a:noAutofit/>
          </a:bodyPr>
          <a:lstStyle/>
          <a:p>
            <a:pPr lvl="1" algn="l">
              <a:lnSpc>
                <a:spcPct val="80000"/>
              </a:lnSpc>
              <a:spcBef>
                <a:spcPts val="600"/>
              </a:spcBef>
            </a:pPr>
            <a:endParaRPr lang="fr-FR" cap="small" dirty="0">
              <a:solidFill>
                <a:schemeClr val="tx1"/>
              </a:solidFill>
            </a:endParaRPr>
          </a:p>
          <a:p>
            <a:endParaRPr lang="fr-FR" b="1" dirty="0" smtClean="0">
              <a:solidFill>
                <a:schemeClr val="tx1"/>
              </a:solidFill>
            </a:endParaRPr>
          </a:p>
          <a:p>
            <a:r>
              <a:rPr lang="fr-FR" b="1" dirty="0" smtClean="0">
                <a:solidFill>
                  <a:schemeClr val="tx1"/>
                </a:solidFill>
              </a:rPr>
              <a:t>Pourquoi l’éducation est un sujet important ?</a:t>
            </a:r>
            <a:endParaRPr lang="en-GB" b="1" dirty="0">
              <a:solidFill>
                <a:schemeClr val="tx1"/>
              </a:solidFill>
            </a:endParaRPr>
          </a:p>
        </p:txBody>
      </p:sp>
    </p:spTree>
    <p:extLst>
      <p:ext uri="{BB962C8B-B14F-4D97-AF65-F5344CB8AC3E}">
        <p14:creationId xmlns:p14="http://schemas.microsoft.com/office/powerpoint/2010/main" val="429432980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평행 사변형 12"/>
          <p:cNvSpPr/>
          <p:nvPr/>
        </p:nvSpPr>
        <p:spPr>
          <a:xfrm flipH="1">
            <a:off x="3923928" y="3861051"/>
            <a:ext cx="7200800" cy="1814433"/>
          </a:xfrm>
          <a:prstGeom prst="parallelogram">
            <a:avLst>
              <a:gd name="adj" fmla="val 81018"/>
            </a:avLst>
          </a:prstGeom>
          <a:solidFill>
            <a:srgbClr val="FA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12" name="평행 사변형 11"/>
          <p:cNvSpPr/>
          <p:nvPr/>
        </p:nvSpPr>
        <p:spPr>
          <a:xfrm flipH="1">
            <a:off x="-1957334" y="3871935"/>
            <a:ext cx="7321422" cy="1814433"/>
          </a:xfrm>
          <a:prstGeom prst="parallelogram">
            <a:avLst>
              <a:gd name="adj" fmla="val 81018"/>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11" name="평행 사변형 10"/>
          <p:cNvSpPr/>
          <p:nvPr/>
        </p:nvSpPr>
        <p:spPr>
          <a:xfrm>
            <a:off x="3851920" y="1808823"/>
            <a:ext cx="7272808" cy="1814433"/>
          </a:xfrm>
          <a:prstGeom prst="parallelogram">
            <a:avLst>
              <a:gd name="adj" fmla="val 81018"/>
            </a:avLst>
          </a:prstGeom>
          <a:solidFill>
            <a:srgbClr val="5A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10" name="평행 사변형 9"/>
          <p:cNvSpPr/>
          <p:nvPr/>
        </p:nvSpPr>
        <p:spPr>
          <a:xfrm>
            <a:off x="-1908720" y="1797935"/>
            <a:ext cx="7272808" cy="1814433"/>
          </a:xfrm>
          <a:prstGeom prst="parallelogram">
            <a:avLst>
              <a:gd name="adj" fmla="val 81018"/>
            </a:avLst>
          </a:prstGeom>
          <a:solidFill>
            <a:srgbClr val="BE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6" name="내용 개체 틀 5"/>
          <p:cNvSpPr>
            <a:spLocks noGrp="1"/>
          </p:cNvSpPr>
          <p:nvPr>
            <p:ph sz="half" idx="1"/>
          </p:nvPr>
        </p:nvSpPr>
        <p:spPr>
          <a:xfrm>
            <a:off x="29344" y="1754814"/>
            <a:ext cx="3894584" cy="1749642"/>
          </a:xfrm>
        </p:spPr>
        <p:txBody>
          <a:bodyPr>
            <a:normAutofit fontScale="92500" lnSpcReduction="20000"/>
          </a:bodyPr>
          <a:lstStyle/>
          <a:p>
            <a:pPr algn="ctr">
              <a:buNone/>
            </a:pPr>
            <a:r>
              <a:rPr lang="fr-FR" altLang="ko-KR" sz="3000" b="1" dirty="0"/>
              <a:t>Attirer</a:t>
            </a:r>
            <a:endParaRPr lang="en-GB" altLang="ko-KR" sz="3000" b="1" dirty="0"/>
          </a:p>
          <a:p>
            <a:r>
              <a:rPr lang="fr-FR" altLang="ko-KR" b="1" dirty="0" smtClean="0"/>
              <a:t>Attirer</a:t>
            </a:r>
            <a:r>
              <a:rPr lang="fr-FR" altLang="ko-KR" dirty="0" smtClean="0"/>
              <a:t> les meilleures étudiants vers cette profession </a:t>
            </a:r>
            <a:r>
              <a:rPr lang="fr-FR" altLang="ko-KR" i="1" dirty="0" smtClean="0"/>
              <a:t>(Exemples: Brésil, Corée, Israël, Royaume Uni) </a:t>
            </a:r>
            <a:endParaRPr lang="en-GB" altLang="ko-KR" i="1" dirty="0" smtClean="0"/>
          </a:p>
          <a:p>
            <a:r>
              <a:rPr lang="fr-FR" altLang="ko-KR" dirty="0" smtClean="0"/>
              <a:t>Créer des </a:t>
            </a:r>
            <a:r>
              <a:rPr lang="fr-FR" altLang="ko-KR" b="1" dirty="0" smtClean="0"/>
              <a:t>incitations</a:t>
            </a:r>
            <a:r>
              <a:rPr lang="fr-FR" altLang="ko-KR" dirty="0" smtClean="0"/>
              <a:t> pour amener des enseignants   expérimentés à travailler dans les établissements défavorisés (</a:t>
            </a:r>
            <a:r>
              <a:rPr lang="fr-FR" altLang="ko-KR" i="1" dirty="0" smtClean="0"/>
              <a:t>Exemples: Brésil, Estonie )</a:t>
            </a:r>
          </a:p>
          <a:p>
            <a:endParaRPr lang="ko-KR" altLang="en-US" dirty="0"/>
          </a:p>
        </p:txBody>
      </p:sp>
      <p:sp>
        <p:nvSpPr>
          <p:cNvPr id="7" name="내용 개체 틀 6"/>
          <p:cNvSpPr>
            <a:spLocks noGrp="1"/>
          </p:cNvSpPr>
          <p:nvPr>
            <p:ph sz="half" idx="2"/>
          </p:nvPr>
        </p:nvSpPr>
        <p:spPr>
          <a:xfrm>
            <a:off x="5069904" y="1873933"/>
            <a:ext cx="4038600" cy="1749642"/>
          </a:xfrm>
        </p:spPr>
        <p:txBody>
          <a:bodyPr>
            <a:normAutofit fontScale="85000" lnSpcReduction="20000"/>
          </a:bodyPr>
          <a:lstStyle/>
          <a:p>
            <a:pPr marL="342900" lvl="1" indent="-342900" algn="ctr">
              <a:buNone/>
            </a:pPr>
            <a:r>
              <a:rPr lang="fr-FR" altLang="ko-KR" sz="3200" b="1" dirty="0"/>
              <a:t>Former</a:t>
            </a:r>
            <a:endParaRPr lang="en-GB" altLang="ko-KR" sz="3200" b="1" dirty="0"/>
          </a:p>
          <a:p>
            <a:pPr lvl="1">
              <a:buFont typeface="Arial" pitchFamily="34" charset="0"/>
              <a:buChar char="•"/>
            </a:pPr>
            <a:r>
              <a:rPr lang="fr-FR" altLang="ko-KR" sz="1500" dirty="0"/>
              <a:t>Avoir une formation de qualité qui </a:t>
            </a:r>
            <a:r>
              <a:rPr lang="fr-FR" altLang="ko-KR" sz="1500" b="1" dirty="0"/>
              <a:t>mêle apprentissage des savoirs et du savoir-faire</a:t>
            </a:r>
            <a:r>
              <a:rPr lang="en-GB" altLang="ko-KR" sz="1500" b="1" dirty="0"/>
              <a:t> </a:t>
            </a:r>
            <a:r>
              <a:rPr lang="en-GB" altLang="ko-KR" sz="1500" dirty="0"/>
              <a:t>(</a:t>
            </a:r>
            <a:r>
              <a:rPr lang="en-GB" altLang="ko-KR" sz="1500" i="1" dirty="0" err="1"/>
              <a:t>Exemple</a:t>
            </a:r>
            <a:r>
              <a:rPr lang="en-GB" altLang="ko-KR" sz="1500" i="1" dirty="0"/>
              <a:t>: </a:t>
            </a:r>
            <a:r>
              <a:rPr lang="en-GB" altLang="ko-KR" sz="1500" i="1" dirty="0" err="1"/>
              <a:t>Finlande</a:t>
            </a:r>
            <a:r>
              <a:rPr lang="en-GB" altLang="ko-KR" sz="1500" i="1" dirty="0"/>
              <a:t>) </a:t>
            </a:r>
          </a:p>
          <a:p>
            <a:pPr lvl="1">
              <a:buFont typeface="Arial" pitchFamily="34" charset="0"/>
              <a:buChar char="•"/>
            </a:pPr>
            <a:r>
              <a:rPr lang="fr-FR" altLang="ko-KR" sz="1500" dirty="0"/>
              <a:t>Préparer les enseignants  à cibler les problèmes spécifiques des élèves, à établir des diagnostics et à utiliser des </a:t>
            </a:r>
            <a:r>
              <a:rPr lang="fr-FR" altLang="ko-KR" sz="1500" b="1" dirty="0"/>
              <a:t>méthodes différenciées </a:t>
            </a:r>
            <a:r>
              <a:rPr lang="fr-FR" altLang="ko-KR" sz="1500" dirty="0"/>
              <a:t>pour y remédier  </a:t>
            </a:r>
            <a:r>
              <a:rPr lang="en-GB" altLang="ko-KR" sz="1500" i="1" dirty="0"/>
              <a:t>(</a:t>
            </a:r>
            <a:r>
              <a:rPr lang="en-GB" altLang="ko-KR" sz="1500" i="1" dirty="0" err="1"/>
              <a:t>Exemples</a:t>
            </a:r>
            <a:r>
              <a:rPr lang="en-GB" altLang="ko-KR" sz="1500" i="1" dirty="0"/>
              <a:t>: </a:t>
            </a:r>
            <a:r>
              <a:rPr lang="en-GB" altLang="ko-KR" sz="1500" i="1" dirty="0" err="1"/>
              <a:t>Allemagne</a:t>
            </a:r>
            <a:r>
              <a:rPr lang="en-GB" altLang="ko-KR" sz="1500" i="1" dirty="0"/>
              <a:t>, </a:t>
            </a:r>
            <a:r>
              <a:rPr lang="en-GB" altLang="ko-KR" sz="1500" i="1" dirty="0" err="1"/>
              <a:t>Pologne</a:t>
            </a:r>
            <a:r>
              <a:rPr lang="en-GB" altLang="ko-KR" sz="1500" i="1" dirty="0"/>
              <a:t>, Portugal)</a:t>
            </a:r>
            <a:endParaRPr lang="fr-FR" altLang="ko-KR" sz="1500" i="1" dirty="0"/>
          </a:p>
          <a:p>
            <a:endParaRPr lang="ko-KR" altLang="en-US" dirty="0"/>
          </a:p>
        </p:txBody>
      </p:sp>
      <p:sp>
        <p:nvSpPr>
          <p:cNvPr id="8" name="내용 개체 틀 7"/>
          <p:cNvSpPr>
            <a:spLocks noGrp="1"/>
          </p:cNvSpPr>
          <p:nvPr>
            <p:ph sz="half" idx="13"/>
          </p:nvPr>
        </p:nvSpPr>
        <p:spPr>
          <a:xfrm>
            <a:off x="0" y="3871934"/>
            <a:ext cx="4211960" cy="1749642"/>
          </a:xfrm>
        </p:spPr>
        <p:txBody>
          <a:bodyPr>
            <a:normAutofit fontScale="85000" lnSpcReduction="20000"/>
          </a:bodyPr>
          <a:lstStyle/>
          <a:p>
            <a:pPr lvl="1">
              <a:buNone/>
            </a:pPr>
            <a:r>
              <a:rPr lang="fr-FR" altLang="ko-KR" sz="3200" b="1" dirty="0"/>
              <a:t>Accompagner</a:t>
            </a:r>
            <a:endParaRPr lang="en-GB" altLang="ko-KR" sz="3200" b="1" dirty="0"/>
          </a:p>
          <a:p>
            <a:r>
              <a:rPr lang="fr-FR" altLang="ko-KR" dirty="0" smtClean="0"/>
              <a:t>Mettre en place des programmes de</a:t>
            </a:r>
          </a:p>
          <a:p>
            <a:pPr>
              <a:buNone/>
            </a:pPr>
            <a:r>
              <a:rPr lang="fr-FR" altLang="ko-KR" dirty="0" smtClean="0"/>
              <a:t>        </a:t>
            </a:r>
            <a:r>
              <a:rPr lang="fr-FR" altLang="ko-KR" b="1" dirty="0" smtClean="0"/>
              <a:t>tutorat</a:t>
            </a:r>
            <a:r>
              <a:rPr lang="fr-FR" altLang="ko-KR" dirty="0" smtClean="0"/>
              <a:t> pour les  jeunes enseignants </a:t>
            </a:r>
            <a:r>
              <a:rPr lang="fr-FR" altLang="ko-KR" i="1" dirty="0" smtClean="0"/>
              <a:t>(Exemple: Angleterre, Singapour) </a:t>
            </a:r>
            <a:endParaRPr lang="en-GB" altLang="ko-KR" i="1" dirty="0" smtClean="0"/>
          </a:p>
          <a:p>
            <a:r>
              <a:rPr lang="fr-FR" altLang="ko-KR" dirty="0" smtClean="0"/>
              <a:t>Donner aux jeunes enseignants la possibilité en début de carrière de retourner à l’université pour parfaire  leurs connaissances sur des cas pratiques</a:t>
            </a:r>
            <a:r>
              <a:rPr lang="en-GB" altLang="ko-KR" dirty="0" smtClean="0"/>
              <a:t> </a:t>
            </a:r>
            <a:r>
              <a:rPr lang="en-GB" altLang="ko-KR" i="1" dirty="0" smtClean="0"/>
              <a:t>(</a:t>
            </a:r>
            <a:r>
              <a:rPr lang="en-GB" altLang="ko-KR" i="1" dirty="0" err="1" smtClean="0"/>
              <a:t>Exemple</a:t>
            </a:r>
            <a:r>
              <a:rPr lang="en-GB" altLang="ko-KR" i="1" dirty="0" smtClean="0"/>
              <a:t>: </a:t>
            </a:r>
            <a:r>
              <a:rPr lang="en-GB" altLang="ko-KR" i="1" dirty="0" err="1" smtClean="0"/>
              <a:t>Finlande</a:t>
            </a:r>
            <a:r>
              <a:rPr lang="en-GB" altLang="ko-KR" i="1" dirty="0" smtClean="0"/>
              <a:t>)</a:t>
            </a:r>
          </a:p>
          <a:p>
            <a:endParaRPr lang="ko-KR" altLang="en-US" dirty="0"/>
          </a:p>
        </p:txBody>
      </p:sp>
      <p:sp>
        <p:nvSpPr>
          <p:cNvPr id="9" name="내용 개체 틀 8"/>
          <p:cNvSpPr>
            <a:spLocks noGrp="1"/>
          </p:cNvSpPr>
          <p:nvPr>
            <p:ph sz="half" idx="14"/>
          </p:nvPr>
        </p:nvSpPr>
        <p:spPr>
          <a:xfrm>
            <a:off x="5105400" y="3936404"/>
            <a:ext cx="4038600" cy="1749642"/>
          </a:xfrm>
        </p:spPr>
        <p:txBody>
          <a:bodyPr>
            <a:normAutofit fontScale="92500" lnSpcReduction="10000"/>
          </a:bodyPr>
          <a:lstStyle/>
          <a:p>
            <a:pPr algn="ctr">
              <a:buNone/>
            </a:pPr>
            <a:r>
              <a:rPr lang="fr-FR" altLang="ko-KR" sz="3000" b="1" dirty="0"/>
              <a:t>Retenir </a:t>
            </a:r>
            <a:endParaRPr lang="en-GB" altLang="ko-KR" sz="3000" b="1" dirty="0"/>
          </a:p>
          <a:p>
            <a:pPr lvl="1">
              <a:buFont typeface="Arial" pitchFamily="34" charset="0"/>
              <a:buChar char="•"/>
            </a:pPr>
            <a:r>
              <a:rPr lang="fr-FR" altLang="ko-KR" dirty="0" smtClean="0"/>
              <a:t>Développer la </a:t>
            </a:r>
            <a:r>
              <a:rPr lang="fr-FR" altLang="ko-KR" b="1" dirty="0" smtClean="0"/>
              <a:t>formation professionnelle continue</a:t>
            </a:r>
            <a:r>
              <a:rPr lang="fr-FR" altLang="ko-KR" dirty="0" smtClean="0"/>
              <a:t> car elle a autant d’importance, si ce n’est plus parfois, que la formation initiale </a:t>
            </a:r>
            <a:r>
              <a:rPr lang="fr-FR" altLang="ko-KR" i="1" dirty="0" smtClean="0"/>
              <a:t>(Exemples: Brésil, Canada, Mexico,    Singapour) </a:t>
            </a:r>
            <a:endParaRPr lang="en-GB" altLang="ko-KR" i="1" dirty="0" smtClean="0"/>
          </a:p>
          <a:p>
            <a:pPr lvl="1">
              <a:buFont typeface="Arial" pitchFamily="34" charset="0"/>
              <a:buChar char="•"/>
            </a:pPr>
            <a:r>
              <a:rPr lang="fr-FR" altLang="ko-KR" dirty="0" smtClean="0"/>
              <a:t>Proposer des évolutions de carrières </a:t>
            </a:r>
            <a:r>
              <a:rPr lang="fr-FR" altLang="ko-KR" i="1" dirty="0" smtClean="0"/>
              <a:t>(Exemples: Québec, Singapour)</a:t>
            </a:r>
            <a:endParaRPr lang="en-GB" altLang="ko-KR" i="1" dirty="0" smtClean="0"/>
          </a:p>
          <a:p>
            <a:pPr lvl="1">
              <a:buFont typeface="Arial" pitchFamily="34" charset="0"/>
              <a:buChar char="•"/>
            </a:pPr>
            <a:endParaRPr lang="ko-KR" altLang="en-US" dirty="0"/>
          </a:p>
        </p:txBody>
      </p:sp>
      <p:sp>
        <p:nvSpPr>
          <p:cNvPr id="5" name="제목 4"/>
          <p:cNvSpPr>
            <a:spLocks noGrp="1"/>
          </p:cNvSpPr>
          <p:nvPr>
            <p:ph type="title"/>
          </p:nvPr>
        </p:nvSpPr>
        <p:spPr>
          <a:xfrm>
            <a:off x="827584" y="88249"/>
            <a:ext cx="7056784" cy="465516"/>
          </a:xfrm>
        </p:spPr>
        <p:txBody>
          <a:bodyPr/>
          <a:lstStyle/>
          <a:p>
            <a:r>
              <a:rPr lang="fr-FR" altLang="ko-KR" sz="2000" dirty="0"/>
              <a:t>Focus: Les pays performants dans PISA ont tous mis la formation des enseignants au cœur de leurs réformes et avec 4 grands </a:t>
            </a:r>
            <a:r>
              <a:rPr lang="fr-FR" altLang="ko-KR" sz="2000" dirty="0" smtClean="0"/>
              <a:t>objectifs</a:t>
            </a:r>
            <a:endParaRPr lang="ko-KR" altLang="en-US" sz="2000" dirty="0"/>
          </a:p>
        </p:txBody>
      </p:sp>
    </p:spTree>
    <p:extLst>
      <p:ext uri="{BB962C8B-B14F-4D97-AF65-F5344CB8AC3E}">
        <p14:creationId xmlns:p14="http://schemas.microsoft.com/office/powerpoint/2010/main" val="1503483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fr-FR" sz="1600" dirty="0"/>
              <a:t>En France, Les enseignants au collège sont rarement observés par leur chef d'établissement ou par leurs </a:t>
            </a:r>
            <a:r>
              <a:rPr lang="fr-FR" sz="1600" dirty="0" smtClean="0"/>
              <a:t>pairs (TALIS 2013)</a:t>
            </a:r>
            <a:endParaRPr lang="en-GB" sz="1600" dirty="0"/>
          </a:p>
        </p:txBody>
      </p:sp>
      <p:sp>
        <p:nvSpPr>
          <p:cNvPr id="4" name="Content Placeholder 3"/>
          <p:cNvSpPr>
            <a:spLocks noGrp="1"/>
          </p:cNvSpPr>
          <p:nvPr>
            <p:ph sz="quarter" idx="17"/>
          </p:nvPr>
        </p:nvSpPr>
        <p:spPr>
          <a:xfrm>
            <a:off x="7740650" y="1232373"/>
            <a:ext cx="1007814" cy="252413"/>
          </a:xfrm>
        </p:spPr>
        <p:txBody>
          <a:bodyPr>
            <a:normAutofit/>
          </a:bodyPr>
          <a:lstStyle/>
          <a:p>
            <a:r>
              <a:rPr lang="en-GB" sz="800" dirty="0"/>
              <a:t>Tableau D6.3</a:t>
            </a:r>
          </a:p>
        </p:txBody>
      </p:sp>
      <p:sp>
        <p:nvSpPr>
          <p:cNvPr id="5" name="Content Placeholder 4"/>
          <p:cNvSpPr>
            <a:spLocks noGrp="1"/>
          </p:cNvSpPr>
          <p:nvPr>
            <p:ph sz="quarter" idx="18"/>
          </p:nvPr>
        </p:nvSpPr>
        <p:spPr>
          <a:xfrm>
            <a:off x="70992" y="736613"/>
            <a:ext cx="9073008" cy="432290"/>
          </a:xfrm>
        </p:spPr>
        <p:txBody>
          <a:bodyPr>
            <a:normAutofit fontScale="77500" lnSpcReduction="20000"/>
          </a:bodyPr>
          <a:lstStyle/>
          <a:p>
            <a:r>
              <a:rPr lang="fr-FR" dirty="0" smtClean="0"/>
              <a:t>Pourcentage de chefs d’établissement déclarant avoir pris part « souvent » ou « très souvent » aux activités de direction suivantes au cours des 12 mois précédant l’enquête et pourcentage d'enseignants ayant déclaré avoir reçu « souvent » ou « très souvent »  au cours des 12 derniers mois des commentaires de la part d'autres enseignants après une observation de leur façon d’enseigner en classe</a:t>
            </a:r>
            <a:endParaRPr lang="en-GB" dirty="0"/>
          </a:p>
        </p:txBody>
      </p:sp>
      <p:graphicFrame>
        <p:nvGraphicFramePr>
          <p:cNvPr id="6" name="Chart 5"/>
          <p:cNvGraphicFramePr>
            <a:graphicFrameLocks/>
          </p:cNvGraphicFramePr>
          <p:nvPr>
            <p:extLst/>
          </p:nvPr>
        </p:nvGraphicFramePr>
        <p:xfrm>
          <a:off x="630992" y="1971075"/>
          <a:ext cx="7920880" cy="372641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7411706" y="5260435"/>
            <a:ext cx="0" cy="3240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76845" y="5643084"/>
            <a:ext cx="0" cy="3240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18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472336" y="374136"/>
            <a:ext cx="7307705" cy="857250"/>
          </a:xfrm>
        </p:spPr>
        <p:txBody>
          <a:bodyPr/>
          <a:lstStyle/>
          <a:p>
            <a:r>
              <a:rPr lang="en-US" sz="2000" b="1" dirty="0"/>
              <a:t>Performance des </a:t>
            </a:r>
            <a:r>
              <a:rPr lang="en-US" sz="2000" b="1" dirty="0" err="1"/>
              <a:t>élèves</a:t>
            </a:r>
            <a:r>
              <a:rPr lang="en-US" sz="2000" b="1" dirty="0"/>
              <a:t> </a:t>
            </a:r>
            <a:r>
              <a:rPr lang="en-US" sz="2000" b="1" dirty="0" err="1"/>
              <a:t>en</a:t>
            </a:r>
            <a:r>
              <a:rPr lang="en-US" sz="2000" b="1" dirty="0"/>
              <a:t> sciences </a:t>
            </a:r>
            <a:r>
              <a:rPr lang="en-US" sz="2000" b="1" dirty="0" err="1"/>
              <a:t>selon</a:t>
            </a:r>
            <a:r>
              <a:rPr lang="en-US" sz="2000" b="1" dirty="0"/>
              <a:t> </a:t>
            </a:r>
            <a:r>
              <a:rPr lang="en-US" sz="2000" b="1" dirty="0" err="1"/>
              <a:t>leur</a:t>
            </a:r>
            <a:r>
              <a:rPr lang="en-US" sz="2000" b="1" dirty="0"/>
              <a:t> </a:t>
            </a:r>
            <a:r>
              <a:rPr lang="en-US" sz="2000" b="1" dirty="0" err="1"/>
              <a:t>fillière</a:t>
            </a:r>
            <a:r>
              <a:rPr lang="en-US" sz="2000" b="1" dirty="0"/>
              <a:t> </a:t>
            </a:r>
            <a:r>
              <a:rPr lang="en-US" sz="2000" b="1" dirty="0" err="1"/>
              <a:t>d’enseignement</a:t>
            </a:r>
            <a:r>
              <a:rPr lang="en-US" sz="2000" b="1" dirty="0"/>
              <a:t> (</a:t>
            </a:r>
            <a:r>
              <a:rPr lang="en-US" sz="2000" b="1" dirty="0" err="1"/>
              <a:t>générale</a:t>
            </a:r>
            <a:r>
              <a:rPr lang="en-US" sz="2000" b="1" dirty="0"/>
              <a:t> </a:t>
            </a:r>
            <a:r>
              <a:rPr lang="en-US" sz="2000" b="1" dirty="0" err="1"/>
              <a:t>ou</a:t>
            </a:r>
            <a:r>
              <a:rPr lang="en-US" sz="2000" b="1" dirty="0"/>
              <a:t> </a:t>
            </a:r>
            <a:r>
              <a:rPr lang="en-US" sz="2000" b="1" dirty="0" err="1"/>
              <a:t>professionnelle</a:t>
            </a:r>
            <a:r>
              <a:rPr lang="en-US" sz="2000" b="1" dirty="0" smtClean="0"/>
              <a:t>), 2015</a:t>
            </a:r>
            <a:endParaRPr lang="de-DE" sz="2000" b="1" dirty="0"/>
          </a:p>
        </p:txBody>
      </p:sp>
      <p:sp>
        <p:nvSpPr>
          <p:cNvPr id="4" name="TextBox 5"/>
          <p:cNvSpPr txBox="1">
            <a:spLocks noChangeArrowheads="1"/>
          </p:cNvSpPr>
          <p:nvPr/>
        </p:nvSpPr>
        <p:spPr bwMode="auto">
          <a:xfrm>
            <a:off x="6881017" y="1662163"/>
            <a:ext cx="17980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Graphique</a:t>
            </a:r>
            <a:r>
              <a:rPr lang="it-IT" altLang="en-US" sz="1400" b="1" dirty="0">
                <a:solidFill>
                  <a:srgbClr val="E4B921"/>
                </a:solidFill>
                <a:latin typeface="HelveticaNeueLT Std" pitchFamily="6" charset="0"/>
              </a:rPr>
              <a:t> II.5.10 </a:t>
            </a:r>
            <a:endParaRPr lang="en-US" altLang="en-US" sz="1400" b="1" dirty="0">
              <a:solidFill>
                <a:srgbClr val="E4B921"/>
              </a:solidFill>
              <a:latin typeface="HelveticaNeueLT Std" pitchFamily="6" charset="0"/>
            </a:endParaRPr>
          </a:p>
        </p:txBody>
      </p:sp>
      <p:graphicFrame>
        <p:nvGraphicFramePr>
          <p:cNvPr id="20" name="Chart 19"/>
          <p:cNvGraphicFramePr>
            <a:graphicFrameLocks/>
          </p:cNvGraphicFramePr>
          <p:nvPr>
            <p:extLst/>
          </p:nvPr>
        </p:nvGraphicFramePr>
        <p:xfrm>
          <a:off x="472336" y="2126786"/>
          <a:ext cx="8252298" cy="366563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feld 1"/>
          <p:cNvSpPr txBox="1"/>
          <p:nvPr/>
        </p:nvSpPr>
        <p:spPr>
          <a:xfrm>
            <a:off x="4035290" y="2470152"/>
            <a:ext cx="155186" cy="332740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cxnSp>
        <p:nvCxnSpPr>
          <p:cNvPr id="8" name="Straight Arrow Connector 7"/>
          <p:cNvCxnSpPr/>
          <p:nvPr/>
        </p:nvCxnSpPr>
        <p:spPr>
          <a:xfrm flipV="1">
            <a:off x="3027660" y="5136442"/>
            <a:ext cx="0" cy="360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6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587876" y="2094784"/>
            <a:ext cx="8218488" cy="3444468"/>
          </a:xfrm>
        </p:spPr>
        <p:txBody>
          <a:bodyPr>
            <a:noAutofit/>
          </a:bodyPr>
          <a:lstStyle/>
          <a:p>
            <a:pPr eaLnBrk="1" hangingPunct="1">
              <a:defRPr/>
            </a:pPr>
            <a:r>
              <a:rPr lang="fr-FR" sz="2600" b="1" dirty="0">
                <a:solidFill>
                  <a:srgbClr val="0070C0"/>
                </a:solidFill>
                <a:latin typeface="HelveticaNeueLT Std Med"/>
                <a:cs typeface="HelveticaNeueLT Std Med"/>
              </a:rPr>
              <a:t>Améliorer la qualité de l’enseignement et de la transmission du savoir dans le primaire et le secondaire, et revaloriser le métier d’enseignant</a:t>
            </a:r>
            <a:endParaRPr lang="en-US" sz="2600" b="1" dirty="0">
              <a:solidFill>
                <a:srgbClr val="0070C0"/>
              </a:solidFill>
              <a:latin typeface="HelveticaNeueLT Std Med"/>
              <a:cs typeface="HelveticaNeueLT Std Med"/>
            </a:endParaRPr>
          </a:p>
          <a:p>
            <a:pPr eaLnBrk="1" hangingPunct="1">
              <a:defRPr/>
            </a:pPr>
            <a:r>
              <a:rPr lang="fr-FR" sz="2600" b="1" dirty="0">
                <a:solidFill>
                  <a:srgbClr val="0070C0"/>
                </a:solidFill>
                <a:latin typeface="HelveticaNeueLT Std Med"/>
                <a:cs typeface="HelveticaNeueLT Std Med"/>
              </a:rPr>
              <a:t>Lutter contre l’échec scolaire dès l’école maternelle</a:t>
            </a:r>
          </a:p>
          <a:p>
            <a:pPr eaLnBrk="1" hangingPunct="1">
              <a:defRPr/>
            </a:pPr>
            <a:r>
              <a:rPr lang="fr-FR" sz="2600" b="1" dirty="0">
                <a:solidFill>
                  <a:srgbClr val="0070C0"/>
                </a:solidFill>
                <a:latin typeface="HelveticaNeueLT Std Med"/>
                <a:cs typeface="HelveticaNeueLT Std Med"/>
              </a:rPr>
              <a:t>Soutenir les élèves et les établissements défavorisés</a:t>
            </a:r>
          </a:p>
          <a:p>
            <a:pPr eaLnBrk="1" hangingPunct="1">
              <a:defRPr/>
            </a:pPr>
            <a:r>
              <a:rPr lang="fr-FR" sz="2600" b="1" dirty="0">
                <a:solidFill>
                  <a:srgbClr val="0070C0"/>
                </a:solidFill>
                <a:latin typeface="HelveticaNeueLT Std Med"/>
                <a:cs typeface="HelveticaNeueLT Std Med"/>
              </a:rPr>
              <a:t>Rehausser la qualité et la valorisation des filières professionnelles</a:t>
            </a:r>
          </a:p>
        </p:txBody>
      </p:sp>
      <p:sp>
        <p:nvSpPr>
          <p:cNvPr id="39938" name="Title 1"/>
          <p:cNvSpPr>
            <a:spLocks noGrp="1"/>
          </p:cNvSpPr>
          <p:nvPr>
            <p:ph type="title"/>
          </p:nvPr>
        </p:nvSpPr>
        <p:spPr>
          <a:xfrm>
            <a:off x="839495" y="390261"/>
            <a:ext cx="7715250" cy="594122"/>
          </a:xfrm>
        </p:spPr>
        <p:txBody>
          <a:bodyPr>
            <a:normAutofit fontScale="90000"/>
          </a:bodyPr>
          <a:lstStyle/>
          <a:p>
            <a:pPr marL="457200" indent="-457200"/>
            <a:r>
              <a:rPr lang="en-US" altLang="en-US" sz="2800" b="1" dirty="0">
                <a:solidFill>
                  <a:srgbClr val="0070C0"/>
                </a:solidFill>
              </a:rPr>
              <a:t/>
            </a:r>
            <a:br>
              <a:rPr lang="en-US" altLang="en-US" sz="2800" b="1" dirty="0">
                <a:solidFill>
                  <a:srgbClr val="0070C0"/>
                </a:solidFill>
              </a:rPr>
            </a:br>
            <a:r>
              <a:rPr lang="en-US" altLang="en-US" sz="2800" b="1" dirty="0">
                <a:solidFill>
                  <a:srgbClr val="0070C0"/>
                </a:solidFill>
              </a:rPr>
              <a:t/>
            </a:r>
            <a:br>
              <a:rPr lang="en-US" altLang="en-US" sz="2800" b="1" dirty="0">
                <a:solidFill>
                  <a:srgbClr val="0070C0"/>
                </a:solidFill>
              </a:rPr>
            </a:br>
            <a:r>
              <a:rPr lang="en-US" altLang="en-US" sz="2800" b="1" dirty="0"/>
              <a:t>PISA </a:t>
            </a:r>
            <a:r>
              <a:rPr lang="en-US" altLang="en-US" sz="2800" b="1" dirty="0" err="1"/>
              <a:t>donne</a:t>
            </a:r>
            <a:r>
              <a:rPr lang="en-US" altLang="en-US" sz="2800" b="1" dirty="0"/>
              <a:t> </a:t>
            </a:r>
            <a:r>
              <a:rPr lang="en-US" altLang="en-US" sz="2800" b="1" dirty="0" err="1"/>
              <a:t>quatre</a:t>
            </a:r>
            <a:r>
              <a:rPr lang="en-US" altLang="en-US" sz="2800" b="1" dirty="0"/>
              <a:t> </a:t>
            </a:r>
            <a:r>
              <a:rPr lang="fr-FR" sz="2800" b="1" dirty="0"/>
              <a:t>axes prioritaires pour la France</a:t>
            </a:r>
            <a:r>
              <a:rPr lang="en-US" altLang="en-US" sz="2400" b="1" dirty="0"/>
              <a:t/>
            </a:r>
            <a:br>
              <a:rPr lang="en-US" altLang="en-US" sz="2400" b="1" dirty="0"/>
            </a:br>
            <a:r>
              <a:rPr lang="en-US" altLang="en-US" sz="2400" dirty="0">
                <a:latin typeface="Calibri" pitchFamily="34" charset="0"/>
              </a:rPr>
              <a:t/>
            </a:r>
            <a:br>
              <a:rPr lang="en-US" altLang="en-US" sz="2400" dirty="0">
                <a:latin typeface="Calibri" pitchFamily="34" charset="0"/>
              </a:rPr>
            </a:br>
            <a:endParaRPr lang="en-US" altLang="en-US" sz="2400" dirty="0"/>
          </a:p>
        </p:txBody>
      </p:sp>
    </p:spTree>
    <p:extLst>
      <p:ext uri="{BB962C8B-B14F-4D97-AF65-F5344CB8AC3E}">
        <p14:creationId xmlns:p14="http://schemas.microsoft.com/office/powerpoint/2010/main" val="1768923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5624513"/>
            <a:ext cx="2133600" cy="274637"/>
          </a:xfrm>
          <a:prstGeom prst="rect">
            <a:avLst/>
          </a:prstGeom>
        </p:spPr>
        <p:txBody>
          <a:bodyPr/>
          <a:lstStyle/>
          <a:p>
            <a:fld id="{B8364164-D7C2-4011-A351-B5EC1CE463BF}" type="slidenum">
              <a:rPr lang="ko-KR" altLang="en-US" smtClean="0">
                <a:solidFill>
                  <a:srgbClr val="FFFFFF"/>
                </a:solidFill>
              </a:rPr>
              <a:pPr/>
              <a:t>24</a:t>
            </a:fld>
            <a:endParaRPr lang="ko-KR" altLang="en-US" dirty="0">
              <a:solidFill>
                <a:srgbClr val="FFFFFF"/>
              </a:solidFill>
            </a:endParaRPr>
          </a:p>
        </p:txBody>
      </p:sp>
      <p:sp>
        <p:nvSpPr>
          <p:cNvPr id="9" name="제목 31"/>
          <p:cNvSpPr txBox="1">
            <a:spLocks/>
          </p:cNvSpPr>
          <p:nvPr/>
        </p:nvSpPr>
        <p:spPr>
          <a:xfrm>
            <a:off x="827584" y="911256"/>
            <a:ext cx="7200800" cy="465516"/>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fr-FR" altLang="ko-KR" sz="2400" dirty="0">
                <a:solidFill>
                  <a:srgbClr val="FFFFFF"/>
                </a:solidFill>
              </a:rPr>
              <a:t>Merci !</a:t>
            </a:r>
          </a:p>
        </p:txBody>
      </p:sp>
      <p:sp>
        <p:nvSpPr>
          <p:cNvPr id="11" name="Rectangle 10"/>
          <p:cNvSpPr/>
          <p:nvPr/>
        </p:nvSpPr>
        <p:spPr>
          <a:xfrm>
            <a:off x="2199749" y="1242320"/>
            <a:ext cx="9621302" cy="4728176"/>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Rectangle 3"/>
          <p:cNvSpPr txBox="1">
            <a:spLocks noChangeArrowheads="1"/>
          </p:cNvSpPr>
          <p:nvPr/>
        </p:nvSpPr>
        <p:spPr bwMode="auto">
          <a:xfrm>
            <a:off x="323528" y="1670452"/>
            <a:ext cx="8820472" cy="387191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a:lstStyle>
          <a:p>
            <a:pPr lvl="1" latinLnBrk="0">
              <a:buFont typeface="Wingdings" pitchFamily="2" charset="2"/>
              <a:buNone/>
            </a:pPr>
            <a:r>
              <a:rPr lang="fr-FR" kern="0" dirty="0">
                <a:solidFill>
                  <a:srgbClr val="003366"/>
                </a:solidFill>
              </a:rPr>
              <a:t>Pour en savoir plus sur nos travaux, consultez </a:t>
            </a:r>
            <a:r>
              <a:rPr lang="en-GB" sz="2800" u="sng" kern="0" dirty="0">
                <a:solidFill>
                  <a:srgbClr val="003366"/>
                </a:solidFill>
              </a:rPr>
              <a:t>www.oecd.org</a:t>
            </a:r>
          </a:p>
          <a:p>
            <a:pPr lvl="2" latinLnBrk="0"/>
            <a:r>
              <a:rPr lang="fr-FR" altLang="ja-JP" sz="2400" kern="0" dirty="0">
                <a:solidFill>
                  <a:srgbClr val="003366"/>
                </a:solidFill>
                <a:ea typeface="MS PGothic" pitchFamily="34" charset="-128"/>
              </a:rPr>
              <a:t>L’ensemble de nos publications</a:t>
            </a:r>
          </a:p>
          <a:p>
            <a:pPr lvl="2" latinLnBrk="0"/>
            <a:r>
              <a:rPr lang="fr-FR" altLang="ja-JP" sz="2400" kern="0" dirty="0">
                <a:solidFill>
                  <a:srgbClr val="003366"/>
                </a:solidFill>
                <a:ea typeface="MS PGothic" pitchFamily="34" charset="-128"/>
              </a:rPr>
              <a:t>L’intégralité de notre base de micro données </a:t>
            </a:r>
          </a:p>
          <a:p>
            <a:pPr marL="457200" lvl="1" indent="0">
              <a:buNone/>
            </a:pPr>
            <a:r>
              <a:rPr lang="en-GB" sz="2800" kern="0" dirty="0">
                <a:solidFill>
                  <a:srgbClr val="003366"/>
                </a:solidFill>
              </a:rPr>
              <a:t>E-mail : </a:t>
            </a:r>
            <a:r>
              <a:rPr lang="en-GB" sz="2800" b="1" kern="0" dirty="0">
                <a:solidFill>
                  <a:srgbClr val="003366"/>
                </a:solidFill>
              </a:rPr>
              <a:t>Eric.Charbonnier@OECD.org</a:t>
            </a:r>
          </a:p>
          <a:p>
            <a:pPr marL="457200" lvl="1" indent="0">
              <a:buNone/>
            </a:pPr>
            <a:r>
              <a:rPr lang="en-GB" sz="2800" kern="0" dirty="0">
                <a:solidFill>
                  <a:srgbClr val="003366"/>
                </a:solidFill>
              </a:rPr>
              <a:t>Twitter : </a:t>
            </a:r>
            <a:r>
              <a:rPr lang="en-GB" sz="2800" b="1" kern="0" dirty="0" err="1">
                <a:solidFill>
                  <a:srgbClr val="003366"/>
                </a:solidFill>
              </a:rPr>
              <a:t>CharbonnierEDU</a:t>
            </a:r>
            <a:endParaRPr lang="en-GB" sz="2800" b="1" kern="0" dirty="0">
              <a:solidFill>
                <a:srgbClr val="003366"/>
              </a:solidFill>
            </a:endParaRPr>
          </a:p>
          <a:p>
            <a:pPr marL="457200" lvl="1" indent="0">
              <a:buNone/>
            </a:pPr>
            <a:endParaRPr lang="en-GB" sz="2800" b="1" kern="0" dirty="0">
              <a:solidFill>
                <a:srgbClr val="003366"/>
              </a:solidFill>
            </a:endParaRPr>
          </a:p>
          <a:p>
            <a:pPr marL="457200" lvl="1" indent="0">
              <a:buNone/>
            </a:pPr>
            <a:r>
              <a:rPr lang="en-GB" sz="2800" b="1" kern="0" dirty="0">
                <a:solidFill>
                  <a:srgbClr val="003366"/>
                </a:solidFill>
              </a:rPr>
              <a:t>Blog : </a:t>
            </a:r>
            <a:r>
              <a:rPr lang="en-GB" sz="2800" b="1" kern="0" dirty="0" err="1">
                <a:solidFill>
                  <a:srgbClr val="003366"/>
                </a:solidFill>
              </a:rPr>
              <a:t>L’éducation</a:t>
            </a:r>
            <a:r>
              <a:rPr lang="en-GB" sz="2800" b="1" kern="0" dirty="0">
                <a:solidFill>
                  <a:srgbClr val="003366"/>
                </a:solidFill>
              </a:rPr>
              <a:t> </a:t>
            </a:r>
            <a:r>
              <a:rPr lang="en-GB" sz="2800" b="1" kern="0" dirty="0" err="1">
                <a:solidFill>
                  <a:srgbClr val="003366"/>
                </a:solidFill>
              </a:rPr>
              <a:t>déchiffrée</a:t>
            </a:r>
            <a:endParaRPr lang="en-GB" sz="2800" b="1" kern="0" dirty="0">
              <a:solidFill>
                <a:srgbClr val="003366"/>
              </a:solidFill>
            </a:endParaRPr>
          </a:p>
          <a:p>
            <a:pPr marL="457200" lvl="1" indent="0">
              <a:buNone/>
            </a:pPr>
            <a:r>
              <a:rPr lang="en-GB" sz="2800" b="1" kern="0" dirty="0">
                <a:solidFill>
                  <a:srgbClr val="003366"/>
                </a:solidFill>
                <a:hlinkClick r:id="rId3"/>
              </a:rPr>
              <a:t>http://educationdechiffree.blog.lemonde.fr</a:t>
            </a:r>
            <a:r>
              <a:rPr lang="en-GB" sz="2800" b="1" kern="0" dirty="0" smtClean="0">
                <a:solidFill>
                  <a:srgbClr val="003366"/>
                </a:solidFill>
                <a:hlinkClick r:id="rId3"/>
              </a:rPr>
              <a:t>/</a:t>
            </a:r>
            <a:endParaRPr lang="en-GB" sz="2800" b="1" kern="0" dirty="0" smtClean="0">
              <a:solidFill>
                <a:srgbClr val="003366"/>
              </a:solidFill>
            </a:endParaRPr>
          </a:p>
          <a:p>
            <a:pPr marL="457200" lvl="1" indent="0" latinLnBrk="0">
              <a:buNone/>
            </a:pPr>
            <a:endParaRPr lang="en-GB" sz="2800" kern="0" dirty="0">
              <a:solidFill>
                <a:srgbClr val="003366"/>
              </a:solidFill>
            </a:endParaRPr>
          </a:p>
        </p:txBody>
      </p:sp>
      <p:sp>
        <p:nvSpPr>
          <p:cNvPr id="14" name="Titel 2"/>
          <p:cNvSpPr>
            <a:spLocks noGrp="1"/>
          </p:cNvSpPr>
          <p:nvPr>
            <p:ph type="title"/>
          </p:nvPr>
        </p:nvSpPr>
        <p:spPr>
          <a:xfrm>
            <a:off x="472336" y="374136"/>
            <a:ext cx="8566156" cy="857250"/>
          </a:xfrm>
        </p:spPr>
        <p:txBody>
          <a:bodyPr/>
          <a:lstStyle/>
          <a:p>
            <a:pPr algn="ctr"/>
            <a:r>
              <a:rPr lang="en-US" sz="2000" b="1" dirty="0" smtClean="0"/>
              <a:t>MERCI DE VOTRE ATTENTION</a:t>
            </a:r>
            <a:endParaRPr lang="de-DE" sz="2000" b="1" dirty="0"/>
          </a:p>
        </p:txBody>
      </p:sp>
    </p:spTree>
    <p:extLst>
      <p:ext uri="{BB962C8B-B14F-4D97-AF65-F5344CB8AC3E}">
        <p14:creationId xmlns:p14="http://schemas.microsoft.com/office/powerpoint/2010/main" val="4001336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a:xfrm>
            <a:off x="539552" y="1353229"/>
            <a:ext cx="7920880" cy="5100107"/>
          </a:xfrm>
        </p:spPr>
      </p:sp>
      <p:sp>
        <p:nvSpPr>
          <p:cNvPr id="3" name="Title 2"/>
          <p:cNvSpPr>
            <a:spLocks noGrp="1"/>
          </p:cNvSpPr>
          <p:nvPr>
            <p:ph type="title"/>
          </p:nvPr>
        </p:nvSpPr>
        <p:spPr>
          <a:xfrm>
            <a:off x="935596" y="-5371"/>
            <a:ext cx="6552728" cy="620688"/>
          </a:xfrm>
        </p:spPr>
        <p:txBody>
          <a:bodyPr/>
          <a:lstStyle/>
          <a:p>
            <a:r>
              <a:rPr lang="fr-FR" dirty="0" smtClean="0"/>
              <a:t>	En France, un quart des jeunes sans diplôme sont au 	chômage</a:t>
            </a:r>
            <a:endParaRPr lang="en-GB" dirty="0"/>
          </a:p>
        </p:txBody>
      </p:sp>
      <p:sp>
        <p:nvSpPr>
          <p:cNvPr id="5" name="Content Placeholder 4"/>
          <p:cNvSpPr>
            <a:spLocks noGrp="1"/>
          </p:cNvSpPr>
          <p:nvPr>
            <p:ph sz="quarter" idx="18"/>
          </p:nvPr>
        </p:nvSpPr>
        <p:spPr>
          <a:xfrm>
            <a:off x="70992" y="806777"/>
            <a:ext cx="9073008" cy="360363"/>
          </a:xfrm>
        </p:spPr>
        <p:txBody>
          <a:bodyPr>
            <a:normAutofit/>
          </a:bodyPr>
          <a:lstStyle/>
          <a:p>
            <a:r>
              <a:rPr lang="fr-FR" sz="1600" dirty="0" smtClean="0"/>
              <a:t>Taux de chômage des 25-34 ans, selon le niveau de formation (2015)</a:t>
            </a:r>
            <a:endParaRPr lang="en-GB" sz="1600" dirty="0"/>
          </a:p>
        </p:txBody>
      </p:sp>
      <p:graphicFrame>
        <p:nvGraphicFramePr>
          <p:cNvPr id="6" name="Chart 5"/>
          <p:cNvGraphicFramePr>
            <a:graphicFrameLocks/>
          </p:cNvGraphicFramePr>
          <p:nvPr>
            <p:extLst>
              <p:ext uri="{D42A27DB-BD31-4B8C-83A1-F6EECF244321}">
                <p14:modId xmlns:p14="http://schemas.microsoft.com/office/powerpoint/2010/main" val="115876922"/>
              </p:ext>
            </p:extLst>
          </p:nvPr>
        </p:nvGraphicFramePr>
        <p:xfrm>
          <a:off x="539552" y="1424354"/>
          <a:ext cx="7920880" cy="510066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4211960" y="6525019"/>
            <a:ext cx="0" cy="19146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7"/>
          </p:nvPr>
        </p:nvSpPr>
        <p:spPr/>
        <p:txBody>
          <a:bodyPr/>
          <a:lstStyle/>
          <a:p>
            <a:endParaRPr lang="en-GB"/>
          </a:p>
        </p:txBody>
      </p:sp>
    </p:spTree>
    <p:extLst>
      <p:ext uri="{BB962C8B-B14F-4D97-AF65-F5344CB8AC3E}">
        <p14:creationId xmlns:p14="http://schemas.microsoft.com/office/powerpoint/2010/main" val="1763283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2121715"/>
            <a:ext cx="8388350" cy="2801561"/>
          </a:xfrm>
        </p:spPr>
        <p:txBody>
          <a:bodyPr>
            <a:noAutofit/>
          </a:bodyPr>
          <a:lstStyle/>
          <a:p>
            <a:pPr lvl="1" algn="l">
              <a:lnSpc>
                <a:spcPct val="80000"/>
              </a:lnSpc>
              <a:spcBef>
                <a:spcPts val="600"/>
              </a:spcBef>
            </a:pPr>
            <a:endParaRPr lang="fr-FR" cap="small" dirty="0">
              <a:solidFill>
                <a:schemeClr val="tx1"/>
              </a:solidFill>
            </a:endParaRPr>
          </a:p>
          <a:p>
            <a:endParaRPr lang="fr-FR" b="1" dirty="0" smtClean="0">
              <a:solidFill>
                <a:schemeClr val="tx1"/>
              </a:solidFill>
            </a:endParaRPr>
          </a:p>
          <a:p>
            <a:r>
              <a:rPr lang="fr-FR" b="1" dirty="0" smtClean="0">
                <a:solidFill>
                  <a:schemeClr val="tx1"/>
                </a:solidFill>
              </a:rPr>
              <a:t>PISA : Les Résultats des élèves de 15 ans aident à poser un diagnostic </a:t>
            </a:r>
            <a:endParaRPr lang="en-GB" b="1" dirty="0">
              <a:solidFill>
                <a:schemeClr val="tx1"/>
              </a:solidFill>
            </a:endParaRPr>
          </a:p>
        </p:txBody>
      </p:sp>
    </p:spTree>
    <p:extLst>
      <p:ext uri="{BB962C8B-B14F-4D97-AF65-F5344CB8AC3E}">
        <p14:creationId xmlns:p14="http://schemas.microsoft.com/office/powerpoint/2010/main" val="287766200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7" y="2046658"/>
            <a:ext cx="9143999" cy="3444468"/>
          </a:xfrm>
        </p:spPr>
        <p:txBody>
          <a:bodyPr>
            <a:noAutofit/>
          </a:bodyPr>
          <a:lstStyle/>
          <a:p>
            <a:r>
              <a:rPr lang="fr-FR" altLang="en-US" sz="2400" dirty="0">
                <a:latin typeface="+mj-lt"/>
              </a:rPr>
              <a:t>Une évaluation des connaissances et des compétences des élèves de 15 ans établie tous les 3 ans. </a:t>
            </a:r>
          </a:p>
          <a:p>
            <a:r>
              <a:rPr lang="fr-FR" sz="2400" dirty="0">
                <a:latin typeface="+mj-lt"/>
              </a:rPr>
              <a:t>La première enquête a été menée en 2000, la dernière a été menée en 2015 et publiée en décembre 2016.</a:t>
            </a:r>
          </a:p>
          <a:p>
            <a:r>
              <a:rPr lang="fr-FR" sz="2400" dirty="0">
                <a:latin typeface="+mj-lt"/>
              </a:rPr>
              <a:t>Les sciences sont le domaine majeur d'évaluation de l'enquête PISA 2015.</a:t>
            </a:r>
          </a:p>
          <a:p>
            <a:pPr lvl="0"/>
            <a:r>
              <a:rPr lang="fr-FR" sz="2400" dirty="0">
                <a:latin typeface="+mj-lt"/>
              </a:rPr>
              <a:t>Au total, environ 540 000 élèves (dont environ 6000 en France), représentatifs des quelque 29 millions d'élèves âgés de 15 ans scolarisés dans les 72 pays et économies participants, ont passé les épreuves PISA en 2015. </a:t>
            </a:r>
            <a:endParaRPr lang="en-GB" sz="2400" dirty="0">
              <a:latin typeface="+mj-lt"/>
            </a:endParaRPr>
          </a:p>
        </p:txBody>
      </p:sp>
      <p:sp>
        <p:nvSpPr>
          <p:cNvPr id="39938" name="Title 1"/>
          <p:cNvSpPr>
            <a:spLocks noGrp="1"/>
          </p:cNvSpPr>
          <p:nvPr>
            <p:ph type="title"/>
          </p:nvPr>
        </p:nvSpPr>
        <p:spPr>
          <a:xfrm>
            <a:off x="900113" y="418727"/>
            <a:ext cx="7715250" cy="594122"/>
          </a:xfrm>
        </p:spPr>
        <p:txBody>
          <a:bodyPr>
            <a:noAutofit/>
          </a:bodyPr>
          <a:lstStyle/>
          <a:p>
            <a:pPr marL="457200" indent="-457200" algn="ctr"/>
            <a:r>
              <a:rPr lang="en-US" altLang="en-US" sz="3200" b="1" dirty="0">
                <a:solidFill>
                  <a:srgbClr val="0070C0"/>
                </a:solidFill>
              </a:rPr>
              <a:t/>
            </a:r>
            <a:br>
              <a:rPr lang="en-US" altLang="en-US" sz="3200" b="1" dirty="0">
                <a:solidFill>
                  <a:srgbClr val="0070C0"/>
                </a:solidFill>
              </a:rPr>
            </a:br>
            <a:r>
              <a:rPr lang="fr-FR" sz="3200" b="1" dirty="0"/>
              <a:t>Qu’est-ce que PISA?</a:t>
            </a:r>
            <a:r>
              <a:rPr lang="en-US" altLang="en-US" sz="3200" dirty="0">
                <a:latin typeface="Calibri" pitchFamily="34" charset="0"/>
              </a:rPr>
              <a:t/>
            </a:r>
            <a:br>
              <a:rPr lang="en-US" altLang="en-US" sz="3200" dirty="0">
                <a:latin typeface="Calibri" pitchFamily="34" charset="0"/>
              </a:rPr>
            </a:br>
            <a:endParaRPr lang="en-US" altLang="en-US" sz="3200" dirty="0"/>
          </a:p>
        </p:txBody>
      </p:sp>
    </p:spTree>
    <p:extLst>
      <p:ext uri="{BB962C8B-B14F-4D97-AF65-F5344CB8AC3E}">
        <p14:creationId xmlns:p14="http://schemas.microsoft.com/office/powerpoint/2010/main" val="175535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5" y="2046658"/>
            <a:ext cx="9143999" cy="3444468"/>
          </a:xfrm>
        </p:spPr>
        <p:txBody>
          <a:bodyPr>
            <a:noAutofit/>
          </a:bodyPr>
          <a:lstStyle/>
          <a:p>
            <a:r>
              <a:rPr lang="fr-FR" sz="2200" dirty="0">
                <a:latin typeface="+mj-lt"/>
              </a:rPr>
              <a:t>Chaque élève a répondu à des épreuves informatisées d'une durée totale de deux heures.</a:t>
            </a:r>
          </a:p>
          <a:p>
            <a:r>
              <a:rPr lang="fr-FR" sz="2200" dirty="0">
                <a:latin typeface="+mj-lt"/>
              </a:rPr>
              <a:t>Les épreuves PISA comportent des questions à choix multiple ainsi que des items qui demandent aux élèves de formuler leurs propres réponses. </a:t>
            </a:r>
            <a:endParaRPr lang="en-GB" sz="2200" dirty="0">
              <a:latin typeface="+mj-lt"/>
            </a:endParaRPr>
          </a:p>
          <a:p>
            <a:r>
              <a:rPr lang="fr-FR" sz="2200" dirty="0">
                <a:latin typeface="+mj-lt"/>
              </a:rPr>
              <a:t>Les élèves ont par ailleurs passé 35 minutes à répondre à un questionnaire sur eux-mêmes, leur milieu familial, leur établissement d'enseignement et leurs expériences concernant leur établissement et leur apprentissage. </a:t>
            </a:r>
            <a:endParaRPr lang="en-GB" sz="2200" dirty="0">
              <a:latin typeface="+mj-lt"/>
            </a:endParaRPr>
          </a:p>
          <a:p>
            <a:r>
              <a:rPr lang="fr-FR" sz="2200" dirty="0">
                <a:latin typeface="+mj-lt"/>
              </a:rPr>
              <a:t>Les chefs d'établissement ont quant à eux rempli un questionnaire à propos de leur système scolaire et de l'environnement d'apprentissage dans leur établissement. </a:t>
            </a:r>
            <a:endParaRPr lang="en-GB" sz="2200" dirty="0">
              <a:latin typeface="+mj-lt"/>
            </a:endParaRPr>
          </a:p>
        </p:txBody>
      </p:sp>
      <p:sp>
        <p:nvSpPr>
          <p:cNvPr id="39938" name="Title 1"/>
          <p:cNvSpPr>
            <a:spLocks noGrp="1"/>
          </p:cNvSpPr>
          <p:nvPr>
            <p:ph type="title"/>
          </p:nvPr>
        </p:nvSpPr>
        <p:spPr>
          <a:xfrm>
            <a:off x="900113" y="427802"/>
            <a:ext cx="7715250" cy="594122"/>
          </a:xfrm>
        </p:spPr>
        <p:txBody>
          <a:bodyPr>
            <a:noAutofit/>
          </a:bodyPr>
          <a:lstStyle/>
          <a:p>
            <a:pPr marL="457200" indent="-457200" algn="ctr"/>
            <a:r>
              <a:rPr lang="en-US" altLang="en-US" sz="3200" b="1" dirty="0">
                <a:solidFill>
                  <a:srgbClr val="0070C0"/>
                </a:solidFill>
              </a:rPr>
              <a:t/>
            </a:r>
            <a:br>
              <a:rPr lang="en-US" altLang="en-US" sz="3200" b="1" dirty="0">
                <a:solidFill>
                  <a:srgbClr val="0070C0"/>
                </a:solidFill>
              </a:rPr>
            </a:br>
            <a:r>
              <a:rPr lang="en-US" altLang="en-US" sz="3200" b="1" dirty="0">
                <a:solidFill>
                  <a:srgbClr val="0070C0"/>
                </a:solidFill>
              </a:rPr>
              <a:t/>
            </a:r>
            <a:br>
              <a:rPr lang="en-US" altLang="en-US" sz="3200" b="1" dirty="0">
                <a:solidFill>
                  <a:srgbClr val="0070C0"/>
                </a:solidFill>
              </a:rPr>
            </a:br>
            <a:r>
              <a:rPr lang="en-GB" altLang="en-US" sz="3200" b="1" dirty="0"/>
              <a:t>PISA 2015</a:t>
            </a:r>
            <a:r>
              <a:rPr lang="en-US" altLang="en-US" sz="3200" b="1" dirty="0"/>
              <a:t/>
            </a:r>
            <a:br>
              <a:rPr lang="en-US" altLang="en-US" sz="3200" b="1" dirty="0"/>
            </a:br>
            <a:r>
              <a:rPr lang="en-US" altLang="en-US" sz="3200" dirty="0">
                <a:latin typeface="Calibri" pitchFamily="34" charset="0"/>
              </a:rPr>
              <a:t/>
            </a:r>
            <a:br>
              <a:rPr lang="en-US" altLang="en-US" sz="3200" dirty="0">
                <a:latin typeface="Calibri" pitchFamily="34" charset="0"/>
              </a:rPr>
            </a:br>
            <a:endParaRPr lang="en-US" altLang="en-US" sz="3200" dirty="0"/>
          </a:p>
        </p:txBody>
      </p:sp>
    </p:spTree>
    <p:extLst>
      <p:ext uri="{BB962C8B-B14F-4D97-AF65-F5344CB8AC3E}">
        <p14:creationId xmlns:p14="http://schemas.microsoft.com/office/powerpoint/2010/main" val="1124848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239187" y="51167"/>
            <a:ext cx="8229600" cy="857250"/>
          </a:xfrm>
        </p:spPr>
        <p:txBody>
          <a:bodyPr>
            <a:normAutofit fontScale="90000"/>
          </a:bodyPr>
          <a:lstStyle/>
          <a:p>
            <a:pPr algn="ctr"/>
            <a:r>
              <a:rPr lang="de-DE" dirty="0" smtClean="0"/>
              <a:t>Performance en </a:t>
            </a:r>
            <a:r>
              <a:rPr lang="de-DE" dirty="0" err="1" smtClean="0"/>
              <a:t>sciences</a:t>
            </a:r>
            <a:r>
              <a:rPr lang="de-DE" dirty="0" smtClean="0"/>
              <a:t> – </a:t>
            </a:r>
            <a:r>
              <a:rPr lang="de-DE" dirty="0" err="1" smtClean="0"/>
              <a:t>Données</a:t>
            </a:r>
            <a:r>
              <a:rPr lang="de-DE" dirty="0" smtClean="0"/>
              <a:t> de </a:t>
            </a:r>
            <a:r>
              <a:rPr lang="de-DE" dirty="0" err="1" smtClean="0"/>
              <a:t>tendance</a:t>
            </a:r>
            <a:endParaRPr lang="de-DE" dirty="0"/>
          </a:p>
        </p:txBody>
      </p:sp>
      <p:grpSp>
        <p:nvGrpSpPr>
          <p:cNvPr id="6" name="Gruppieren 5"/>
          <p:cNvGrpSpPr/>
          <p:nvPr/>
        </p:nvGrpSpPr>
        <p:grpSpPr>
          <a:xfrm>
            <a:off x="17131437" y="2067233"/>
            <a:ext cx="7559792" cy="3909600"/>
            <a:chOff x="17131437" y="1209983"/>
            <a:chExt cx="7559792" cy="3909600"/>
          </a:xfrm>
        </p:grpSpPr>
        <p:graphicFrame>
          <p:nvGraphicFramePr>
            <p:cNvPr id="37" name="Diagramm 36"/>
            <p:cNvGraphicFramePr/>
            <p:nvPr>
              <p:extLst/>
            </p:nvPr>
          </p:nvGraphicFramePr>
          <p:xfrm>
            <a:off x="17131437" y="1209983"/>
            <a:ext cx="7473600" cy="3909600"/>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4"/>
            <p:cNvSpPr txBox="1"/>
            <p:nvPr/>
          </p:nvSpPr>
          <p:spPr bwMode="auto">
            <a:xfrm>
              <a:off x="24406829" y="3854450"/>
              <a:ext cx="284400" cy="964011"/>
            </a:xfrm>
            <a:prstGeom prst="rect">
              <a:avLst/>
            </a:prstGeom>
            <a:solidFill>
              <a:schemeClr val="accent6">
                <a:lumMod val="75000"/>
              </a:schemeClr>
            </a:solidFill>
          </p:spPr>
          <p:txBody>
            <a:bodyPr vert="vert2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a:defRPr/>
              </a:pPr>
              <a:r>
                <a:rPr lang="en-US" sz="1000" kern="0" dirty="0">
                  <a:solidFill>
                    <a:schemeClr val="bg1"/>
                  </a:solidFill>
                  <a:latin typeface="HelveticaNeueLT Std"/>
                </a:rPr>
                <a:t>Below Level 1</a:t>
              </a:r>
            </a:p>
          </p:txBody>
        </p:sp>
        <p:sp>
          <p:nvSpPr>
            <p:cNvPr id="39" name="TextBox 6"/>
            <p:cNvSpPr txBox="1"/>
            <p:nvPr/>
          </p:nvSpPr>
          <p:spPr bwMode="auto">
            <a:xfrm>
              <a:off x="24406829" y="3321050"/>
              <a:ext cx="284400" cy="533400"/>
            </a:xfrm>
            <a:prstGeom prst="rect">
              <a:avLst/>
            </a:prstGeom>
            <a:solidFill>
              <a:srgbClr val="FFC000"/>
            </a:solidFill>
          </p:spPr>
          <p:txBody>
            <a:bodyPr vert="vert2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a:defRPr/>
              </a:pPr>
              <a:r>
                <a:rPr lang="en-US" sz="1000" kern="0" dirty="0">
                  <a:solidFill>
                    <a:schemeClr val="bg1"/>
                  </a:solidFill>
                  <a:latin typeface="HelveticaNeueLT Std"/>
                </a:rPr>
                <a:t>Level 1</a:t>
              </a:r>
            </a:p>
          </p:txBody>
        </p:sp>
        <p:sp>
          <p:nvSpPr>
            <p:cNvPr id="40" name="TextBox 7"/>
            <p:cNvSpPr txBox="1"/>
            <p:nvPr/>
          </p:nvSpPr>
          <p:spPr bwMode="auto">
            <a:xfrm>
              <a:off x="24406829" y="2226471"/>
              <a:ext cx="284400" cy="548479"/>
            </a:xfrm>
            <a:prstGeom prst="rect">
              <a:avLst/>
            </a:prstGeom>
            <a:solidFill>
              <a:schemeClr val="accent1">
                <a:lumMod val="75000"/>
              </a:schemeClr>
            </a:solidFill>
          </p:spPr>
          <p:txBody>
            <a:bodyPr vert="vert2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a:defRPr/>
              </a:pPr>
              <a:r>
                <a:rPr lang="en-US" sz="1000" kern="0" dirty="0">
                  <a:solidFill>
                    <a:schemeClr val="bg1"/>
                  </a:solidFill>
                  <a:latin typeface="HelveticaNeueLT Std"/>
                </a:rPr>
                <a:t>Level 3</a:t>
              </a:r>
            </a:p>
          </p:txBody>
        </p:sp>
        <p:sp>
          <p:nvSpPr>
            <p:cNvPr id="41" name="TextBox 7"/>
            <p:cNvSpPr txBox="1"/>
            <p:nvPr/>
          </p:nvSpPr>
          <p:spPr bwMode="auto">
            <a:xfrm>
              <a:off x="24406829" y="1712737"/>
              <a:ext cx="284400" cy="526797"/>
            </a:xfrm>
            <a:prstGeom prst="rect">
              <a:avLst/>
            </a:prstGeom>
            <a:solidFill>
              <a:schemeClr val="accent3">
                <a:lumMod val="60000"/>
                <a:lumOff val="40000"/>
              </a:schemeClr>
            </a:solidFill>
          </p:spPr>
          <p:txBody>
            <a:bodyPr vert="vert2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a:defRPr/>
              </a:pPr>
              <a:r>
                <a:rPr lang="en-US" sz="1000" kern="0" dirty="0">
                  <a:solidFill>
                    <a:schemeClr val="bg1"/>
                  </a:solidFill>
                  <a:latin typeface="HelveticaNeueLT Std"/>
                </a:rPr>
                <a:t>Level  4</a:t>
              </a:r>
            </a:p>
          </p:txBody>
        </p:sp>
        <p:sp>
          <p:nvSpPr>
            <p:cNvPr id="42" name="TextBox 7"/>
            <p:cNvSpPr txBox="1"/>
            <p:nvPr/>
          </p:nvSpPr>
          <p:spPr bwMode="auto">
            <a:xfrm>
              <a:off x="24406829" y="1355290"/>
              <a:ext cx="284400" cy="352563"/>
            </a:xfrm>
            <a:prstGeom prst="rect">
              <a:avLst/>
            </a:prstGeom>
            <a:solidFill>
              <a:srgbClr val="00AE88"/>
            </a:solidFill>
          </p:spPr>
          <p:txBody>
            <a:bodyPr vert="vert2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a:defRPr/>
              </a:pPr>
              <a:r>
                <a:rPr lang="en-US" sz="1000" kern="0" dirty="0">
                  <a:solidFill>
                    <a:schemeClr val="bg1"/>
                  </a:solidFill>
                  <a:latin typeface="HelveticaNeueLT Std"/>
                </a:rPr>
                <a:t>Lev5</a:t>
              </a:r>
            </a:p>
          </p:txBody>
        </p:sp>
        <p:sp>
          <p:nvSpPr>
            <p:cNvPr id="43" name="TextBox 6"/>
            <p:cNvSpPr txBox="1"/>
            <p:nvPr/>
          </p:nvSpPr>
          <p:spPr bwMode="auto">
            <a:xfrm>
              <a:off x="24406829" y="2774950"/>
              <a:ext cx="284400" cy="540089"/>
            </a:xfrm>
            <a:prstGeom prst="rect">
              <a:avLst/>
            </a:prstGeom>
            <a:solidFill>
              <a:schemeClr val="tx2">
                <a:lumMod val="60000"/>
                <a:lumOff val="40000"/>
              </a:schemeClr>
            </a:solidFill>
          </p:spPr>
          <p:txBody>
            <a:bodyPr vert="vert27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78">
                <a:defRPr/>
              </a:pPr>
              <a:r>
                <a:rPr lang="en-US" sz="1000" kern="0" dirty="0">
                  <a:solidFill>
                    <a:schemeClr val="bg1"/>
                  </a:solidFill>
                  <a:latin typeface="HelveticaNeueLT Std"/>
                </a:rPr>
                <a:t>Level 2</a:t>
              </a:r>
            </a:p>
          </p:txBody>
        </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4" y="2388821"/>
            <a:ext cx="1535112" cy="118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2" y="3192954"/>
            <a:ext cx="1558924" cy="104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25" y="4654948"/>
            <a:ext cx="15240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733" y="2833390"/>
            <a:ext cx="1609725" cy="107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0662" y="3006726"/>
            <a:ext cx="1667933"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319" y="4498934"/>
            <a:ext cx="682625" cy="39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8423" y="2766528"/>
            <a:ext cx="1187450" cy="140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25839" y="4604153"/>
            <a:ext cx="1600070" cy="95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38525" y="2999604"/>
            <a:ext cx="1612900" cy="121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0506" y="4498939"/>
            <a:ext cx="1916113" cy="127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06895" y="2682072"/>
            <a:ext cx="1312863" cy="118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1533" y="2905126"/>
            <a:ext cx="2371725" cy="141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67332" y="4494169"/>
            <a:ext cx="1565681" cy="117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35615" y="2368819"/>
            <a:ext cx="2246312" cy="168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01664" y="1228705"/>
            <a:ext cx="2579687" cy="144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50981" y="2357803"/>
            <a:ext cx="1630362"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44501" y="2682077"/>
            <a:ext cx="1256269" cy="62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16677" y="4449634"/>
            <a:ext cx="2249486" cy="149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23393" y="3144667"/>
            <a:ext cx="1542775" cy="109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10727" y="714336"/>
            <a:ext cx="2201862" cy="1470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0641" y="4498934"/>
            <a:ext cx="1619250" cy="121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3" name="Chart 52"/>
          <p:cNvGraphicFramePr>
            <a:graphicFrameLocks/>
          </p:cNvGraphicFramePr>
          <p:nvPr>
            <p:extLst/>
          </p:nvPr>
        </p:nvGraphicFramePr>
        <p:xfrm>
          <a:off x="-1185860" y="877678"/>
          <a:ext cx="11534775" cy="5162948"/>
        </p:xfrm>
        <a:graphic>
          <a:graphicData uri="http://schemas.openxmlformats.org/drawingml/2006/chart">
            <c:chart xmlns:c="http://schemas.openxmlformats.org/drawingml/2006/chart" xmlns:r="http://schemas.openxmlformats.org/officeDocument/2006/relationships" r:id="rId26"/>
          </a:graphicData>
        </a:graphic>
      </p:graphicFrame>
      <p:sp>
        <p:nvSpPr>
          <p:cNvPr id="4" name="TextBox 3"/>
          <p:cNvSpPr txBox="1"/>
          <p:nvPr/>
        </p:nvSpPr>
        <p:spPr>
          <a:xfrm>
            <a:off x="-28457" y="5296183"/>
            <a:ext cx="808036" cy="261610"/>
          </a:xfrm>
          <a:prstGeom prst="rect">
            <a:avLst/>
          </a:prstGeom>
          <a:noFill/>
        </p:spPr>
        <p:txBody>
          <a:bodyPr wrap="square" rtlCol="0">
            <a:spAutoFit/>
          </a:bodyPr>
          <a:lstStyle/>
          <a:p>
            <a:pPr defTabSz="914378">
              <a:defRPr/>
            </a:pPr>
            <a:r>
              <a:rPr lang="en-GB" sz="1100" b="1" kern="0" dirty="0">
                <a:solidFill>
                  <a:srgbClr val="FF0000"/>
                </a:solidFill>
              </a:rPr>
              <a:t>450</a:t>
            </a:r>
            <a:endParaRPr lang="en-US" sz="1100" b="1" kern="0" dirty="0">
              <a:solidFill>
                <a:srgbClr val="FF0000"/>
              </a:solidFill>
            </a:endParaRPr>
          </a:p>
        </p:txBody>
      </p:sp>
      <p:sp>
        <p:nvSpPr>
          <p:cNvPr id="36" name="TextBox 35"/>
          <p:cNvSpPr txBox="1"/>
          <p:nvPr/>
        </p:nvSpPr>
        <p:spPr>
          <a:xfrm>
            <a:off x="-16605" y="4620115"/>
            <a:ext cx="808036" cy="261610"/>
          </a:xfrm>
          <a:prstGeom prst="rect">
            <a:avLst/>
          </a:prstGeom>
          <a:noFill/>
        </p:spPr>
        <p:txBody>
          <a:bodyPr wrap="square" rtlCol="0">
            <a:spAutoFit/>
          </a:bodyPr>
          <a:lstStyle/>
          <a:p>
            <a:pPr defTabSz="914378">
              <a:defRPr/>
            </a:pPr>
            <a:r>
              <a:rPr lang="en-GB" sz="1100" b="1" kern="0" dirty="0">
                <a:solidFill>
                  <a:srgbClr val="FF0000"/>
                </a:solidFill>
              </a:rPr>
              <a:t>470</a:t>
            </a:r>
            <a:endParaRPr lang="en-US" sz="1100" b="1" kern="0" dirty="0">
              <a:solidFill>
                <a:srgbClr val="FF0000"/>
              </a:solidFill>
            </a:endParaRPr>
          </a:p>
        </p:txBody>
      </p:sp>
      <p:sp>
        <p:nvSpPr>
          <p:cNvPr id="44" name="TextBox 43"/>
          <p:cNvSpPr txBox="1"/>
          <p:nvPr/>
        </p:nvSpPr>
        <p:spPr>
          <a:xfrm>
            <a:off x="-4753" y="3934522"/>
            <a:ext cx="808036" cy="261610"/>
          </a:xfrm>
          <a:prstGeom prst="rect">
            <a:avLst/>
          </a:prstGeom>
          <a:noFill/>
        </p:spPr>
        <p:txBody>
          <a:bodyPr wrap="square" rtlCol="0">
            <a:spAutoFit/>
          </a:bodyPr>
          <a:lstStyle/>
          <a:p>
            <a:pPr defTabSz="914378">
              <a:defRPr/>
            </a:pPr>
            <a:r>
              <a:rPr lang="en-GB" sz="1100" b="1" kern="0" dirty="0">
                <a:solidFill>
                  <a:srgbClr val="FF0000"/>
                </a:solidFill>
              </a:rPr>
              <a:t>490</a:t>
            </a:r>
            <a:endParaRPr lang="en-US" sz="1100" b="1" kern="0" dirty="0">
              <a:solidFill>
                <a:srgbClr val="FF0000"/>
              </a:solidFill>
            </a:endParaRPr>
          </a:p>
        </p:txBody>
      </p:sp>
      <p:sp>
        <p:nvSpPr>
          <p:cNvPr id="45" name="TextBox 44"/>
          <p:cNvSpPr txBox="1"/>
          <p:nvPr/>
        </p:nvSpPr>
        <p:spPr>
          <a:xfrm>
            <a:off x="-11951" y="3239404"/>
            <a:ext cx="808036" cy="261610"/>
          </a:xfrm>
          <a:prstGeom prst="rect">
            <a:avLst/>
          </a:prstGeom>
          <a:noFill/>
        </p:spPr>
        <p:txBody>
          <a:bodyPr wrap="square" rtlCol="0">
            <a:spAutoFit/>
          </a:bodyPr>
          <a:lstStyle/>
          <a:p>
            <a:pPr defTabSz="914378">
              <a:defRPr/>
            </a:pPr>
            <a:r>
              <a:rPr lang="en-GB" sz="1100" b="1" kern="0" dirty="0">
                <a:solidFill>
                  <a:srgbClr val="FF0000"/>
                </a:solidFill>
              </a:rPr>
              <a:t>510</a:t>
            </a:r>
            <a:endParaRPr lang="en-US" sz="1100" b="1" kern="0" dirty="0">
              <a:solidFill>
                <a:srgbClr val="FF0000"/>
              </a:solidFill>
            </a:endParaRPr>
          </a:p>
        </p:txBody>
      </p:sp>
      <p:sp>
        <p:nvSpPr>
          <p:cNvPr id="46" name="TextBox 45"/>
          <p:cNvSpPr txBox="1"/>
          <p:nvPr/>
        </p:nvSpPr>
        <p:spPr>
          <a:xfrm>
            <a:off x="-19149" y="2534761"/>
            <a:ext cx="808036" cy="261610"/>
          </a:xfrm>
          <a:prstGeom prst="rect">
            <a:avLst/>
          </a:prstGeom>
          <a:noFill/>
        </p:spPr>
        <p:txBody>
          <a:bodyPr wrap="square" rtlCol="0">
            <a:spAutoFit/>
          </a:bodyPr>
          <a:lstStyle/>
          <a:p>
            <a:pPr defTabSz="914378">
              <a:defRPr/>
            </a:pPr>
            <a:r>
              <a:rPr lang="en-GB" sz="1100" b="1" kern="0" dirty="0">
                <a:solidFill>
                  <a:srgbClr val="FF0000"/>
                </a:solidFill>
              </a:rPr>
              <a:t>530</a:t>
            </a:r>
            <a:endParaRPr lang="en-US" sz="1100" b="1" kern="0" dirty="0">
              <a:solidFill>
                <a:srgbClr val="FF0000"/>
              </a:solidFill>
            </a:endParaRPr>
          </a:p>
        </p:txBody>
      </p:sp>
      <p:sp>
        <p:nvSpPr>
          <p:cNvPr id="47" name="TextBox 46"/>
          <p:cNvSpPr txBox="1"/>
          <p:nvPr/>
        </p:nvSpPr>
        <p:spPr>
          <a:xfrm>
            <a:off x="-26347" y="1858693"/>
            <a:ext cx="808036" cy="261610"/>
          </a:xfrm>
          <a:prstGeom prst="rect">
            <a:avLst/>
          </a:prstGeom>
          <a:noFill/>
        </p:spPr>
        <p:txBody>
          <a:bodyPr wrap="square" rtlCol="0">
            <a:spAutoFit/>
          </a:bodyPr>
          <a:lstStyle/>
          <a:p>
            <a:pPr defTabSz="914378">
              <a:defRPr/>
            </a:pPr>
            <a:r>
              <a:rPr lang="en-GB" sz="1100" b="1" kern="0" dirty="0">
                <a:solidFill>
                  <a:srgbClr val="FF0000"/>
                </a:solidFill>
              </a:rPr>
              <a:t>550</a:t>
            </a:r>
            <a:endParaRPr lang="en-US" sz="1100" b="1" kern="0" dirty="0">
              <a:solidFill>
                <a:srgbClr val="FF0000"/>
              </a:solidFill>
            </a:endParaRPr>
          </a:p>
        </p:txBody>
      </p:sp>
      <p:sp>
        <p:nvSpPr>
          <p:cNvPr id="48" name="TextBox 47"/>
          <p:cNvSpPr txBox="1"/>
          <p:nvPr/>
        </p:nvSpPr>
        <p:spPr>
          <a:xfrm>
            <a:off x="-33545" y="1173100"/>
            <a:ext cx="808036" cy="261610"/>
          </a:xfrm>
          <a:prstGeom prst="rect">
            <a:avLst/>
          </a:prstGeom>
          <a:noFill/>
        </p:spPr>
        <p:txBody>
          <a:bodyPr wrap="square" rtlCol="0">
            <a:spAutoFit/>
          </a:bodyPr>
          <a:lstStyle/>
          <a:p>
            <a:pPr defTabSz="914378">
              <a:defRPr/>
            </a:pPr>
            <a:r>
              <a:rPr lang="en-GB" sz="1100" b="1" kern="0" dirty="0">
                <a:solidFill>
                  <a:srgbClr val="FF0000"/>
                </a:solidFill>
              </a:rPr>
              <a:t>570</a:t>
            </a:r>
            <a:endParaRPr lang="en-US" sz="1100" b="1" kern="0" dirty="0">
              <a:solidFill>
                <a:srgbClr val="FF0000"/>
              </a:solidFill>
            </a:endParaRPr>
          </a:p>
        </p:txBody>
      </p:sp>
      <p:sp>
        <p:nvSpPr>
          <p:cNvPr id="2" name="TextBox 1"/>
          <p:cNvSpPr txBox="1"/>
          <p:nvPr/>
        </p:nvSpPr>
        <p:spPr>
          <a:xfrm>
            <a:off x="523977" y="3374630"/>
            <a:ext cx="2114446" cy="369332"/>
          </a:xfrm>
          <a:prstGeom prst="rect">
            <a:avLst/>
          </a:prstGeom>
          <a:noFill/>
        </p:spPr>
        <p:txBody>
          <a:bodyPr wrap="square" rtlCol="0">
            <a:spAutoFit/>
          </a:bodyPr>
          <a:lstStyle/>
          <a:p>
            <a:pPr>
              <a:defRPr/>
            </a:pPr>
            <a:r>
              <a:rPr lang="en-GB" b="1" kern="0" dirty="0" err="1">
                <a:solidFill>
                  <a:srgbClr val="FF0000"/>
                </a:solidFill>
              </a:rPr>
              <a:t>Moyenne</a:t>
            </a:r>
            <a:r>
              <a:rPr lang="en-GB" b="1" kern="0" dirty="0">
                <a:solidFill>
                  <a:srgbClr val="FF0000"/>
                </a:solidFill>
              </a:rPr>
              <a:t>  OCDE</a:t>
            </a:r>
          </a:p>
        </p:txBody>
      </p:sp>
      <p:sp>
        <p:nvSpPr>
          <p:cNvPr id="5" name="TextBox 4"/>
          <p:cNvSpPr txBox="1"/>
          <p:nvPr/>
        </p:nvSpPr>
        <p:spPr>
          <a:xfrm rot="16200000">
            <a:off x="-818965" y="2380876"/>
            <a:ext cx="2436460" cy="307777"/>
          </a:xfrm>
          <a:prstGeom prst="rect">
            <a:avLst/>
          </a:prstGeom>
          <a:noFill/>
        </p:spPr>
        <p:txBody>
          <a:bodyPr wrap="square" rtlCol="0">
            <a:spAutoFit/>
          </a:bodyPr>
          <a:lstStyle/>
          <a:p>
            <a:pPr>
              <a:defRPr/>
            </a:pPr>
            <a:r>
              <a:rPr lang="fr-FR" sz="1400" b="1" dirty="0">
                <a:solidFill>
                  <a:srgbClr val="FF0000"/>
                </a:solidFill>
              </a:rPr>
              <a:t>Performance en sciences</a:t>
            </a:r>
            <a:endParaRPr lang="en-GB" b="1" kern="0" dirty="0">
              <a:solidFill>
                <a:srgbClr val="FF0000"/>
              </a:solidFill>
            </a:endParaRPr>
          </a:p>
        </p:txBody>
      </p:sp>
    </p:spTree>
    <p:extLst>
      <p:ext uri="{BB962C8B-B14F-4D97-AF65-F5344CB8AC3E}">
        <p14:creationId xmlns:p14="http://schemas.microsoft.com/office/powerpoint/2010/main" val="3974681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3">
                                            <p:graphicEl>
                                              <a:chart seriesIdx="-4" categoryIdx="0" bldStep="category"/>
                                            </p:graphicEl>
                                          </p:spTgt>
                                        </p:tgtEl>
                                        <p:attrNameLst>
                                          <p:attrName>style.visibility</p:attrName>
                                        </p:attrNameLst>
                                      </p:cBhvr>
                                      <p:to>
                                        <p:strVal val="visible"/>
                                      </p:to>
                                    </p:set>
                                    <p:animEffect transition="in" filter="wipe(left)">
                                      <p:cBhvr>
                                        <p:cTn id="35" dur="2750"/>
                                        <p:tgtEl>
                                          <p:spTgt spid="53">
                                            <p:graphicEl>
                                              <a:chart seriesIdx="-4" categoryIdx="0" bldStep="category"/>
                                            </p:graphic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500"/>
                                        <p:tgtEl>
                                          <p:spTgt spid="205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fade">
                                      <p:cBhvr>
                                        <p:cTn id="47" dur="500"/>
                                        <p:tgtEl>
                                          <p:spTgt spid="2053"/>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054"/>
                                        </p:tgtEl>
                                        <p:attrNameLst>
                                          <p:attrName>style.visibility</p:attrName>
                                        </p:attrNameLst>
                                      </p:cBhvr>
                                      <p:to>
                                        <p:strVal val="visible"/>
                                      </p:to>
                                    </p:set>
                                    <p:animEffect transition="in" filter="fade">
                                      <p:cBhvr>
                                        <p:cTn id="51" dur="500"/>
                                        <p:tgtEl>
                                          <p:spTgt spid="2054"/>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2055"/>
                                        </p:tgtEl>
                                        <p:attrNameLst>
                                          <p:attrName>style.visibility</p:attrName>
                                        </p:attrNameLst>
                                      </p:cBhvr>
                                      <p:to>
                                        <p:strVal val="visible"/>
                                      </p:to>
                                    </p:set>
                                    <p:animEffect transition="in" filter="fade">
                                      <p:cBhvr>
                                        <p:cTn id="55" dur="500"/>
                                        <p:tgtEl>
                                          <p:spTgt spid="2055"/>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2056"/>
                                        </p:tgtEl>
                                        <p:attrNameLst>
                                          <p:attrName>style.visibility</p:attrName>
                                        </p:attrNameLst>
                                      </p:cBhvr>
                                      <p:to>
                                        <p:strVal val="visible"/>
                                      </p:to>
                                    </p:set>
                                    <p:animEffect transition="in" filter="fade">
                                      <p:cBhvr>
                                        <p:cTn id="59" dur="500"/>
                                        <p:tgtEl>
                                          <p:spTgt spid="205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53">
                                            <p:graphicEl>
                                              <a:chart seriesIdx="-4" categoryIdx="1" bldStep="category"/>
                                            </p:graphicEl>
                                          </p:spTgt>
                                        </p:tgtEl>
                                        <p:attrNameLst>
                                          <p:attrName>style.visibility</p:attrName>
                                        </p:attrNameLst>
                                      </p:cBhvr>
                                      <p:to>
                                        <p:strVal val="visible"/>
                                      </p:to>
                                    </p:set>
                                    <p:animEffect transition="in" filter="wipe(left)">
                                      <p:cBhvr>
                                        <p:cTn id="68" dur="2750"/>
                                        <p:tgtEl>
                                          <p:spTgt spid="53">
                                            <p:graphicEl>
                                              <a:chart seriesIdx="-4" categoryIdx="1" bldStep="category"/>
                                            </p:graphicEl>
                                          </p:spTgt>
                                        </p:tgtEl>
                                      </p:cBhvr>
                                    </p:animEffect>
                                  </p:childTnLst>
                                </p:cTn>
                              </p:par>
                            </p:childTnLst>
                          </p:cTn>
                        </p:par>
                        <p:par>
                          <p:cTn id="69" fill="hold">
                            <p:stCondLst>
                              <p:cond delay="3250"/>
                            </p:stCondLst>
                            <p:childTnLst>
                              <p:par>
                                <p:cTn id="70" presetID="10" presetClass="entr" presetSubtype="0" fill="hold" nodeType="afterEffect">
                                  <p:stCondLst>
                                    <p:cond delay="0"/>
                                  </p:stCondLst>
                                  <p:childTnLst>
                                    <p:set>
                                      <p:cBhvr>
                                        <p:cTn id="71" dur="1" fill="hold">
                                          <p:stCondLst>
                                            <p:cond delay="0"/>
                                          </p:stCondLst>
                                        </p:cTn>
                                        <p:tgtEl>
                                          <p:spTgt spid="2057"/>
                                        </p:tgtEl>
                                        <p:attrNameLst>
                                          <p:attrName>style.visibility</p:attrName>
                                        </p:attrNameLst>
                                      </p:cBhvr>
                                      <p:to>
                                        <p:strVal val="visible"/>
                                      </p:to>
                                    </p:set>
                                    <p:animEffect transition="in" filter="fade">
                                      <p:cBhvr>
                                        <p:cTn id="72" dur="500"/>
                                        <p:tgtEl>
                                          <p:spTgt spid="2057"/>
                                        </p:tgtEl>
                                      </p:cBhvr>
                                    </p:animEffect>
                                  </p:childTnLst>
                                </p:cTn>
                              </p:par>
                            </p:childTnLst>
                          </p:cTn>
                        </p:par>
                        <p:par>
                          <p:cTn id="73" fill="hold">
                            <p:stCondLst>
                              <p:cond delay="3750"/>
                            </p:stCondLst>
                            <p:childTnLst>
                              <p:par>
                                <p:cTn id="74" presetID="10" presetClass="entr" presetSubtype="0" fill="hold" nodeType="afterEffect">
                                  <p:stCondLst>
                                    <p:cond delay="0"/>
                                  </p:stCondLst>
                                  <p:childTnLst>
                                    <p:set>
                                      <p:cBhvr>
                                        <p:cTn id="75" dur="1" fill="hold">
                                          <p:stCondLst>
                                            <p:cond delay="0"/>
                                          </p:stCondLst>
                                        </p:cTn>
                                        <p:tgtEl>
                                          <p:spTgt spid="2058"/>
                                        </p:tgtEl>
                                        <p:attrNameLst>
                                          <p:attrName>style.visibility</p:attrName>
                                        </p:attrNameLst>
                                      </p:cBhvr>
                                      <p:to>
                                        <p:strVal val="visible"/>
                                      </p:to>
                                    </p:set>
                                    <p:animEffect transition="in" filter="fade">
                                      <p:cBhvr>
                                        <p:cTn id="76" dur="500"/>
                                        <p:tgtEl>
                                          <p:spTgt spid="2058"/>
                                        </p:tgtEl>
                                      </p:cBhvr>
                                    </p:animEffect>
                                  </p:childTnLst>
                                </p:cTn>
                              </p:par>
                            </p:childTnLst>
                          </p:cTn>
                        </p:par>
                        <p:par>
                          <p:cTn id="77" fill="hold">
                            <p:stCondLst>
                              <p:cond delay="4250"/>
                            </p:stCondLst>
                            <p:childTnLst>
                              <p:par>
                                <p:cTn id="78" presetID="10" presetClass="entr" presetSubtype="0" fill="hold" nodeType="afterEffect">
                                  <p:stCondLst>
                                    <p:cond delay="0"/>
                                  </p:stCondLst>
                                  <p:childTnLst>
                                    <p:set>
                                      <p:cBhvr>
                                        <p:cTn id="79" dur="1" fill="hold">
                                          <p:stCondLst>
                                            <p:cond delay="0"/>
                                          </p:stCondLst>
                                        </p:cTn>
                                        <p:tgtEl>
                                          <p:spTgt spid="2059"/>
                                        </p:tgtEl>
                                        <p:attrNameLst>
                                          <p:attrName>style.visibility</p:attrName>
                                        </p:attrNameLst>
                                      </p:cBhvr>
                                      <p:to>
                                        <p:strVal val="visible"/>
                                      </p:to>
                                    </p:set>
                                    <p:animEffect transition="in" filter="fade">
                                      <p:cBhvr>
                                        <p:cTn id="80" dur="500"/>
                                        <p:tgtEl>
                                          <p:spTgt spid="2059"/>
                                        </p:tgtEl>
                                      </p:cBhvr>
                                    </p:animEffect>
                                  </p:childTnLst>
                                </p:cTn>
                              </p:par>
                            </p:childTnLst>
                          </p:cTn>
                        </p:par>
                        <p:par>
                          <p:cTn id="81" fill="hold">
                            <p:stCondLst>
                              <p:cond delay="4750"/>
                            </p:stCondLst>
                            <p:childTnLst>
                              <p:par>
                                <p:cTn id="82" presetID="10" presetClass="entr" presetSubtype="0" fill="hold" nodeType="afterEffect">
                                  <p:stCondLst>
                                    <p:cond delay="0"/>
                                  </p:stCondLst>
                                  <p:childTnLst>
                                    <p:set>
                                      <p:cBhvr>
                                        <p:cTn id="83" dur="1" fill="hold">
                                          <p:stCondLst>
                                            <p:cond delay="0"/>
                                          </p:stCondLst>
                                        </p:cTn>
                                        <p:tgtEl>
                                          <p:spTgt spid="2060"/>
                                        </p:tgtEl>
                                        <p:attrNameLst>
                                          <p:attrName>style.visibility</p:attrName>
                                        </p:attrNameLst>
                                      </p:cBhvr>
                                      <p:to>
                                        <p:strVal val="visible"/>
                                      </p:to>
                                    </p:set>
                                    <p:animEffect transition="in" filter="fade">
                                      <p:cBhvr>
                                        <p:cTn id="84" dur="500"/>
                                        <p:tgtEl>
                                          <p:spTgt spid="2060"/>
                                        </p:tgtEl>
                                      </p:cBhvr>
                                    </p:animEffect>
                                  </p:childTnLst>
                                </p:cTn>
                              </p:par>
                            </p:childTnLst>
                          </p:cTn>
                        </p:par>
                        <p:par>
                          <p:cTn id="85" fill="hold">
                            <p:stCondLst>
                              <p:cond delay="5250"/>
                            </p:stCondLst>
                            <p:childTnLst>
                              <p:par>
                                <p:cTn id="86" presetID="10" presetClass="entr" presetSubtype="0" fill="hold" nodeType="afterEffect">
                                  <p:stCondLst>
                                    <p:cond delay="0"/>
                                  </p:stCondLst>
                                  <p:childTnLst>
                                    <p:set>
                                      <p:cBhvr>
                                        <p:cTn id="87" dur="1" fill="hold">
                                          <p:stCondLst>
                                            <p:cond delay="0"/>
                                          </p:stCondLst>
                                        </p:cTn>
                                        <p:tgtEl>
                                          <p:spTgt spid="2061"/>
                                        </p:tgtEl>
                                        <p:attrNameLst>
                                          <p:attrName>style.visibility</p:attrName>
                                        </p:attrNameLst>
                                      </p:cBhvr>
                                      <p:to>
                                        <p:strVal val="visible"/>
                                      </p:to>
                                    </p:set>
                                    <p:animEffect transition="in" filter="fade">
                                      <p:cBhvr>
                                        <p:cTn id="88" dur="500"/>
                                        <p:tgtEl>
                                          <p:spTgt spid="2061"/>
                                        </p:tgtEl>
                                      </p:cBhvr>
                                    </p:animEffect>
                                  </p:childTnLst>
                                </p:cTn>
                              </p:par>
                            </p:childTnLst>
                          </p:cTn>
                        </p:par>
                        <p:par>
                          <p:cTn id="89" fill="hold">
                            <p:stCondLst>
                              <p:cond delay="5750"/>
                            </p:stCondLst>
                            <p:childTnLst>
                              <p:par>
                                <p:cTn id="90" presetID="10" presetClass="entr" presetSubtype="0" fill="hold" nodeType="afterEffect">
                                  <p:stCondLst>
                                    <p:cond delay="0"/>
                                  </p:stCondLst>
                                  <p:childTnLst>
                                    <p:set>
                                      <p:cBhvr>
                                        <p:cTn id="91" dur="1" fill="hold">
                                          <p:stCondLst>
                                            <p:cond delay="0"/>
                                          </p:stCondLst>
                                        </p:cTn>
                                        <p:tgtEl>
                                          <p:spTgt spid="2062"/>
                                        </p:tgtEl>
                                        <p:attrNameLst>
                                          <p:attrName>style.visibility</p:attrName>
                                        </p:attrNameLst>
                                      </p:cBhvr>
                                      <p:to>
                                        <p:strVal val="visible"/>
                                      </p:to>
                                    </p:set>
                                    <p:animEffect transition="in" filter="fade">
                                      <p:cBhvr>
                                        <p:cTn id="92" dur="500"/>
                                        <p:tgtEl>
                                          <p:spTgt spid="2062"/>
                                        </p:tgtEl>
                                      </p:cBhvr>
                                    </p:animEffect>
                                  </p:childTnLst>
                                </p:cTn>
                              </p:par>
                            </p:childTnLst>
                          </p:cTn>
                        </p:par>
                        <p:par>
                          <p:cTn id="93" fill="hold">
                            <p:stCondLst>
                              <p:cond delay="6250"/>
                            </p:stCondLst>
                            <p:childTnLst>
                              <p:par>
                                <p:cTn id="94" presetID="10" presetClass="entr" presetSubtype="0" fill="hold" nodeType="afterEffect">
                                  <p:stCondLst>
                                    <p:cond delay="0"/>
                                  </p:stCondLst>
                                  <p:childTnLst>
                                    <p:set>
                                      <p:cBhvr>
                                        <p:cTn id="95" dur="1" fill="hold">
                                          <p:stCondLst>
                                            <p:cond delay="0"/>
                                          </p:stCondLst>
                                        </p:cTn>
                                        <p:tgtEl>
                                          <p:spTgt spid="2063"/>
                                        </p:tgtEl>
                                        <p:attrNameLst>
                                          <p:attrName>style.visibility</p:attrName>
                                        </p:attrNameLst>
                                      </p:cBhvr>
                                      <p:to>
                                        <p:strVal val="visible"/>
                                      </p:to>
                                    </p:set>
                                    <p:animEffect transition="in" filter="fade">
                                      <p:cBhvr>
                                        <p:cTn id="96" dur="500"/>
                                        <p:tgtEl>
                                          <p:spTgt spid="2063"/>
                                        </p:tgtEl>
                                      </p:cBhvr>
                                    </p:animEffect>
                                  </p:childTnLst>
                                </p:cTn>
                              </p:par>
                            </p:childTnLst>
                          </p:cTn>
                        </p:par>
                        <p:par>
                          <p:cTn id="97" fill="hold">
                            <p:stCondLst>
                              <p:cond delay="6750"/>
                            </p:stCondLst>
                            <p:childTnLst>
                              <p:par>
                                <p:cTn id="98" presetID="10" presetClass="entr" presetSubtype="0" fill="hold" nodeType="afterEffect">
                                  <p:stCondLst>
                                    <p:cond delay="0"/>
                                  </p:stCondLst>
                                  <p:childTnLst>
                                    <p:set>
                                      <p:cBhvr>
                                        <p:cTn id="99" dur="1" fill="hold">
                                          <p:stCondLst>
                                            <p:cond delay="0"/>
                                          </p:stCondLst>
                                        </p:cTn>
                                        <p:tgtEl>
                                          <p:spTgt spid="2064"/>
                                        </p:tgtEl>
                                        <p:attrNameLst>
                                          <p:attrName>style.visibility</p:attrName>
                                        </p:attrNameLst>
                                      </p:cBhvr>
                                      <p:to>
                                        <p:strVal val="visible"/>
                                      </p:to>
                                    </p:set>
                                    <p:animEffect transition="in" filter="fade">
                                      <p:cBhvr>
                                        <p:cTn id="100" dur="500"/>
                                        <p:tgtEl>
                                          <p:spTgt spid="2064"/>
                                        </p:tgtEl>
                                      </p:cBhvr>
                                    </p:animEffect>
                                  </p:childTnLst>
                                </p:cTn>
                              </p:par>
                            </p:childTnLst>
                          </p:cTn>
                        </p:par>
                        <p:par>
                          <p:cTn id="101" fill="hold">
                            <p:stCondLst>
                              <p:cond delay="7250"/>
                            </p:stCondLst>
                            <p:childTnLst>
                              <p:par>
                                <p:cTn id="102" presetID="22" presetClass="entr" presetSubtype="8" fill="hold" grpId="0" nodeType="afterEffect">
                                  <p:stCondLst>
                                    <p:cond delay="0"/>
                                  </p:stCondLst>
                                  <p:childTnLst>
                                    <p:set>
                                      <p:cBhvr>
                                        <p:cTn id="103" dur="1" fill="hold">
                                          <p:stCondLst>
                                            <p:cond delay="0"/>
                                          </p:stCondLst>
                                        </p:cTn>
                                        <p:tgtEl>
                                          <p:spTgt spid="53">
                                            <p:graphicEl>
                                              <a:chart seriesIdx="-4" categoryIdx="2" bldStep="category"/>
                                            </p:graphicEl>
                                          </p:spTgt>
                                        </p:tgtEl>
                                        <p:attrNameLst>
                                          <p:attrName>style.visibility</p:attrName>
                                        </p:attrNameLst>
                                      </p:cBhvr>
                                      <p:to>
                                        <p:strVal val="visible"/>
                                      </p:to>
                                    </p:set>
                                    <p:animEffect transition="in" filter="wipe(left)">
                                      <p:cBhvr>
                                        <p:cTn id="104" dur="2750"/>
                                        <p:tgtEl>
                                          <p:spTgt spid="53">
                                            <p:graphicEl>
                                              <a:chart seriesIdx="-4" categoryIdx="2" bldStep="category"/>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065"/>
                                        </p:tgtEl>
                                        <p:attrNameLst>
                                          <p:attrName>style.visibility</p:attrName>
                                        </p:attrNameLst>
                                      </p:cBhvr>
                                      <p:to>
                                        <p:strVal val="visible"/>
                                      </p:to>
                                    </p:set>
                                    <p:animEffect transition="in" filter="fade">
                                      <p:cBhvr>
                                        <p:cTn id="109" dur="500"/>
                                        <p:tgtEl>
                                          <p:spTgt spid="2065"/>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2066"/>
                                        </p:tgtEl>
                                        <p:attrNameLst>
                                          <p:attrName>style.visibility</p:attrName>
                                        </p:attrNameLst>
                                      </p:cBhvr>
                                      <p:to>
                                        <p:strVal val="visible"/>
                                      </p:to>
                                    </p:set>
                                    <p:animEffect transition="in" filter="fade">
                                      <p:cBhvr>
                                        <p:cTn id="113" dur="500"/>
                                        <p:tgtEl>
                                          <p:spTgt spid="2066"/>
                                        </p:tgtEl>
                                      </p:cBhvr>
                                    </p:animEffect>
                                  </p:childTnLst>
                                </p:cTn>
                              </p:par>
                            </p:childTnLst>
                          </p:cTn>
                        </p:par>
                        <p:par>
                          <p:cTn id="114" fill="hold">
                            <p:stCondLst>
                              <p:cond delay="1000"/>
                            </p:stCondLst>
                            <p:childTnLst>
                              <p:par>
                                <p:cTn id="115" presetID="10" presetClass="entr" presetSubtype="0" fill="hold" nodeType="afterEffect">
                                  <p:stCondLst>
                                    <p:cond delay="0"/>
                                  </p:stCondLst>
                                  <p:childTnLst>
                                    <p:set>
                                      <p:cBhvr>
                                        <p:cTn id="116" dur="1" fill="hold">
                                          <p:stCondLst>
                                            <p:cond delay="0"/>
                                          </p:stCondLst>
                                        </p:cTn>
                                        <p:tgtEl>
                                          <p:spTgt spid="2067"/>
                                        </p:tgtEl>
                                        <p:attrNameLst>
                                          <p:attrName>style.visibility</p:attrName>
                                        </p:attrNameLst>
                                      </p:cBhvr>
                                      <p:to>
                                        <p:strVal val="visible"/>
                                      </p:to>
                                    </p:set>
                                    <p:animEffect transition="in" filter="fade">
                                      <p:cBhvr>
                                        <p:cTn id="117" dur="500"/>
                                        <p:tgtEl>
                                          <p:spTgt spid="2067"/>
                                        </p:tgtEl>
                                      </p:cBhvr>
                                    </p:animEffect>
                                  </p:childTnLst>
                                </p:cTn>
                              </p:par>
                            </p:childTnLst>
                          </p:cTn>
                        </p:par>
                        <p:par>
                          <p:cTn id="118" fill="hold">
                            <p:stCondLst>
                              <p:cond delay="1500"/>
                            </p:stCondLst>
                            <p:childTnLst>
                              <p:par>
                                <p:cTn id="119" presetID="10" presetClass="entr" presetSubtype="0" fill="hold" nodeType="afterEffect">
                                  <p:stCondLst>
                                    <p:cond delay="0"/>
                                  </p:stCondLst>
                                  <p:childTnLst>
                                    <p:set>
                                      <p:cBhvr>
                                        <p:cTn id="120" dur="1" fill="hold">
                                          <p:stCondLst>
                                            <p:cond delay="0"/>
                                          </p:stCondLst>
                                        </p:cTn>
                                        <p:tgtEl>
                                          <p:spTgt spid="2068"/>
                                        </p:tgtEl>
                                        <p:attrNameLst>
                                          <p:attrName>style.visibility</p:attrName>
                                        </p:attrNameLst>
                                      </p:cBhvr>
                                      <p:to>
                                        <p:strVal val="visible"/>
                                      </p:to>
                                    </p:set>
                                    <p:animEffect transition="in" filter="fade">
                                      <p:cBhvr>
                                        <p:cTn id="121" dur="500"/>
                                        <p:tgtEl>
                                          <p:spTgt spid="2068"/>
                                        </p:tgtEl>
                                      </p:cBhvr>
                                    </p:animEffect>
                                  </p:childTnLst>
                                </p:cTn>
                              </p:par>
                            </p:childTnLst>
                          </p:cTn>
                        </p:par>
                        <p:par>
                          <p:cTn id="122" fill="hold">
                            <p:stCondLst>
                              <p:cond delay="2000"/>
                            </p:stCondLst>
                            <p:childTnLst>
                              <p:par>
                                <p:cTn id="123" presetID="10" presetClass="entr" presetSubtype="0" fill="hold" nodeType="afterEffect">
                                  <p:stCondLst>
                                    <p:cond delay="0"/>
                                  </p:stCondLst>
                                  <p:childTnLst>
                                    <p:set>
                                      <p:cBhvr>
                                        <p:cTn id="124" dur="1" fill="hold">
                                          <p:stCondLst>
                                            <p:cond delay="0"/>
                                          </p:stCondLst>
                                        </p:cTn>
                                        <p:tgtEl>
                                          <p:spTgt spid="2069"/>
                                        </p:tgtEl>
                                        <p:attrNameLst>
                                          <p:attrName>style.visibility</p:attrName>
                                        </p:attrNameLst>
                                      </p:cBhvr>
                                      <p:to>
                                        <p:strVal val="visible"/>
                                      </p:to>
                                    </p:set>
                                    <p:animEffect transition="in" filter="fade">
                                      <p:cBhvr>
                                        <p:cTn id="125" dur="500"/>
                                        <p:tgtEl>
                                          <p:spTgt spid="2069"/>
                                        </p:tgtEl>
                                      </p:cBhvr>
                                    </p:animEffect>
                                  </p:childTnLst>
                                </p:cTn>
                              </p:par>
                            </p:childTnLst>
                          </p:cTn>
                        </p:par>
                        <p:par>
                          <p:cTn id="126" fill="hold">
                            <p:stCondLst>
                              <p:cond delay="2500"/>
                            </p:stCondLst>
                            <p:childTnLst>
                              <p:par>
                                <p:cTn id="127" presetID="10" presetClass="entr" presetSubtype="0" fill="hold" nodeType="afterEffect">
                                  <p:stCondLst>
                                    <p:cond delay="0"/>
                                  </p:stCondLst>
                                  <p:childTnLst>
                                    <p:set>
                                      <p:cBhvr>
                                        <p:cTn id="128" dur="1" fill="hold">
                                          <p:stCondLst>
                                            <p:cond delay="0"/>
                                          </p:stCondLst>
                                        </p:cTn>
                                        <p:tgtEl>
                                          <p:spTgt spid="2071"/>
                                        </p:tgtEl>
                                        <p:attrNameLst>
                                          <p:attrName>style.visibility</p:attrName>
                                        </p:attrNameLst>
                                      </p:cBhvr>
                                      <p:to>
                                        <p:strVal val="visible"/>
                                      </p:to>
                                    </p:set>
                                    <p:animEffect transition="in" filter="fade">
                                      <p:cBhvr>
                                        <p:cTn id="129" dur="500"/>
                                        <p:tgtEl>
                                          <p:spTgt spid="2071"/>
                                        </p:tgtEl>
                                      </p:cBhvr>
                                    </p:animEffect>
                                  </p:childTnLst>
                                </p:cTn>
                              </p:par>
                            </p:childTnLst>
                          </p:cTn>
                        </p:par>
                        <p:par>
                          <p:cTn id="130" fill="hold">
                            <p:stCondLst>
                              <p:cond delay="3000"/>
                            </p:stCondLst>
                            <p:childTnLst>
                              <p:par>
                                <p:cTn id="131" presetID="10" presetClass="entr" presetSubtype="0" fill="hold"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500"/>
                                        <p:tgtEl>
                                          <p:spTgt spid="35"/>
                                        </p:tgtEl>
                                      </p:cBhvr>
                                    </p:animEffect>
                                  </p:childTnLst>
                                </p:cTn>
                              </p:par>
                            </p:childTnLst>
                          </p:cTn>
                        </p:par>
                        <p:par>
                          <p:cTn id="134" fill="hold">
                            <p:stCondLst>
                              <p:cond delay="3500"/>
                            </p:stCondLst>
                            <p:childTnLst>
                              <p:par>
                                <p:cTn id="135" presetID="22" presetClass="entr" presetSubtype="8" fill="hold" grpId="0" nodeType="afterEffect">
                                  <p:stCondLst>
                                    <p:cond delay="0"/>
                                  </p:stCondLst>
                                  <p:childTnLst>
                                    <p:set>
                                      <p:cBhvr>
                                        <p:cTn id="136" dur="1" fill="hold">
                                          <p:stCondLst>
                                            <p:cond delay="0"/>
                                          </p:stCondLst>
                                        </p:cTn>
                                        <p:tgtEl>
                                          <p:spTgt spid="53">
                                            <p:graphicEl>
                                              <a:chart seriesIdx="-4" categoryIdx="3" bldStep="category"/>
                                            </p:graphicEl>
                                          </p:spTgt>
                                        </p:tgtEl>
                                        <p:attrNameLst>
                                          <p:attrName>style.visibility</p:attrName>
                                        </p:attrNameLst>
                                      </p:cBhvr>
                                      <p:to>
                                        <p:strVal val="visible"/>
                                      </p:to>
                                    </p:set>
                                    <p:animEffect transition="in" filter="wipe(left)">
                                      <p:cBhvr>
                                        <p:cTn id="137" dur="2750"/>
                                        <p:tgtEl>
                                          <p:spTgt spid="5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Sub>
          <a:bldChart bld="category" animBg="0"/>
        </p:bldSub>
      </p:bldGraphic>
      <p:bldP spid="4" grpId="0"/>
      <p:bldP spid="36" grpId="0"/>
      <p:bldP spid="44" grpId="0"/>
      <p:bldP spid="45" grpId="0"/>
      <p:bldP spid="46" grpId="0"/>
      <p:bldP spid="47" grpId="0"/>
      <p:bldP spid="4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1" name="Title 1"/>
          <p:cNvSpPr>
            <a:spLocks noGrp="1"/>
          </p:cNvSpPr>
          <p:nvPr>
            <p:ph type="title"/>
          </p:nvPr>
        </p:nvSpPr>
        <p:spPr>
          <a:xfrm>
            <a:off x="179512" y="1052736"/>
            <a:ext cx="3384376" cy="2918901"/>
          </a:xfrm>
        </p:spPr>
        <p:txBody>
          <a:bodyPr/>
          <a:lstStyle/>
          <a:p>
            <a:r>
              <a:rPr lang="fr-FR" altLang="en-US" sz="2000" dirty="0" smtClean="0"/>
              <a:t>Les élèves de 15 ans en France obtiennent des performances au niveau de la moyenne OCDE en Sciences selon PISA 2015</a:t>
            </a:r>
            <a:endParaRPr lang="en-US" altLang="en-US" sz="2000" dirty="0">
              <a:latin typeface="HelveticaNeueLT Std Med" pitchFamily="6" charset="0"/>
            </a:endParaRPr>
          </a:p>
        </p:txBody>
      </p:sp>
      <p:graphicFrame>
        <p:nvGraphicFramePr>
          <p:cNvPr id="8" name="Diagramm 7"/>
          <p:cNvGraphicFramePr/>
          <p:nvPr>
            <p:extLst/>
          </p:nvPr>
        </p:nvGraphicFramePr>
        <p:xfrm>
          <a:off x="3425252" y="118945"/>
          <a:ext cx="5261548" cy="658053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p:cNvSpPr txBox="1"/>
          <p:nvPr/>
        </p:nvSpPr>
        <p:spPr>
          <a:xfrm rot="5400000">
            <a:off x="4238271" y="-378795"/>
            <a:ext cx="329080" cy="1201664"/>
          </a:xfrm>
          <a:prstGeom prst="rect">
            <a:avLst/>
          </a:prstGeom>
        </p:spPr>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b="1" dirty="0" smtClean="0">
                <a:latin typeface="HelveticaNeueLT Std"/>
                <a:cs typeface="HelveticaNeueLT Std"/>
              </a:rPr>
              <a:t>Score </a:t>
            </a:r>
            <a:r>
              <a:rPr lang="en-GB" b="1" dirty="0" err="1" smtClean="0">
                <a:latin typeface="HelveticaNeueLT Std"/>
                <a:cs typeface="HelveticaNeueLT Std"/>
              </a:rPr>
              <a:t>moyen</a:t>
            </a:r>
            <a:endParaRPr lang="en-GB" b="1" dirty="0">
              <a:latin typeface="HelveticaNeueLT Std"/>
              <a:cs typeface="HelveticaNeueLT Std"/>
            </a:endParaRPr>
          </a:p>
        </p:txBody>
      </p:sp>
      <p:sp>
        <p:nvSpPr>
          <p:cNvPr id="2" name="Textfeld 1"/>
          <p:cNvSpPr txBox="1"/>
          <p:nvPr/>
        </p:nvSpPr>
        <p:spPr>
          <a:xfrm>
            <a:off x="6278883" y="6576373"/>
            <a:ext cx="3077689" cy="246221"/>
          </a:xfrm>
          <a:prstGeom prst="rect">
            <a:avLst/>
          </a:prstGeom>
          <a:noFill/>
        </p:spPr>
        <p:txBody>
          <a:bodyPr wrap="square" rtlCol="0">
            <a:spAutoFit/>
          </a:bodyPr>
          <a:lstStyle/>
          <a:p>
            <a:r>
              <a:rPr lang="de-DE" sz="1000" b="1" dirty="0">
                <a:latin typeface="HelveticaNeueLT Std"/>
                <a:ea typeface="+mn-ea"/>
                <a:cs typeface="HelveticaNeueLT Std"/>
              </a:rPr>
              <a:t>10 </a:t>
            </a:r>
            <a:r>
              <a:rPr lang="de-DE" sz="1000" b="1" dirty="0" err="1" smtClean="0">
                <a:latin typeface="HelveticaNeueLT Std"/>
                <a:ea typeface="+mn-ea"/>
                <a:cs typeface="HelveticaNeueLT Std"/>
              </a:rPr>
              <a:t>pays</a:t>
            </a:r>
            <a:r>
              <a:rPr lang="de-DE" sz="1000" b="1" dirty="0" smtClean="0">
                <a:latin typeface="HelveticaNeueLT Std"/>
                <a:ea typeface="+mn-ea"/>
                <a:cs typeface="HelveticaNeueLT Std"/>
              </a:rPr>
              <a:t> </a:t>
            </a:r>
            <a:r>
              <a:rPr lang="de-DE" sz="1000" b="1" dirty="0" err="1" smtClean="0">
                <a:latin typeface="HelveticaNeueLT Std"/>
                <a:ea typeface="+mn-ea"/>
                <a:cs typeface="HelveticaNeueLT Std"/>
              </a:rPr>
              <a:t>ont</a:t>
            </a:r>
            <a:r>
              <a:rPr lang="de-DE" sz="1000" b="1" dirty="0" smtClean="0">
                <a:latin typeface="HelveticaNeueLT Std"/>
                <a:ea typeface="+mn-ea"/>
                <a:cs typeface="HelveticaNeueLT Std"/>
              </a:rPr>
              <a:t> des </a:t>
            </a:r>
            <a:r>
              <a:rPr lang="de-DE" sz="1000" b="1" dirty="0" err="1" smtClean="0">
                <a:latin typeface="HelveticaNeueLT Std"/>
                <a:ea typeface="+mn-ea"/>
                <a:cs typeface="HelveticaNeueLT Std"/>
              </a:rPr>
              <a:t>scores</a:t>
            </a:r>
            <a:r>
              <a:rPr lang="de-DE" sz="1000" b="1" dirty="0" smtClean="0">
                <a:latin typeface="HelveticaNeueLT Std"/>
                <a:ea typeface="+mn-ea"/>
                <a:cs typeface="HelveticaNeueLT Std"/>
              </a:rPr>
              <a:t> </a:t>
            </a:r>
            <a:r>
              <a:rPr lang="de-DE" sz="1000" b="1" dirty="0" err="1" smtClean="0">
                <a:latin typeface="HelveticaNeueLT Std"/>
                <a:ea typeface="+mn-ea"/>
                <a:cs typeface="HelveticaNeueLT Std"/>
              </a:rPr>
              <a:t>inférieurs</a:t>
            </a:r>
            <a:r>
              <a:rPr lang="de-DE" sz="1000" b="1" dirty="0" smtClean="0">
                <a:latin typeface="HelveticaNeueLT Std"/>
                <a:ea typeface="+mn-ea"/>
                <a:cs typeface="HelveticaNeueLT Std"/>
              </a:rPr>
              <a:t> à </a:t>
            </a:r>
            <a:r>
              <a:rPr lang="de-DE" sz="1000" b="1" dirty="0" err="1" smtClean="0">
                <a:latin typeface="HelveticaNeueLT Std"/>
                <a:ea typeface="+mn-ea"/>
                <a:cs typeface="HelveticaNeueLT Std"/>
              </a:rPr>
              <a:t>cette</a:t>
            </a:r>
            <a:r>
              <a:rPr lang="de-DE" sz="1000" b="1" dirty="0" smtClean="0">
                <a:latin typeface="HelveticaNeueLT Std"/>
                <a:ea typeface="+mn-ea"/>
                <a:cs typeface="HelveticaNeueLT Std"/>
              </a:rPr>
              <a:t> </a:t>
            </a:r>
            <a:r>
              <a:rPr lang="de-DE" sz="1000" b="1" dirty="0" err="1" smtClean="0">
                <a:latin typeface="HelveticaNeueLT Std"/>
                <a:ea typeface="+mn-ea"/>
                <a:cs typeface="HelveticaNeueLT Std"/>
              </a:rPr>
              <a:t>ligne</a:t>
            </a:r>
            <a:endParaRPr lang="de-DE" sz="1000" b="1" dirty="0">
              <a:latin typeface="HelveticaNeueLT Std"/>
              <a:ea typeface="+mn-ea"/>
              <a:cs typeface="HelveticaNeueLT Std"/>
            </a:endParaRPr>
          </a:p>
        </p:txBody>
      </p:sp>
      <p:sp>
        <p:nvSpPr>
          <p:cNvPr id="3" name="Rechteck 2"/>
          <p:cNvSpPr/>
          <p:nvPr/>
        </p:nvSpPr>
        <p:spPr>
          <a:xfrm>
            <a:off x="6580684" y="3127951"/>
            <a:ext cx="137303" cy="3571533"/>
          </a:xfrm>
          <a:prstGeom prst="rect">
            <a:avLst/>
          </a:prstGeom>
          <a:solidFill>
            <a:srgbClr val="D0443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Rechteck 8"/>
          <p:cNvSpPr/>
          <p:nvPr/>
        </p:nvSpPr>
        <p:spPr>
          <a:xfrm>
            <a:off x="6580681" y="2758360"/>
            <a:ext cx="137304" cy="369589"/>
          </a:xfrm>
          <a:prstGeom prst="rect">
            <a:avLst/>
          </a:prstGeom>
          <a:solidFill>
            <a:srgbClr val="E4B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9"/>
          <p:cNvSpPr/>
          <p:nvPr/>
        </p:nvSpPr>
        <p:spPr>
          <a:xfrm>
            <a:off x="6582034" y="275169"/>
            <a:ext cx="136800" cy="2478569"/>
          </a:xfrm>
          <a:prstGeom prst="rect">
            <a:avLst/>
          </a:prstGeom>
          <a:solidFill>
            <a:srgbClr val="0077A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226642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8">
                                            <p:graphicEl>
                                              <a:chart seriesIdx="-3" categoryIdx="-3" bldStep="gridLegend"/>
                                            </p:graphicEl>
                                          </p:spTgt>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500"/>
                                  </p:stCondLst>
                                  <p:childTnLst>
                                    <p:set>
                                      <p:cBhvr>
                                        <p:cTn id="9" dur="1" fill="hold">
                                          <p:stCondLst>
                                            <p:cond delay="9"/>
                                          </p:stCondLst>
                                        </p:cTn>
                                        <p:tgtEl>
                                          <p:spTgt spid="8">
                                            <p:graphicEl>
                                              <a:chart seriesIdx="-4" categoryIdx="0" bldStep="category"/>
                                            </p:graphicEl>
                                          </p:spTgt>
                                        </p:tgtEl>
                                        <p:attrNameLst>
                                          <p:attrName>style.visibility</p:attrName>
                                        </p:attrNameLst>
                                      </p:cBhvr>
                                      <p:to>
                                        <p:strVal val="visible"/>
                                      </p:to>
                                    </p:set>
                                  </p:childTnLst>
                                </p:cTn>
                              </p:par>
                            </p:childTnLst>
                          </p:cTn>
                        </p:par>
                        <p:par>
                          <p:cTn id="10" fill="hold">
                            <p:stCondLst>
                              <p:cond delay="520"/>
                            </p:stCondLst>
                            <p:childTnLst>
                              <p:par>
                                <p:cTn id="11" presetID="1" presetClass="entr" presetSubtype="0" fill="hold" grpId="0" nodeType="afterEffect">
                                  <p:stCondLst>
                                    <p:cond delay="500"/>
                                  </p:stCondLst>
                                  <p:childTnLst>
                                    <p:set>
                                      <p:cBhvr>
                                        <p:cTn id="12" dur="1" fill="hold">
                                          <p:stCondLst>
                                            <p:cond delay="9"/>
                                          </p:stCondLst>
                                        </p:cTn>
                                        <p:tgtEl>
                                          <p:spTgt spid="8">
                                            <p:graphicEl>
                                              <a:chart seriesIdx="-4" categoryIdx="1" bldStep="category"/>
                                            </p:graphicEl>
                                          </p:spTgt>
                                        </p:tgtEl>
                                        <p:attrNameLst>
                                          <p:attrName>style.visibility</p:attrName>
                                        </p:attrNameLst>
                                      </p:cBhvr>
                                      <p:to>
                                        <p:strVal val="visible"/>
                                      </p:to>
                                    </p:set>
                                  </p:childTnLst>
                                </p:cTn>
                              </p:par>
                            </p:childTnLst>
                          </p:cTn>
                        </p:par>
                        <p:par>
                          <p:cTn id="13" fill="hold">
                            <p:stCondLst>
                              <p:cond delay="1030"/>
                            </p:stCondLst>
                            <p:childTnLst>
                              <p:par>
                                <p:cTn id="14" presetID="1" presetClass="entr" presetSubtype="0" fill="hold" grpId="0" nodeType="afterEffect">
                                  <p:stCondLst>
                                    <p:cond delay="500"/>
                                  </p:stCondLst>
                                  <p:childTnLst>
                                    <p:set>
                                      <p:cBhvr>
                                        <p:cTn id="15" dur="1" fill="hold">
                                          <p:stCondLst>
                                            <p:cond delay="9"/>
                                          </p:stCondLst>
                                        </p:cTn>
                                        <p:tgtEl>
                                          <p:spTgt spid="8">
                                            <p:graphicEl>
                                              <a:chart seriesIdx="-4" categoryIdx="2" bldStep="category"/>
                                            </p:graphicEl>
                                          </p:spTgt>
                                        </p:tgtEl>
                                        <p:attrNameLst>
                                          <p:attrName>style.visibility</p:attrName>
                                        </p:attrNameLst>
                                      </p:cBhvr>
                                      <p:to>
                                        <p:strVal val="visible"/>
                                      </p:to>
                                    </p:set>
                                  </p:childTnLst>
                                </p:cTn>
                              </p:par>
                            </p:childTnLst>
                          </p:cTn>
                        </p:par>
                        <p:par>
                          <p:cTn id="16" fill="hold">
                            <p:stCondLst>
                              <p:cond delay="1540"/>
                            </p:stCondLst>
                            <p:childTnLst>
                              <p:par>
                                <p:cTn id="17" presetID="1" presetClass="entr" presetSubtype="0" fill="hold" grpId="0" nodeType="afterEffect">
                                  <p:stCondLst>
                                    <p:cond delay="500"/>
                                  </p:stCondLst>
                                  <p:childTnLst>
                                    <p:set>
                                      <p:cBhvr>
                                        <p:cTn id="18" dur="1" fill="hold">
                                          <p:stCondLst>
                                            <p:cond delay="9"/>
                                          </p:stCondLst>
                                        </p:cTn>
                                        <p:tgtEl>
                                          <p:spTgt spid="8">
                                            <p:graphicEl>
                                              <a:chart seriesIdx="-4" categoryIdx="3" bldStep="category"/>
                                            </p:graphicEl>
                                          </p:spTgt>
                                        </p:tgtEl>
                                        <p:attrNameLst>
                                          <p:attrName>style.visibility</p:attrName>
                                        </p:attrNameLst>
                                      </p:cBhvr>
                                      <p:to>
                                        <p:strVal val="visible"/>
                                      </p:to>
                                    </p:set>
                                  </p:childTnLst>
                                </p:cTn>
                              </p:par>
                            </p:childTnLst>
                          </p:cTn>
                        </p:par>
                        <p:par>
                          <p:cTn id="19" fill="hold">
                            <p:stCondLst>
                              <p:cond delay="2050"/>
                            </p:stCondLst>
                            <p:childTnLst>
                              <p:par>
                                <p:cTn id="20" presetID="1" presetClass="entr" presetSubtype="0" fill="hold" grpId="0" nodeType="afterEffect">
                                  <p:stCondLst>
                                    <p:cond delay="500"/>
                                  </p:stCondLst>
                                  <p:childTnLst>
                                    <p:set>
                                      <p:cBhvr>
                                        <p:cTn id="21" dur="1" fill="hold">
                                          <p:stCondLst>
                                            <p:cond delay="9"/>
                                          </p:stCondLst>
                                        </p:cTn>
                                        <p:tgtEl>
                                          <p:spTgt spid="8">
                                            <p:graphicEl>
                                              <a:chart seriesIdx="-4" categoryIdx="4" bldStep="category"/>
                                            </p:graphicEl>
                                          </p:spTgt>
                                        </p:tgtEl>
                                        <p:attrNameLst>
                                          <p:attrName>style.visibility</p:attrName>
                                        </p:attrNameLst>
                                      </p:cBhvr>
                                      <p:to>
                                        <p:strVal val="visible"/>
                                      </p:to>
                                    </p:set>
                                  </p:childTnLst>
                                </p:cTn>
                              </p:par>
                            </p:childTnLst>
                          </p:cTn>
                        </p:par>
                        <p:par>
                          <p:cTn id="22" fill="hold">
                            <p:stCondLst>
                              <p:cond delay="2560"/>
                            </p:stCondLst>
                            <p:childTnLst>
                              <p:par>
                                <p:cTn id="23" presetID="1" presetClass="entr" presetSubtype="0" fill="hold" grpId="0" nodeType="afterEffect">
                                  <p:stCondLst>
                                    <p:cond delay="500"/>
                                  </p:stCondLst>
                                  <p:childTnLst>
                                    <p:set>
                                      <p:cBhvr>
                                        <p:cTn id="24" dur="1" fill="hold">
                                          <p:stCondLst>
                                            <p:cond delay="9"/>
                                          </p:stCondLst>
                                        </p:cTn>
                                        <p:tgtEl>
                                          <p:spTgt spid="8">
                                            <p:graphicEl>
                                              <a:chart seriesIdx="-4" categoryIdx="5" bldStep="category"/>
                                            </p:graphicEl>
                                          </p:spTgt>
                                        </p:tgtEl>
                                        <p:attrNameLst>
                                          <p:attrName>style.visibility</p:attrName>
                                        </p:attrNameLst>
                                      </p:cBhvr>
                                      <p:to>
                                        <p:strVal val="visible"/>
                                      </p:to>
                                    </p:set>
                                  </p:childTnLst>
                                </p:cTn>
                              </p:par>
                            </p:childTnLst>
                          </p:cTn>
                        </p:par>
                        <p:par>
                          <p:cTn id="25" fill="hold">
                            <p:stCondLst>
                              <p:cond delay="3070"/>
                            </p:stCondLst>
                            <p:childTnLst>
                              <p:par>
                                <p:cTn id="26" presetID="1" presetClass="entr" presetSubtype="0" fill="hold" grpId="0" nodeType="afterEffect">
                                  <p:stCondLst>
                                    <p:cond delay="500"/>
                                  </p:stCondLst>
                                  <p:childTnLst>
                                    <p:set>
                                      <p:cBhvr>
                                        <p:cTn id="27" dur="1" fill="hold">
                                          <p:stCondLst>
                                            <p:cond delay="9"/>
                                          </p:stCondLst>
                                        </p:cTn>
                                        <p:tgtEl>
                                          <p:spTgt spid="8">
                                            <p:graphicEl>
                                              <a:chart seriesIdx="-4" categoryIdx="6" bldStep="category"/>
                                            </p:graphicEl>
                                          </p:spTgt>
                                        </p:tgtEl>
                                        <p:attrNameLst>
                                          <p:attrName>style.visibility</p:attrName>
                                        </p:attrNameLst>
                                      </p:cBhvr>
                                      <p:to>
                                        <p:strVal val="visible"/>
                                      </p:to>
                                    </p:set>
                                  </p:childTnLst>
                                </p:cTn>
                              </p:par>
                            </p:childTnLst>
                          </p:cTn>
                        </p:par>
                        <p:par>
                          <p:cTn id="28" fill="hold">
                            <p:stCondLst>
                              <p:cond delay="3580"/>
                            </p:stCondLst>
                            <p:childTnLst>
                              <p:par>
                                <p:cTn id="29" presetID="1" presetClass="entr" presetSubtype="0" fill="hold" grpId="0" nodeType="afterEffect">
                                  <p:stCondLst>
                                    <p:cond delay="500"/>
                                  </p:stCondLst>
                                  <p:childTnLst>
                                    <p:set>
                                      <p:cBhvr>
                                        <p:cTn id="30" dur="1" fill="hold">
                                          <p:stCondLst>
                                            <p:cond delay="9"/>
                                          </p:stCondLst>
                                        </p:cTn>
                                        <p:tgtEl>
                                          <p:spTgt spid="8">
                                            <p:graphicEl>
                                              <a:chart seriesIdx="-4" categoryIdx="7" bldStep="category"/>
                                            </p:graphicEl>
                                          </p:spTgt>
                                        </p:tgtEl>
                                        <p:attrNameLst>
                                          <p:attrName>style.visibility</p:attrName>
                                        </p:attrNameLst>
                                      </p:cBhvr>
                                      <p:to>
                                        <p:strVal val="visible"/>
                                      </p:to>
                                    </p:set>
                                  </p:childTnLst>
                                </p:cTn>
                              </p:par>
                            </p:childTnLst>
                          </p:cTn>
                        </p:par>
                        <p:par>
                          <p:cTn id="31" fill="hold">
                            <p:stCondLst>
                              <p:cond delay="4090"/>
                            </p:stCondLst>
                            <p:childTnLst>
                              <p:par>
                                <p:cTn id="32" presetID="1" presetClass="entr" presetSubtype="0" fill="hold" grpId="0" nodeType="afterEffect">
                                  <p:stCondLst>
                                    <p:cond delay="500"/>
                                  </p:stCondLst>
                                  <p:childTnLst>
                                    <p:set>
                                      <p:cBhvr>
                                        <p:cTn id="33" dur="1" fill="hold">
                                          <p:stCondLst>
                                            <p:cond delay="9"/>
                                          </p:stCondLst>
                                        </p:cTn>
                                        <p:tgtEl>
                                          <p:spTgt spid="8">
                                            <p:graphicEl>
                                              <a:chart seriesIdx="-4" categoryIdx="8" bldStep="category"/>
                                            </p:graphicEl>
                                          </p:spTgt>
                                        </p:tgtEl>
                                        <p:attrNameLst>
                                          <p:attrName>style.visibility</p:attrName>
                                        </p:attrNameLst>
                                      </p:cBhvr>
                                      <p:to>
                                        <p:strVal val="visible"/>
                                      </p:to>
                                    </p:set>
                                  </p:childTnLst>
                                </p:cTn>
                              </p:par>
                            </p:childTnLst>
                          </p:cTn>
                        </p:par>
                        <p:par>
                          <p:cTn id="34" fill="hold">
                            <p:stCondLst>
                              <p:cond delay="4600"/>
                            </p:stCondLst>
                            <p:childTnLst>
                              <p:par>
                                <p:cTn id="35" presetID="1" presetClass="entr" presetSubtype="0" fill="hold" grpId="0" nodeType="afterEffect">
                                  <p:stCondLst>
                                    <p:cond delay="500"/>
                                  </p:stCondLst>
                                  <p:childTnLst>
                                    <p:set>
                                      <p:cBhvr>
                                        <p:cTn id="36" dur="1" fill="hold">
                                          <p:stCondLst>
                                            <p:cond delay="9"/>
                                          </p:stCondLst>
                                        </p:cTn>
                                        <p:tgtEl>
                                          <p:spTgt spid="8">
                                            <p:graphicEl>
                                              <a:chart seriesIdx="-4" categoryIdx="9" bldStep="category"/>
                                            </p:graphicEl>
                                          </p:spTgt>
                                        </p:tgtEl>
                                        <p:attrNameLst>
                                          <p:attrName>style.visibility</p:attrName>
                                        </p:attrNameLst>
                                      </p:cBhvr>
                                      <p:to>
                                        <p:strVal val="visible"/>
                                      </p:to>
                                    </p:set>
                                  </p:childTnLst>
                                </p:cTn>
                              </p:par>
                            </p:childTnLst>
                          </p:cTn>
                        </p:par>
                        <p:par>
                          <p:cTn id="37" fill="hold">
                            <p:stCondLst>
                              <p:cond delay="5110"/>
                            </p:stCondLst>
                            <p:childTnLst>
                              <p:par>
                                <p:cTn id="38" presetID="1" presetClass="entr" presetSubtype="0" fill="hold" grpId="0" nodeType="afterEffect">
                                  <p:stCondLst>
                                    <p:cond delay="500"/>
                                  </p:stCondLst>
                                  <p:childTnLst>
                                    <p:set>
                                      <p:cBhvr>
                                        <p:cTn id="39" dur="1" fill="hold">
                                          <p:stCondLst>
                                            <p:cond delay="9"/>
                                          </p:stCondLst>
                                        </p:cTn>
                                        <p:tgtEl>
                                          <p:spTgt spid="8">
                                            <p:graphicEl>
                                              <a:chart seriesIdx="-4" categoryIdx="10" bldStep="category"/>
                                            </p:graphicEl>
                                          </p:spTgt>
                                        </p:tgtEl>
                                        <p:attrNameLst>
                                          <p:attrName>style.visibility</p:attrName>
                                        </p:attrNameLst>
                                      </p:cBhvr>
                                      <p:to>
                                        <p:strVal val="visible"/>
                                      </p:to>
                                    </p:set>
                                  </p:childTnLst>
                                </p:cTn>
                              </p:par>
                            </p:childTnLst>
                          </p:cTn>
                        </p:par>
                        <p:par>
                          <p:cTn id="40" fill="hold">
                            <p:stCondLst>
                              <p:cond delay="5620"/>
                            </p:stCondLst>
                            <p:childTnLst>
                              <p:par>
                                <p:cTn id="41" presetID="1" presetClass="entr" presetSubtype="0" fill="hold" grpId="0" nodeType="afterEffect">
                                  <p:stCondLst>
                                    <p:cond delay="500"/>
                                  </p:stCondLst>
                                  <p:childTnLst>
                                    <p:set>
                                      <p:cBhvr>
                                        <p:cTn id="42" dur="1" fill="hold">
                                          <p:stCondLst>
                                            <p:cond delay="9"/>
                                          </p:stCondLst>
                                        </p:cTn>
                                        <p:tgtEl>
                                          <p:spTgt spid="8">
                                            <p:graphicEl>
                                              <a:chart seriesIdx="-4" categoryIdx="11" bldStep="category"/>
                                            </p:graphicEl>
                                          </p:spTgt>
                                        </p:tgtEl>
                                        <p:attrNameLst>
                                          <p:attrName>style.visibility</p:attrName>
                                        </p:attrNameLst>
                                      </p:cBhvr>
                                      <p:to>
                                        <p:strVal val="visible"/>
                                      </p:to>
                                    </p:set>
                                  </p:childTnLst>
                                </p:cTn>
                              </p:par>
                            </p:childTnLst>
                          </p:cTn>
                        </p:par>
                        <p:par>
                          <p:cTn id="43" fill="hold">
                            <p:stCondLst>
                              <p:cond delay="6130"/>
                            </p:stCondLst>
                            <p:childTnLst>
                              <p:par>
                                <p:cTn id="44" presetID="1" presetClass="entr" presetSubtype="0" fill="hold" grpId="0" nodeType="afterEffect">
                                  <p:stCondLst>
                                    <p:cond delay="500"/>
                                  </p:stCondLst>
                                  <p:childTnLst>
                                    <p:set>
                                      <p:cBhvr>
                                        <p:cTn id="45" dur="1" fill="hold">
                                          <p:stCondLst>
                                            <p:cond delay="9"/>
                                          </p:stCondLst>
                                        </p:cTn>
                                        <p:tgtEl>
                                          <p:spTgt spid="8">
                                            <p:graphicEl>
                                              <a:chart seriesIdx="-4" categoryIdx="12" bldStep="category"/>
                                            </p:graphicEl>
                                          </p:spTgt>
                                        </p:tgtEl>
                                        <p:attrNameLst>
                                          <p:attrName>style.visibility</p:attrName>
                                        </p:attrNameLst>
                                      </p:cBhvr>
                                      <p:to>
                                        <p:strVal val="visible"/>
                                      </p:to>
                                    </p:set>
                                  </p:childTnLst>
                                </p:cTn>
                              </p:par>
                            </p:childTnLst>
                          </p:cTn>
                        </p:par>
                        <p:par>
                          <p:cTn id="46" fill="hold">
                            <p:stCondLst>
                              <p:cond delay="6640"/>
                            </p:stCondLst>
                            <p:childTnLst>
                              <p:par>
                                <p:cTn id="47" presetID="1" presetClass="entr" presetSubtype="0" fill="hold" grpId="0" nodeType="afterEffect">
                                  <p:stCondLst>
                                    <p:cond delay="500"/>
                                  </p:stCondLst>
                                  <p:childTnLst>
                                    <p:set>
                                      <p:cBhvr>
                                        <p:cTn id="48" dur="1" fill="hold">
                                          <p:stCondLst>
                                            <p:cond delay="9"/>
                                          </p:stCondLst>
                                        </p:cTn>
                                        <p:tgtEl>
                                          <p:spTgt spid="8">
                                            <p:graphicEl>
                                              <a:chart seriesIdx="-4" categoryIdx="13" bldStep="category"/>
                                            </p:graphicEl>
                                          </p:spTgt>
                                        </p:tgtEl>
                                        <p:attrNameLst>
                                          <p:attrName>style.visibility</p:attrName>
                                        </p:attrNameLst>
                                      </p:cBhvr>
                                      <p:to>
                                        <p:strVal val="visible"/>
                                      </p:to>
                                    </p:set>
                                  </p:childTnLst>
                                </p:cTn>
                              </p:par>
                            </p:childTnLst>
                          </p:cTn>
                        </p:par>
                        <p:par>
                          <p:cTn id="49" fill="hold">
                            <p:stCondLst>
                              <p:cond delay="7150"/>
                            </p:stCondLst>
                            <p:childTnLst>
                              <p:par>
                                <p:cTn id="50" presetID="1" presetClass="entr" presetSubtype="0" fill="hold" grpId="0" nodeType="afterEffect">
                                  <p:stCondLst>
                                    <p:cond delay="500"/>
                                  </p:stCondLst>
                                  <p:childTnLst>
                                    <p:set>
                                      <p:cBhvr>
                                        <p:cTn id="51" dur="1" fill="hold">
                                          <p:stCondLst>
                                            <p:cond delay="9"/>
                                          </p:stCondLst>
                                        </p:cTn>
                                        <p:tgtEl>
                                          <p:spTgt spid="8">
                                            <p:graphicEl>
                                              <a:chart seriesIdx="-4" categoryIdx="14" bldStep="category"/>
                                            </p:graphicEl>
                                          </p:spTgt>
                                        </p:tgtEl>
                                        <p:attrNameLst>
                                          <p:attrName>style.visibility</p:attrName>
                                        </p:attrNameLst>
                                      </p:cBhvr>
                                      <p:to>
                                        <p:strVal val="visible"/>
                                      </p:to>
                                    </p:set>
                                  </p:childTnLst>
                                </p:cTn>
                              </p:par>
                            </p:childTnLst>
                          </p:cTn>
                        </p:par>
                        <p:par>
                          <p:cTn id="52" fill="hold">
                            <p:stCondLst>
                              <p:cond delay="7660"/>
                            </p:stCondLst>
                            <p:childTnLst>
                              <p:par>
                                <p:cTn id="53" presetID="1" presetClass="entr" presetSubtype="0" fill="hold" grpId="0" nodeType="afterEffect">
                                  <p:stCondLst>
                                    <p:cond delay="500"/>
                                  </p:stCondLst>
                                  <p:childTnLst>
                                    <p:set>
                                      <p:cBhvr>
                                        <p:cTn id="54" dur="1" fill="hold">
                                          <p:stCondLst>
                                            <p:cond delay="9"/>
                                          </p:stCondLst>
                                        </p:cTn>
                                        <p:tgtEl>
                                          <p:spTgt spid="8">
                                            <p:graphicEl>
                                              <a:chart seriesIdx="-4" categoryIdx="15" bldStep="category"/>
                                            </p:graphicEl>
                                          </p:spTgt>
                                        </p:tgtEl>
                                        <p:attrNameLst>
                                          <p:attrName>style.visibility</p:attrName>
                                        </p:attrNameLst>
                                      </p:cBhvr>
                                      <p:to>
                                        <p:strVal val="visible"/>
                                      </p:to>
                                    </p:set>
                                  </p:childTnLst>
                                </p:cTn>
                              </p:par>
                            </p:childTnLst>
                          </p:cTn>
                        </p:par>
                        <p:par>
                          <p:cTn id="55" fill="hold">
                            <p:stCondLst>
                              <p:cond delay="8170"/>
                            </p:stCondLst>
                            <p:childTnLst>
                              <p:par>
                                <p:cTn id="56" presetID="1" presetClass="entr" presetSubtype="0" fill="hold" grpId="0" nodeType="afterEffect">
                                  <p:stCondLst>
                                    <p:cond delay="500"/>
                                  </p:stCondLst>
                                  <p:childTnLst>
                                    <p:set>
                                      <p:cBhvr>
                                        <p:cTn id="57" dur="1" fill="hold">
                                          <p:stCondLst>
                                            <p:cond delay="9"/>
                                          </p:stCondLst>
                                        </p:cTn>
                                        <p:tgtEl>
                                          <p:spTgt spid="8">
                                            <p:graphicEl>
                                              <a:chart seriesIdx="-4" categoryIdx="16" bldStep="category"/>
                                            </p:graphicEl>
                                          </p:spTgt>
                                        </p:tgtEl>
                                        <p:attrNameLst>
                                          <p:attrName>style.visibility</p:attrName>
                                        </p:attrNameLst>
                                      </p:cBhvr>
                                      <p:to>
                                        <p:strVal val="visible"/>
                                      </p:to>
                                    </p:set>
                                  </p:childTnLst>
                                </p:cTn>
                              </p:par>
                            </p:childTnLst>
                          </p:cTn>
                        </p:par>
                        <p:par>
                          <p:cTn id="58" fill="hold">
                            <p:stCondLst>
                              <p:cond delay="8680"/>
                            </p:stCondLst>
                            <p:childTnLst>
                              <p:par>
                                <p:cTn id="59" presetID="1" presetClass="entr" presetSubtype="0" fill="hold" grpId="0" nodeType="afterEffect">
                                  <p:stCondLst>
                                    <p:cond delay="500"/>
                                  </p:stCondLst>
                                  <p:childTnLst>
                                    <p:set>
                                      <p:cBhvr>
                                        <p:cTn id="60" dur="1" fill="hold">
                                          <p:stCondLst>
                                            <p:cond delay="9"/>
                                          </p:stCondLst>
                                        </p:cTn>
                                        <p:tgtEl>
                                          <p:spTgt spid="8">
                                            <p:graphicEl>
                                              <a:chart seriesIdx="-4" categoryIdx="17" bldStep="category"/>
                                            </p:graphicEl>
                                          </p:spTgt>
                                        </p:tgtEl>
                                        <p:attrNameLst>
                                          <p:attrName>style.visibility</p:attrName>
                                        </p:attrNameLst>
                                      </p:cBhvr>
                                      <p:to>
                                        <p:strVal val="visible"/>
                                      </p:to>
                                    </p:set>
                                  </p:childTnLst>
                                </p:cTn>
                              </p:par>
                            </p:childTnLst>
                          </p:cTn>
                        </p:par>
                        <p:par>
                          <p:cTn id="61" fill="hold">
                            <p:stCondLst>
                              <p:cond delay="9190"/>
                            </p:stCondLst>
                            <p:childTnLst>
                              <p:par>
                                <p:cTn id="62" presetID="1" presetClass="entr" presetSubtype="0" fill="hold" grpId="0" nodeType="afterEffect">
                                  <p:stCondLst>
                                    <p:cond delay="500"/>
                                  </p:stCondLst>
                                  <p:childTnLst>
                                    <p:set>
                                      <p:cBhvr>
                                        <p:cTn id="63" dur="1" fill="hold">
                                          <p:stCondLst>
                                            <p:cond delay="9"/>
                                          </p:stCondLst>
                                        </p:cTn>
                                        <p:tgtEl>
                                          <p:spTgt spid="8">
                                            <p:graphicEl>
                                              <a:chart seriesIdx="-4" categoryIdx="18" bldStep="category"/>
                                            </p:graphicEl>
                                          </p:spTgt>
                                        </p:tgtEl>
                                        <p:attrNameLst>
                                          <p:attrName>style.visibility</p:attrName>
                                        </p:attrNameLst>
                                      </p:cBhvr>
                                      <p:to>
                                        <p:strVal val="visible"/>
                                      </p:to>
                                    </p:set>
                                  </p:childTnLst>
                                </p:cTn>
                              </p:par>
                            </p:childTnLst>
                          </p:cTn>
                        </p:par>
                        <p:par>
                          <p:cTn id="64" fill="hold">
                            <p:stCondLst>
                              <p:cond delay="9700"/>
                            </p:stCondLst>
                            <p:childTnLst>
                              <p:par>
                                <p:cTn id="65" presetID="1" presetClass="entr" presetSubtype="0" fill="hold" grpId="0" nodeType="afterEffect">
                                  <p:stCondLst>
                                    <p:cond delay="500"/>
                                  </p:stCondLst>
                                  <p:childTnLst>
                                    <p:set>
                                      <p:cBhvr>
                                        <p:cTn id="66" dur="1" fill="hold">
                                          <p:stCondLst>
                                            <p:cond delay="9"/>
                                          </p:stCondLst>
                                        </p:cTn>
                                        <p:tgtEl>
                                          <p:spTgt spid="8">
                                            <p:graphicEl>
                                              <a:chart seriesIdx="-4" categoryIdx="19" bldStep="category"/>
                                            </p:graphicEl>
                                          </p:spTgt>
                                        </p:tgtEl>
                                        <p:attrNameLst>
                                          <p:attrName>style.visibility</p:attrName>
                                        </p:attrNameLst>
                                      </p:cBhvr>
                                      <p:to>
                                        <p:strVal val="visible"/>
                                      </p:to>
                                    </p:set>
                                  </p:childTnLst>
                                </p:cTn>
                              </p:par>
                            </p:childTnLst>
                          </p:cTn>
                        </p:par>
                        <p:par>
                          <p:cTn id="67" fill="hold">
                            <p:stCondLst>
                              <p:cond delay="10210"/>
                            </p:stCondLst>
                            <p:childTnLst>
                              <p:par>
                                <p:cTn id="68" presetID="1" presetClass="entr" presetSubtype="0" fill="hold" grpId="0" nodeType="afterEffect">
                                  <p:stCondLst>
                                    <p:cond delay="500"/>
                                  </p:stCondLst>
                                  <p:childTnLst>
                                    <p:set>
                                      <p:cBhvr>
                                        <p:cTn id="69" dur="1" fill="hold">
                                          <p:stCondLst>
                                            <p:cond delay="9"/>
                                          </p:stCondLst>
                                        </p:cTn>
                                        <p:tgtEl>
                                          <p:spTgt spid="8">
                                            <p:graphicEl>
                                              <a:chart seriesIdx="-4" categoryIdx="20" bldStep="category"/>
                                            </p:graphicEl>
                                          </p:spTgt>
                                        </p:tgtEl>
                                        <p:attrNameLst>
                                          <p:attrName>style.visibility</p:attrName>
                                        </p:attrNameLst>
                                      </p:cBhvr>
                                      <p:to>
                                        <p:strVal val="visible"/>
                                      </p:to>
                                    </p:set>
                                  </p:childTnLst>
                                </p:cTn>
                              </p:par>
                            </p:childTnLst>
                          </p:cTn>
                        </p:par>
                        <p:par>
                          <p:cTn id="70" fill="hold">
                            <p:stCondLst>
                              <p:cond delay="10720"/>
                            </p:stCondLst>
                            <p:childTnLst>
                              <p:par>
                                <p:cTn id="71" presetID="1" presetClass="entr" presetSubtype="0" fill="hold" grpId="0" nodeType="afterEffect">
                                  <p:stCondLst>
                                    <p:cond delay="500"/>
                                  </p:stCondLst>
                                  <p:childTnLst>
                                    <p:set>
                                      <p:cBhvr>
                                        <p:cTn id="72" dur="1" fill="hold">
                                          <p:stCondLst>
                                            <p:cond delay="9"/>
                                          </p:stCondLst>
                                        </p:cTn>
                                        <p:tgtEl>
                                          <p:spTgt spid="8">
                                            <p:graphicEl>
                                              <a:chart seriesIdx="-4" categoryIdx="21" bldStep="category"/>
                                            </p:graphicEl>
                                          </p:spTgt>
                                        </p:tgtEl>
                                        <p:attrNameLst>
                                          <p:attrName>style.visibility</p:attrName>
                                        </p:attrNameLst>
                                      </p:cBhvr>
                                      <p:to>
                                        <p:strVal val="visible"/>
                                      </p:to>
                                    </p:set>
                                  </p:childTnLst>
                                </p:cTn>
                              </p:par>
                            </p:childTnLst>
                          </p:cTn>
                        </p:par>
                        <p:par>
                          <p:cTn id="73" fill="hold">
                            <p:stCondLst>
                              <p:cond delay="11230"/>
                            </p:stCondLst>
                            <p:childTnLst>
                              <p:par>
                                <p:cTn id="74" presetID="1" presetClass="entr" presetSubtype="0" fill="hold" grpId="0" nodeType="afterEffect">
                                  <p:stCondLst>
                                    <p:cond delay="500"/>
                                  </p:stCondLst>
                                  <p:childTnLst>
                                    <p:set>
                                      <p:cBhvr>
                                        <p:cTn id="75" dur="1" fill="hold">
                                          <p:stCondLst>
                                            <p:cond delay="9"/>
                                          </p:stCondLst>
                                        </p:cTn>
                                        <p:tgtEl>
                                          <p:spTgt spid="8">
                                            <p:graphicEl>
                                              <a:chart seriesIdx="-4" categoryIdx="22" bldStep="category"/>
                                            </p:graphic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250"/>
                                  </p:stCondLst>
                                  <p:childTnLst>
                                    <p:set>
                                      <p:cBhvr>
                                        <p:cTn id="79" dur="1" fill="hold">
                                          <p:stCondLst>
                                            <p:cond delay="0"/>
                                          </p:stCondLst>
                                        </p:cTn>
                                        <p:tgtEl>
                                          <p:spTgt spid="10"/>
                                        </p:tgtEl>
                                        <p:attrNameLst>
                                          <p:attrName>style.visibility</p:attrName>
                                        </p:attrNameLst>
                                      </p:cBhvr>
                                      <p:to>
                                        <p:strVal val="visible"/>
                                      </p:to>
                                    </p:set>
                                  </p:childTnLst>
                                </p:cTn>
                              </p:par>
                            </p:childTnLst>
                          </p:cTn>
                        </p:par>
                        <p:par>
                          <p:cTn id="80" fill="hold">
                            <p:stCondLst>
                              <p:cond delay="250"/>
                            </p:stCondLst>
                            <p:childTnLst>
                              <p:par>
                                <p:cTn id="81" presetID="1" presetClass="entr" presetSubtype="0" fill="hold" grpId="0" nodeType="afterEffect">
                                  <p:stCondLst>
                                    <p:cond delay="250"/>
                                  </p:stCondLst>
                                  <p:childTnLst>
                                    <p:set>
                                      <p:cBhvr>
                                        <p:cTn id="82" dur="1" fill="hold">
                                          <p:stCondLst>
                                            <p:cond delay="9"/>
                                          </p:stCondLst>
                                        </p:cTn>
                                        <p:tgtEl>
                                          <p:spTgt spid="8">
                                            <p:graphicEl>
                                              <a:chart seriesIdx="-4" categoryIdx="23" bldStep="category"/>
                                            </p:graphicEl>
                                          </p:spTgt>
                                        </p:tgtEl>
                                        <p:attrNameLst>
                                          <p:attrName>style.visibility</p:attrName>
                                        </p:attrNameLst>
                                      </p:cBhvr>
                                      <p:to>
                                        <p:strVal val="visible"/>
                                      </p:to>
                                    </p:set>
                                  </p:childTnLst>
                                </p:cTn>
                              </p:par>
                            </p:childTnLst>
                          </p:cTn>
                        </p:par>
                        <p:par>
                          <p:cTn id="83" fill="hold">
                            <p:stCondLst>
                              <p:cond delay="510"/>
                            </p:stCondLst>
                            <p:childTnLst>
                              <p:par>
                                <p:cTn id="84" presetID="1" presetClass="entr" presetSubtype="0" fill="hold" grpId="0" nodeType="afterEffect">
                                  <p:stCondLst>
                                    <p:cond delay="250"/>
                                  </p:stCondLst>
                                  <p:childTnLst>
                                    <p:set>
                                      <p:cBhvr>
                                        <p:cTn id="85" dur="1" fill="hold">
                                          <p:stCondLst>
                                            <p:cond delay="9"/>
                                          </p:stCondLst>
                                        </p:cTn>
                                        <p:tgtEl>
                                          <p:spTgt spid="8">
                                            <p:graphicEl>
                                              <a:chart seriesIdx="-4" categoryIdx="24" bldStep="category"/>
                                            </p:graphicEl>
                                          </p:spTgt>
                                        </p:tgtEl>
                                        <p:attrNameLst>
                                          <p:attrName>style.visibility</p:attrName>
                                        </p:attrNameLst>
                                      </p:cBhvr>
                                      <p:to>
                                        <p:strVal val="visible"/>
                                      </p:to>
                                    </p:set>
                                  </p:childTnLst>
                                </p:cTn>
                              </p:par>
                            </p:childTnLst>
                          </p:cTn>
                        </p:par>
                        <p:par>
                          <p:cTn id="86" fill="hold">
                            <p:stCondLst>
                              <p:cond delay="770"/>
                            </p:stCondLst>
                            <p:childTnLst>
                              <p:par>
                                <p:cTn id="87" presetID="1" presetClass="entr" presetSubtype="0" fill="hold" grpId="0" nodeType="afterEffect">
                                  <p:stCondLst>
                                    <p:cond delay="250"/>
                                  </p:stCondLst>
                                  <p:childTnLst>
                                    <p:set>
                                      <p:cBhvr>
                                        <p:cTn id="88" dur="1" fill="hold">
                                          <p:stCondLst>
                                            <p:cond delay="9"/>
                                          </p:stCondLst>
                                        </p:cTn>
                                        <p:tgtEl>
                                          <p:spTgt spid="8">
                                            <p:graphicEl>
                                              <a:chart seriesIdx="-4" categoryIdx="25" bldStep="category"/>
                                            </p:graphicEl>
                                          </p:spTgt>
                                        </p:tgtEl>
                                        <p:attrNameLst>
                                          <p:attrName>style.visibility</p:attrName>
                                        </p:attrNameLst>
                                      </p:cBhvr>
                                      <p:to>
                                        <p:strVal val="visible"/>
                                      </p:to>
                                    </p:set>
                                  </p:childTnLst>
                                </p:cTn>
                              </p:par>
                            </p:childTnLst>
                          </p:cTn>
                        </p:par>
                        <p:par>
                          <p:cTn id="89" fill="hold">
                            <p:stCondLst>
                              <p:cond delay="1030"/>
                            </p:stCondLst>
                            <p:childTnLst>
                              <p:par>
                                <p:cTn id="90" presetID="1" presetClass="entr" presetSubtype="0" fill="hold" grpId="0" nodeType="afterEffect">
                                  <p:stCondLst>
                                    <p:cond delay="250"/>
                                  </p:stCondLst>
                                  <p:childTnLst>
                                    <p:set>
                                      <p:cBhvr>
                                        <p:cTn id="91" dur="1" fill="hold">
                                          <p:stCondLst>
                                            <p:cond delay="9"/>
                                          </p:stCondLst>
                                        </p:cTn>
                                        <p:tgtEl>
                                          <p:spTgt spid="8">
                                            <p:graphicEl>
                                              <a:chart seriesIdx="-4" categoryIdx="26" bldStep="category"/>
                                            </p:graphicEl>
                                          </p:spTgt>
                                        </p:tgtEl>
                                        <p:attrNameLst>
                                          <p:attrName>style.visibility</p:attrName>
                                        </p:attrNameLst>
                                      </p:cBhvr>
                                      <p:to>
                                        <p:strVal val="visible"/>
                                      </p:to>
                                    </p:set>
                                  </p:childTnLst>
                                </p:cTn>
                              </p:par>
                            </p:childTnLst>
                          </p:cTn>
                        </p:par>
                        <p:par>
                          <p:cTn id="92" fill="hold">
                            <p:stCondLst>
                              <p:cond delay="1290"/>
                            </p:stCondLst>
                            <p:childTnLst>
                              <p:par>
                                <p:cTn id="93" presetID="1" presetClass="entr" presetSubtype="0" fill="hold" grpId="0" nodeType="afterEffect">
                                  <p:stCondLst>
                                    <p:cond delay="250"/>
                                  </p:stCondLst>
                                  <p:childTnLst>
                                    <p:set>
                                      <p:cBhvr>
                                        <p:cTn id="94" dur="1" fill="hold">
                                          <p:stCondLst>
                                            <p:cond delay="9"/>
                                          </p:stCondLst>
                                        </p:cTn>
                                        <p:tgtEl>
                                          <p:spTgt spid="8">
                                            <p:graphicEl>
                                              <a:chart seriesIdx="-4" categoryIdx="27" bldStep="category"/>
                                            </p:graphicEl>
                                          </p:spTgt>
                                        </p:tgtEl>
                                        <p:attrNameLst>
                                          <p:attrName>style.visibility</p:attrName>
                                        </p:attrNameLst>
                                      </p:cBhvr>
                                      <p:to>
                                        <p:strVal val="visible"/>
                                      </p:to>
                                    </p:set>
                                  </p:childTnLst>
                                </p:cTn>
                              </p:par>
                            </p:childTnLst>
                          </p:cTn>
                        </p:par>
                        <p:par>
                          <p:cTn id="95" fill="hold">
                            <p:stCondLst>
                              <p:cond delay="1550"/>
                            </p:stCondLst>
                            <p:childTnLst>
                              <p:par>
                                <p:cTn id="96" presetID="1" presetClass="entr" presetSubtype="0" fill="hold" grpId="0" nodeType="afterEffect">
                                  <p:stCondLst>
                                    <p:cond delay="250"/>
                                  </p:stCondLst>
                                  <p:childTnLst>
                                    <p:set>
                                      <p:cBhvr>
                                        <p:cTn id="97" dur="1" fill="hold">
                                          <p:stCondLst>
                                            <p:cond delay="9"/>
                                          </p:stCondLst>
                                        </p:cTn>
                                        <p:tgtEl>
                                          <p:spTgt spid="8">
                                            <p:graphicEl>
                                              <a:chart seriesIdx="-4" categoryIdx="28" bldStep="category"/>
                                            </p:graphicEl>
                                          </p:spTgt>
                                        </p:tgtEl>
                                        <p:attrNameLst>
                                          <p:attrName>style.visibility</p:attrName>
                                        </p:attrNameLst>
                                      </p:cBhvr>
                                      <p:to>
                                        <p:strVal val="visible"/>
                                      </p:to>
                                    </p:set>
                                  </p:childTnLst>
                                </p:cTn>
                              </p:par>
                            </p:childTnLst>
                          </p:cTn>
                        </p:par>
                        <p:par>
                          <p:cTn id="98" fill="hold">
                            <p:stCondLst>
                              <p:cond delay="1810"/>
                            </p:stCondLst>
                            <p:childTnLst>
                              <p:par>
                                <p:cTn id="99" presetID="1" presetClass="entr" presetSubtype="0" fill="hold" grpId="0" nodeType="afterEffect">
                                  <p:stCondLst>
                                    <p:cond delay="250"/>
                                  </p:stCondLst>
                                  <p:childTnLst>
                                    <p:set>
                                      <p:cBhvr>
                                        <p:cTn id="100" dur="1" fill="hold">
                                          <p:stCondLst>
                                            <p:cond delay="9"/>
                                          </p:stCondLst>
                                        </p:cTn>
                                        <p:tgtEl>
                                          <p:spTgt spid="8">
                                            <p:graphicEl>
                                              <a:chart seriesIdx="-4" categoryIdx="29" bldStep="category"/>
                                            </p:graphic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250"/>
                                  </p:stCondLst>
                                  <p:childTnLst>
                                    <p:set>
                                      <p:cBhvr>
                                        <p:cTn id="107" dur="1" fill="hold">
                                          <p:stCondLst>
                                            <p:cond delay="9"/>
                                          </p:stCondLst>
                                        </p:cTn>
                                        <p:tgtEl>
                                          <p:spTgt spid="8">
                                            <p:graphicEl>
                                              <a:chart seriesIdx="-4" categoryIdx="30" bldStep="category"/>
                                            </p:graphicEl>
                                          </p:spTgt>
                                        </p:tgtEl>
                                        <p:attrNameLst>
                                          <p:attrName>style.visibility</p:attrName>
                                        </p:attrNameLst>
                                      </p:cBhvr>
                                      <p:to>
                                        <p:strVal val="visible"/>
                                      </p:to>
                                    </p:set>
                                  </p:childTnLst>
                                </p:cTn>
                              </p:par>
                            </p:childTnLst>
                          </p:cTn>
                        </p:par>
                        <p:par>
                          <p:cTn id="108" fill="hold">
                            <p:stCondLst>
                              <p:cond delay="260"/>
                            </p:stCondLst>
                            <p:childTnLst>
                              <p:par>
                                <p:cTn id="109" presetID="1" presetClass="entr" presetSubtype="0" fill="hold" grpId="0" nodeType="afterEffect">
                                  <p:stCondLst>
                                    <p:cond delay="250"/>
                                  </p:stCondLst>
                                  <p:childTnLst>
                                    <p:set>
                                      <p:cBhvr>
                                        <p:cTn id="110" dur="1" fill="hold">
                                          <p:stCondLst>
                                            <p:cond delay="9"/>
                                          </p:stCondLst>
                                        </p:cTn>
                                        <p:tgtEl>
                                          <p:spTgt spid="8">
                                            <p:graphicEl>
                                              <a:chart seriesIdx="-4" categoryIdx="31" bldStep="category"/>
                                            </p:graphicEl>
                                          </p:spTgt>
                                        </p:tgtEl>
                                        <p:attrNameLst>
                                          <p:attrName>style.visibility</p:attrName>
                                        </p:attrNameLst>
                                      </p:cBhvr>
                                      <p:to>
                                        <p:strVal val="visible"/>
                                      </p:to>
                                    </p:set>
                                  </p:childTnLst>
                                </p:cTn>
                              </p:par>
                            </p:childTnLst>
                          </p:cTn>
                        </p:par>
                        <p:par>
                          <p:cTn id="111" fill="hold">
                            <p:stCondLst>
                              <p:cond delay="520"/>
                            </p:stCondLst>
                            <p:childTnLst>
                              <p:par>
                                <p:cTn id="112" presetID="1" presetClass="entr" presetSubtype="0" fill="hold" grpId="0" nodeType="afterEffect">
                                  <p:stCondLst>
                                    <p:cond delay="250"/>
                                  </p:stCondLst>
                                  <p:childTnLst>
                                    <p:set>
                                      <p:cBhvr>
                                        <p:cTn id="113" dur="1" fill="hold">
                                          <p:stCondLst>
                                            <p:cond delay="9"/>
                                          </p:stCondLst>
                                        </p:cTn>
                                        <p:tgtEl>
                                          <p:spTgt spid="8">
                                            <p:graphicEl>
                                              <a:chart seriesIdx="-4" categoryIdx="32" bldStep="category"/>
                                            </p:graphicEl>
                                          </p:spTgt>
                                        </p:tgtEl>
                                        <p:attrNameLst>
                                          <p:attrName>style.visibility</p:attrName>
                                        </p:attrNameLst>
                                      </p:cBhvr>
                                      <p:to>
                                        <p:strVal val="visible"/>
                                      </p:to>
                                    </p:set>
                                  </p:childTnLst>
                                </p:cTn>
                              </p:par>
                            </p:childTnLst>
                          </p:cTn>
                        </p:par>
                        <p:par>
                          <p:cTn id="114" fill="hold">
                            <p:stCondLst>
                              <p:cond delay="780"/>
                            </p:stCondLst>
                            <p:childTnLst>
                              <p:par>
                                <p:cTn id="115" presetID="1" presetClass="entr" presetSubtype="0" fill="hold" grpId="0" nodeType="afterEffect">
                                  <p:stCondLst>
                                    <p:cond delay="250"/>
                                  </p:stCondLst>
                                  <p:childTnLst>
                                    <p:set>
                                      <p:cBhvr>
                                        <p:cTn id="116" dur="1" fill="hold">
                                          <p:stCondLst>
                                            <p:cond delay="9"/>
                                          </p:stCondLst>
                                        </p:cTn>
                                        <p:tgtEl>
                                          <p:spTgt spid="8">
                                            <p:graphicEl>
                                              <a:chart seriesIdx="-4" categoryIdx="33" bldStep="category"/>
                                            </p:graphicEl>
                                          </p:spTgt>
                                        </p:tgtEl>
                                        <p:attrNameLst>
                                          <p:attrName>style.visibility</p:attrName>
                                        </p:attrNameLst>
                                      </p:cBhvr>
                                      <p:to>
                                        <p:strVal val="visible"/>
                                      </p:to>
                                    </p:set>
                                  </p:childTnLst>
                                </p:cTn>
                              </p:par>
                            </p:childTnLst>
                          </p:cTn>
                        </p:par>
                        <p:par>
                          <p:cTn id="117" fill="hold">
                            <p:stCondLst>
                              <p:cond delay="1040"/>
                            </p:stCondLst>
                            <p:childTnLst>
                              <p:par>
                                <p:cTn id="118" presetID="1" presetClass="entr" presetSubtype="0" fill="hold" grpId="0" nodeType="afterEffect">
                                  <p:stCondLst>
                                    <p:cond delay="250"/>
                                  </p:stCondLst>
                                  <p:childTnLst>
                                    <p:set>
                                      <p:cBhvr>
                                        <p:cTn id="119" dur="1" fill="hold">
                                          <p:stCondLst>
                                            <p:cond delay="9"/>
                                          </p:stCondLst>
                                        </p:cTn>
                                        <p:tgtEl>
                                          <p:spTgt spid="8">
                                            <p:graphicEl>
                                              <a:chart seriesIdx="-4" categoryIdx="34" bldStep="category"/>
                                            </p:graphicEl>
                                          </p:spTgt>
                                        </p:tgtEl>
                                        <p:attrNameLst>
                                          <p:attrName>style.visibility</p:attrName>
                                        </p:attrNameLst>
                                      </p:cBhvr>
                                      <p:to>
                                        <p:strVal val="visible"/>
                                      </p:to>
                                    </p:set>
                                  </p:childTnLst>
                                </p:cTn>
                              </p:par>
                            </p:childTnLst>
                          </p:cTn>
                        </p:par>
                        <p:par>
                          <p:cTn id="120" fill="hold">
                            <p:stCondLst>
                              <p:cond delay="1300"/>
                            </p:stCondLst>
                            <p:childTnLst>
                              <p:par>
                                <p:cTn id="121" presetID="1" presetClass="entr" presetSubtype="0" fill="hold" grpId="0" nodeType="afterEffect">
                                  <p:stCondLst>
                                    <p:cond delay="250"/>
                                  </p:stCondLst>
                                  <p:childTnLst>
                                    <p:set>
                                      <p:cBhvr>
                                        <p:cTn id="122" dur="1" fill="hold">
                                          <p:stCondLst>
                                            <p:cond delay="9"/>
                                          </p:stCondLst>
                                        </p:cTn>
                                        <p:tgtEl>
                                          <p:spTgt spid="8">
                                            <p:graphicEl>
                                              <a:chart seriesIdx="-4" categoryIdx="35" bldStep="category"/>
                                            </p:graphicEl>
                                          </p:spTgt>
                                        </p:tgtEl>
                                        <p:attrNameLst>
                                          <p:attrName>style.visibility</p:attrName>
                                        </p:attrNameLst>
                                      </p:cBhvr>
                                      <p:to>
                                        <p:strVal val="visible"/>
                                      </p:to>
                                    </p:set>
                                  </p:childTnLst>
                                </p:cTn>
                              </p:par>
                            </p:childTnLst>
                          </p:cTn>
                        </p:par>
                        <p:par>
                          <p:cTn id="123" fill="hold">
                            <p:stCondLst>
                              <p:cond delay="1560"/>
                            </p:stCondLst>
                            <p:childTnLst>
                              <p:par>
                                <p:cTn id="124" presetID="1" presetClass="entr" presetSubtype="0" fill="hold" grpId="0" nodeType="afterEffect">
                                  <p:stCondLst>
                                    <p:cond delay="250"/>
                                  </p:stCondLst>
                                  <p:childTnLst>
                                    <p:set>
                                      <p:cBhvr>
                                        <p:cTn id="125" dur="1" fill="hold">
                                          <p:stCondLst>
                                            <p:cond delay="9"/>
                                          </p:stCondLst>
                                        </p:cTn>
                                        <p:tgtEl>
                                          <p:spTgt spid="8">
                                            <p:graphicEl>
                                              <a:chart seriesIdx="-4" categoryIdx="36" bldStep="category"/>
                                            </p:graphicEl>
                                          </p:spTgt>
                                        </p:tgtEl>
                                        <p:attrNameLst>
                                          <p:attrName>style.visibility</p:attrName>
                                        </p:attrNameLst>
                                      </p:cBhvr>
                                      <p:to>
                                        <p:strVal val="visible"/>
                                      </p:to>
                                    </p:set>
                                  </p:childTnLst>
                                </p:cTn>
                              </p:par>
                            </p:childTnLst>
                          </p:cTn>
                        </p:par>
                        <p:par>
                          <p:cTn id="126" fill="hold">
                            <p:stCondLst>
                              <p:cond delay="1820"/>
                            </p:stCondLst>
                            <p:childTnLst>
                              <p:par>
                                <p:cTn id="127" presetID="1" presetClass="entr" presetSubtype="0" fill="hold" grpId="0" nodeType="afterEffect">
                                  <p:stCondLst>
                                    <p:cond delay="250"/>
                                  </p:stCondLst>
                                  <p:childTnLst>
                                    <p:set>
                                      <p:cBhvr>
                                        <p:cTn id="128" dur="1" fill="hold">
                                          <p:stCondLst>
                                            <p:cond delay="9"/>
                                          </p:stCondLst>
                                        </p:cTn>
                                        <p:tgtEl>
                                          <p:spTgt spid="8">
                                            <p:graphicEl>
                                              <a:chart seriesIdx="-4" categoryIdx="37" bldStep="category"/>
                                            </p:graphicEl>
                                          </p:spTgt>
                                        </p:tgtEl>
                                        <p:attrNameLst>
                                          <p:attrName>style.visibility</p:attrName>
                                        </p:attrNameLst>
                                      </p:cBhvr>
                                      <p:to>
                                        <p:strVal val="visible"/>
                                      </p:to>
                                    </p:set>
                                  </p:childTnLst>
                                </p:cTn>
                              </p:par>
                            </p:childTnLst>
                          </p:cTn>
                        </p:par>
                        <p:par>
                          <p:cTn id="129" fill="hold">
                            <p:stCondLst>
                              <p:cond delay="2080"/>
                            </p:stCondLst>
                            <p:childTnLst>
                              <p:par>
                                <p:cTn id="130" presetID="1" presetClass="entr" presetSubtype="0" fill="hold" grpId="0" nodeType="afterEffect">
                                  <p:stCondLst>
                                    <p:cond delay="250"/>
                                  </p:stCondLst>
                                  <p:childTnLst>
                                    <p:set>
                                      <p:cBhvr>
                                        <p:cTn id="131" dur="1" fill="hold">
                                          <p:stCondLst>
                                            <p:cond delay="9"/>
                                          </p:stCondLst>
                                        </p:cTn>
                                        <p:tgtEl>
                                          <p:spTgt spid="8">
                                            <p:graphicEl>
                                              <a:chart seriesIdx="-4" categoryIdx="38" bldStep="category"/>
                                            </p:graphicEl>
                                          </p:spTgt>
                                        </p:tgtEl>
                                        <p:attrNameLst>
                                          <p:attrName>style.visibility</p:attrName>
                                        </p:attrNameLst>
                                      </p:cBhvr>
                                      <p:to>
                                        <p:strVal val="visible"/>
                                      </p:to>
                                    </p:set>
                                  </p:childTnLst>
                                </p:cTn>
                              </p:par>
                            </p:childTnLst>
                          </p:cTn>
                        </p:par>
                        <p:par>
                          <p:cTn id="132" fill="hold">
                            <p:stCondLst>
                              <p:cond delay="2340"/>
                            </p:stCondLst>
                            <p:childTnLst>
                              <p:par>
                                <p:cTn id="133" presetID="1" presetClass="entr" presetSubtype="0" fill="hold" grpId="0" nodeType="afterEffect">
                                  <p:stCondLst>
                                    <p:cond delay="250"/>
                                  </p:stCondLst>
                                  <p:childTnLst>
                                    <p:set>
                                      <p:cBhvr>
                                        <p:cTn id="134" dur="1" fill="hold">
                                          <p:stCondLst>
                                            <p:cond delay="9"/>
                                          </p:stCondLst>
                                        </p:cTn>
                                        <p:tgtEl>
                                          <p:spTgt spid="8">
                                            <p:graphicEl>
                                              <a:chart seriesIdx="-4" categoryIdx="39" bldStep="category"/>
                                            </p:graphicEl>
                                          </p:spTgt>
                                        </p:tgtEl>
                                        <p:attrNameLst>
                                          <p:attrName>style.visibility</p:attrName>
                                        </p:attrNameLst>
                                      </p:cBhvr>
                                      <p:to>
                                        <p:strVal val="visible"/>
                                      </p:to>
                                    </p:set>
                                  </p:childTnLst>
                                </p:cTn>
                              </p:par>
                            </p:childTnLst>
                          </p:cTn>
                        </p:par>
                        <p:par>
                          <p:cTn id="135" fill="hold">
                            <p:stCondLst>
                              <p:cond delay="2600"/>
                            </p:stCondLst>
                            <p:childTnLst>
                              <p:par>
                                <p:cTn id="136" presetID="1" presetClass="entr" presetSubtype="0" fill="hold" grpId="0" nodeType="afterEffect">
                                  <p:stCondLst>
                                    <p:cond delay="250"/>
                                  </p:stCondLst>
                                  <p:childTnLst>
                                    <p:set>
                                      <p:cBhvr>
                                        <p:cTn id="137" dur="1" fill="hold">
                                          <p:stCondLst>
                                            <p:cond delay="9"/>
                                          </p:stCondLst>
                                        </p:cTn>
                                        <p:tgtEl>
                                          <p:spTgt spid="8">
                                            <p:graphicEl>
                                              <a:chart seriesIdx="-4" categoryIdx="40" bldStep="category"/>
                                            </p:graphicEl>
                                          </p:spTgt>
                                        </p:tgtEl>
                                        <p:attrNameLst>
                                          <p:attrName>style.visibility</p:attrName>
                                        </p:attrNameLst>
                                      </p:cBhvr>
                                      <p:to>
                                        <p:strVal val="visible"/>
                                      </p:to>
                                    </p:set>
                                  </p:childTnLst>
                                </p:cTn>
                              </p:par>
                            </p:childTnLst>
                          </p:cTn>
                        </p:par>
                        <p:par>
                          <p:cTn id="138" fill="hold">
                            <p:stCondLst>
                              <p:cond delay="2860"/>
                            </p:stCondLst>
                            <p:childTnLst>
                              <p:par>
                                <p:cTn id="139" presetID="1" presetClass="entr" presetSubtype="0" fill="hold" grpId="0" nodeType="afterEffect">
                                  <p:stCondLst>
                                    <p:cond delay="250"/>
                                  </p:stCondLst>
                                  <p:childTnLst>
                                    <p:set>
                                      <p:cBhvr>
                                        <p:cTn id="140" dur="1" fill="hold">
                                          <p:stCondLst>
                                            <p:cond delay="9"/>
                                          </p:stCondLst>
                                        </p:cTn>
                                        <p:tgtEl>
                                          <p:spTgt spid="8">
                                            <p:graphicEl>
                                              <a:chart seriesIdx="-4" categoryIdx="41" bldStep="category"/>
                                            </p:graphicEl>
                                          </p:spTgt>
                                        </p:tgtEl>
                                        <p:attrNameLst>
                                          <p:attrName>style.visibility</p:attrName>
                                        </p:attrNameLst>
                                      </p:cBhvr>
                                      <p:to>
                                        <p:strVal val="visible"/>
                                      </p:to>
                                    </p:set>
                                  </p:childTnLst>
                                </p:cTn>
                              </p:par>
                            </p:childTnLst>
                          </p:cTn>
                        </p:par>
                        <p:par>
                          <p:cTn id="141" fill="hold">
                            <p:stCondLst>
                              <p:cond delay="3120"/>
                            </p:stCondLst>
                            <p:childTnLst>
                              <p:par>
                                <p:cTn id="142" presetID="1" presetClass="entr" presetSubtype="0" fill="hold" grpId="0" nodeType="afterEffect">
                                  <p:stCondLst>
                                    <p:cond delay="250"/>
                                  </p:stCondLst>
                                  <p:childTnLst>
                                    <p:set>
                                      <p:cBhvr>
                                        <p:cTn id="143" dur="1" fill="hold">
                                          <p:stCondLst>
                                            <p:cond delay="9"/>
                                          </p:stCondLst>
                                        </p:cTn>
                                        <p:tgtEl>
                                          <p:spTgt spid="8">
                                            <p:graphicEl>
                                              <a:chart seriesIdx="-4" categoryIdx="42" bldStep="category"/>
                                            </p:graphicEl>
                                          </p:spTgt>
                                        </p:tgtEl>
                                        <p:attrNameLst>
                                          <p:attrName>style.visibility</p:attrName>
                                        </p:attrNameLst>
                                      </p:cBhvr>
                                      <p:to>
                                        <p:strVal val="visible"/>
                                      </p:to>
                                    </p:set>
                                  </p:childTnLst>
                                </p:cTn>
                              </p:par>
                            </p:childTnLst>
                          </p:cTn>
                        </p:par>
                        <p:par>
                          <p:cTn id="144" fill="hold">
                            <p:stCondLst>
                              <p:cond delay="3380"/>
                            </p:stCondLst>
                            <p:childTnLst>
                              <p:par>
                                <p:cTn id="145" presetID="1" presetClass="entr" presetSubtype="0" fill="hold" grpId="0" nodeType="afterEffect">
                                  <p:stCondLst>
                                    <p:cond delay="250"/>
                                  </p:stCondLst>
                                  <p:childTnLst>
                                    <p:set>
                                      <p:cBhvr>
                                        <p:cTn id="146" dur="1" fill="hold">
                                          <p:stCondLst>
                                            <p:cond delay="9"/>
                                          </p:stCondLst>
                                        </p:cTn>
                                        <p:tgtEl>
                                          <p:spTgt spid="8">
                                            <p:graphicEl>
                                              <a:chart seriesIdx="-4" categoryIdx="43" bldStep="category"/>
                                            </p:graphicEl>
                                          </p:spTgt>
                                        </p:tgtEl>
                                        <p:attrNameLst>
                                          <p:attrName>style.visibility</p:attrName>
                                        </p:attrNameLst>
                                      </p:cBhvr>
                                      <p:to>
                                        <p:strVal val="visible"/>
                                      </p:to>
                                    </p:set>
                                  </p:childTnLst>
                                </p:cTn>
                              </p:par>
                            </p:childTnLst>
                          </p:cTn>
                        </p:par>
                        <p:par>
                          <p:cTn id="147" fill="hold">
                            <p:stCondLst>
                              <p:cond delay="3640"/>
                            </p:stCondLst>
                            <p:childTnLst>
                              <p:par>
                                <p:cTn id="148" presetID="1" presetClass="entr" presetSubtype="0" fill="hold" grpId="0" nodeType="afterEffect">
                                  <p:stCondLst>
                                    <p:cond delay="250"/>
                                  </p:stCondLst>
                                  <p:childTnLst>
                                    <p:set>
                                      <p:cBhvr>
                                        <p:cTn id="149" dur="1" fill="hold">
                                          <p:stCondLst>
                                            <p:cond delay="9"/>
                                          </p:stCondLst>
                                        </p:cTn>
                                        <p:tgtEl>
                                          <p:spTgt spid="8">
                                            <p:graphicEl>
                                              <a:chart seriesIdx="-4" categoryIdx="44" bldStep="category"/>
                                            </p:graphicEl>
                                          </p:spTgt>
                                        </p:tgtEl>
                                        <p:attrNameLst>
                                          <p:attrName>style.visibility</p:attrName>
                                        </p:attrNameLst>
                                      </p:cBhvr>
                                      <p:to>
                                        <p:strVal val="visible"/>
                                      </p:to>
                                    </p:set>
                                  </p:childTnLst>
                                </p:cTn>
                              </p:par>
                            </p:childTnLst>
                          </p:cTn>
                        </p:par>
                        <p:par>
                          <p:cTn id="150" fill="hold">
                            <p:stCondLst>
                              <p:cond delay="3900"/>
                            </p:stCondLst>
                            <p:childTnLst>
                              <p:par>
                                <p:cTn id="151" presetID="1" presetClass="entr" presetSubtype="0" fill="hold" grpId="0" nodeType="afterEffect">
                                  <p:stCondLst>
                                    <p:cond delay="250"/>
                                  </p:stCondLst>
                                  <p:childTnLst>
                                    <p:set>
                                      <p:cBhvr>
                                        <p:cTn id="152" dur="1" fill="hold">
                                          <p:stCondLst>
                                            <p:cond delay="9"/>
                                          </p:stCondLst>
                                        </p:cTn>
                                        <p:tgtEl>
                                          <p:spTgt spid="8">
                                            <p:graphicEl>
                                              <a:chart seriesIdx="-4" categoryIdx="45" bldStep="category"/>
                                            </p:graphicEl>
                                          </p:spTgt>
                                        </p:tgtEl>
                                        <p:attrNameLst>
                                          <p:attrName>style.visibility</p:attrName>
                                        </p:attrNameLst>
                                      </p:cBhvr>
                                      <p:to>
                                        <p:strVal val="visible"/>
                                      </p:to>
                                    </p:set>
                                  </p:childTnLst>
                                </p:cTn>
                              </p:par>
                            </p:childTnLst>
                          </p:cTn>
                        </p:par>
                        <p:par>
                          <p:cTn id="153" fill="hold">
                            <p:stCondLst>
                              <p:cond delay="4160"/>
                            </p:stCondLst>
                            <p:childTnLst>
                              <p:par>
                                <p:cTn id="154" presetID="1" presetClass="entr" presetSubtype="0" fill="hold" grpId="0" nodeType="afterEffect">
                                  <p:stCondLst>
                                    <p:cond delay="250"/>
                                  </p:stCondLst>
                                  <p:childTnLst>
                                    <p:set>
                                      <p:cBhvr>
                                        <p:cTn id="155" dur="1" fill="hold">
                                          <p:stCondLst>
                                            <p:cond delay="9"/>
                                          </p:stCondLst>
                                        </p:cTn>
                                        <p:tgtEl>
                                          <p:spTgt spid="8">
                                            <p:graphicEl>
                                              <a:chart seriesIdx="-4" categoryIdx="46" bldStep="category"/>
                                            </p:graphicEl>
                                          </p:spTgt>
                                        </p:tgtEl>
                                        <p:attrNameLst>
                                          <p:attrName>style.visibility</p:attrName>
                                        </p:attrNameLst>
                                      </p:cBhvr>
                                      <p:to>
                                        <p:strVal val="visible"/>
                                      </p:to>
                                    </p:set>
                                  </p:childTnLst>
                                </p:cTn>
                              </p:par>
                            </p:childTnLst>
                          </p:cTn>
                        </p:par>
                        <p:par>
                          <p:cTn id="156" fill="hold">
                            <p:stCondLst>
                              <p:cond delay="4420"/>
                            </p:stCondLst>
                            <p:childTnLst>
                              <p:par>
                                <p:cTn id="157" presetID="1" presetClass="entr" presetSubtype="0" fill="hold" grpId="0" nodeType="afterEffect">
                                  <p:stCondLst>
                                    <p:cond delay="250"/>
                                  </p:stCondLst>
                                  <p:childTnLst>
                                    <p:set>
                                      <p:cBhvr>
                                        <p:cTn id="158" dur="1" fill="hold">
                                          <p:stCondLst>
                                            <p:cond delay="9"/>
                                          </p:stCondLst>
                                        </p:cTn>
                                        <p:tgtEl>
                                          <p:spTgt spid="8">
                                            <p:graphicEl>
                                              <a:chart seriesIdx="-4" categoryIdx="47" bldStep="category"/>
                                            </p:graphicEl>
                                          </p:spTgt>
                                        </p:tgtEl>
                                        <p:attrNameLst>
                                          <p:attrName>style.visibility</p:attrName>
                                        </p:attrNameLst>
                                      </p:cBhvr>
                                      <p:to>
                                        <p:strVal val="visible"/>
                                      </p:to>
                                    </p:set>
                                  </p:childTnLst>
                                </p:cTn>
                              </p:par>
                            </p:childTnLst>
                          </p:cTn>
                        </p:par>
                        <p:par>
                          <p:cTn id="159" fill="hold">
                            <p:stCondLst>
                              <p:cond delay="4680"/>
                            </p:stCondLst>
                            <p:childTnLst>
                              <p:par>
                                <p:cTn id="160" presetID="1" presetClass="entr" presetSubtype="0" fill="hold" grpId="0" nodeType="afterEffect">
                                  <p:stCondLst>
                                    <p:cond delay="250"/>
                                  </p:stCondLst>
                                  <p:childTnLst>
                                    <p:set>
                                      <p:cBhvr>
                                        <p:cTn id="161" dur="1" fill="hold">
                                          <p:stCondLst>
                                            <p:cond delay="9"/>
                                          </p:stCondLst>
                                        </p:cTn>
                                        <p:tgtEl>
                                          <p:spTgt spid="8">
                                            <p:graphicEl>
                                              <a:chart seriesIdx="-4" categoryIdx="48" bldStep="category"/>
                                            </p:graphicEl>
                                          </p:spTgt>
                                        </p:tgtEl>
                                        <p:attrNameLst>
                                          <p:attrName>style.visibility</p:attrName>
                                        </p:attrNameLst>
                                      </p:cBhvr>
                                      <p:to>
                                        <p:strVal val="visible"/>
                                      </p:to>
                                    </p:set>
                                  </p:childTnLst>
                                </p:cTn>
                              </p:par>
                            </p:childTnLst>
                          </p:cTn>
                        </p:par>
                        <p:par>
                          <p:cTn id="162" fill="hold">
                            <p:stCondLst>
                              <p:cond delay="4940"/>
                            </p:stCondLst>
                            <p:childTnLst>
                              <p:par>
                                <p:cTn id="163" presetID="1" presetClass="entr" presetSubtype="0" fill="hold" grpId="0" nodeType="afterEffect">
                                  <p:stCondLst>
                                    <p:cond delay="250"/>
                                  </p:stCondLst>
                                  <p:childTnLst>
                                    <p:set>
                                      <p:cBhvr>
                                        <p:cTn id="164" dur="1" fill="hold">
                                          <p:stCondLst>
                                            <p:cond delay="9"/>
                                          </p:stCondLst>
                                        </p:cTn>
                                        <p:tgtEl>
                                          <p:spTgt spid="8">
                                            <p:graphicEl>
                                              <a:chart seriesIdx="-4" categoryIdx="49" bldStep="category"/>
                                            </p:graphicEl>
                                          </p:spTgt>
                                        </p:tgtEl>
                                        <p:attrNameLst>
                                          <p:attrName>style.visibility</p:attrName>
                                        </p:attrNameLst>
                                      </p:cBhvr>
                                      <p:to>
                                        <p:strVal val="visible"/>
                                      </p:to>
                                    </p:set>
                                  </p:childTnLst>
                                </p:cTn>
                              </p:par>
                            </p:childTnLst>
                          </p:cTn>
                        </p:par>
                        <p:par>
                          <p:cTn id="165" fill="hold">
                            <p:stCondLst>
                              <p:cond delay="5200"/>
                            </p:stCondLst>
                            <p:childTnLst>
                              <p:par>
                                <p:cTn id="166" presetID="1" presetClass="entr" presetSubtype="0" fill="hold" grpId="0" nodeType="afterEffect">
                                  <p:stCondLst>
                                    <p:cond delay="250"/>
                                  </p:stCondLst>
                                  <p:childTnLst>
                                    <p:set>
                                      <p:cBhvr>
                                        <p:cTn id="167" dur="1" fill="hold">
                                          <p:stCondLst>
                                            <p:cond delay="9"/>
                                          </p:stCondLst>
                                        </p:cTn>
                                        <p:tgtEl>
                                          <p:spTgt spid="8">
                                            <p:graphicEl>
                                              <a:chart seriesIdx="-4" categoryIdx="50" bldStep="category"/>
                                            </p:graphicEl>
                                          </p:spTgt>
                                        </p:tgtEl>
                                        <p:attrNameLst>
                                          <p:attrName>style.visibility</p:attrName>
                                        </p:attrNameLst>
                                      </p:cBhvr>
                                      <p:to>
                                        <p:strVal val="visible"/>
                                      </p:to>
                                    </p:set>
                                  </p:childTnLst>
                                </p:cTn>
                              </p:par>
                            </p:childTnLst>
                          </p:cTn>
                        </p:par>
                        <p:par>
                          <p:cTn id="168" fill="hold">
                            <p:stCondLst>
                              <p:cond delay="5460"/>
                            </p:stCondLst>
                            <p:childTnLst>
                              <p:par>
                                <p:cTn id="169" presetID="1" presetClass="entr" presetSubtype="0" fill="hold" grpId="0" nodeType="afterEffect">
                                  <p:stCondLst>
                                    <p:cond delay="250"/>
                                  </p:stCondLst>
                                  <p:childTnLst>
                                    <p:set>
                                      <p:cBhvr>
                                        <p:cTn id="170" dur="1" fill="hold">
                                          <p:stCondLst>
                                            <p:cond delay="9"/>
                                          </p:stCondLst>
                                        </p:cTn>
                                        <p:tgtEl>
                                          <p:spTgt spid="8">
                                            <p:graphicEl>
                                              <a:chart seriesIdx="-4" categoryIdx="51" bldStep="category"/>
                                            </p:graphicEl>
                                          </p:spTgt>
                                        </p:tgtEl>
                                        <p:attrNameLst>
                                          <p:attrName>style.visibility</p:attrName>
                                        </p:attrNameLst>
                                      </p:cBhvr>
                                      <p:to>
                                        <p:strVal val="visible"/>
                                      </p:to>
                                    </p:set>
                                  </p:childTnLst>
                                </p:cTn>
                              </p:par>
                            </p:childTnLst>
                          </p:cTn>
                        </p:par>
                        <p:par>
                          <p:cTn id="171" fill="hold">
                            <p:stCondLst>
                              <p:cond delay="5720"/>
                            </p:stCondLst>
                            <p:childTnLst>
                              <p:par>
                                <p:cTn id="172" presetID="1" presetClass="entr" presetSubtype="0" fill="hold" grpId="0" nodeType="afterEffect">
                                  <p:stCondLst>
                                    <p:cond delay="250"/>
                                  </p:stCondLst>
                                  <p:childTnLst>
                                    <p:set>
                                      <p:cBhvr>
                                        <p:cTn id="173" dur="1" fill="hold">
                                          <p:stCondLst>
                                            <p:cond delay="9"/>
                                          </p:stCondLst>
                                        </p:cTn>
                                        <p:tgtEl>
                                          <p:spTgt spid="8">
                                            <p:graphicEl>
                                              <a:chart seriesIdx="-4" categoryIdx="52" bldStep="category"/>
                                            </p:graphicEl>
                                          </p:spTgt>
                                        </p:tgtEl>
                                        <p:attrNameLst>
                                          <p:attrName>style.visibility</p:attrName>
                                        </p:attrNameLst>
                                      </p:cBhvr>
                                      <p:to>
                                        <p:strVal val="visible"/>
                                      </p:to>
                                    </p:set>
                                  </p:childTnLst>
                                </p:cTn>
                              </p:par>
                            </p:childTnLst>
                          </p:cTn>
                        </p:par>
                        <p:par>
                          <p:cTn id="174" fill="hold">
                            <p:stCondLst>
                              <p:cond delay="5980"/>
                            </p:stCondLst>
                            <p:childTnLst>
                              <p:par>
                                <p:cTn id="175" presetID="1" presetClass="entr" presetSubtype="0" fill="hold" grpId="0" nodeType="afterEffect">
                                  <p:stCondLst>
                                    <p:cond delay="250"/>
                                  </p:stCondLst>
                                  <p:childTnLst>
                                    <p:set>
                                      <p:cBhvr>
                                        <p:cTn id="176" dur="1" fill="hold">
                                          <p:stCondLst>
                                            <p:cond delay="9"/>
                                          </p:stCondLst>
                                        </p:cTn>
                                        <p:tgtEl>
                                          <p:spTgt spid="8">
                                            <p:graphicEl>
                                              <a:chart seriesIdx="-4" categoryIdx="53" bldStep="category"/>
                                            </p:graphicEl>
                                          </p:spTgt>
                                        </p:tgtEl>
                                        <p:attrNameLst>
                                          <p:attrName>style.visibility</p:attrName>
                                        </p:attrNameLst>
                                      </p:cBhvr>
                                      <p:to>
                                        <p:strVal val="visible"/>
                                      </p:to>
                                    </p:set>
                                  </p:childTnLst>
                                </p:cTn>
                              </p:par>
                            </p:childTnLst>
                          </p:cTn>
                        </p:par>
                        <p:par>
                          <p:cTn id="177" fill="hold">
                            <p:stCondLst>
                              <p:cond delay="6240"/>
                            </p:stCondLst>
                            <p:childTnLst>
                              <p:par>
                                <p:cTn id="178" presetID="1" presetClass="entr" presetSubtype="0" fill="hold" grpId="0" nodeType="afterEffect">
                                  <p:stCondLst>
                                    <p:cond delay="250"/>
                                  </p:stCondLst>
                                  <p:childTnLst>
                                    <p:set>
                                      <p:cBhvr>
                                        <p:cTn id="179" dur="1" fill="hold">
                                          <p:stCondLst>
                                            <p:cond delay="9"/>
                                          </p:stCondLst>
                                        </p:cTn>
                                        <p:tgtEl>
                                          <p:spTgt spid="8">
                                            <p:graphicEl>
                                              <a:chart seriesIdx="-4" categoryIdx="54" bldStep="category"/>
                                            </p:graphicEl>
                                          </p:spTgt>
                                        </p:tgtEl>
                                        <p:attrNameLst>
                                          <p:attrName>style.visibility</p:attrName>
                                        </p:attrNameLst>
                                      </p:cBhvr>
                                      <p:to>
                                        <p:strVal val="visible"/>
                                      </p:to>
                                    </p:set>
                                  </p:childTnLst>
                                </p:cTn>
                              </p:par>
                            </p:childTnLst>
                          </p:cTn>
                        </p:par>
                        <p:par>
                          <p:cTn id="180" fill="hold">
                            <p:stCondLst>
                              <p:cond delay="6500"/>
                            </p:stCondLst>
                            <p:childTnLst>
                              <p:par>
                                <p:cTn id="181" presetID="1" presetClass="entr" presetSubtype="0" fill="hold" grpId="0" nodeType="afterEffect">
                                  <p:stCondLst>
                                    <p:cond delay="250"/>
                                  </p:stCondLst>
                                  <p:childTnLst>
                                    <p:set>
                                      <p:cBhvr>
                                        <p:cTn id="182" dur="1" fill="hold">
                                          <p:stCondLst>
                                            <p:cond delay="9"/>
                                          </p:stCondLst>
                                        </p:cTn>
                                        <p:tgtEl>
                                          <p:spTgt spid="8">
                                            <p:graphicEl>
                                              <a:chart seriesIdx="-4" categoryIdx="55" bldStep="category"/>
                                            </p:graphicEl>
                                          </p:spTgt>
                                        </p:tgtEl>
                                        <p:attrNameLst>
                                          <p:attrName>style.visibility</p:attrName>
                                        </p:attrNameLst>
                                      </p:cBhvr>
                                      <p:to>
                                        <p:strVal val="visible"/>
                                      </p:to>
                                    </p:set>
                                  </p:childTnLst>
                                </p:cTn>
                              </p:par>
                            </p:childTnLst>
                          </p:cTn>
                        </p:par>
                        <p:par>
                          <p:cTn id="183" fill="hold">
                            <p:stCondLst>
                              <p:cond delay="6760"/>
                            </p:stCondLst>
                            <p:childTnLst>
                              <p:par>
                                <p:cTn id="184" presetID="1" presetClass="entr" presetSubtype="0" fill="hold" grpId="0" nodeType="afterEffect">
                                  <p:stCondLst>
                                    <p:cond delay="250"/>
                                  </p:stCondLst>
                                  <p:childTnLst>
                                    <p:set>
                                      <p:cBhvr>
                                        <p:cTn id="185" dur="1" fill="hold">
                                          <p:stCondLst>
                                            <p:cond delay="9"/>
                                          </p:stCondLst>
                                        </p:cTn>
                                        <p:tgtEl>
                                          <p:spTgt spid="8">
                                            <p:graphicEl>
                                              <a:chart seriesIdx="-4" categoryIdx="56" bldStep="category"/>
                                            </p:graphicEl>
                                          </p:spTgt>
                                        </p:tgtEl>
                                        <p:attrNameLst>
                                          <p:attrName>style.visibility</p:attrName>
                                        </p:attrNameLst>
                                      </p:cBhvr>
                                      <p:to>
                                        <p:strVal val="visible"/>
                                      </p:to>
                                    </p:set>
                                  </p:childTnLst>
                                </p:cTn>
                              </p:par>
                            </p:childTnLst>
                          </p:cTn>
                        </p:par>
                        <p:par>
                          <p:cTn id="186" fill="hold">
                            <p:stCondLst>
                              <p:cond delay="7020"/>
                            </p:stCondLst>
                            <p:childTnLst>
                              <p:par>
                                <p:cTn id="187" presetID="1" presetClass="entr" presetSubtype="0" fill="hold" grpId="0" nodeType="afterEffect">
                                  <p:stCondLst>
                                    <p:cond delay="250"/>
                                  </p:stCondLst>
                                  <p:childTnLst>
                                    <p:set>
                                      <p:cBhvr>
                                        <p:cTn id="188" dur="1" fill="hold">
                                          <p:stCondLst>
                                            <p:cond delay="9"/>
                                          </p:stCondLst>
                                        </p:cTn>
                                        <p:tgtEl>
                                          <p:spTgt spid="8">
                                            <p:graphicEl>
                                              <a:chart seriesIdx="-4" categoryIdx="57" bldStep="category"/>
                                            </p:graphicEl>
                                          </p:spTgt>
                                        </p:tgtEl>
                                        <p:attrNameLst>
                                          <p:attrName>style.visibility</p:attrName>
                                        </p:attrNameLst>
                                      </p:cBhvr>
                                      <p:to>
                                        <p:strVal val="visible"/>
                                      </p:to>
                                    </p:set>
                                  </p:childTnLst>
                                </p:cTn>
                              </p:par>
                            </p:childTnLst>
                          </p:cTn>
                        </p:par>
                        <p:par>
                          <p:cTn id="189" fill="hold">
                            <p:stCondLst>
                              <p:cond delay="7280"/>
                            </p:stCondLst>
                            <p:childTnLst>
                              <p:par>
                                <p:cTn id="190" presetID="1" presetClass="entr" presetSubtype="0" fill="hold" grpId="0" nodeType="afterEffect">
                                  <p:stCondLst>
                                    <p:cond delay="250"/>
                                  </p:stCondLst>
                                  <p:childTnLst>
                                    <p:set>
                                      <p:cBhvr>
                                        <p:cTn id="191" dur="1" fill="hold">
                                          <p:stCondLst>
                                            <p:cond delay="9"/>
                                          </p:stCondLst>
                                        </p:cTn>
                                        <p:tgtEl>
                                          <p:spTgt spid="8">
                                            <p:graphicEl>
                                              <a:chart seriesIdx="-4" categoryIdx="58" bldStep="category"/>
                                            </p:graphicEl>
                                          </p:spTgt>
                                        </p:tgtEl>
                                        <p:attrNameLst>
                                          <p:attrName>style.visibility</p:attrName>
                                        </p:attrNameLst>
                                      </p:cBhvr>
                                      <p:to>
                                        <p:strVal val="visible"/>
                                      </p:to>
                                    </p:set>
                                  </p:childTnLst>
                                </p:cTn>
                              </p:par>
                            </p:childTnLst>
                          </p:cTn>
                        </p:par>
                        <p:par>
                          <p:cTn id="192" fill="hold">
                            <p:stCondLst>
                              <p:cond delay="7540"/>
                            </p:stCondLst>
                            <p:childTnLst>
                              <p:par>
                                <p:cTn id="193" presetID="1" presetClass="entr" presetSubtype="0" fill="hold" grpId="0" nodeType="afterEffect">
                                  <p:stCondLst>
                                    <p:cond delay="250"/>
                                  </p:stCondLst>
                                  <p:childTnLst>
                                    <p:set>
                                      <p:cBhvr>
                                        <p:cTn id="194" dur="1" fill="hold">
                                          <p:stCondLst>
                                            <p:cond delay="9"/>
                                          </p:stCondLst>
                                        </p:cTn>
                                        <p:tgtEl>
                                          <p:spTgt spid="8">
                                            <p:graphicEl>
                                              <a:chart seriesIdx="-4" categoryIdx="59" bldStep="category"/>
                                            </p:graphicEl>
                                          </p:spTgt>
                                        </p:tgtEl>
                                        <p:attrNameLst>
                                          <p:attrName>style.visibility</p:attrName>
                                        </p:attrNameLst>
                                      </p:cBhvr>
                                      <p:to>
                                        <p:strVal val="visible"/>
                                      </p:to>
                                    </p:set>
                                  </p:childTnLst>
                                </p:cTn>
                              </p:par>
                            </p:childTnLst>
                          </p:cTn>
                        </p:par>
                        <p:par>
                          <p:cTn id="195" fill="hold">
                            <p:stCondLst>
                              <p:cond delay="7800"/>
                            </p:stCondLst>
                            <p:childTnLst>
                              <p:par>
                                <p:cTn id="196" presetID="1" presetClass="entr" presetSubtype="0" fill="hold" grpId="0" nodeType="afterEffect">
                                  <p:stCondLst>
                                    <p:cond delay="250"/>
                                  </p:stCondLst>
                                  <p:childTnLst>
                                    <p:set>
                                      <p:cBhvr>
                                        <p:cTn id="197" dur="1" fill="hold">
                                          <p:stCondLst>
                                            <p:cond delay="9"/>
                                          </p:stCondLst>
                                        </p:cTn>
                                        <p:tgtEl>
                                          <p:spTgt spid="8">
                                            <p:graphicEl>
                                              <a:chart seriesIdx="-4" categoryIdx="60" bldStep="category"/>
                                            </p:graphicEl>
                                          </p:spTgt>
                                        </p:tgtEl>
                                        <p:attrNameLst>
                                          <p:attrName>style.visibility</p:attrName>
                                        </p:attrNameLst>
                                      </p:cBhvr>
                                      <p:to>
                                        <p:strVal val="visible"/>
                                      </p:to>
                                    </p:set>
                                  </p:childTnLst>
                                </p:cTn>
                              </p:par>
                            </p:childTnLst>
                          </p:cTn>
                        </p:par>
                        <p:par>
                          <p:cTn id="198" fill="hold">
                            <p:stCondLst>
                              <p:cond delay="8060"/>
                            </p:stCondLst>
                            <p:childTnLst>
                              <p:par>
                                <p:cTn id="199" presetID="1" presetClass="entr" presetSubtype="0" fill="hold" grpId="0" nodeType="afterEffect">
                                  <p:stCondLst>
                                    <p:cond delay="250"/>
                                  </p:stCondLst>
                                  <p:childTnLst>
                                    <p:set>
                                      <p:cBhvr>
                                        <p:cTn id="200" dur="1" fill="hold">
                                          <p:stCondLst>
                                            <p:cond delay="0"/>
                                          </p:stCondLst>
                                        </p:cTn>
                                        <p:tgtEl>
                                          <p:spTgt spid="2"/>
                                        </p:tgtEl>
                                        <p:attrNameLst>
                                          <p:attrName>style.visibility</p:attrName>
                                        </p:attrNameLst>
                                      </p:cBhvr>
                                      <p:to>
                                        <p:strVal val="visible"/>
                                      </p:to>
                                    </p:set>
                                  </p:childTnLst>
                                </p:cTn>
                              </p:par>
                              <p:par>
                                <p:cTn id="201" presetID="1" presetClass="entr" presetSubtype="0" fill="hold" grpId="0" nodeType="withEffect">
                                  <p:stCondLst>
                                    <p:cond delay="500"/>
                                  </p:stCondLst>
                                  <p:childTnLst>
                                    <p:set>
                                      <p:cBhvr>
                                        <p:cTn id="202" dur="1" fill="hold">
                                          <p:stCondLst>
                                            <p:cond delay="9"/>
                                          </p:stCondLst>
                                        </p:cTn>
                                        <p:tgtEl>
                                          <p:spTgt spid="8">
                                            <p:graphicEl>
                                              <a:chart seriesIdx="-4" categoryIdx="61" bldStep="category"/>
                                            </p:graphicEl>
                                          </p:spTgt>
                                        </p:tgtEl>
                                        <p:attrNameLst>
                                          <p:attrName>style.visibility</p:attrName>
                                        </p:attrNameLst>
                                      </p:cBhvr>
                                      <p:to>
                                        <p:strVal val="visible"/>
                                      </p:to>
                                    </p:set>
                                  </p:childTnLst>
                                </p:cTn>
                              </p:par>
                              <p:par>
                                <p:cTn id="203" presetID="1" presetClass="entr" presetSubtype="0" fill="hold" grpId="0" nodeType="withEffect">
                                  <p:stCondLst>
                                    <p:cond delay="500"/>
                                  </p:stCondLst>
                                  <p:childTnLst>
                                    <p:set>
                                      <p:cBhvr>
                                        <p:cTn id="204" dur="1" fill="hold">
                                          <p:stCondLst>
                                            <p:cond delay="9"/>
                                          </p:stCondLst>
                                        </p:cTn>
                                        <p:tgtEl>
                                          <p:spTgt spid="8">
                                            <p:graphicEl>
                                              <a:chart seriesIdx="-4" categoryIdx="62" bldStep="category"/>
                                            </p:graphicEl>
                                          </p:spTgt>
                                        </p:tgtEl>
                                        <p:attrNameLst>
                                          <p:attrName>style.visibility</p:attrName>
                                        </p:attrNameLst>
                                      </p:cBhvr>
                                      <p:to>
                                        <p:strVal val="visible"/>
                                      </p:to>
                                    </p:set>
                                  </p:childTnLst>
                                </p:cTn>
                              </p:par>
                              <p:par>
                                <p:cTn id="205" presetID="1" presetClass="entr" presetSubtype="0" fill="hold" grpId="0" nodeType="withEffect">
                                  <p:stCondLst>
                                    <p:cond delay="500"/>
                                  </p:stCondLst>
                                  <p:childTnLst>
                                    <p:set>
                                      <p:cBhvr>
                                        <p:cTn id="206" dur="1" fill="hold">
                                          <p:stCondLst>
                                            <p:cond delay="9"/>
                                          </p:stCondLst>
                                        </p:cTn>
                                        <p:tgtEl>
                                          <p:spTgt spid="8">
                                            <p:graphicEl>
                                              <a:chart seriesIdx="-4" categoryIdx="63" bldStep="category"/>
                                            </p:graphicEl>
                                          </p:spTgt>
                                        </p:tgtEl>
                                        <p:attrNameLst>
                                          <p:attrName>style.visibility</p:attrName>
                                        </p:attrNameLst>
                                      </p:cBhvr>
                                      <p:to>
                                        <p:strVal val="visible"/>
                                      </p:to>
                                    </p:set>
                                  </p:childTnLst>
                                </p:cTn>
                              </p:par>
                              <p:par>
                                <p:cTn id="207" presetID="1" presetClass="entr" presetSubtype="0" fill="hold" grpId="0" nodeType="withEffect">
                                  <p:stCondLst>
                                    <p:cond delay="500"/>
                                  </p:stCondLst>
                                  <p:childTnLst>
                                    <p:set>
                                      <p:cBhvr>
                                        <p:cTn id="208" dur="1" fill="hold">
                                          <p:stCondLst>
                                            <p:cond delay="9"/>
                                          </p:stCondLst>
                                        </p:cTn>
                                        <p:tgtEl>
                                          <p:spTgt spid="8">
                                            <p:graphicEl>
                                              <a:chart seriesIdx="-4" categoryIdx="64" bldStep="category"/>
                                            </p:graphicEl>
                                          </p:spTgt>
                                        </p:tgtEl>
                                        <p:attrNameLst>
                                          <p:attrName>style.visibility</p:attrName>
                                        </p:attrNameLst>
                                      </p:cBhvr>
                                      <p:to>
                                        <p:strVal val="visible"/>
                                      </p:to>
                                    </p:set>
                                  </p:childTnLst>
                                </p:cTn>
                              </p:par>
                              <p:par>
                                <p:cTn id="209" presetID="1" presetClass="entr" presetSubtype="0" fill="hold" grpId="0" nodeType="withEffect">
                                  <p:stCondLst>
                                    <p:cond delay="500"/>
                                  </p:stCondLst>
                                  <p:childTnLst>
                                    <p:set>
                                      <p:cBhvr>
                                        <p:cTn id="210" dur="1" fill="hold">
                                          <p:stCondLst>
                                            <p:cond delay="9"/>
                                          </p:stCondLst>
                                        </p:cTn>
                                        <p:tgtEl>
                                          <p:spTgt spid="8">
                                            <p:graphicEl>
                                              <a:chart seriesIdx="-4" categoryIdx="65" bldStep="category"/>
                                            </p:graphicEl>
                                          </p:spTgt>
                                        </p:tgtEl>
                                        <p:attrNameLst>
                                          <p:attrName>style.visibility</p:attrName>
                                        </p:attrNameLst>
                                      </p:cBhvr>
                                      <p:to>
                                        <p:strVal val="visible"/>
                                      </p:to>
                                    </p:set>
                                  </p:childTnLst>
                                </p:cTn>
                              </p:par>
                              <p:par>
                                <p:cTn id="211" presetID="1" presetClass="entr" presetSubtype="0" fill="hold" grpId="0" nodeType="withEffect">
                                  <p:stCondLst>
                                    <p:cond delay="500"/>
                                  </p:stCondLst>
                                  <p:childTnLst>
                                    <p:set>
                                      <p:cBhvr>
                                        <p:cTn id="212" dur="1" fill="hold">
                                          <p:stCondLst>
                                            <p:cond delay="9"/>
                                          </p:stCondLst>
                                        </p:cTn>
                                        <p:tgtEl>
                                          <p:spTgt spid="8">
                                            <p:graphicEl>
                                              <a:chart seriesIdx="-4" categoryIdx="66" bldStep="category"/>
                                            </p:graphicEl>
                                          </p:spTgt>
                                        </p:tgtEl>
                                        <p:attrNameLst>
                                          <p:attrName>style.visibility</p:attrName>
                                        </p:attrNameLst>
                                      </p:cBhvr>
                                      <p:to>
                                        <p:strVal val="visible"/>
                                      </p:to>
                                    </p:set>
                                  </p:childTnLst>
                                </p:cTn>
                              </p:par>
                              <p:par>
                                <p:cTn id="213" presetID="1" presetClass="entr" presetSubtype="0" fill="hold" grpId="0" nodeType="withEffect">
                                  <p:stCondLst>
                                    <p:cond delay="500"/>
                                  </p:stCondLst>
                                  <p:childTnLst>
                                    <p:set>
                                      <p:cBhvr>
                                        <p:cTn id="214" dur="1" fill="hold">
                                          <p:stCondLst>
                                            <p:cond delay="9"/>
                                          </p:stCondLst>
                                        </p:cTn>
                                        <p:tgtEl>
                                          <p:spTgt spid="8">
                                            <p:graphicEl>
                                              <a:chart seriesIdx="-4" categoryIdx="67" bldStep="category"/>
                                            </p:graphicEl>
                                          </p:spTgt>
                                        </p:tgtEl>
                                        <p:attrNameLst>
                                          <p:attrName>style.visibility</p:attrName>
                                        </p:attrNameLst>
                                      </p:cBhvr>
                                      <p:to>
                                        <p:strVal val="visible"/>
                                      </p:to>
                                    </p:set>
                                  </p:childTnLst>
                                </p:cTn>
                              </p:par>
                              <p:par>
                                <p:cTn id="215" presetID="1" presetClass="entr" presetSubtype="0" fill="hold" grpId="0" nodeType="withEffect">
                                  <p:stCondLst>
                                    <p:cond delay="500"/>
                                  </p:stCondLst>
                                  <p:childTnLst>
                                    <p:set>
                                      <p:cBhvr>
                                        <p:cTn id="216" dur="1" fill="hold">
                                          <p:stCondLst>
                                            <p:cond delay="9"/>
                                          </p:stCondLst>
                                        </p:cTn>
                                        <p:tgtEl>
                                          <p:spTgt spid="8">
                                            <p:graphicEl>
                                              <a:chart seriesIdx="-4" categoryIdx="68" bldStep="category"/>
                                            </p:graphicEl>
                                          </p:spTgt>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P spid="2" grpId="0"/>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82446" y="200927"/>
            <a:ext cx="9144000" cy="857250"/>
          </a:xfrm>
        </p:spPr>
        <p:txBody>
          <a:bodyPr>
            <a:normAutofit/>
          </a:bodyPr>
          <a:lstStyle/>
          <a:p>
            <a:r>
              <a:rPr lang="de-DE" sz="2400" b="1" dirty="0" err="1"/>
              <a:t>Pourcentage</a:t>
            </a:r>
            <a:r>
              <a:rPr lang="de-DE" sz="2400" b="1" dirty="0"/>
              <a:t> </a:t>
            </a:r>
            <a:r>
              <a:rPr lang="de-DE" sz="2400" b="1" dirty="0" err="1"/>
              <a:t>d‘élèves</a:t>
            </a:r>
            <a:r>
              <a:rPr lang="de-DE" sz="2400" b="1" dirty="0"/>
              <a:t> </a:t>
            </a:r>
            <a:r>
              <a:rPr lang="de-DE" sz="2400" b="1" dirty="0" err="1"/>
              <a:t>très</a:t>
            </a:r>
            <a:r>
              <a:rPr lang="de-DE" sz="2400" b="1" dirty="0"/>
              <a:t> </a:t>
            </a:r>
            <a:r>
              <a:rPr lang="de-DE" sz="2400" b="1" dirty="0" err="1"/>
              <a:t>performants</a:t>
            </a:r>
            <a:r>
              <a:rPr lang="de-DE" sz="2400" b="1" dirty="0"/>
              <a:t> et </a:t>
            </a:r>
            <a:r>
              <a:rPr lang="de-DE" sz="2400" b="1" dirty="0" err="1"/>
              <a:t>performants</a:t>
            </a:r>
            <a:r>
              <a:rPr lang="de-DE" sz="2400" b="1" dirty="0"/>
              <a:t> en </a:t>
            </a:r>
            <a:r>
              <a:rPr lang="de-DE" sz="2400" b="1" dirty="0" err="1"/>
              <a:t>sciences</a:t>
            </a:r>
            <a:r>
              <a:rPr lang="de-DE" sz="2400" b="1" dirty="0"/>
              <a:t> (2015)</a:t>
            </a:r>
          </a:p>
        </p:txBody>
      </p:sp>
      <p:sp>
        <p:nvSpPr>
          <p:cNvPr id="4" name="TextBox 5"/>
          <p:cNvSpPr txBox="1">
            <a:spLocks noChangeArrowheads="1"/>
          </p:cNvSpPr>
          <p:nvPr/>
        </p:nvSpPr>
        <p:spPr bwMode="auto">
          <a:xfrm>
            <a:off x="7384454" y="1735064"/>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Tableau II.2.2a</a:t>
            </a:r>
            <a:endParaRPr lang="en-US" altLang="en-US" sz="1400" b="1" dirty="0">
              <a:solidFill>
                <a:srgbClr val="E4B921"/>
              </a:solidFill>
              <a:latin typeface="HelveticaNeueLT Std" pitchFamily="6" charset="0"/>
            </a:endParaRPr>
          </a:p>
        </p:txBody>
      </p:sp>
      <p:graphicFrame>
        <p:nvGraphicFramePr>
          <p:cNvPr id="7" name="Diagramm 6"/>
          <p:cNvGraphicFramePr/>
          <p:nvPr>
            <p:extLst/>
          </p:nvPr>
        </p:nvGraphicFramePr>
        <p:xfrm>
          <a:off x="82446" y="2101435"/>
          <a:ext cx="8934138" cy="380000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3720679" y="5043514"/>
            <a:ext cx="0" cy="360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feld 1"/>
          <p:cNvSpPr txBox="1"/>
          <p:nvPr/>
        </p:nvSpPr>
        <p:spPr>
          <a:xfrm>
            <a:off x="5683543" y="3057310"/>
            <a:ext cx="208499" cy="2785310"/>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sp>
        <p:nvSpPr>
          <p:cNvPr id="8" name="Content Placeholder 4"/>
          <p:cNvSpPr txBox="1">
            <a:spLocks/>
          </p:cNvSpPr>
          <p:nvPr/>
        </p:nvSpPr>
        <p:spPr bwMode="auto">
          <a:xfrm>
            <a:off x="158262" y="6266360"/>
            <a:ext cx="2563896"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OCDE – PISA 2015</a:t>
            </a:r>
            <a:endParaRPr lang="en-GB" altLang="en-US" sz="1400" dirty="0"/>
          </a:p>
        </p:txBody>
      </p:sp>
    </p:spTree>
    <p:extLst>
      <p:ext uri="{BB962C8B-B14F-4D97-AF65-F5344CB8AC3E}">
        <p14:creationId xmlns:p14="http://schemas.microsoft.com/office/powerpoint/2010/main" val="2652007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301</TotalTime>
  <Words>1366</Words>
  <Application>Microsoft Office PowerPoint</Application>
  <PresentationFormat>Affichage à l'écran (4:3)</PresentationFormat>
  <Paragraphs>326</Paragraphs>
  <Slides>24</Slides>
  <Notes>6</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24</vt:i4>
      </vt:variant>
    </vt:vector>
  </HeadingPairs>
  <TitlesOfParts>
    <vt:vector size="28" baseType="lpstr">
      <vt:lpstr>Thème Office</vt:lpstr>
      <vt:lpstr>1_Custom Design</vt:lpstr>
      <vt:lpstr>2_Custom Design</vt:lpstr>
      <vt:lpstr>Graphique Microsoft Excel</vt:lpstr>
      <vt:lpstr>Présentation PowerPoint</vt:lpstr>
      <vt:lpstr>Présentation PowerPoint</vt:lpstr>
      <vt:lpstr> En France, un quart des jeunes sans diplôme sont au  chômage</vt:lpstr>
      <vt:lpstr>Présentation PowerPoint</vt:lpstr>
      <vt:lpstr> Qu’est-ce que PISA? </vt:lpstr>
      <vt:lpstr>  PISA 2015  </vt:lpstr>
      <vt:lpstr>Performance en sciences – Données de tendance</vt:lpstr>
      <vt:lpstr>Les élèves de 15 ans en France obtiennent des performances au niveau de la moyenne OCDE en Sciences selon PISA 2015</vt:lpstr>
      <vt:lpstr>Pourcentage d‘élèves très performants et performants en sciences (2015)</vt:lpstr>
      <vt:lpstr>Proportion d‘élèves en difficulté en sciences  (sous le niveau 2 de compétence) , 2015</vt:lpstr>
      <vt:lpstr>Performance en sciences et équité sociale (2015)</vt:lpstr>
      <vt:lpstr>Présentation PowerPoint</vt:lpstr>
      <vt:lpstr>Aspiration des élèves à exercer une profession scientifique, par niveau de compétence en sciences (2015)</vt:lpstr>
      <vt:lpstr>Présentation PowerPoint</vt:lpstr>
      <vt:lpstr> La sensibilité cérébrale qui entre en jeu dans des domaines très importants du développement atteint un pic au cours des trois premières années de vie d’un enfant</vt:lpstr>
      <vt:lpstr>Présentation PowerPoint</vt:lpstr>
      <vt:lpstr>Présentation PowerPoint</vt:lpstr>
      <vt:lpstr>Présentation PowerPoint</vt:lpstr>
      <vt:lpstr>La France présente un déséquilibre dans la répartition de ses dépenses d’éducation entre le primaire et le secondaire (2015) </vt:lpstr>
      <vt:lpstr>Focus: Les pays performants dans PISA ont tous mis la formation des enseignants au cœur de leurs réformes et avec 4 grands objectifs</vt:lpstr>
      <vt:lpstr>En France, Les enseignants au collège sont rarement observés par leur chef d'établissement ou par leurs pairs (TALIS 2013)</vt:lpstr>
      <vt:lpstr>Performance des élèves en sciences selon leur fillière d’enseignement (générale ou professionnelle), 2015</vt:lpstr>
      <vt:lpstr>  PISA donne quatre axes prioritaires pour la France  </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Administration centrale</cp:lastModifiedBy>
  <cp:revision>39</cp:revision>
  <dcterms:created xsi:type="dcterms:W3CDTF">2019-03-12T08:28:36Z</dcterms:created>
  <dcterms:modified xsi:type="dcterms:W3CDTF">2019-03-26T17:41:28Z</dcterms:modified>
</cp:coreProperties>
</file>