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1" r:id="rId1"/>
  </p:sldMasterIdLst>
  <p:notesMasterIdLst>
    <p:notesMasterId r:id="rId40"/>
  </p:notesMasterIdLst>
  <p:handoutMasterIdLst>
    <p:handoutMasterId r:id="rId41"/>
  </p:handoutMasterIdLst>
  <p:sldIdLst>
    <p:sldId id="257" r:id="rId2"/>
    <p:sldId id="344" r:id="rId3"/>
    <p:sldId id="296" r:id="rId4"/>
    <p:sldId id="297" r:id="rId5"/>
    <p:sldId id="298" r:id="rId6"/>
    <p:sldId id="299" r:id="rId7"/>
    <p:sldId id="280" r:id="rId8"/>
    <p:sldId id="1774" r:id="rId9"/>
    <p:sldId id="1796" r:id="rId10"/>
    <p:sldId id="1954" r:id="rId11"/>
    <p:sldId id="1778" r:id="rId12"/>
    <p:sldId id="1797" r:id="rId13"/>
    <p:sldId id="301" r:id="rId14"/>
    <p:sldId id="303" r:id="rId15"/>
    <p:sldId id="304" r:id="rId16"/>
    <p:sldId id="305" r:id="rId17"/>
    <p:sldId id="306" r:id="rId18"/>
    <p:sldId id="307" r:id="rId19"/>
    <p:sldId id="308" r:id="rId20"/>
    <p:sldId id="313" r:id="rId21"/>
    <p:sldId id="314" r:id="rId22"/>
    <p:sldId id="318" r:id="rId23"/>
    <p:sldId id="326" r:id="rId24"/>
    <p:sldId id="1956" r:id="rId25"/>
    <p:sldId id="264" r:id="rId26"/>
    <p:sldId id="265" r:id="rId27"/>
    <p:sldId id="1957" r:id="rId28"/>
    <p:sldId id="1958" r:id="rId29"/>
    <p:sldId id="267" r:id="rId30"/>
    <p:sldId id="290" r:id="rId31"/>
    <p:sldId id="273" r:id="rId32"/>
    <p:sldId id="274" r:id="rId33"/>
    <p:sldId id="275" r:id="rId34"/>
    <p:sldId id="276" r:id="rId35"/>
    <p:sldId id="286" r:id="rId36"/>
    <p:sldId id="287" r:id="rId37"/>
    <p:sldId id="300" r:id="rId38"/>
    <p:sldId id="1960" r:id="rId39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E607C93F-1FA1-0442-894F-4902E5F8B964}">
          <p14:sldIdLst>
            <p14:sldId id="257"/>
            <p14:sldId id="344"/>
            <p14:sldId id="296"/>
            <p14:sldId id="297"/>
            <p14:sldId id="298"/>
            <p14:sldId id="299"/>
            <p14:sldId id="280"/>
            <p14:sldId id="1774"/>
            <p14:sldId id="1796"/>
            <p14:sldId id="1954"/>
            <p14:sldId id="1778"/>
            <p14:sldId id="1797"/>
            <p14:sldId id="301"/>
            <p14:sldId id="303"/>
            <p14:sldId id="304"/>
            <p14:sldId id="305"/>
            <p14:sldId id="306"/>
            <p14:sldId id="307"/>
            <p14:sldId id="308"/>
            <p14:sldId id="313"/>
            <p14:sldId id="314"/>
            <p14:sldId id="318"/>
            <p14:sldId id="326"/>
            <p14:sldId id="1956"/>
            <p14:sldId id="264"/>
            <p14:sldId id="265"/>
            <p14:sldId id="1957"/>
            <p14:sldId id="1958"/>
            <p14:sldId id="267"/>
            <p14:sldId id="290"/>
            <p14:sldId id="273"/>
            <p14:sldId id="274"/>
            <p14:sldId id="275"/>
            <p14:sldId id="276"/>
            <p14:sldId id="286"/>
            <p14:sldId id="287"/>
            <p14:sldId id="300"/>
            <p14:sldId id="19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3F8"/>
    <a:srgbClr val="CA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3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90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/>
              <a:t>Généralisation</a:t>
            </a:r>
            <a:r>
              <a:rPr lang="en-US" b="1" baseline="0" dirty="0"/>
              <a:t> de </a:t>
            </a:r>
            <a:r>
              <a:rPr lang="en-US" b="1" baseline="0" dirty="0" err="1"/>
              <a:t>TaRL</a:t>
            </a:r>
            <a:r>
              <a:rPr lang="en-US" b="1" baseline="0" dirty="0"/>
              <a:t>: </a:t>
            </a:r>
          </a:p>
          <a:p>
            <a:pPr>
              <a:defRPr b="1"/>
            </a:pPr>
            <a:r>
              <a:rPr lang="en-US" b="1" baseline="0" dirty="0"/>
              <a:t>les </a:t>
            </a:r>
            <a:r>
              <a:rPr lang="en-US" b="1" baseline="0" dirty="0" err="1"/>
              <a:t>résultats</a:t>
            </a:r>
            <a:r>
              <a:rPr lang="en-US" b="1" baseline="0" dirty="0"/>
              <a:t> d’un coup </a:t>
            </a:r>
            <a:r>
              <a:rPr lang="en-US" b="1" baseline="0" dirty="0" err="1"/>
              <a:t>d’oeil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Bihar Summer camp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8.6999999999999994E-2</c:v>
                </c:pt>
                <c:pt idx="1">
                  <c:v>7.4200000000000002E-2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F8-C54A-97D2-32F93F40A5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Bihar 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1.6799999999999999E-2</c:v>
                </c:pt>
                <c:pt idx="1">
                  <c:v>4.0500000000000001E-2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F8-C54A-97D2-32F93F40A5F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Bihar TM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4.2599999999999999E-2</c:v>
                </c:pt>
                <c:pt idx="1">
                  <c:v>1.4500000000000001E-2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F8-C54A-97D2-32F93F40A5F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Bihar TMV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0.125</c:v>
                </c:pt>
                <c:pt idx="1">
                  <c:v>0.105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F8-C54A-97D2-32F93F40A5F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UK TM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6.3600000000000004E-2</c:v>
                </c:pt>
                <c:pt idx="1">
                  <c:v>5.91E-2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F8-C54A-97D2-32F93F40A5F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UK TMV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1.1900000000000001E-2</c:v>
                </c:pt>
                <c:pt idx="1">
                  <c:v>2.52E-2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BF8-C54A-97D2-32F93F40A5F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75108256"/>
        <c:axId val="775102272"/>
      </c:barChart>
      <c:catAx>
        <c:axId val="775108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102272"/>
        <c:crosses val="autoZero"/>
        <c:auto val="1"/>
        <c:lblAlgn val="ctr"/>
        <c:lblOffset val="100"/>
        <c:noMultiLvlLbl val="0"/>
      </c:catAx>
      <c:valAx>
        <c:axId val="775102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10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 err="1">
                <a:effectLst/>
              </a:rPr>
              <a:t>Généralisation</a:t>
            </a:r>
            <a:r>
              <a:rPr lang="en-US" sz="1800" b="1" i="0" baseline="0" dirty="0">
                <a:effectLst/>
              </a:rPr>
              <a:t> de </a:t>
            </a:r>
            <a:r>
              <a:rPr lang="en-US" sz="1800" b="1" i="0" baseline="0" dirty="0" err="1">
                <a:effectLst/>
              </a:rPr>
              <a:t>TaRL</a:t>
            </a:r>
            <a:r>
              <a:rPr lang="en-US" sz="1800" b="1" i="0" baseline="0" dirty="0">
                <a:effectLst/>
              </a:rPr>
              <a:t>: </a:t>
            </a:r>
            <a:endParaRPr lang="fr-FR" dirty="0">
              <a:effectLst/>
            </a:endParaRPr>
          </a:p>
          <a:p>
            <a:pPr>
              <a:defRPr b="1"/>
            </a:pPr>
            <a:r>
              <a:rPr lang="en-US" sz="1800" b="1" i="0" baseline="0" dirty="0">
                <a:effectLst/>
              </a:rPr>
              <a:t>les </a:t>
            </a:r>
            <a:r>
              <a:rPr lang="en-US" sz="1800" b="1" i="0" baseline="0" dirty="0" err="1">
                <a:effectLst/>
              </a:rPr>
              <a:t>résultats</a:t>
            </a:r>
            <a:r>
              <a:rPr lang="en-US" sz="1800" b="1" i="0" baseline="0" dirty="0">
                <a:effectLst/>
              </a:rPr>
              <a:t> d’un coup </a:t>
            </a:r>
            <a:r>
              <a:rPr lang="en-US" sz="1800" b="1" i="0" baseline="0" dirty="0" err="1">
                <a:effectLst/>
              </a:rPr>
              <a:t>d’oeil</a:t>
            </a:r>
            <a:endParaRPr lang="fr-FR" dirty="0">
              <a:effectLst/>
            </a:endParaRPr>
          </a:p>
        </c:rich>
      </c:tx>
      <c:layout>
        <c:manualLayout>
          <c:xMode val="edge"/>
          <c:yMode val="edge"/>
          <c:x val="0.50385682379168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Bihar Summer camp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8.6999999999999994E-2</c:v>
                </c:pt>
                <c:pt idx="1">
                  <c:v>7.4200000000000002E-2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FD-5744-ADA0-7DCFD9B0A8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Bihar 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1.6799999999999999E-2</c:v>
                </c:pt>
                <c:pt idx="1">
                  <c:v>4.0500000000000001E-2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FD-5744-ADA0-7DCFD9B0A8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Bihar TM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4.2599999999999999E-2</c:v>
                </c:pt>
                <c:pt idx="1">
                  <c:v>1.4500000000000001E-2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FD-5744-ADA0-7DCFD9B0A87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Bihar TMV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0.125</c:v>
                </c:pt>
                <c:pt idx="1">
                  <c:v>0.105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FD-5744-ADA0-7DCFD9B0A87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UK TM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6.3600000000000004E-2</c:v>
                </c:pt>
                <c:pt idx="1">
                  <c:v>5.91E-2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FD-5744-ADA0-7DCFD9B0A87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UK TMV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Language</c:v>
                </c:pt>
                <c:pt idx="1">
                  <c:v>Math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1.1900000000000001E-2</c:v>
                </c:pt>
                <c:pt idx="1">
                  <c:v>2.52E-2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7FD-5744-ADA0-7DCFD9B0A87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75109344"/>
        <c:axId val="775114240"/>
      </c:barChart>
      <c:catAx>
        <c:axId val="775109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114240"/>
        <c:crosses val="autoZero"/>
        <c:auto val="1"/>
        <c:lblAlgn val="ctr"/>
        <c:lblOffset val="100"/>
        <c:noMultiLvlLbl val="0"/>
      </c:catAx>
      <c:valAx>
        <c:axId val="775114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10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0.54648</cdr:x>
      <cdr:y>0.51935</cdr:y>
    </cdr:from>
    <cdr:to>
      <cdr:x>1</cdr:x>
      <cdr:y>0.89811</cdr:y>
    </cdr:to>
    <cdr:sp macro="" textlink="">
      <cdr:nvSpPr>
        <cdr:cNvPr id="2" name="Oval 1"/>
        <cdr:cNvSpPr/>
      </cdr:nvSpPr>
      <cdr:spPr>
        <a:xfrm xmlns:a="http://schemas.openxmlformats.org/drawingml/2006/main">
          <a:off x="5236453" y="3317660"/>
          <a:ext cx="4345697" cy="241956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0.00596</cdr:x>
      <cdr:y>0.49409</cdr:y>
    </cdr:from>
    <cdr:to>
      <cdr:x>0.55752</cdr:x>
      <cdr:y>0.7604</cdr:y>
    </cdr:to>
    <cdr:sp macro="" textlink="">
      <cdr:nvSpPr>
        <cdr:cNvPr id="4" name="Oval 3"/>
        <cdr:cNvSpPr/>
      </cdr:nvSpPr>
      <cdr:spPr>
        <a:xfrm xmlns:a="http://schemas.openxmlformats.org/drawingml/2006/main">
          <a:off x="57150" y="3156277"/>
          <a:ext cx="5285131" cy="170121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0.09607</cdr:x>
      <cdr:y>0.08596</cdr:y>
    </cdr:from>
    <cdr:to>
      <cdr:x>0.51794</cdr:x>
      <cdr:y>0.50256</cdr:y>
    </cdr:to>
    <cdr:sp macro="" textlink="">
      <cdr:nvSpPr>
        <cdr:cNvPr id="3" name="Oval 2"/>
        <cdr:cNvSpPr/>
      </cdr:nvSpPr>
      <cdr:spPr>
        <a:xfrm xmlns:a="http://schemas.openxmlformats.org/drawingml/2006/main">
          <a:off x="920603" y="549150"/>
          <a:ext cx="4042421" cy="266128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EBA0E-1CE9-C24B-93D7-C43B34D0D68C}" type="datetimeFigureOut">
              <a:rPr lang="en-US" smtClean="0"/>
              <a:t>3/23/19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ED8A2-523F-7849-9D55-A32CFF09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85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70D25-7754-4444-941F-675887188614}" type="datetimeFigureOut">
              <a:rPr lang="en-US" smtClean="0"/>
              <a:t>3/23/19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D2135-9DC2-4340-B54D-B4A69FFBE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06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gdev.org/publication/scaling-what-works-experimental-evidence-external-validity-kenyan-education-working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jasonkerwin.com/Papers/MakingTheGrade/Kerwin%20and%20Thornton%20-%202015%20-%20Making%20the%20Grade.pdf" TargetMode="External"/><Relationship Id="rId5" Type="http://schemas.openxmlformats.org/officeDocument/2006/relationships/hyperlink" Target="http://economics.mit.edu/files/804" TargetMode="External"/><Relationship Id="rId4" Type="http://schemas.openxmlformats.org/officeDocument/2006/relationships/hyperlink" Target="http://economics.mit.edu/files/7660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80123-F17B-A848-A51B-15747815ABDB}" type="slidenum">
              <a:rPr lang="en-US"/>
              <a:pPr/>
              <a:t>8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58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81" name="Shape 7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was different? 1) Role of ABRC, 2) dedicated hour during the school day</a:t>
            </a:r>
          </a:p>
          <a:p>
            <a:r>
              <a:rPr dirty="0"/>
              <a:t>ABRCs visited schools: 80% reported visit in last month</a:t>
            </a:r>
          </a:p>
          <a:p>
            <a:r>
              <a:rPr dirty="0"/>
              <a:t>Teachers teach: 90% implementing during spot checks</a:t>
            </a:r>
          </a:p>
        </p:txBody>
      </p:sp>
    </p:spTree>
    <p:extLst>
      <p:ext uri="{BB962C8B-B14F-4D97-AF65-F5344CB8AC3E}">
        <p14:creationId xmlns:p14="http://schemas.microsoft.com/office/powerpoint/2010/main" val="399235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7" name="Shape 7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Clearly delineated space and time -- avoid volunteers being absorbed by the school teachers.</a:t>
            </a:r>
          </a:p>
          <a:p>
            <a:r>
              <a:t>Process data: 60% of the gov’t teachers never got involved</a:t>
            </a:r>
          </a:p>
        </p:txBody>
      </p:sp>
    </p:spTree>
    <p:extLst>
      <p:ext uri="{BB962C8B-B14F-4D97-AF65-F5344CB8AC3E}">
        <p14:creationId xmlns:p14="http://schemas.microsoft.com/office/powerpoint/2010/main" val="202237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80123-F17B-A848-A51B-15747815ABDB}" type="slidenum">
              <a:rPr lang="en-US"/>
              <a:pPr/>
              <a:t>9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51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80123-F17B-A848-A51B-15747815ABDB}" type="slidenum">
              <a:rPr lang="en-US"/>
              <a:pPr/>
              <a:t>10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80123-F17B-A848-A51B-15747815ABDB}" type="slidenum">
              <a:rPr lang="en-US"/>
              <a:pPr/>
              <a:t>11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80123-F17B-A848-A51B-15747815ABDB}" type="slidenum">
              <a:rPr lang="en-US"/>
              <a:pPr/>
              <a:t>12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3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9" name="Shape 7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 2 things: Gov’t teacher can implement, intensive bursts are sufficient to increase learning</a:t>
            </a:r>
          </a:p>
        </p:txBody>
      </p:sp>
    </p:spTree>
    <p:extLst>
      <p:ext uri="{BB962C8B-B14F-4D97-AF65-F5344CB8AC3E}">
        <p14:creationId xmlns:p14="http://schemas.microsoft.com/office/powerpoint/2010/main" val="187117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Shape 7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Able to say why: Implementation data, process monitoring, qualitative 3</a:t>
            </a:r>
            <a:r>
              <a:rPr baseline="30000"/>
              <a:t>rd</a:t>
            </a:r>
            <a:r>
              <a:t> party data</a:t>
            </a:r>
          </a:p>
        </p:txBody>
      </p:sp>
    </p:spTree>
    <p:extLst>
      <p:ext uri="{BB962C8B-B14F-4D97-AF65-F5344CB8AC3E}">
        <p14:creationId xmlns:p14="http://schemas.microsoft.com/office/powerpoint/2010/main" val="312085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7" name="Shape 7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 </a:t>
            </a:r>
            <a:r>
              <a:rPr u="sng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hlinkClick r:id="rId3"/>
              </a:rPr>
              <a:t>evaluation of a nationwide contract teacher program in Kenya</a:t>
            </a:r>
            <a:r>
              <a:t> did not deliver the same results as earlier contract teacher evaluations in </a:t>
            </a:r>
            <a:r>
              <a:rPr u="sng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hlinkClick r:id="rId4"/>
              </a:rPr>
              <a:t>Kenya</a:t>
            </a:r>
            <a:r>
              <a:t> and </a:t>
            </a:r>
            <a:r>
              <a:rPr u="sng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hlinkClick r:id="rId5"/>
              </a:rPr>
              <a:t>India</a:t>
            </a:r>
            <a:r>
              <a:t>. </a:t>
            </a:r>
          </a:p>
          <a:p>
            <a:r>
              <a:t>A </a:t>
            </a:r>
            <a:r>
              <a:rPr u="sng">
                <a:solidFill>
                  <a:schemeClr val="accent2"/>
                </a:solidFill>
                <a:uFill>
                  <a:solidFill>
                    <a:schemeClr val="accent2"/>
                  </a:solidFill>
                </a:uFill>
                <a:hlinkClick r:id="rId6" invalidUrl="http://www.jasonkerwin.com/Papers/MakingTheGrade/Kerwin and Thornton - 2015 - Making the Grade.pdf"/>
              </a:rPr>
              <a:t>primary literacy program in Uganda</a:t>
            </a:r>
            <a:r>
              <a:t> that was effective on various learning outcomes when implemented by NGO workers, but when those workers were replaced by government officials, the range of effective outcomes narrowed.</a:t>
            </a:r>
          </a:p>
        </p:txBody>
      </p:sp>
    </p:spTree>
    <p:extLst>
      <p:ext uri="{BB962C8B-B14F-4D97-AF65-F5344CB8AC3E}">
        <p14:creationId xmlns:p14="http://schemas.microsoft.com/office/powerpoint/2010/main" val="1499859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D2135-9DC2-4340-B54D-B4A69FFBECA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J-PAL Intr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3883"/>
            <a:ext cx="12192000" cy="6851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753" y="2553635"/>
            <a:ext cx="8638217" cy="1470025"/>
          </a:xfrm>
        </p:spPr>
        <p:txBody>
          <a:bodyPr anchor="b"/>
          <a:lstStyle>
            <a:lvl1pPr>
              <a:defRPr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029" y="4406548"/>
            <a:ext cx="8638217" cy="1752600"/>
          </a:xfrm>
        </p:spPr>
        <p:txBody>
          <a:bodyPr>
            <a:normAutofit/>
          </a:bodyPr>
          <a:lstStyle>
            <a:lvl1pPr marL="0" indent="0" algn="l">
              <a:spcAft>
                <a:spcPts val="300"/>
              </a:spcAft>
              <a:buNone/>
              <a:defRPr sz="2200" spc="100" baseline="0">
                <a:solidFill>
                  <a:srgbClr val="282828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76" y="757436"/>
            <a:ext cx="2286000" cy="680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49" t="1" r="1063" b="-443"/>
          <a:stretch/>
        </p:blipFill>
        <p:spPr>
          <a:xfrm>
            <a:off x="9758364" y="-14698"/>
            <a:ext cx="2433637" cy="6898640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Two Content Slide w/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8"/>
            <a:ext cx="10972800" cy="1158241"/>
          </a:xfrm>
        </p:spPr>
        <p:txBody>
          <a:bodyPr anchor="ctr"/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72186"/>
            <a:ext cx="5384800" cy="4129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186"/>
            <a:ext cx="5384800" cy="4129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602154"/>
            <a:ext cx="10972800" cy="590691"/>
          </a:xfrm>
        </p:spPr>
        <p:txBody>
          <a:bodyPr anchor="b"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citation text here.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7"/>
            <a:ext cx="10972800" cy="1158241"/>
          </a:xfrm>
        </p:spPr>
        <p:txBody>
          <a:bodyPr anchor="ctr"/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72185"/>
            <a:ext cx="5386917" cy="438912"/>
          </a:xfrm>
        </p:spPr>
        <p:txBody>
          <a:bodyPr anchor="t">
            <a:normAutofit/>
          </a:bodyPr>
          <a:lstStyle>
            <a:lvl1pPr marL="0" indent="0">
              <a:buNone/>
              <a:defRPr sz="22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11100"/>
            <a:ext cx="5386917" cy="427939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2" y="1472185"/>
            <a:ext cx="5389033" cy="438912"/>
          </a:xfrm>
        </p:spPr>
        <p:txBody>
          <a:bodyPr anchor="t">
            <a:normAutofit/>
          </a:bodyPr>
          <a:lstStyle>
            <a:lvl1pPr marL="0" indent="0">
              <a:buNone/>
              <a:defRPr sz="22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1911100"/>
            <a:ext cx="5389033" cy="427939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Image &amp; Caption w/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8"/>
            <a:ext cx="10972800" cy="1142629"/>
          </a:xfrm>
        </p:spPr>
        <p:txBody>
          <a:bodyPr anchor="ctr"/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776519" y="1474580"/>
            <a:ext cx="3805880" cy="345693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74577"/>
            <a:ext cx="6862765" cy="465159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7776519" y="5129458"/>
            <a:ext cx="3805880" cy="996713"/>
          </a:xfrm>
        </p:spPr>
        <p:txBody>
          <a:bodyPr lIns="0" rIns="91440">
            <a:normAutofit/>
          </a:bodyPr>
          <a:lstStyle>
            <a:lvl1pPr marL="0" indent="0">
              <a:lnSpc>
                <a:spcPct val="100000"/>
              </a:lnSpc>
              <a:buNone/>
              <a:defRPr sz="1400" i="1" baseline="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caption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776522" y="4931517"/>
            <a:ext cx="3805881" cy="197941"/>
          </a:xfrm>
          <a:ln>
            <a:noFill/>
          </a:ln>
        </p:spPr>
        <p:txBody>
          <a:bodyPr lIns="0" tIns="18288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Image &amp; Caption w/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95078"/>
            <a:ext cx="10972800" cy="1164171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88" y="1474574"/>
            <a:ext cx="6881813" cy="465159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5" y="1474574"/>
            <a:ext cx="3805881" cy="3456936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09605" y="5129458"/>
            <a:ext cx="3805881" cy="996713"/>
          </a:xfrm>
        </p:spPr>
        <p:txBody>
          <a:bodyPr lIns="0" rIns="91440">
            <a:normAutofit/>
          </a:bodyPr>
          <a:lstStyle>
            <a:lvl1pPr marL="0" indent="0">
              <a:buNone/>
              <a:defRPr sz="1400" i="1" baseline="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caption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4931517"/>
            <a:ext cx="3805883" cy="197941"/>
          </a:xfrm>
          <a:ln>
            <a:noFill/>
          </a:ln>
        </p:spPr>
        <p:txBody>
          <a:bodyPr lIns="0" tIns="18288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Image w/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7"/>
            <a:ext cx="10972800" cy="1158241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790691" y="1484903"/>
            <a:ext cx="3791711" cy="4439158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1484904"/>
            <a:ext cx="6862764" cy="463709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790687" y="5924068"/>
            <a:ext cx="3791712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Image w/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7"/>
            <a:ext cx="10972800" cy="1164173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4" y="1474578"/>
            <a:ext cx="3791713" cy="4449487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91" y="1474580"/>
            <a:ext cx="6881812" cy="464742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5924068"/>
            <a:ext cx="3791715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Two Content Slide w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8"/>
            <a:ext cx="10972800" cy="1164171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4608576"/>
            <a:ext cx="5330456" cy="1517586"/>
          </a:xfrm>
        </p:spPr>
        <p:txBody>
          <a:bodyPr lIns="0"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1944" y="4608576"/>
            <a:ext cx="5330456" cy="1517586"/>
          </a:xfrm>
        </p:spPr>
        <p:txBody>
          <a:bodyPr lIns="0"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09600" y="1487924"/>
            <a:ext cx="5330456" cy="286313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251944" y="1487924"/>
            <a:ext cx="5330456" cy="2863134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4" y="4351064"/>
            <a:ext cx="5330457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51949" y="4351064"/>
            <a:ext cx="5330457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Full Blee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29"/>
            <a:ext cx="12192000" cy="6858000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full bleed photo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biLevel thresh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06" r="1630"/>
          <a:stretch/>
        </p:blipFill>
        <p:spPr>
          <a:xfrm>
            <a:off x="9277628" y="4733"/>
            <a:ext cx="29143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16996" y="6567970"/>
            <a:ext cx="5330457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/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06" r="1630"/>
          <a:stretch/>
        </p:blipFill>
        <p:spPr>
          <a:xfrm>
            <a:off x="9277627" y="4733"/>
            <a:ext cx="2914373" cy="6858000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46"/>
            <a:ext cx="10972800" cy="1153298"/>
          </a:xfrm>
        </p:spPr>
        <p:txBody>
          <a:bodyPr anchor="ctr"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944"/>
            <a:ext cx="12192000" cy="2081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0" y="6941"/>
            <a:ext cx="12192000" cy="20818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-PAL Intro Co-Branded Slide |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3883"/>
            <a:ext cx="12192000" cy="6851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753" y="2553635"/>
            <a:ext cx="8638217" cy="1470025"/>
          </a:xfrm>
        </p:spPr>
        <p:txBody>
          <a:bodyPr anchor="b"/>
          <a:lstStyle>
            <a:lvl1pPr>
              <a:defRPr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029" y="4406548"/>
            <a:ext cx="8638217" cy="1752600"/>
          </a:xfrm>
        </p:spPr>
        <p:txBody>
          <a:bodyPr>
            <a:normAutofit/>
          </a:bodyPr>
          <a:lstStyle>
            <a:lvl1pPr marL="0" indent="0" algn="l">
              <a:spcAft>
                <a:spcPts val="300"/>
              </a:spcAft>
              <a:buNone/>
              <a:defRPr sz="2200" spc="100" baseline="0">
                <a:solidFill>
                  <a:srgbClr val="282828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751273" y="757430"/>
            <a:ext cx="2649531" cy="544513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chemeClr val="accent6"/>
                </a:solidFill>
              </a:defRPr>
            </a:lvl1pPr>
          </a:lstStyle>
          <a:p>
            <a:r>
              <a:rPr lang="en-US" sz="1000" dirty="0"/>
              <a:t>Click to add logo for </a:t>
            </a:r>
            <a:br>
              <a:rPr lang="en-US" sz="1000" dirty="0"/>
            </a:br>
            <a:r>
              <a:rPr lang="en-US" sz="1000" dirty="0"/>
              <a:t>co-branded presentations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49" t="1" r="1063" b="-443"/>
          <a:stretch/>
        </p:blipFill>
        <p:spPr>
          <a:xfrm>
            <a:off x="9758364" y="-14698"/>
            <a:ext cx="2433637" cy="689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76" y="757436"/>
            <a:ext cx="2286000" cy="680085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J-PAL Intr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750" y="1114426"/>
            <a:ext cx="7101100" cy="2309154"/>
          </a:xfrm>
        </p:spPr>
        <p:txBody>
          <a:bodyPr anchor="b"/>
          <a:lstStyle>
            <a:lvl1pPr>
              <a:defRPr spc="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026" y="3806473"/>
            <a:ext cx="7101100" cy="2394302"/>
          </a:xfrm>
        </p:spPr>
        <p:txBody>
          <a:bodyPr>
            <a:normAutofit/>
          </a:bodyPr>
          <a:lstStyle>
            <a:lvl1pPr marL="0" indent="0" algn="l">
              <a:spcAft>
                <a:spcPts val="300"/>
              </a:spcAft>
              <a:buNone/>
              <a:defRPr sz="2200" spc="100" baseline="0">
                <a:solidFill>
                  <a:srgbClr val="28282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01051" y="-14288"/>
            <a:ext cx="3790950" cy="68976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77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09600" y="1472183"/>
            <a:ext cx="10972800" cy="4709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39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Content Slide w/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2"/>
            <a:ext cx="10972800" cy="1158240"/>
          </a:xfrm>
        </p:spPr>
        <p:txBody>
          <a:bodyPr anchor="ctr">
            <a:noAutofit/>
          </a:bodyPr>
          <a:lstStyle>
            <a:lvl1pPr algn="l">
              <a:defRPr sz="3200" b="0" u="none" kern="1200" cap="none" spc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2185"/>
            <a:ext cx="10972800" cy="4129963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2200" baseline="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2000" baseline="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800" baseline="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602148"/>
            <a:ext cx="10972800" cy="590691"/>
          </a:xfrm>
        </p:spPr>
        <p:txBody>
          <a:bodyPr anchor="b"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citation text here.</a:t>
            </a:r>
          </a:p>
        </p:txBody>
      </p:sp>
    </p:spTree>
    <p:extLst>
      <p:ext uri="{BB962C8B-B14F-4D97-AF65-F5344CB8AC3E}">
        <p14:creationId xmlns:p14="http://schemas.microsoft.com/office/powerpoint/2010/main" val="151892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Content Slide w/ citatio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95072"/>
            <a:ext cx="10972800" cy="1158239"/>
          </a:xfrm>
        </p:spPr>
        <p:txBody>
          <a:bodyPr anchor="ctr">
            <a:noAutofit/>
          </a:bodyPr>
          <a:lstStyle>
            <a:lvl1pPr algn="l">
              <a:defRPr sz="3200" b="0" u="none" kern="1200" cap="none" spc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103120"/>
            <a:ext cx="10972800" cy="3499028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2200" baseline="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2000" baseline="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800" baseline="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 (can also be used for maps and infographics)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1471614"/>
            <a:ext cx="10972799" cy="631825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subtitle text here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5602148"/>
            <a:ext cx="10972800" cy="590691"/>
          </a:xfrm>
        </p:spPr>
        <p:txBody>
          <a:bodyPr anchor="b"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citation text here.</a:t>
            </a:r>
          </a:p>
        </p:txBody>
      </p:sp>
    </p:spTree>
    <p:extLst>
      <p:ext uri="{BB962C8B-B14F-4D97-AF65-F5344CB8AC3E}">
        <p14:creationId xmlns:p14="http://schemas.microsoft.com/office/powerpoint/2010/main" val="1553151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2"/>
            <a:ext cx="10972800" cy="1158241"/>
          </a:xfrm>
        </p:spPr>
        <p:txBody>
          <a:bodyPr anchor="ctr"/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72184"/>
            <a:ext cx="5384800" cy="47091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184"/>
            <a:ext cx="5384800" cy="47091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49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Two Content Slide w/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2"/>
            <a:ext cx="10972800" cy="1158241"/>
          </a:xfrm>
        </p:spPr>
        <p:txBody>
          <a:bodyPr anchor="ctr"/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72185"/>
            <a:ext cx="5384800" cy="4129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185"/>
            <a:ext cx="5384800" cy="4129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602148"/>
            <a:ext cx="10972800" cy="590691"/>
          </a:xfrm>
        </p:spPr>
        <p:txBody>
          <a:bodyPr anchor="b"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citation text here.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51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1"/>
            <a:ext cx="10972800" cy="1158241"/>
          </a:xfrm>
        </p:spPr>
        <p:txBody>
          <a:bodyPr anchor="ctr"/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472185"/>
            <a:ext cx="5386917" cy="438912"/>
          </a:xfrm>
        </p:spPr>
        <p:txBody>
          <a:bodyPr anchor="t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11098"/>
            <a:ext cx="5386917" cy="427939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472185"/>
            <a:ext cx="5389033" cy="438912"/>
          </a:xfrm>
        </p:spPr>
        <p:txBody>
          <a:bodyPr anchor="t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11098"/>
            <a:ext cx="5389033" cy="427939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34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Image &amp; Caption w/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2"/>
            <a:ext cx="10972800" cy="1142629"/>
          </a:xfrm>
        </p:spPr>
        <p:txBody>
          <a:bodyPr anchor="ctr"/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776519" y="1474574"/>
            <a:ext cx="3805880" cy="3456937"/>
          </a:xfr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8" y="1474574"/>
            <a:ext cx="6862765" cy="465159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7776519" y="5129452"/>
            <a:ext cx="3805880" cy="996713"/>
          </a:xfrm>
        </p:spPr>
        <p:txBody>
          <a:bodyPr lIns="0" rIns="91440">
            <a:normAutofit/>
          </a:bodyPr>
          <a:lstStyle>
            <a:lvl1pPr marL="0" indent="0">
              <a:lnSpc>
                <a:spcPct val="100000"/>
              </a:lnSpc>
              <a:buNone/>
              <a:defRPr sz="1400" i="1" baseline="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caption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776518" y="4931511"/>
            <a:ext cx="3805881" cy="197941"/>
          </a:xfrm>
          <a:ln>
            <a:noFill/>
          </a:ln>
        </p:spPr>
        <p:txBody>
          <a:bodyPr lIns="0" tIns="18288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2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Image &amp; Caption w/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95072"/>
            <a:ext cx="10972800" cy="1164171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88" y="1474574"/>
            <a:ext cx="6881813" cy="465159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1" y="1474574"/>
            <a:ext cx="3805881" cy="3456936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09601" y="5129452"/>
            <a:ext cx="3805881" cy="996713"/>
          </a:xfrm>
        </p:spPr>
        <p:txBody>
          <a:bodyPr lIns="0" rIns="91440">
            <a:normAutofit/>
          </a:bodyPr>
          <a:lstStyle>
            <a:lvl1pPr marL="0" indent="0">
              <a:buNone/>
              <a:defRPr sz="1400" i="1" baseline="0">
                <a:solidFill>
                  <a:schemeClr val="accent6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caption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931511"/>
            <a:ext cx="3805883" cy="197941"/>
          </a:xfrm>
          <a:ln>
            <a:noFill/>
          </a:ln>
        </p:spPr>
        <p:txBody>
          <a:bodyPr lIns="0" tIns="18288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91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Image w/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1"/>
            <a:ext cx="10972800" cy="1158241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790687" y="1484903"/>
            <a:ext cx="3791711" cy="4439158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84904"/>
            <a:ext cx="6862764" cy="463709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790687" y="5924062"/>
            <a:ext cx="3791712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-PAL Intro Co-Branded Slide | Opt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3883"/>
            <a:ext cx="12192000" cy="6851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2753" y="2553635"/>
            <a:ext cx="8638217" cy="1470025"/>
          </a:xfrm>
        </p:spPr>
        <p:txBody>
          <a:bodyPr anchor="b"/>
          <a:lstStyle>
            <a:lvl1pPr>
              <a:defRPr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029" y="4406548"/>
            <a:ext cx="8638217" cy="1526892"/>
          </a:xfrm>
        </p:spPr>
        <p:txBody>
          <a:bodyPr>
            <a:normAutofit/>
          </a:bodyPr>
          <a:lstStyle>
            <a:lvl1pPr marL="0" indent="0" algn="l">
              <a:spcAft>
                <a:spcPts val="300"/>
              </a:spcAft>
              <a:buNone/>
              <a:defRPr sz="2200" spc="100" baseline="0">
                <a:solidFill>
                  <a:srgbClr val="282828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751273" y="825221"/>
            <a:ext cx="2649531" cy="544513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chemeClr val="accent6"/>
                </a:solidFill>
              </a:defRPr>
            </a:lvl1pPr>
          </a:lstStyle>
          <a:p>
            <a:r>
              <a:rPr lang="en-US" sz="1000" dirty="0"/>
              <a:t>Click to add logo for </a:t>
            </a:r>
            <a:br>
              <a:rPr lang="en-US" sz="1000" dirty="0"/>
            </a:br>
            <a:r>
              <a:rPr lang="en-US" sz="1000" dirty="0"/>
              <a:t>co-branded presentations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854941" y="6014764"/>
            <a:ext cx="2649531" cy="548640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chemeClr val="accent6"/>
                </a:solidFill>
              </a:defRPr>
            </a:lvl1pPr>
          </a:lstStyle>
          <a:p>
            <a:r>
              <a:rPr lang="en-US" sz="1000" dirty="0"/>
              <a:t>Click to add partner logo</a:t>
            </a: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3837092" y="6014764"/>
            <a:ext cx="2649531" cy="548640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chemeClr val="accent6"/>
                </a:solidFill>
              </a:defRPr>
            </a:lvl1pPr>
          </a:lstStyle>
          <a:p>
            <a:r>
              <a:rPr lang="en-US" sz="1000" dirty="0"/>
              <a:t>Click to add partner logo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831434" y="6014764"/>
            <a:ext cx="2649531" cy="548640"/>
          </a:xfrm>
        </p:spPr>
        <p:txBody>
          <a:bodyPr>
            <a:normAutofit/>
          </a:bodyPr>
          <a:lstStyle>
            <a:lvl1pPr marL="0" indent="0">
              <a:buNone/>
              <a:defRPr sz="1000" baseline="0">
                <a:solidFill>
                  <a:schemeClr val="accent6"/>
                </a:solidFill>
              </a:defRPr>
            </a:lvl1pPr>
          </a:lstStyle>
          <a:p>
            <a:r>
              <a:rPr lang="en-US" sz="1000" dirty="0"/>
              <a:t>Click to add partner logo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49" t="1" r="1063" b="-443"/>
          <a:stretch/>
        </p:blipFill>
        <p:spPr>
          <a:xfrm>
            <a:off x="9758364" y="-14698"/>
            <a:ext cx="2433637" cy="689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76" y="757436"/>
            <a:ext cx="2286000" cy="680085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Image w/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1"/>
            <a:ext cx="10972800" cy="1164173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474574"/>
            <a:ext cx="3791713" cy="4449487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88" y="1474574"/>
            <a:ext cx="6881812" cy="464742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5924062"/>
            <a:ext cx="3791715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43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Two Content Slide w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2"/>
            <a:ext cx="10972800" cy="1164171"/>
          </a:xfr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4608576"/>
            <a:ext cx="5330456" cy="1517586"/>
          </a:xfrm>
        </p:spPr>
        <p:txBody>
          <a:bodyPr lIns="0"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1944" y="4608576"/>
            <a:ext cx="5330456" cy="1517586"/>
          </a:xfrm>
        </p:spPr>
        <p:txBody>
          <a:bodyPr lIns="0"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09600" y="1487924"/>
            <a:ext cx="5330456" cy="286313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251944" y="1487924"/>
            <a:ext cx="5330456" cy="2863134"/>
          </a:xfrm>
        </p:spPr>
        <p:txBody>
          <a:bodyPr>
            <a:normAutofit/>
          </a:bodyPr>
          <a:lstStyle>
            <a:lvl1pPr marL="0" indent="0">
              <a:buNone/>
              <a:defRPr sz="22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photo or infographic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351058"/>
            <a:ext cx="5330457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251945" y="4351058"/>
            <a:ext cx="5330457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63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Full Bleed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29"/>
            <a:ext cx="12192000" cy="6858000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full bleed photo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06" r="1630"/>
          <a:stretch/>
        </p:blipFill>
        <p:spPr>
          <a:xfrm>
            <a:off x="9277627" y="4733"/>
            <a:ext cx="29143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16992" y="6567964"/>
            <a:ext cx="5330457" cy="197941"/>
          </a:xfrm>
          <a:ln>
            <a:noFill/>
          </a:ln>
        </p:spPr>
        <p:txBody>
          <a:bodyPr lIns="0" tIns="9144" rIns="0" bIns="18288" anchor="t">
            <a:noAutofit/>
          </a:bodyPr>
          <a:lstStyle>
            <a:lvl1pPr marL="0" indent="0">
              <a:buNone/>
              <a:defRPr sz="7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add photo/infographic credit</a:t>
            </a:r>
          </a:p>
        </p:txBody>
      </p:sp>
    </p:spTree>
    <p:extLst>
      <p:ext uri="{BB962C8B-B14F-4D97-AF65-F5344CB8AC3E}">
        <p14:creationId xmlns:p14="http://schemas.microsoft.com/office/powerpoint/2010/main" val="340593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-P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05946"/>
            <a:ext cx="10972800" cy="1153298"/>
          </a:xfrm>
        </p:spPr>
        <p:txBody>
          <a:bodyPr anchor="ctr"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89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j-pal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BE0C8-D1DC-E94B-95A2-D97540CD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0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Section Divider |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6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62793" y="2810174"/>
            <a:ext cx="8607272" cy="1470025"/>
          </a:xfrm>
          <a:noFill/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62793" y="4500572"/>
            <a:ext cx="8607272" cy="1646235"/>
          </a:xfrm>
          <a:noFill/>
        </p:spPr>
        <p:txBody>
          <a:bodyPr>
            <a:normAutofit/>
          </a:bodyPr>
          <a:lstStyle>
            <a:lvl1pPr marL="0" indent="0" algn="l">
              <a:spcAft>
                <a:spcPts val="300"/>
              </a:spcAft>
              <a:buNone/>
              <a:defRPr sz="2200">
                <a:solidFill>
                  <a:schemeClr val="tx1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49" t="1" r="1063" b="-443"/>
          <a:stretch/>
        </p:blipFill>
        <p:spPr>
          <a:xfrm>
            <a:off x="9758364" y="-14698"/>
            <a:ext cx="2433637" cy="6898640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Section Divider |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64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57203"/>
            <a:ext cx="8607272" cy="5953125"/>
          </a:xfrm>
        </p:spPr>
        <p:txBody>
          <a:bodyPr anchor="ctr">
            <a:normAutofit/>
          </a:bodyPr>
          <a:lstStyle>
            <a:lvl1pPr marL="571458" indent="-571458">
              <a:lnSpc>
                <a:spcPct val="100000"/>
              </a:lnSpc>
              <a:spcAft>
                <a:spcPts val="1500"/>
              </a:spcAft>
              <a:buFont typeface="+mj-lt"/>
              <a:buAutoNum type="romanUcPeriod"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167" indent="0">
              <a:buNone/>
              <a:defRPr>
                <a:latin typeface="+mj-lt"/>
              </a:defRPr>
            </a:lvl2pPr>
            <a:lvl3pPr marL="914332" indent="0">
              <a:buNone/>
              <a:defRPr>
                <a:latin typeface="+mj-lt"/>
              </a:defRPr>
            </a:lvl3pPr>
            <a:lvl4pPr marL="1371498" indent="0">
              <a:buNone/>
              <a:defRPr>
                <a:latin typeface="+mj-lt"/>
              </a:defRPr>
            </a:lvl4pPr>
            <a:lvl5pPr marL="1828664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add section names (bold section presenting)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49" t="1" r="1063" b="-443"/>
          <a:stretch/>
        </p:blipFill>
        <p:spPr>
          <a:xfrm>
            <a:off x="9758364" y="-14698"/>
            <a:ext cx="2433637" cy="6898640"/>
          </a:xfrm>
          <a:prstGeom prst="rect">
            <a:avLst/>
          </a:prstGeom>
          <a:noFill/>
          <a:ln>
            <a:noFill/>
          </a:ln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09600" y="1472188"/>
            <a:ext cx="10972800" cy="4709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Content Slide w/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2"/>
            <a:ext cx="10972800" cy="1158240"/>
          </a:xfrm>
        </p:spPr>
        <p:txBody>
          <a:bodyPr anchor="ctr">
            <a:noAutofit/>
          </a:bodyPr>
          <a:lstStyle>
            <a:lvl1pPr algn="l">
              <a:defRPr sz="3200" b="0" u="none" kern="1200" cap="none" spc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2186"/>
            <a:ext cx="10972800" cy="4129963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2200" baseline="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2000" baseline="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800" baseline="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602154"/>
            <a:ext cx="10972800" cy="590691"/>
          </a:xfrm>
        </p:spPr>
        <p:txBody>
          <a:bodyPr anchor="b">
            <a:noAutofit/>
          </a:bodyPr>
          <a:lstStyle>
            <a:lvl1pPr marL="0" indent="0">
              <a:buNone/>
              <a:defRPr sz="1400" baseline="0">
                <a:solidFill>
                  <a:schemeClr val="tx2"/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citation text here.</a:t>
            </a: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Content Slide w/ citation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195078"/>
            <a:ext cx="10972800" cy="1158239"/>
          </a:xfrm>
        </p:spPr>
        <p:txBody>
          <a:bodyPr anchor="ctr">
            <a:noAutofit/>
          </a:bodyPr>
          <a:lstStyle>
            <a:lvl1pPr algn="l">
              <a:defRPr sz="3200" b="0" u="none" kern="1200" cap="none" spc="0" normalizeH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2103122"/>
            <a:ext cx="10972800" cy="3865061"/>
          </a:xfrm>
        </p:spPr>
        <p:txBody>
          <a:bodyPr>
            <a:normAutofit/>
          </a:bodyPr>
          <a:lstStyle>
            <a:lvl1pPr>
              <a:spcAft>
                <a:spcPts val="300"/>
              </a:spcAft>
              <a:defRPr sz="2200" baseline="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2000" baseline="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800" baseline="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6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 (can also be used for maps and infographics)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5" y="1471617"/>
            <a:ext cx="10972799" cy="631825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6"/>
                </a:solidFill>
              </a:defRPr>
            </a:lvl1pPr>
            <a:lvl2pPr marL="457167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Click to add subtitle text here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5968181"/>
            <a:ext cx="10972800" cy="224658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>
                <a:solidFill>
                  <a:schemeClr val="tx2"/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Click to add citation text here.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-PAL 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5078"/>
            <a:ext cx="10972800" cy="1158241"/>
          </a:xfrm>
        </p:spPr>
        <p:txBody>
          <a:bodyPr anchor="ctr"/>
          <a:lstStyle>
            <a:lvl1pPr>
              <a:defRPr spc="0" baseline="0"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72184"/>
            <a:ext cx="5384800" cy="47091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72184"/>
            <a:ext cx="5384800" cy="47091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5739"/>
            <a:ext cx="10972800" cy="1157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57326"/>
            <a:ext cx="10972800" cy="4719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4" y="6446576"/>
            <a:ext cx="9663113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kern="700" cap="small" spc="5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j-pal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6060" y="6446576"/>
            <a:ext cx="1136341" cy="22232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ECB1696-1F23-9849-960D-916B9EF0C8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676" r:id="rId21"/>
    <p:sldLayoutId id="2147483677" r:id="rId22"/>
    <p:sldLayoutId id="2147483678" r:id="rId23"/>
    <p:sldLayoutId id="2147483681" r:id="rId24"/>
    <p:sldLayoutId id="2147483679" r:id="rId25"/>
    <p:sldLayoutId id="2147483680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712" r:id="rId34"/>
  </p:sldLayoutIdLst>
  <p:hf sldNum="0" hdr="0" ftr="0" dt="0"/>
  <p:txStyles>
    <p:titleStyle>
      <a:lvl1pPr algn="l" defTabSz="609539" rtl="0" eaLnBrk="1" latinLnBrk="0" hangingPunct="1">
        <a:spcBef>
          <a:spcPct val="0"/>
        </a:spcBef>
        <a:buNone/>
        <a:defRPr sz="3200" u="none" kern="1200" cap="none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609539" rtl="0" eaLnBrk="1" latinLnBrk="0" hangingPunct="1">
        <a:spcBef>
          <a:spcPct val="20000"/>
        </a:spcBef>
        <a:spcAft>
          <a:spcPts val="800"/>
        </a:spcAft>
        <a:buFont typeface="Arial"/>
        <a:buChar char="•"/>
        <a:defRPr sz="2200" kern="1200" spc="67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609539" rtl="0" eaLnBrk="1" latinLnBrk="0" hangingPunct="1">
        <a:spcBef>
          <a:spcPct val="20000"/>
        </a:spcBef>
        <a:spcAft>
          <a:spcPts val="800"/>
        </a:spcAft>
        <a:buFont typeface="Arial"/>
        <a:buChar char="–"/>
        <a:defRPr sz="1800" kern="1200" spc="67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609539" rtl="0" eaLnBrk="1" latinLnBrk="0" hangingPunct="1">
        <a:spcBef>
          <a:spcPct val="20000"/>
        </a:spcBef>
        <a:spcAft>
          <a:spcPts val="800"/>
        </a:spcAft>
        <a:buFont typeface="Arial"/>
        <a:buChar char="•"/>
        <a:defRPr sz="1800" kern="1200" spc="67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609539" rtl="0" eaLnBrk="1" latinLnBrk="0" hangingPunct="1">
        <a:spcBef>
          <a:spcPct val="20000"/>
        </a:spcBef>
        <a:spcAft>
          <a:spcPts val="800"/>
        </a:spcAft>
        <a:buFont typeface="Arial"/>
        <a:buChar char="–"/>
        <a:defRPr sz="1600" kern="1200" spc="67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609539" rtl="0" eaLnBrk="1" latinLnBrk="0" hangingPunct="1">
        <a:spcBef>
          <a:spcPct val="20000"/>
        </a:spcBef>
        <a:spcAft>
          <a:spcPts val="800"/>
        </a:spcAft>
        <a:buFont typeface="Arial"/>
        <a:buChar char="»"/>
        <a:defRPr sz="1400" kern="1200" spc="67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jpeg"/><Relationship Id="rId11" Type="http://schemas.openxmlformats.org/officeDocument/2006/relationships/image" Target="../media/image20.jpeg"/><Relationship Id="rId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280C0A-338C-7F42-9113-852EA9AE6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6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990601"/>
            <a:ext cx="12337576" cy="5291554"/>
            <a:chOff x="-156606" y="1295400"/>
            <a:chExt cx="10149427" cy="5291554"/>
          </a:xfrm>
        </p:grpSpPr>
        <p:graphicFrame>
          <p:nvGraphicFramePr>
            <p:cNvPr id="690178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1524000" y="3036888"/>
            <a:ext cx="6097588" cy="174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1" name="Document" r:id="rId4" imgW="6096000" imgH="175260" progId="Word.Document.8">
                    <p:embed/>
                  </p:oleObj>
                </mc:Choice>
                <mc:Fallback>
                  <p:oleObj name="Document" r:id="rId4" imgW="6096000" imgH="175260" progId="Word.Document.8">
                    <p:embed/>
                    <p:pic>
                      <p:nvPicPr>
                        <p:cNvPr id="69017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0" y="3036888"/>
                          <a:ext cx="6097588" cy="174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1295400" y="3962400"/>
              <a:ext cx="2286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>
                <a:latin typeface="Times" pitchFamily="-10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156606" y="6248400"/>
              <a:ext cx="100296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1600" dirty="0"/>
            </a:p>
          </p:txBody>
        </p:sp>
        <p:pic>
          <p:nvPicPr>
            <p:cNvPr id="29" name="Picture 28" descr="NewFigure3.jp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5" t="16732" r="35369" b="7295"/>
            <a:stretch/>
          </p:blipFill>
          <p:spPr bwMode="auto">
            <a:xfrm>
              <a:off x="1220788" y="1452264"/>
              <a:ext cx="2438401" cy="3776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9" descr="Untitled-2.jp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64" t="23202" r="35193" b="7650"/>
            <a:stretch/>
          </p:blipFill>
          <p:spPr bwMode="auto">
            <a:xfrm>
              <a:off x="3282461" y="2549211"/>
              <a:ext cx="4266115" cy="2895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 descr="EL1 graph main findings.jpg"/>
            <p:cNvPicPr>
              <a:picLocks noChangeAspect="1"/>
            </p:cNvPicPr>
            <p:nvPr/>
          </p:nvPicPr>
          <p:blipFill rotWithShape="1">
            <a:blip r:embed="rId8"/>
            <a:srcRect l="32676" t="10294" r="49526" b="81850"/>
            <a:stretch/>
          </p:blipFill>
          <p:spPr>
            <a:xfrm>
              <a:off x="6391247" y="1536726"/>
              <a:ext cx="2124048" cy="553032"/>
            </a:xfrm>
            <a:prstGeom prst="rect">
              <a:avLst/>
            </a:prstGeom>
          </p:spPr>
        </p:pic>
        <p:pic>
          <p:nvPicPr>
            <p:cNvPr id="22" name="Picture 21" descr="EL1 graph main findings.jpg"/>
            <p:cNvPicPr>
              <a:picLocks noChangeAspect="1"/>
            </p:cNvPicPr>
            <p:nvPr/>
          </p:nvPicPr>
          <p:blipFill rotWithShape="1">
            <a:blip r:embed="rId8"/>
            <a:srcRect l="49196" t="9191" r="29175" b="81850"/>
            <a:stretch/>
          </p:blipFill>
          <p:spPr>
            <a:xfrm>
              <a:off x="6248400" y="1912480"/>
              <a:ext cx="2581247" cy="6307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43435" y="5181600"/>
              <a:ext cx="5915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err="1"/>
                <a:t>Endline</a:t>
              </a:r>
              <a:r>
                <a:rPr lang="en-US" sz="2000"/>
                <a:t> 1                   </a:t>
              </a:r>
              <a:r>
                <a:rPr lang="en-US" sz="2000" err="1"/>
                <a:t>Endline</a:t>
              </a:r>
              <a:r>
                <a:rPr lang="en-US" sz="2000"/>
                <a:t> 2               </a:t>
              </a:r>
              <a:r>
                <a:rPr lang="en-US" sz="2000" err="1"/>
                <a:t>Endline</a:t>
              </a:r>
              <a:r>
                <a:rPr lang="en-US" sz="2000"/>
                <a:t> 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57400" y="1295400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***</a:t>
              </a: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1752600" y="1598612"/>
              <a:ext cx="12192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4038600" y="2438400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***</a:t>
              </a: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3851058" y="2747665"/>
              <a:ext cx="102574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6060757" y="2286000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**</a:t>
              </a: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flipV="1">
              <a:off x="5754469" y="2595265"/>
              <a:ext cx="1027331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9" y="3936016"/>
              <a:ext cx="1210678" cy="79198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0" y="2933535"/>
              <a:ext cx="1051061" cy="83853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629400" y="1938149"/>
              <a:ext cx="20136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err="1"/>
                <a:t>jeux</a:t>
              </a:r>
              <a:r>
                <a:rPr lang="en-US" sz="2000"/>
                <a:t> </a:t>
              </a:r>
              <a:r>
                <a:rPr lang="en-US" sz="2000" err="1"/>
                <a:t>sociales</a:t>
              </a:r>
              <a:r>
                <a:rPr lang="en-US" sz="2000"/>
                <a:t>   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29400" y="1524000"/>
              <a:ext cx="336342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jeux</a:t>
              </a:r>
              <a:r>
                <a:rPr lang="en-US" sz="2000" dirty="0"/>
                <a:t> math</a:t>
              </a:r>
              <a:r>
                <a:rPr lang="fr-FR" sz="2000" dirty="0" err="1"/>
                <a:t>é</a:t>
              </a:r>
              <a:r>
                <a:rPr lang="en-US" sz="2000" dirty="0" err="1"/>
                <a:t>matiques</a:t>
              </a:r>
              <a:r>
                <a:rPr lang="en-US" sz="2000" dirty="0"/>
                <a:t>         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573690" y="177070"/>
            <a:ext cx="8981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Troisième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résultat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8E926E-99A3-0E41-89ED-DB7E31728733}"/>
              </a:ext>
            </a:extLst>
          </p:cNvPr>
          <p:cNvSpPr txBox="1"/>
          <p:nvPr/>
        </p:nvSpPr>
        <p:spPr>
          <a:xfrm>
            <a:off x="8310007" y="1633349"/>
            <a:ext cx="16930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jeux</a:t>
            </a:r>
            <a:r>
              <a:rPr lang="en-US" sz="2000" dirty="0"/>
              <a:t> </a:t>
            </a:r>
            <a:r>
              <a:rPr lang="en-US" sz="2000" dirty="0" err="1"/>
              <a:t>sociaux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D6632D-AAB1-8C41-B8A4-127CCD04B630}"/>
              </a:ext>
            </a:extLst>
          </p:cNvPr>
          <p:cNvSpPr txBox="1"/>
          <p:nvPr/>
        </p:nvSpPr>
        <p:spPr>
          <a:xfrm>
            <a:off x="8310006" y="1219200"/>
            <a:ext cx="27286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jeux</a:t>
            </a:r>
            <a:r>
              <a:rPr lang="en-US" sz="2000" dirty="0"/>
              <a:t> </a:t>
            </a:r>
            <a:r>
              <a:rPr lang="en-US" sz="2000" dirty="0" err="1"/>
              <a:t>mathématiques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128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6274" y="5934670"/>
            <a:ext cx="11325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NB:  </a:t>
            </a:r>
            <a:r>
              <a:rPr lang="en-US" sz="1600" dirty="0" err="1"/>
              <a:t>Effets</a:t>
            </a:r>
            <a:r>
              <a:rPr lang="en-US" sz="1600" dirty="0"/>
              <a:t> des </a:t>
            </a:r>
            <a:r>
              <a:rPr lang="en-US" sz="1600" dirty="0" err="1"/>
              <a:t>traitements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points de </a:t>
            </a:r>
            <a:r>
              <a:rPr lang="en-US" sz="1600" dirty="0" err="1"/>
              <a:t>pourcentage</a:t>
            </a:r>
            <a:r>
              <a:rPr lang="en-US" sz="1600" dirty="0"/>
              <a:t> par rapport au </a:t>
            </a:r>
            <a:r>
              <a:rPr lang="en-US" sz="1600" dirty="0" err="1"/>
              <a:t>groupe</a:t>
            </a:r>
            <a:r>
              <a:rPr lang="en-US" sz="1600" dirty="0"/>
              <a:t> de </a:t>
            </a:r>
            <a:r>
              <a:rPr lang="en-US" sz="1600" dirty="0" err="1"/>
              <a:t>contrôle</a:t>
            </a:r>
            <a:r>
              <a:rPr lang="en-US" sz="1600" dirty="0"/>
              <a:t>.</a:t>
            </a:r>
          </a:p>
          <a:p>
            <a:pPr algn="r"/>
            <a:r>
              <a:rPr lang="en-US" sz="1600" dirty="0"/>
              <a:t>Les </a:t>
            </a:r>
            <a:r>
              <a:rPr lang="en-US" sz="1600" dirty="0" err="1"/>
              <a:t>étoiles</a:t>
            </a:r>
            <a:r>
              <a:rPr lang="en-US" sz="1600" dirty="0"/>
              <a:t> </a:t>
            </a:r>
            <a:r>
              <a:rPr lang="en-US" sz="1600" dirty="0" err="1"/>
              <a:t>noires</a:t>
            </a:r>
            <a:r>
              <a:rPr lang="en-US" sz="1600" dirty="0"/>
              <a:t> </a:t>
            </a:r>
            <a:r>
              <a:rPr lang="en-US" sz="1600" dirty="0" err="1"/>
              <a:t>indiquent</a:t>
            </a:r>
            <a:r>
              <a:rPr lang="en-US" sz="1600" dirty="0"/>
              <a:t> les </a:t>
            </a:r>
            <a:r>
              <a:rPr lang="en-US" sz="1600" dirty="0" err="1"/>
              <a:t>effets</a:t>
            </a:r>
            <a:r>
              <a:rPr lang="en-US" sz="1600" dirty="0"/>
              <a:t> </a:t>
            </a:r>
            <a:r>
              <a:rPr lang="en-US" sz="1600" dirty="0" err="1"/>
              <a:t>significatifs</a:t>
            </a:r>
            <a:r>
              <a:rPr lang="en-US" sz="1600" dirty="0"/>
              <a:t> des </a:t>
            </a:r>
            <a:r>
              <a:rPr lang="en-US" sz="1600" dirty="0" err="1"/>
              <a:t>traitements</a:t>
            </a:r>
            <a:r>
              <a:rPr lang="en-US" sz="1600" dirty="0"/>
              <a:t> par rapport au </a:t>
            </a:r>
            <a:r>
              <a:rPr lang="en-US" sz="1600" dirty="0" err="1"/>
              <a:t>groupe</a:t>
            </a:r>
            <a:r>
              <a:rPr lang="en-US" sz="1600" dirty="0"/>
              <a:t> de </a:t>
            </a:r>
            <a:r>
              <a:rPr lang="en-US" sz="1600" dirty="0" err="1"/>
              <a:t>contrôle</a:t>
            </a:r>
            <a:r>
              <a:rPr lang="en-US" sz="1600" dirty="0"/>
              <a:t>.</a:t>
            </a:r>
          </a:p>
          <a:p>
            <a:pPr algn="r"/>
            <a:r>
              <a:rPr lang="en-US" sz="1600" dirty="0"/>
              <a:t>Les </a:t>
            </a:r>
            <a:r>
              <a:rPr lang="en-US" sz="1600" dirty="0" err="1"/>
              <a:t>étoiles</a:t>
            </a:r>
            <a:r>
              <a:rPr lang="en-US" sz="1600" dirty="0"/>
              <a:t> rouges </a:t>
            </a:r>
            <a:r>
              <a:rPr lang="en-US" sz="1600" dirty="0" err="1"/>
              <a:t>indiquent</a:t>
            </a:r>
            <a:r>
              <a:rPr lang="en-US" sz="1600" dirty="0"/>
              <a:t> les </a:t>
            </a:r>
            <a:r>
              <a:rPr lang="en-US" sz="1600" dirty="0" err="1"/>
              <a:t>effets</a:t>
            </a:r>
            <a:r>
              <a:rPr lang="en-US" sz="1600" dirty="0"/>
              <a:t> </a:t>
            </a:r>
            <a:r>
              <a:rPr lang="en-US" sz="1600" dirty="0" err="1"/>
              <a:t>significatifs</a:t>
            </a:r>
            <a:r>
              <a:rPr lang="en-US" sz="1600" dirty="0"/>
              <a:t> </a:t>
            </a:r>
            <a:r>
              <a:rPr lang="en-US" sz="1600" dirty="0" err="1"/>
              <a:t>relatifs</a:t>
            </a:r>
            <a:r>
              <a:rPr lang="en-US" sz="1600" dirty="0"/>
              <a:t> des </a:t>
            </a:r>
            <a:r>
              <a:rPr lang="en-US" sz="1600" dirty="0" err="1"/>
              <a:t>traitements</a:t>
            </a:r>
            <a:r>
              <a:rPr lang="en-US" sz="1600" dirty="0"/>
              <a:t> “</a:t>
            </a:r>
            <a:r>
              <a:rPr lang="en-US" sz="1600" dirty="0" err="1"/>
              <a:t>maths</a:t>
            </a:r>
            <a:r>
              <a:rPr lang="en-US" sz="1600" dirty="0"/>
              <a:t>” et “</a:t>
            </a:r>
            <a:r>
              <a:rPr lang="en-US" sz="1600" dirty="0" err="1"/>
              <a:t>jeux</a:t>
            </a:r>
            <a:r>
              <a:rPr lang="en-US" sz="1600" dirty="0"/>
              <a:t> </a:t>
            </a:r>
            <a:r>
              <a:rPr lang="en-US" sz="1600" dirty="0" err="1"/>
              <a:t>sociaux</a:t>
            </a:r>
            <a:r>
              <a:rPr lang="en-US" sz="1600" dirty="0"/>
              <a:t>”. *p&lt;.05; **p&lt;.01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47800" y="160387"/>
            <a:ext cx="919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Quatrième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résultat</a:t>
            </a:r>
            <a:endParaRPr lang="en-US" sz="2800" dirty="0">
              <a:solidFill>
                <a:schemeClr val="accent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25613" y="1371600"/>
            <a:ext cx="9795415" cy="3136378"/>
            <a:chOff x="201612" y="2654822"/>
            <a:chExt cx="9795415" cy="3136378"/>
          </a:xfrm>
        </p:grpSpPr>
        <p:graphicFrame>
          <p:nvGraphicFramePr>
            <p:cNvPr id="690178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2360612" y="3184823"/>
            <a:ext cx="6097588" cy="174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4" name="Document" r:id="rId4" imgW="6096000" imgH="175260" progId="Word.Document.8">
                    <p:embed/>
                  </p:oleObj>
                </mc:Choice>
                <mc:Fallback>
                  <p:oleObj name="Document" r:id="rId4" imgW="6096000" imgH="175260" progId="Word.Document.8">
                    <p:embed/>
                    <p:pic>
                      <p:nvPicPr>
                        <p:cNvPr id="69017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0612" y="3184823"/>
                          <a:ext cx="6097588" cy="174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2132012" y="4110335"/>
              <a:ext cx="2286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>
                <a:latin typeface="Times" pitchFamily="-106" charset="0"/>
              </a:endParaRPr>
            </a:p>
          </p:txBody>
        </p:sp>
        <p:pic>
          <p:nvPicPr>
            <p:cNvPr id="21" name="Picture 20" descr="EL1 graph main findings.jpg"/>
            <p:cNvPicPr>
              <a:picLocks noChangeAspect="1"/>
            </p:cNvPicPr>
            <p:nvPr/>
          </p:nvPicPr>
          <p:blipFill rotWithShape="1">
            <a:blip r:embed="rId6"/>
            <a:srcRect l="32676" t="10294" r="49526" b="81850"/>
            <a:stretch/>
          </p:blipFill>
          <p:spPr>
            <a:xfrm>
              <a:off x="6315047" y="2667000"/>
              <a:ext cx="2124048" cy="553032"/>
            </a:xfrm>
            <a:prstGeom prst="rect">
              <a:avLst/>
            </a:prstGeom>
          </p:spPr>
        </p:pic>
        <p:pic>
          <p:nvPicPr>
            <p:cNvPr id="22" name="Picture 21" descr="EL1 graph main findings.jpg"/>
            <p:cNvPicPr>
              <a:picLocks noChangeAspect="1"/>
            </p:cNvPicPr>
            <p:nvPr/>
          </p:nvPicPr>
          <p:blipFill rotWithShape="1">
            <a:blip r:embed="rId6"/>
            <a:srcRect l="49196" t="9191" r="29175" b="81850"/>
            <a:stretch/>
          </p:blipFill>
          <p:spPr>
            <a:xfrm>
              <a:off x="6172200" y="3042754"/>
              <a:ext cx="2581247" cy="63072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80047" y="5329535"/>
              <a:ext cx="6125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err="1"/>
                <a:t>Endline</a:t>
              </a:r>
              <a:r>
                <a:rPr lang="en-US"/>
                <a:t> 1             </a:t>
              </a:r>
              <a:r>
                <a:rPr lang="en-US" err="1"/>
                <a:t>Endline</a:t>
              </a:r>
              <a:r>
                <a:rPr lang="en-US"/>
                <a:t> 2          </a:t>
              </a:r>
              <a:r>
                <a:rPr lang="en-US" err="1"/>
                <a:t>Endline</a:t>
              </a:r>
              <a:r>
                <a:rPr lang="en-US"/>
                <a:t> 3</a:t>
              </a:r>
            </a:p>
          </p:txBody>
        </p:sp>
        <p:pic>
          <p:nvPicPr>
            <p:cNvPr id="18" name="Picture 17" descr="NewFigure3.jp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92" t="57043" b="7295"/>
            <a:stretch/>
          </p:blipFill>
          <p:spPr bwMode="auto">
            <a:xfrm>
              <a:off x="2136238" y="3421890"/>
              <a:ext cx="2738974" cy="18302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241258" y="3195935"/>
              <a:ext cx="316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*</a:t>
              </a: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2741612" y="3499147"/>
              <a:ext cx="12192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9" name="Picture 18" descr="Untitled-2.jp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85" t="60695" r="3844" b="7651"/>
            <a:stretch/>
          </p:blipFill>
          <p:spPr bwMode="auto">
            <a:xfrm>
              <a:off x="4495799" y="4106030"/>
              <a:ext cx="3749695" cy="13681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691"/>
            <a:stretch/>
          </p:blipFill>
          <p:spPr>
            <a:xfrm>
              <a:off x="201612" y="4255022"/>
              <a:ext cx="1474788" cy="99032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600200" y="3383068"/>
              <a:ext cx="772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“four”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24000" y="4589320"/>
              <a:ext cx="748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“ball”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68519" y="3068971"/>
              <a:ext cx="201369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jeux</a:t>
              </a:r>
              <a:r>
                <a:rPr lang="en-US" sz="2000" dirty="0"/>
                <a:t> </a:t>
              </a:r>
              <a:r>
                <a:rPr lang="en-US" sz="2000" dirty="0" err="1"/>
                <a:t>sociales</a:t>
              </a:r>
              <a:r>
                <a:rPr lang="en-US" sz="2000" dirty="0"/>
                <a:t>   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33606" y="2654822"/>
              <a:ext cx="336342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err="1"/>
                <a:t>jeux</a:t>
              </a:r>
              <a:r>
                <a:rPr lang="en-US" sz="2000"/>
                <a:t> math</a:t>
              </a:r>
              <a:r>
                <a:rPr lang="fr-FR" sz="2000" err="1"/>
                <a:t>é</a:t>
              </a:r>
              <a:r>
                <a:rPr lang="en-US" sz="2000" err="1"/>
                <a:t>matiques</a:t>
              </a:r>
              <a:r>
                <a:rPr lang="en-US" sz="2000"/>
                <a:t>         </a:t>
              </a: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6019801" y="2807971"/>
            <a:ext cx="4399276" cy="19433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b="1" i="1">
              <a:latin typeface="Times" pitchFamily="-106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73"/>
          <a:stretch/>
        </p:blipFill>
        <p:spPr>
          <a:xfrm>
            <a:off x="1758887" y="1805900"/>
            <a:ext cx="1312304" cy="9373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5F2D218-B4C0-2946-8528-176260C37DF7}"/>
              </a:ext>
            </a:extLst>
          </p:cNvPr>
          <p:cNvSpPr txBox="1"/>
          <p:nvPr/>
        </p:nvSpPr>
        <p:spPr>
          <a:xfrm>
            <a:off x="8174552" y="1733490"/>
            <a:ext cx="16930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jeux</a:t>
            </a:r>
            <a:r>
              <a:rPr lang="en-US" sz="2000" dirty="0"/>
              <a:t> </a:t>
            </a:r>
            <a:r>
              <a:rPr lang="en-US" sz="2000" dirty="0" err="1"/>
              <a:t>sociaux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C881A9-1B6E-3746-A415-65545039928A}"/>
              </a:ext>
            </a:extLst>
          </p:cNvPr>
          <p:cNvSpPr txBox="1"/>
          <p:nvPr/>
        </p:nvSpPr>
        <p:spPr>
          <a:xfrm>
            <a:off x="8174551" y="1319341"/>
            <a:ext cx="27286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jeux</a:t>
            </a:r>
            <a:r>
              <a:rPr lang="en-US" sz="2000" dirty="0"/>
              <a:t> </a:t>
            </a:r>
            <a:r>
              <a:rPr lang="en-US" sz="2000" dirty="0" err="1"/>
              <a:t>mathématiques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2305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75128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Bien que les jeux mathématiques aient renforcé l’utilisation du langage et des symboles mathématiques à l’école maternelle, ils n’ont pas renforcé l’apprentissage des mathématiques formelles à l’école primaire</a:t>
            </a:r>
          </a:p>
        </p:txBody>
      </p:sp>
      <p:graphicFrame>
        <p:nvGraphicFramePr>
          <p:cNvPr id="690178" name="Object 2"/>
          <p:cNvGraphicFramePr>
            <a:graphicFrameLocks noChangeAspect="1"/>
          </p:cNvGraphicFramePr>
          <p:nvPr>
            <p:extLst/>
          </p:nvPr>
        </p:nvGraphicFramePr>
        <p:xfrm>
          <a:off x="3884612" y="1882459"/>
          <a:ext cx="6097588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Document" r:id="rId4" imgW="6096000" imgH="175260" progId="Word.Document.8">
                  <p:embed/>
                </p:oleObj>
              </mc:Choice>
              <mc:Fallback>
                <p:oleObj name="Document" r:id="rId4" imgW="6096000" imgH="175260" progId="Word.Document.8">
                  <p:embed/>
                  <p:pic>
                    <p:nvPicPr>
                      <p:cNvPr id="69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612" y="1882459"/>
                        <a:ext cx="6097588" cy="17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3656012" y="2807970"/>
            <a:ext cx="2286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i="1">
              <a:latin typeface="Times" pitchFamily="-106" charset="0"/>
            </a:endParaRPr>
          </a:p>
        </p:txBody>
      </p:sp>
      <p:pic>
        <p:nvPicPr>
          <p:cNvPr id="21" name="Picture 20" descr="EL1 graph main findings.jpg"/>
          <p:cNvPicPr>
            <a:picLocks noChangeAspect="1"/>
          </p:cNvPicPr>
          <p:nvPr/>
        </p:nvPicPr>
        <p:blipFill rotWithShape="1">
          <a:blip r:embed="rId6"/>
          <a:srcRect l="32676" t="10294" r="49526" b="81850"/>
          <a:stretch/>
        </p:blipFill>
        <p:spPr>
          <a:xfrm>
            <a:off x="7839047" y="1364635"/>
            <a:ext cx="2124048" cy="553032"/>
          </a:xfrm>
          <a:prstGeom prst="rect">
            <a:avLst/>
          </a:prstGeom>
        </p:spPr>
      </p:pic>
      <p:pic>
        <p:nvPicPr>
          <p:cNvPr id="22" name="Picture 21" descr="EL1 graph main findings.jpg"/>
          <p:cNvPicPr>
            <a:picLocks noChangeAspect="1"/>
          </p:cNvPicPr>
          <p:nvPr/>
        </p:nvPicPr>
        <p:blipFill rotWithShape="1">
          <a:blip r:embed="rId6"/>
          <a:srcRect l="49196" t="9191" r="29175" b="81850"/>
          <a:stretch/>
        </p:blipFill>
        <p:spPr>
          <a:xfrm>
            <a:off x="7696201" y="1740389"/>
            <a:ext cx="2581247" cy="63072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04047" y="4027171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Endline</a:t>
            </a:r>
            <a:r>
              <a:rPr lang="en-US" dirty="0"/>
              <a:t> 1</a:t>
            </a:r>
          </a:p>
        </p:txBody>
      </p:sp>
      <p:pic>
        <p:nvPicPr>
          <p:cNvPr id="18" name="Picture 17" descr="NewFigure3.jpg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2" t="57043" b="7295"/>
          <a:stretch/>
        </p:blipFill>
        <p:spPr bwMode="auto">
          <a:xfrm>
            <a:off x="3660238" y="2119526"/>
            <a:ext cx="2738974" cy="183028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4765258" y="1893571"/>
            <a:ext cx="316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4265612" y="2196782"/>
            <a:ext cx="121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91"/>
          <a:stretch/>
        </p:blipFill>
        <p:spPr>
          <a:xfrm>
            <a:off x="1725612" y="2456795"/>
            <a:ext cx="1474788" cy="9903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4200" y="1631216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“fourteen”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1" y="2791093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“circle”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76401" y="4531281"/>
            <a:ext cx="19175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/>
              <a:t>“who has more?”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88" y="1219200"/>
            <a:ext cx="1473200" cy="1048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54" y="3654639"/>
            <a:ext cx="1490268" cy="91039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092520" y="1766606"/>
            <a:ext cx="6832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jeux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8157607" y="1352457"/>
            <a:ext cx="7489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6CB556-232C-774E-8A23-748BF8866F59}"/>
              </a:ext>
            </a:extLst>
          </p:cNvPr>
          <p:cNvSpPr txBox="1"/>
          <p:nvPr/>
        </p:nvSpPr>
        <p:spPr>
          <a:xfrm>
            <a:off x="1447800" y="391180"/>
            <a:ext cx="919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...</a:t>
            </a:r>
            <a:r>
              <a:rPr lang="en-US" sz="2800" dirty="0" err="1">
                <a:solidFill>
                  <a:schemeClr val="accent2"/>
                </a:solidFill>
              </a:rPr>
              <a:t>mais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cela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disparait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9A0F74-2919-E84A-9C0F-85F997C45C34}"/>
              </a:ext>
            </a:extLst>
          </p:cNvPr>
          <p:cNvSpPr txBox="1"/>
          <p:nvPr/>
        </p:nvSpPr>
        <p:spPr>
          <a:xfrm>
            <a:off x="8153401" y="1733490"/>
            <a:ext cx="19752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jeux</a:t>
            </a:r>
            <a:r>
              <a:rPr lang="en-US" sz="2000" dirty="0"/>
              <a:t> </a:t>
            </a:r>
            <a:r>
              <a:rPr lang="en-US" sz="2000" dirty="0" err="1"/>
              <a:t>sociaux</a:t>
            </a:r>
            <a:r>
              <a:rPr lang="en-US" sz="2000" dirty="0"/>
              <a:t>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6DD01E-8418-EB4F-97BE-D8F68E89538C}"/>
              </a:ext>
            </a:extLst>
          </p:cNvPr>
          <p:cNvSpPr txBox="1"/>
          <p:nvPr/>
        </p:nvSpPr>
        <p:spPr>
          <a:xfrm>
            <a:off x="8153400" y="1319341"/>
            <a:ext cx="33634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jeux</a:t>
            </a:r>
            <a:r>
              <a:rPr lang="en-US" sz="2000" dirty="0"/>
              <a:t> </a:t>
            </a:r>
            <a:r>
              <a:rPr lang="en-US" sz="2000" dirty="0" err="1"/>
              <a:t>mathématiques</a:t>
            </a:r>
            <a:r>
              <a:rPr lang="en-US" sz="2000" dirty="0"/>
              <a:t>         </a:t>
            </a:r>
          </a:p>
        </p:txBody>
      </p:sp>
      <p:pic>
        <p:nvPicPr>
          <p:cNvPr id="19" name="Picture 18" descr="Untitled-2.jp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4" t="60695" r="3844" b="7651"/>
          <a:stretch/>
        </p:blipFill>
        <p:spPr bwMode="auto">
          <a:xfrm>
            <a:off x="5782893" y="2775396"/>
            <a:ext cx="3986602" cy="136819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3641F4-B7E4-6247-A344-20BB8C8D6153}"/>
              </a:ext>
            </a:extLst>
          </p:cNvPr>
          <p:cNvSpPr txBox="1"/>
          <p:nvPr/>
        </p:nvSpPr>
        <p:spPr>
          <a:xfrm>
            <a:off x="6290543" y="4039372"/>
            <a:ext cx="369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Endline</a:t>
            </a:r>
            <a:r>
              <a:rPr lang="en-US" dirty="0"/>
              <a:t> 2          </a:t>
            </a:r>
            <a:r>
              <a:rPr lang="en-US" dirty="0" err="1"/>
              <a:t>Endline</a:t>
            </a:r>
            <a:r>
              <a:rPr lang="en-US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97154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Mathématiciens</a:t>
            </a:r>
            <a:r>
              <a:rPr lang="en-US" dirty="0"/>
              <a:t> des rues</a:t>
            </a:r>
            <a:br>
              <a:rPr lang="en-US" dirty="0"/>
            </a:br>
            <a:r>
              <a:rPr lang="en-US" dirty="0"/>
              <a:t>(Banerjee et al, 2018)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032"/>
          <a:stretch/>
        </p:blipFill>
        <p:spPr>
          <a:xfrm>
            <a:off x="8229600" y="1471613"/>
            <a:ext cx="3352800" cy="44577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9602" y="1484904"/>
            <a:ext cx="7088369" cy="463709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Calcutta </a:t>
            </a:r>
            <a:r>
              <a:rPr lang="en-US" dirty="0"/>
              <a:t>(201 </a:t>
            </a:r>
            <a:r>
              <a:rPr lang="en-US" dirty="0" err="1"/>
              <a:t>enfants</a:t>
            </a:r>
            <a:r>
              <a:rPr lang="en-US" dirty="0"/>
              <a:t> sur 92 </a:t>
            </a:r>
            <a:r>
              <a:rPr lang="en-US" dirty="0" err="1"/>
              <a:t>marchés</a:t>
            </a:r>
            <a:r>
              <a:rPr lang="en-US" dirty="0"/>
              <a:t>)</a:t>
            </a:r>
            <a:endParaRPr lang="en-US" b="1"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Delhi </a:t>
            </a:r>
            <a:r>
              <a:rPr lang="en-US" dirty="0"/>
              <a:t>(400 </a:t>
            </a:r>
            <a:r>
              <a:rPr lang="en-US" dirty="0" err="1"/>
              <a:t>enfants</a:t>
            </a:r>
            <a:r>
              <a:rPr lang="en-US" dirty="0"/>
              <a:t> sur 39 </a:t>
            </a:r>
            <a:r>
              <a:rPr lang="en-US" dirty="0" err="1"/>
              <a:t>marchés</a:t>
            </a:r>
            <a:r>
              <a:rPr lang="en-US" dirty="0"/>
              <a:t>)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3 </a:t>
            </a:r>
            <a:r>
              <a:rPr lang="en-US" dirty="0" err="1"/>
              <a:t>paires</a:t>
            </a:r>
            <a:r>
              <a:rPr lang="en-US" dirty="0"/>
              <a:t> d’</a:t>
            </a:r>
            <a:r>
              <a:rPr lang="en-US" b="1" dirty="0"/>
              <a:t>“</a:t>
            </a:r>
            <a:r>
              <a:rPr lang="en-US" b="1" dirty="0" err="1"/>
              <a:t>acheteurs</a:t>
            </a:r>
            <a:r>
              <a:rPr lang="en-US" b="1" dirty="0"/>
              <a:t>” </a:t>
            </a:r>
            <a:r>
              <a:rPr lang="en-US" b="1" dirty="0" err="1"/>
              <a:t>achètent</a:t>
            </a:r>
            <a:r>
              <a:rPr lang="en-US" b="1" dirty="0"/>
              <a:t> des </a:t>
            </a:r>
            <a:r>
              <a:rPr lang="en-US" b="1" dirty="0" err="1"/>
              <a:t>légumes</a:t>
            </a:r>
            <a:endParaRPr lang="en-US" dirty="0"/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Ensuite</a:t>
            </a:r>
            <a:r>
              <a:rPr lang="en-US" dirty="0"/>
              <a:t> les enfants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invités</a:t>
            </a:r>
            <a:r>
              <a:rPr lang="en-US" dirty="0"/>
              <a:t> à </a:t>
            </a:r>
            <a:r>
              <a:rPr lang="en-US" dirty="0" err="1"/>
              <a:t>participer</a:t>
            </a:r>
            <a:r>
              <a:rPr lang="en-US" dirty="0"/>
              <a:t> à </a:t>
            </a:r>
            <a:r>
              <a:rPr lang="en-US" dirty="0" err="1"/>
              <a:t>l’étude</a:t>
            </a:r>
            <a:r>
              <a:rPr lang="en-US" dirty="0"/>
              <a:t>:</a:t>
            </a:r>
          </a:p>
          <a:p>
            <a:pPr marL="1200150" lvl="2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Examen </a:t>
            </a:r>
            <a:r>
              <a:rPr lang="en-US" b="1" dirty="0" err="1"/>
              <a:t>écrit</a:t>
            </a:r>
            <a:r>
              <a:rPr lang="en-US" b="1" dirty="0"/>
              <a:t> </a:t>
            </a:r>
            <a:r>
              <a:rPr lang="en-US" dirty="0" err="1"/>
              <a:t>d’arithmétique</a:t>
            </a:r>
            <a:r>
              <a:rPr lang="en-US" dirty="0"/>
              <a:t> </a:t>
            </a:r>
            <a:r>
              <a:rPr lang="en-US" dirty="0" err="1"/>
              <a:t>scolaire</a:t>
            </a:r>
            <a:endParaRPr lang="en-US" dirty="0"/>
          </a:p>
          <a:p>
            <a:pPr marL="1200150" lvl="2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err="1"/>
              <a:t>Examen</a:t>
            </a:r>
            <a:r>
              <a:rPr lang="en-US" b="1" dirty="0"/>
              <a:t> oral </a:t>
            </a:r>
            <a:r>
              <a:rPr lang="en-US" dirty="0" err="1"/>
              <a:t>d’arithmétique</a:t>
            </a:r>
            <a:r>
              <a:rPr lang="en-US" dirty="0"/>
              <a:t> </a:t>
            </a:r>
            <a:r>
              <a:rPr lang="en-US" dirty="0" err="1"/>
              <a:t>scolaire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01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244" y="1382447"/>
            <a:ext cx="8526162" cy="506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05946"/>
            <a:ext cx="11582400" cy="1153298"/>
          </a:xfrm>
        </p:spPr>
        <p:txBody>
          <a:bodyPr/>
          <a:lstStyle/>
          <a:p>
            <a:r>
              <a:rPr lang="en-US" dirty="0" err="1"/>
              <a:t>Comparaison</a:t>
            </a:r>
            <a:r>
              <a:rPr lang="en-US" dirty="0"/>
              <a:t> des </a:t>
            </a:r>
            <a:r>
              <a:rPr lang="en-US" dirty="0" err="1"/>
              <a:t>résultats</a:t>
            </a:r>
            <a:r>
              <a:rPr lang="en-US" dirty="0"/>
              <a:t> sur les tests “</a:t>
            </a:r>
            <a:r>
              <a:rPr lang="en-US" dirty="0" err="1"/>
              <a:t>scolaires</a:t>
            </a:r>
            <a:r>
              <a:rPr lang="en-US" dirty="0"/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7692" y="1947333"/>
            <a:ext cx="1470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6"/>
                </a:solidFill>
              </a:rPr>
              <a:t>Enfants</a:t>
            </a:r>
            <a:r>
              <a:rPr lang="en-US" sz="16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</a:rPr>
              <a:t>des </a:t>
            </a:r>
            <a:r>
              <a:rPr lang="en-US" sz="1600" b="1" dirty="0" err="1">
                <a:solidFill>
                  <a:schemeClr val="accent6"/>
                </a:solidFill>
              </a:rPr>
              <a:t>marchés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3324" y="1947333"/>
            <a:ext cx="1265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accent6"/>
                </a:solidFill>
              </a:rPr>
              <a:t>Enfants</a:t>
            </a:r>
            <a:r>
              <a:rPr lang="en-US" sz="16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chemeClr val="accent6"/>
                </a:solidFill>
              </a:rPr>
              <a:t>des </a:t>
            </a:r>
            <a:r>
              <a:rPr lang="en-US" sz="1600" b="1" dirty="0" err="1">
                <a:solidFill>
                  <a:schemeClr val="accent6"/>
                </a:solidFill>
              </a:rPr>
              <a:t>écoles</a:t>
            </a:r>
            <a:endParaRPr lang="en-US" sz="1600" b="1" dirty="0">
              <a:solidFill>
                <a:schemeClr val="accent6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59" b="2626"/>
          <a:stretch/>
        </p:blipFill>
        <p:spPr bwMode="auto">
          <a:xfrm>
            <a:off x="2726270" y="2624667"/>
            <a:ext cx="6636650" cy="344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639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id\Downloads\IMG_20170808_0942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897468"/>
            <a:ext cx="6096000" cy="1845732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09600" y="897467"/>
            <a:ext cx="5181600" cy="1845734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Les enfants </a:t>
            </a:r>
            <a:r>
              <a:rPr lang="en-US" sz="2200" dirty="0" err="1">
                <a:solidFill>
                  <a:schemeClr val="bg1"/>
                </a:solidFill>
              </a:rPr>
              <a:t>scolarisés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résolvent</a:t>
            </a:r>
            <a:r>
              <a:rPr lang="en-US" sz="2200" dirty="0">
                <a:solidFill>
                  <a:schemeClr val="bg1"/>
                </a:solidFill>
              </a:rPr>
              <a:t> des </a:t>
            </a:r>
            <a:r>
              <a:rPr lang="en-US" sz="2200" dirty="0" err="1">
                <a:solidFill>
                  <a:schemeClr val="bg1"/>
                </a:solidFill>
              </a:rPr>
              <a:t>problèmes</a:t>
            </a:r>
            <a:r>
              <a:rPr lang="en-US" sz="2200" dirty="0">
                <a:solidFill>
                  <a:schemeClr val="bg1"/>
                </a:solidFill>
              </a:rPr>
              <a:t> de </a:t>
            </a:r>
            <a:r>
              <a:rPr lang="en-US" sz="2200" dirty="0" err="1">
                <a:solidFill>
                  <a:schemeClr val="bg1"/>
                </a:solidFill>
              </a:rPr>
              <a:t>marché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54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Comparaisons</a:t>
            </a:r>
            <a:r>
              <a:rPr lang="en-US" dirty="0"/>
              <a:t> sur les tests “</a:t>
            </a:r>
            <a:r>
              <a:rPr lang="en-US" dirty="0" err="1"/>
              <a:t>marchés</a:t>
            </a:r>
            <a:r>
              <a:rPr lang="en-US" dirty="0"/>
              <a:t>”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666" y="1629716"/>
            <a:ext cx="7958668" cy="439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325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id\Downloads\IMG_20170815_0038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897468"/>
            <a:ext cx="6096000" cy="1845732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09600" y="893134"/>
            <a:ext cx="5181600" cy="1850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9539" rtl="0" eaLnBrk="1" latinLnBrk="0" hangingPunct="1">
              <a:spcBef>
                <a:spcPct val="0"/>
              </a:spcBef>
              <a:buNone/>
              <a:defRPr sz="3200" u="none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 err="1">
                <a:solidFill>
                  <a:schemeClr val="bg1"/>
                </a:solidFill>
              </a:rPr>
              <a:t>Exemple</a:t>
            </a:r>
            <a:r>
              <a:rPr lang="en-US" sz="2200" dirty="0">
                <a:solidFill>
                  <a:schemeClr val="bg1"/>
                </a:solidFill>
              </a:rPr>
              <a:t> de travail </a:t>
            </a:r>
            <a:r>
              <a:rPr lang="en-US" sz="2200" dirty="0" err="1">
                <a:solidFill>
                  <a:schemeClr val="bg1"/>
                </a:solidFill>
              </a:rPr>
              <a:t>écrit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84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Quel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le </a:t>
            </a:r>
            <a:r>
              <a:rPr lang="en-US" dirty="0" err="1"/>
              <a:t>problème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 </a:t>
            </a:r>
            <a:r>
              <a:rPr lang="en-US" dirty="0" err="1"/>
              <a:t>n’est</a:t>
            </a:r>
            <a:r>
              <a:rPr lang="en-US" dirty="0"/>
              <a:t> pas: les enfants </a:t>
            </a:r>
            <a:r>
              <a:rPr lang="en-US" dirty="0" err="1"/>
              <a:t>sont</a:t>
            </a:r>
            <a:r>
              <a:rPr lang="en-US" dirty="0"/>
              <a:t> incapables </a:t>
            </a:r>
            <a:r>
              <a:rPr lang="en-US" dirty="0" err="1"/>
              <a:t>d’apprendre</a:t>
            </a:r>
            <a:endParaRPr lang="en-US" dirty="0"/>
          </a:p>
          <a:p>
            <a:r>
              <a:rPr lang="en-US" dirty="0"/>
              <a:t>Ce </a:t>
            </a:r>
            <a:r>
              <a:rPr lang="en-US" dirty="0" err="1"/>
              <a:t>n’est</a:t>
            </a:r>
            <a:r>
              <a:rPr lang="en-US" dirty="0"/>
              <a:t> pas: les </a:t>
            </a:r>
            <a:r>
              <a:rPr lang="en-US" dirty="0" err="1"/>
              <a:t>enseignants</a:t>
            </a:r>
            <a:r>
              <a:rPr lang="en-US" dirty="0"/>
              <a:t> ne </a:t>
            </a:r>
            <a:r>
              <a:rPr lang="en-US" dirty="0" err="1"/>
              <a:t>sont</a:t>
            </a:r>
            <a:r>
              <a:rPr lang="en-US" dirty="0"/>
              <a:t> pas </a:t>
            </a:r>
            <a:r>
              <a:rPr lang="en-US" dirty="0" err="1"/>
              <a:t>assez</a:t>
            </a:r>
            <a:r>
              <a:rPr lang="en-US" dirty="0"/>
              <a:t> </a:t>
            </a:r>
            <a:r>
              <a:rPr lang="en-US" dirty="0" err="1"/>
              <a:t>payés</a:t>
            </a:r>
            <a:endParaRPr lang="en-US" dirty="0"/>
          </a:p>
          <a:p>
            <a:r>
              <a:rPr lang="en-US" dirty="0"/>
              <a:t>Ce </a:t>
            </a:r>
            <a:r>
              <a:rPr lang="en-US" dirty="0" err="1"/>
              <a:t>n’est</a:t>
            </a:r>
            <a:r>
              <a:rPr lang="en-US" dirty="0"/>
              <a:t> pas: les </a:t>
            </a:r>
            <a:r>
              <a:rPr lang="en-US" dirty="0" err="1"/>
              <a:t>enseignants</a:t>
            </a:r>
            <a:r>
              <a:rPr lang="en-US" dirty="0"/>
              <a:t> ne </a:t>
            </a:r>
            <a:r>
              <a:rPr lang="en-US" dirty="0" err="1"/>
              <a:t>sont</a:t>
            </a:r>
            <a:r>
              <a:rPr lang="en-US" dirty="0"/>
              <a:t> pas </a:t>
            </a:r>
            <a:r>
              <a:rPr lang="en-US" dirty="0" err="1"/>
              <a:t>motivés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4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5453063"/>
            <a:ext cx="10972800" cy="1157287"/>
          </a:xfrm>
        </p:spPr>
        <p:txBody>
          <a:bodyPr/>
          <a:lstStyle/>
          <a:p>
            <a:r>
              <a:rPr lang="en-US" dirty="0"/>
              <a:t>The problem is, by now, well known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96390"/>
            <a:ext cx="20585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alpha val="50000"/>
                  </a:schemeClr>
                </a:solidFill>
              </a:rPr>
              <a:t>Photo: Arvind </a:t>
            </a:r>
            <a:r>
              <a:rPr lang="en-US" sz="1100" dirty="0" err="1">
                <a:solidFill>
                  <a:schemeClr val="bg1">
                    <a:alpha val="50000"/>
                  </a:schemeClr>
                </a:solidFill>
              </a:rPr>
              <a:t>Eyunni</a:t>
            </a:r>
            <a:r>
              <a:rPr lang="en-US" sz="1100" dirty="0">
                <a:solidFill>
                  <a:schemeClr val="bg1">
                    <a:alpha val="50000"/>
                  </a:schemeClr>
                </a:solidFill>
              </a:rPr>
              <a:t> | </a:t>
            </a:r>
            <a:r>
              <a:rPr lang="en-US" sz="1100" dirty="0" err="1">
                <a:solidFill>
                  <a:schemeClr val="bg1">
                    <a:alpha val="50000"/>
                  </a:schemeClr>
                </a:solidFill>
              </a:rPr>
              <a:t>Pratham</a:t>
            </a:r>
            <a:endParaRPr lang="en-US" sz="11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86525" y="1357313"/>
            <a:ext cx="5705475" cy="3971926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243763" y="1354261"/>
            <a:ext cx="4494582" cy="16653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3200" b="1" u="none" kern="1200" cap="none" spc="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0" dirty="0">
                <a:solidFill>
                  <a:schemeClr val="bg1"/>
                </a:solidFill>
              </a:rPr>
              <a:t>Le </a:t>
            </a:r>
            <a:r>
              <a:rPr lang="en-US" b="0" dirty="0" err="1">
                <a:solidFill>
                  <a:schemeClr val="bg1"/>
                </a:solidFill>
              </a:rPr>
              <a:t>problème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272337" y="3311316"/>
            <a:ext cx="4466007" cy="1603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•"/>
              <a:defRPr sz="22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–"/>
              <a:defRPr sz="18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•"/>
              <a:defRPr sz="18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–"/>
              <a:defRPr sz="16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»"/>
              <a:defRPr sz="14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>
                <a:solidFill>
                  <a:schemeClr val="bg1"/>
                </a:solidFill>
              </a:rPr>
              <a:t>Beaucoup </a:t>
            </a:r>
            <a:r>
              <a:rPr lang="en-US" dirty="0" err="1">
                <a:solidFill>
                  <a:schemeClr val="bg1"/>
                </a:solidFill>
              </a:rPr>
              <a:t>d’enfants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inscrits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/>
            <a:r>
              <a:rPr lang="en-US" dirty="0">
                <a:solidFill>
                  <a:schemeClr val="bg1"/>
                </a:solidFill>
              </a:rPr>
              <a:t>…</a:t>
            </a:r>
            <a:r>
              <a:rPr lang="en-US" dirty="0" err="1">
                <a:solidFill>
                  <a:schemeClr val="bg1"/>
                </a:solidFill>
              </a:rPr>
              <a:t>mais</a:t>
            </a:r>
            <a:r>
              <a:rPr lang="en-US" dirty="0">
                <a:solidFill>
                  <a:schemeClr val="bg1"/>
                </a:solidFill>
              </a:rPr>
              <a:t> un fort </a:t>
            </a:r>
            <a:r>
              <a:rPr lang="en-US" dirty="0" err="1">
                <a:solidFill>
                  <a:schemeClr val="bg1"/>
                </a:solidFill>
              </a:rPr>
              <a:t>taux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d’absentéisme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/>
            <a:r>
              <a:rPr lang="en-US" dirty="0">
                <a:solidFill>
                  <a:schemeClr val="bg1"/>
                </a:solidFill>
              </a:rPr>
              <a:t>Et les enfants </a:t>
            </a:r>
            <a:r>
              <a:rPr lang="en-US" dirty="0" err="1">
                <a:solidFill>
                  <a:schemeClr val="bg1"/>
                </a:solidFill>
              </a:rPr>
              <a:t>apprennent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peu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76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3888" y="1484313"/>
            <a:ext cx="3328986" cy="44402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tyrannie</a:t>
            </a:r>
            <a:r>
              <a:rPr lang="en-US" dirty="0"/>
              <a:t> des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Quoiqu’il</a:t>
            </a:r>
            <a:r>
              <a:rPr lang="en-US" dirty="0"/>
              <a:t> arrive, les </a:t>
            </a:r>
            <a:r>
              <a:rPr lang="en-US" dirty="0" err="1"/>
              <a:t>enseignants</a:t>
            </a:r>
            <a:r>
              <a:rPr lang="en-US" dirty="0"/>
              <a:t> </a:t>
            </a:r>
            <a:r>
              <a:rPr lang="en-US" dirty="0" err="1"/>
              <a:t>doivent</a:t>
            </a:r>
            <a:r>
              <a:rPr lang="en-US" dirty="0"/>
              <a:t> </a:t>
            </a:r>
            <a:r>
              <a:rPr lang="en-US" dirty="0" err="1"/>
              <a:t>finir</a:t>
            </a:r>
            <a:r>
              <a:rPr lang="en-US" dirty="0"/>
              <a:t> le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Not only an Indian problem. It is related to how elitist the curriculum is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Same problem in Kenya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</a:rPr>
              <a:t> and in France!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Opposite situation in Finland, which has great test scores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66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 CM1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543050"/>
            <a:ext cx="1089104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42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ratha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2130" y="954574"/>
            <a:ext cx="2819400" cy="165915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Pratham: Teaching at the Right Level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programme</a:t>
            </a:r>
            <a:r>
              <a:rPr lang="en-US" dirty="0"/>
              <a:t> </a:t>
            </a:r>
            <a:r>
              <a:rPr lang="en-US" dirty="0" err="1"/>
              <a:t>d’enseignement</a:t>
            </a:r>
            <a:r>
              <a:rPr lang="en-US" dirty="0"/>
              <a:t> </a:t>
            </a:r>
            <a:r>
              <a:rPr lang="en-US" dirty="0" err="1"/>
              <a:t>ciblé</a:t>
            </a:r>
            <a:r>
              <a:rPr lang="en-US" dirty="0"/>
              <a:t>) 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609603" y="1484904"/>
            <a:ext cx="7534272" cy="4637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Idée du </a:t>
            </a:r>
            <a:r>
              <a:rPr lang="en-US" sz="1800" dirty="0" err="1"/>
              <a:t>programme</a:t>
            </a:r>
            <a:r>
              <a:rPr lang="en-US" sz="1800" dirty="0"/>
              <a:t> de </a:t>
            </a:r>
            <a:r>
              <a:rPr lang="en-US" sz="1800" dirty="0" err="1"/>
              <a:t>Pratham</a:t>
            </a:r>
            <a:r>
              <a:rPr lang="en-US" sz="1800" dirty="0"/>
              <a:t> </a:t>
            </a:r>
            <a:r>
              <a:rPr lang="en-US" sz="1800" dirty="0" err="1"/>
              <a:t>TaRL</a:t>
            </a:r>
            <a:r>
              <a:rPr lang="en-US" sz="1800" dirty="0"/>
              <a:t> (PEC): </a:t>
            </a:r>
          </a:p>
          <a:p>
            <a:pPr marL="0" indent="0">
              <a:buNone/>
            </a:pPr>
            <a:r>
              <a:rPr lang="en-US" sz="1800" dirty="0"/>
              <a:t>1. Les enfants </a:t>
            </a:r>
            <a:r>
              <a:rPr lang="en-US" sz="1800" dirty="0" err="1"/>
              <a:t>sont</a:t>
            </a:r>
            <a:r>
              <a:rPr lang="en-US" sz="1800" dirty="0"/>
              <a:t> </a:t>
            </a:r>
            <a:r>
              <a:rPr lang="en-US" sz="1800" b="1" dirty="0" err="1"/>
              <a:t>évalués</a:t>
            </a:r>
            <a:r>
              <a:rPr lang="en-US" sz="1800" b="1" dirty="0"/>
              <a:t> avec un </a:t>
            </a:r>
            <a:r>
              <a:rPr lang="en-US" sz="1800" b="1" dirty="0" err="1"/>
              <a:t>outil</a:t>
            </a:r>
            <a:r>
              <a:rPr lang="en-US" sz="1800" b="1" dirty="0"/>
              <a:t> simple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mathématiques</a:t>
            </a:r>
            <a:r>
              <a:rPr lang="en-US" sz="1800" dirty="0"/>
              <a:t> et langue</a:t>
            </a:r>
            <a:endParaRPr lang="en-US" sz="3200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100000"/>
              <a:buAutoNum type="arabicPeriod" startAt="2"/>
            </a:pPr>
            <a:r>
              <a:rPr lang="en-US" sz="1800" dirty="0"/>
              <a:t>Pour  </a:t>
            </a:r>
            <a:r>
              <a:rPr lang="en-US" sz="1800" dirty="0" err="1"/>
              <a:t>l’enseignement</a:t>
            </a:r>
            <a:r>
              <a:rPr lang="en-US" sz="1800" dirty="0"/>
              <a:t>, les enfants </a:t>
            </a:r>
            <a:r>
              <a:rPr lang="en-US" sz="1800" dirty="0" err="1"/>
              <a:t>sont</a:t>
            </a:r>
            <a:r>
              <a:rPr lang="en-US" sz="1800" dirty="0"/>
              <a:t> </a:t>
            </a:r>
            <a:r>
              <a:rPr lang="en-US" sz="1800" b="1" dirty="0" err="1"/>
              <a:t>groupés</a:t>
            </a:r>
            <a:r>
              <a:rPr lang="en-US" sz="1800" b="1" dirty="0"/>
              <a:t> par </a:t>
            </a:r>
            <a:r>
              <a:rPr lang="en-US" sz="1800" b="1" dirty="0" err="1"/>
              <a:t>niveau</a:t>
            </a:r>
            <a:r>
              <a:rPr lang="en-US" sz="1800" b="1" dirty="0"/>
              <a:t> de </a:t>
            </a:r>
            <a:r>
              <a:rPr lang="en-US" sz="1800" b="1" dirty="0" err="1"/>
              <a:t>connaissance</a:t>
            </a:r>
            <a:r>
              <a:rPr lang="en-US" sz="1800" b="1" dirty="0"/>
              <a:t>  </a:t>
            </a:r>
            <a:r>
              <a:rPr lang="en-US" sz="1800" dirty="0" err="1"/>
              <a:t>plutôt</a:t>
            </a:r>
            <a:r>
              <a:rPr lang="en-US" sz="1800" dirty="0"/>
              <a:t> que par </a:t>
            </a:r>
            <a:r>
              <a:rPr lang="en-US" sz="1800" dirty="0" err="1"/>
              <a:t>âge</a:t>
            </a:r>
            <a:endParaRPr lang="en-US" sz="3200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100000"/>
              <a:buAutoNum type="arabicPeriod" startAt="3"/>
            </a:pPr>
            <a:r>
              <a:rPr lang="en-US" sz="1800" dirty="0"/>
              <a:t>Les </a:t>
            </a:r>
            <a:r>
              <a:rPr lang="en-US" sz="1800" dirty="0" err="1"/>
              <a:t>enseignants</a:t>
            </a:r>
            <a:r>
              <a:rPr lang="en-US" sz="1800" dirty="0"/>
              <a:t> se </a:t>
            </a:r>
            <a:r>
              <a:rPr lang="en-US" sz="1800" dirty="0" err="1"/>
              <a:t>voient</a:t>
            </a:r>
            <a:r>
              <a:rPr lang="en-US" sz="1800" dirty="0"/>
              <a:t> </a:t>
            </a:r>
            <a:r>
              <a:rPr lang="en-US" sz="1800" dirty="0" err="1"/>
              <a:t>attribuer</a:t>
            </a:r>
            <a:r>
              <a:rPr lang="en-US" sz="1800" dirty="0"/>
              <a:t> des </a:t>
            </a:r>
            <a:r>
              <a:rPr lang="en-US" sz="1800" dirty="0" err="1"/>
              <a:t>groupes</a:t>
            </a:r>
            <a:r>
              <a:rPr lang="en-US" sz="1800" dirty="0"/>
              <a:t>. </a:t>
            </a:r>
            <a:r>
              <a:rPr lang="en-US" sz="1800" b="1" dirty="0" err="1"/>
              <a:t>L’enseignement</a:t>
            </a:r>
            <a:r>
              <a:rPr lang="en-US" sz="1800" b="1" dirty="0"/>
              <a:t> se fait </a:t>
            </a:r>
            <a:r>
              <a:rPr lang="en-US" sz="1800" b="1" dirty="0" err="1"/>
              <a:t>selon</a:t>
            </a:r>
            <a:r>
              <a:rPr lang="en-US" sz="1800" b="1" dirty="0"/>
              <a:t> les </a:t>
            </a:r>
            <a:r>
              <a:rPr lang="en-US" sz="1800" b="1" dirty="0" err="1"/>
              <a:t>niveaux</a:t>
            </a:r>
            <a:r>
              <a:rPr lang="en-US" sz="1800" b="1" dirty="0"/>
              <a:t> de </a:t>
            </a:r>
            <a:r>
              <a:rPr lang="en-US" sz="1800" b="1" dirty="0" err="1"/>
              <a:t>connaisssance</a:t>
            </a:r>
            <a:r>
              <a:rPr lang="en-US" sz="1800" b="1" dirty="0"/>
              <a:t>, </a:t>
            </a:r>
            <a:r>
              <a:rPr lang="en-US" sz="1800" b="1" dirty="0" err="1"/>
              <a:t>en</a:t>
            </a:r>
            <a:r>
              <a:rPr lang="en-US" sz="1800" b="1" dirty="0"/>
              <a:t> </a:t>
            </a:r>
            <a:r>
              <a:rPr lang="en-US" sz="1800" b="1" dirty="0" err="1"/>
              <a:t>utilisant</a:t>
            </a:r>
            <a:r>
              <a:rPr lang="en-US" sz="1800" b="1" dirty="0"/>
              <a:t> du </a:t>
            </a:r>
            <a:r>
              <a:rPr lang="en-US" sz="1800" b="1" dirty="0" err="1"/>
              <a:t>matériel</a:t>
            </a:r>
            <a:r>
              <a:rPr lang="en-US" sz="1800" b="1" dirty="0"/>
              <a:t> </a:t>
            </a:r>
            <a:r>
              <a:rPr lang="en-US" sz="1800" b="1" dirty="0" err="1"/>
              <a:t>pédagogique</a:t>
            </a:r>
            <a:r>
              <a:rPr lang="en-US" sz="1800" b="1" dirty="0"/>
              <a:t> </a:t>
            </a:r>
            <a:r>
              <a:rPr lang="en-US" sz="1800" b="1" dirty="0" err="1"/>
              <a:t>adapté</a:t>
            </a:r>
            <a:r>
              <a:rPr lang="en-US" sz="1800" b="1" dirty="0"/>
              <a:t> et </a:t>
            </a:r>
            <a:r>
              <a:rPr lang="en-US" sz="1800" b="1" dirty="0" err="1"/>
              <a:t>interactif</a:t>
            </a:r>
            <a:r>
              <a:rPr lang="en-US" sz="1800" b="1" dirty="0"/>
              <a:t>.  </a:t>
            </a:r>
            <a:endParaRPr lang="en-US" sz="3200" dirty="0"/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SzPct val="100000"/>
              <a:buAutoNum type="arabicPeriod" startAt="4"/>
            </a:pPr>
            <a:r>
              <a:rPr lang="en-US" sz="1800" b="1" dirty="0"/>
              <a:t>Evaluation et re-</a:t>
            </a:r>
            <a:r>
              <a:rPr lang="en-US" sz="1800" b="1" dirty="0" err="1"/>
              <a:t>groupement</a:t>
            </a:r>
            <a:r>
              <a:rPr lang="en-US" sz="1800" b="1" dirty="0"/>
              <a:t> </a:t>
            </a:r>
            <a:r>
              <a:rPr lang="en-US" sz="1800" b="1" dirty="0" err="1"/>
              <a:t>réguliers</a:t>
            </a:r>
            <a:r>
              <a:rPr lang="en-US" sz="1800" b="1" dirty="0"/>
              <a:t>, sur la base des </a:t>
            </a:r>
            <a:r>
              <a:rPr lang="en-US" sz="1800" b="1" dirty="0" err="1"/>
              <a:t>niveaux</a:t>
            </a:r>
            <a:r>
              <a:rPr lang="en-US" sz="1800" b="1" dirty="0"/>
              <a:t> de </a:t>
            </a:r>
            <a:r>
              <a:rPr lang="en-US" sz="1800" b="1" dirty="0" err="1"/>
              <a:t>connaissance</a:t>
            </a:r>
            <a:r>
              <a:rPr lang="en-US" sz="1800" b="1" dirty="0"/>
              <a:t>. </a:t>
            </a:r>
            <a:r>
              <a:rPr lang="en-US" sz="1800" dirty="0" err="1"/>
              <a:t>Suivi</a:t>
            </a:r>
            <a:r>
              <a:rPr lang="en-US" sz="1800" dirty="0"/>
              <a:t> des </a:t>
            </a:r>
            <a:r>
              <a:rPr lang="en-US" sz="1800" dirty="0" err="1"/>
              <a:t>progrès</a:t>
            </a:r>
            <a:r>
              <a:rPr lang="en-US" sz="1800" dirty="0"/>
              <a:t> et </a:t>
            </a:r>
            <a:r>
              <a:rPr lang="en-US" sz="1800" dirty="0" err="1"/>
              <a:t>évaluations</a:t>
            </a:r>
            <a:r>
              <a:rPr lang="en-US" sz="1800" dirty="0"/>
              <a:t> </a:t>
            </a:r>
            <a:r>
              <a:rPr lang="en-US" sz="1800" dirty="0" err="1"/>
              <a:t>régulières</a:t>
            </a:r>
            <a:r>
              <a:rPr lang="en-US" sz="1800" dirty="0"/>
              <a:t>. </a:t>
            </a:r>
          </a:p>
        </p:txBody>
      </p:sp>
      <p:pic>
        <p:nvPicPr>
          <p:cNvPr id="6" name="image12.jpg" descr="IMG_20150112_15440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7342" y="4625749"/>
            <a:ext cx="2814706" cy="166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11.jpg" descr="IMG_20150210_13354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800" y="2803400"/>
            <a:ext cx="2800350" cy="16543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029825" y="2830514"/>
            <a:ext cx="171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From here</a:t>
            </a:r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748712" y="4614863"/>
            <a:ext cx="1714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 </a:t>
            </a:r>
          </a:p>
        </p:txBody>
      </p:sp>
    </p:spTree>
    <p:extLst>
      <p:ext uri="{BB962C8B-B14F-4D97-AF65-F5344CB8AC3E}">
        <p14:creationId xmlns:p14="http://schemas.microsoft.com/office/powerpoint/2010/main" val="16852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principes</a:t>
            </a:r>
            <a:r>
              <a:rPr lang="en-US" dirty="0"/>
              <a:t> </a:t>
            </a:r>
            <a:r>
              <a:rPr lang="en-US" dirty="0" err="1"/>
              <a:t>fondamentaux</a:t>
            </a:r>
            <a:r>
              <a:rPr lang="en-US" dirty="0"/>
              <a:t> du </a:t>
            </a:r>
            <a:r>
              <a:rPr lang="en-US" dirty="0" err="1"/>
              <a:t>modèle</a:t>
            </a:r>
            <a:r>
              <a:rPr lang="en-US" dirty="0"/>
              <a:t> </a:t>
            </a:r>
            <a:r>
              <a:rPr lang="en-US" dirty="0" err="1"/>
              <a:t>TaRL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fait </a:t>
            </a:r>
            <a:r>
              <a:rPr lang="en-US" dirty="0" err="1"/>
              <a:t>leurs</a:t>
            </a:r>
            <a:r>
              <a:rPr lang="en-US" dirty="0"/>
              <a:t> </a:t>
            </a:r>
            <a:r>
              <a:rPr lang="en-US" dirty="0" err="1"/>
              <a:t>preuves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3 </a:t>
            </a:r>
            <a:r>
              <a:rPr lang="en-US" dirty="0" err="1"/>
              <a:t>expériences</a:t>
            </a:r>
            <a:r>
              <a:rPr lang="en-US" dirty="0"/>
              <a:t> (Gujarat, Mumbai, Uttar Pradesh)</a:t>
            </a:r>
          </a:p>
          <a:p>
            <a:pPr lvl="1"/>
            <a:r>
              <a:rPr lang="en-US" dirty="0"/>
              <a:t>Des </a:t>
            </a:r>
            <a:r>
              <a:rPr lang="en-US" dirty="0" err="1"/>
              <a:t>volontaires</a:t>
            </a:r>
            <a:r>
              <a:rPr lang="en-US" dirty="0"/>
              <a:t> </a:t>
            </a:r>
            <a:r>
              <a:rPr lang="en-US" dirty="0" err="1"/>
              <a:t>locaux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capables</a:t>
            </a:r>
            <a:r>
              <a:rPr lang="en-US" dirty="0"/>
              <a:t> de le </a:t>
            </a:r>
            <a:r>
              <a:rPr lang="en-US" dirty="0" err="1"/>
              <a:t>mettre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oeuvre. </a:t>
            </a:r>
          </a:p>
          <a:p>
            <a:pPr lvl="1"/>
            <a:r>
              <a:rPr lang="en-US" dirty="0"/>
              <a:t>Les </a:t>
            </a:r>
            <a:r>
              <a:rPr lang="en-US" dirty="0" err="1"/>
              <a:t>résultats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constants d’un </a:t>
            </a:r>
            <a:r>
              <a:rPr lang="en-US" dirty="0" err="1"/>
              <a:t>contexte</a:t>
            </a:r>
            <a:r>
              <a:rPr lang="en-US" dirty="0"/>
              <a:t> à un </a:t>
            </a:r>
            <a:r>
              <a:rPr lang="en-US" dirty="0" err="1"/>
              <a:t>autre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Défis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Peu</a:t>
            </a:r>
            <a:r>
              <a:rPr lang="en-US" dirty="0"/>
              <a:t> des </a:t>
            </a:r>
            <a:r>
              <a:rPr lang="en-US" dirty="0" err="1"/>
              <a:t>enfants</a:t>
            </a:r>
            <a:r>
              <a:rPr lang="en-US" dirty="0"/>
              <a:t> </a:t>
            </a:r>
            <a:r>
              <a:rPr lang="en-US" dirty="0" err="1"/>
              <a:t>éligibles</a:t>
            </a:r>
            <a:r>
              <a:rPr lang="en-US" dirty="0"/>
              <a:t> </a:t>
            </a:r>
            <a:r>
              <a:rPr lang="en-US" dirty="0" err="1"/>
              <a:t>participent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UP</a:t>
            </a:r>
          </a:p>
          <a:p>
            <a:pPr lvl="1"/>
            <a:r>
              <a:rPr lang="en-US" dirty="0"/>
              <a:t>Objectif: </a:t>
            </a:r>
            <a:r>
              <a:rPr lang="en-US" dirty="0" err="1"/>
              <a:t>déveloper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approche</a:t>
            </a:r>
            <a:r>
              <a:rPr lang="en-US" dirty="0"/>
              <a:t> qui </a:t>
            </a:r>
            <a:r>
              <a:rPr lang="en-US" dirty="0" err="1"/>
              <a:t>marche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écoles</a:t>
            </a:r>
            <a:r>
              <a:rPr lang="en-US" dirty="0"/>
              <a:t> </a:t>
            </a:r>
            <a:r>
              <a:rPr lang="en-US" dirty="0" err="1"/>
              <a:t>publiques</a:t>
            </a:r>
            <a:r>
              <a:rPr lang="en-US" dirty="0"/>
              <a:t>. </a:t>
            </a:r>
          </a:p>
        </p:txBody>
      </p:sp>
      <p:sp>
        <p:nvSpPr>
          <p:cNvPr id="696" name="Shape 69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Résultats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983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Généraliser</a:t>
            </a:r>
            <a:r>
              <a:rPr lang="en-US" dirty="0"/>
              <a:t> </a:t>
            </a:r>
            <a:r>
              <a:rPr lang="en-US" dirty="0" err="1"/>
              <a:t>TaRL</a:t>
            </a:r>
            <a:r>
              <a:rPr lang="en-US" dirty="0"/>
              <a:t> : un </a:t>
            </a:r>
            <a:r>
              <a:rPr lang="en-US" dirty="0" err="1"/>
              <a:t>problème</a:t>
            </a:r>
            <a:r>
              <a:rPr lang="en-US" dirty="0"/>
              <a:t> de </a:t>
            </a:r>
            <a:r>
              <a:rPr lang="en-US" dirty="0" err="1"/>
              <a:t>plomberie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Une</a:t>
            </a:r>
            <a:r>
              <a:rPr lang="en-US" dirty="0"/>
              <a:t> intervention </a:t>
            </a:r>
            <a:r>
              <a:rPr lang="en-US" dirty="0" err="1"/>
              <a:t>excellente</a:t>
            </a:r>
            <a:r>
              <a:rPr lang="en-US" dirty="0"/>
              <a:t>,  qui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mise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place avec les </a:t>
            </a:r>
            <a:r>
              <a:rPr lang="en-US" dirty="0" err="1"/>
              <a:t>ressources</a:t>
            </a:r>
            <a:r>
              <a:rPr lang="en-US" dirty="0"/>
              <a:t> </a:t>
            </a:r>
            <a:r>
              <a:rPr lang="en-US" dirty="0" err="1"/>
              <a:t>existantes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Il </a:t>
            </a:r>
            <a:r>
              <a:rPr lang="en-US" dirty="0" err="1"/>
              <a:t>semblerait</a:t>
            </a:r>
            <a:r>
              <a:rPr lang="en-US" dirty="0"/>
              <a:t>  facile de la </a:t>
            </a:r>
            <a:r>
              <a:rPr lang="en-US" dirty="0" err="1"/>
              <a:t>généraliser</a:t>
            </a:r>
            <a:r>
              <a:rPr lang="en-US" dirty="0"/>
              <a:t>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/>
              <a:t>écoles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 err="1"/>
              <a:t>Problème</a:t>
            </a:r>
            <a:r>
              <a:rPr lang="en-US" dirty="0"/>
              <a:t> 1: </a:t>
            </a:r>
            <a:r>
              <a:rPr lang="en-US" dirty="0" err="1"/>
              <a:t>convaincre</a:t>
            </a:r>
            <a:r>
              <a:rPr lang="en-US" dirty="0"/>
              <a:t> les élites</a:t>
            </a:r>
          </a:p>
          <a:p>
            <a:pPr lvl="1"/>
            <a:r>
              <a:rPr lang="en-US" dirty="0" err="1"/>
              <a:t>Problème</a:t>
            </a:r>
            <a:r>
              <a:rPr lang="en-US" dirty="0"/>
              <a:t> 2: </a:t>
            </a:r>
            <a:r>
              <a:rPr lang="en-US" dirty="0" err="1"/>
              <a:t>convaincre</a:t>
            </a:r>
            <a:r>
              <a:rPr lang="en-US" dirty="0"/>
              <a:t> les </a:t>
            </a:r>
            <a:r>
              <a:rPr lang="en-US" dirty="0" err="1"/>
              <a:t>enseignants</a:t>
            </a:r>
            <a:r>
              <a:rPr lang="en-US" dirty="0"/>
              <a:t> de la </a:t>
            </a:r>
            <a:r>
              <a:rPr lang="en-US" dirty="0" err="1"/>
              <a:t>mettre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œuvre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Le </a:t>
            </a:r>
            <a:r>
              <a:rPr lang="en-US" dirty="0" err="1"/>
              <a:t>Problème</a:t>
            </a:r>
            <a:r>
              <a:rPr lang="en-US" dirty="0"/>
              <a:t> 2 </a:t>
            </a:r>
            <a:r>
              <a:rPr lang="en-US" dirty="0" err="1"/>
              <a:t>est</a:t>
            </a:r>
            <a:r>
              <a:rPr lang="en-US" dirty="0"/>
              <a:t> le </a:t>
            </a:r>
            <a:r>
              <a:rPr lang="en-US" dirty="0" err="1"/>
              <a:t>problème</a:t>
            </a:r>
            <a:r>
              <a:rPr lang="en-US" dirty="0"/>
              <a:t> de “</a:t>
            </a:r>
            <a:r>
              <a:rPr lang="en-US" dirty="0" err="1"/>
              <a:t>plomberie</a:t>
            </a:r>
            <a:r>
              <a:rPr lang="en-US" dirty="0"/>
              <a:t>”: </a:t>
            </a:r>
            <a:r>
              <a:rPr lang="en-US" dirty="0" err="1"/>
              <a:t>si</a:t>
            </a:r>
            <a:r>
              <a:rPr lang="en-US" dirty="0"/>
              <a:t> le </a:t>
            </a:r>
            <a:r>
              <a:rPr lang="en-US" dirty="0" err="1"/>
              <a:t>gouvernement</a:t>
            </a:r>
            <a:r>
              <a:rPr lang="en-US" dirty="0"/>
              <a:t> a </a:t>
            </a:r>
            <a:r>
              <a:rPr lang="en-US" dirty="0" err="1"/>
              <a:t>décidé</a:t>
            </a:r>
            <a:r>
              <a:rPr lang="en-US" dirty="0"/>
              <a:t>  de faire </a:t>
            </a:r>
            <a:r>
              <a:rPr lang="en-US" dirty="0" err="1"/>
              <a:t>quelque</a:t>
            </a:r>
            <a:r>
              <a:rPr lang="en-US" dirty="0"/>
              <a:t> chose, </a:t>
            </a:r>
            <a:r>
              <a:rPr lang="en-US" dirty="0" err="1"/>
              <a:t>est-ce</a:t>
            </a:r>
            <a:r>
              <a:rPr lang="en-US" dirty="0"/>
              <a:t> que </a:t>
            </a:r>
            <a:r>
              <a:rPr lang="en-US" dirty="0" err="1"/>
              <a:t>cela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effectivement</a:t>
            </a:r>
            <a:r>
              <a:rPr lang="en-US" dirty="0"/>
              <a:t> mis </a:t>
            </a:r>
            <a:r>
              <a:rPr lang="en-US" dirty="0" err="1"/>
              <a:t>en</a:t>
            </a:r>
            <a:r>
              <a:rPr lang="en-US" dirty="0"/>
              <a:t> oeuvre? </a:t>
            </a:r>
          </a:p>
        </p:txBody>
      </p:sp>
    </p:spTree>
    <p:extLst>
      <p:ext uri="{BB962C8B-B14F-4D97-AF65-F5344CB8AC3E}">
        <p14:creationId xmlns:p14="http://schemas.microsoft.com/office/powerpoint/2010/main" val="309089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Sessions d’été organisées par des enseignants</a:t>
            </a:r>
          </a:p>
        </p:txBody>
      </p:sp>
      <p:sp>
        <p:nvSpPr>
          <p:cNvPr id="706" name="Shape 706"/>
          <p:cNvSpPr>
            <a:spLocks noGrp="1"/>
          </p:cNvSpPr>
          <p:nvPr>
            <p:ph sz="quarter" idx="14"/>
          </p:nvPr>
        </p:nvSpPr>
        <p:spPr>
          <a:xfrm>
            <a:off x="1045029" y="1508166"/>
            <a:ext cx="9165770" cy="4764297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None/>
            </a:pPr>
            <a:r>
              <a:rPr lang="en-US" sz="1800" dirty="0"/>
              <a:t>Bihar (2008)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sz="1800" b="1" dirty="0" err="1"/>
              <a:t>Acteurs</a:t>
            </a:r>
            <a:r>
              <a:rPr lang="en-US" sz="1800" b="1" dirty="0"/>
              <a:t>: </a:t>
            </a:r>
            <a:r>
              <a:rPr lang="en-US" sz="1800" dirty="0" err="1"/>
              <a:t>Enseignants</a:t>
            </a:r>
            <a:r>
              <a:rPr lang="en-US" sz="1800" dirty="0"/>
              <a:t> des </a:t>
            </a:r>
            <a:r>
              <a:rPr lang="en-US" sz="1800" dirty="0" err="1"/>
              <a:t>écoles</a:t>
            </a:r>
            <a:r>
              <a:rPr lang="en-US" sz="1800" dirty="0"/>
              <a:t> </a:t>
            </a:r>
            <a:r>
              <a:rPr lang="en-US" sz="1800" dirty="0" err="1"/>
              <a:t>publiques</a:t>
            </a:r>
            <a:endParaRPr lang="en-US" sz="18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800" b="1" dirty="0"/>
              <a:t>Lieu: </a:t>
            </a:r>
            <a:r>
              <a:rPr lang="en-US" sz="1800" dirty="0"/>
              <a:t>Au sein des </a:t>
            </a:r>
            <a:r>
              <a:rPr lang="en-US" sz="1800" dirty="0" err="1"/>
              <a:t>écoles</a:t>
            </a:r>
            <a:r>
              <a:rPr lang="en-US" sz="1800" dirty="0"/>
              <a:t> </a:t>
            </a:r>
          </a:p>
          <a:p>
            <a:pPr marL="0" indent="0">
              <a:spcAft>
                <a:spcPts val="400"/>
              </a:spcAft>
              <a:buNone/>
            </a:pPr>
            <a:r>
              <a:rPr lang="en-US" sz="1800" b="1" dirty="0" err="1"/>
              <a:t>Période</a:t>
            </a:r>
            <a:r>
              <a:rPr lang="en-US" sz="1800" b="1" dirty="0"/>
              <a:t>: </a:t>
            </a:r>
            <a:r>
              <a:rPr lang="en-US" sz="1800" dirty="0" err="1"/>
              <a:t>vacances</a:t>
            </a:r>
            <a:r>
              <a:rPr lang="en-US" sz="1800" dirty="0"/>
              <a:t> </a:t>
            </a:r>
            <a:r>
              <a:rPr lang="en-US" sz="1800" dirty="0" err="1"/>
              <a:t>d’été</a:t>
            </a:r>
            <a:r>
              <a:rPr lang="en-US" sz="1800" dirty="0"/>
              <a:t>, un </a:t>
            </a:r>
            <a:r>
              <a:rPr lang="en-US" sz="1800" dirty="0" err="1"/>
              <a:t>mois</a:t>
            </a:r>
            <a:endParaRPr lang="en-US" sz="18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800" b="1" dirty="0" err="1"/>
              <a:t>Caractéristiques</a:t>
            </a:r>
            <a:r>
              <a:rPr lang="en-US" sz="1800" b="1" dirty="0"/>
              <a:t> </a:t>
            </a:r>
            <a:r>
              <a:rPr lang="en-US" sz="1800" b="1" dirty="0" err="1"/>
              <a:t>supplémentaires</a:t>
            </a:r>
            <a:r>
              <a:rPr lang="en-US" sz="1800" b="1" dirty="0"/>
              <a:t>: </a:t>
            </a:r>
          </a:p>
          <a:p>
            <a:pPr lvl="1">
              <a:spcAft>
                <a:spcPts val="400"/>
              </a:spcAft>
              <a:buFont typeface="Arial" charset="0"/>
              <a:buChar char="•"/>
            </a:pPr>
            <a:r>
              <a:rPr lang="en-US" sz="1600" dirty="0" err="1"/>
              <a:t>Enseignants</a:t>
            </a:r>
            <a:r>
              <a:rPr lang="en-US" sz="1600" dirty="0"/>
              <a:t> </a:t>
            </a:r>
            <a:r>
              <a:rPr lang="en-US" sz="1600" dirty="0" err="1"/>
              <a:t>libérés</a:t>
            </a:r>
            <a:r>
              <a:rPr lang="en-US" sz="1600" dirty="0"/>
              <a:t> de la </a:t>
            </a:r>
            <a:r>
              <a:rPr lang="en-US" sz="1600" dirty="0" err="1"/>
              <a:t>contrainte</a:t>
            </a:r>
            <a:r>
              <a:rPr lang="en-US" sz="1600" dirty="0"/>
              <a:t> des </a:t>
            </a:r>
            <a:r>
              <a:rPr lang="en-US" sz="1600" dirty="0" err="1"/>
              <a:t>programmes</a:t>
            </a:r>
            <a:endParaRPr lang="en-US" sz="1600" dirty="0"/>
          </a:p>
          <a:p>
            <a:pPr lvl="1">
              <a:spcAft>
                <a:spcPts val="400"/>
              </a:spcAft>
              <a:buFont typeface="Arial" charset="0"/>
              <a:buChar char="•"/>
            </a:pPr>
            <a:r>
              <a:rPr lang="en-US" sz="1600" dirty="0" err="1"/>
              <a:t>Cependant</a:t>
            </a:r>
            <a:r>
              <a:rPr lang="en-US" sz="1600" dirty="0"/>
              <a:t>, </a:t>
            </a:r>
            <a:r>
              <a:rPr lang="en-US" sz="1600" dirty="0" err="1"/>
              <a:t>faible</a:t>
            </a:r>
            <a:r>
              <a:rPr lang="en-US" sz="1600" dirty="0"/>
              <a:t> </a:t>
            </a:r>
            <a:r>
              <a:rPr lang="en-US" sz="1600" dirty="0" err="1"/>
              <a:t>taux</a:t>
            </a:r>
            <a:r>
              <a:rPr lang="en-US" sz="1600" dirty="0"/>
              <a:t> de participation </a:t>
            </a:r>
            <a:r>
              <a:rPr lang="en-US" sz="1600" dirty="0" err="1"/>
              <a:t>parmi</a:t>
            </a:r>
            <a:r>
              <a:rPr lang="en-US" sz="1600" dirty="0"/>
              <a:t> les </a:t>
            </a:r>
            <a:r>
              <a:rPr lang="en-US" sz="1600" dirty="0" err="1"/>
              <a:t>enfants</a:t>
            </a:r>
            <a:r>
              <a:rPr lang="en-US" sz="1600" dirty="0"/>
              <a:t> </a:t>
            </a:r>
            <a:r>
              <a:rPr lang="en-US" sz="1600" dirty="0" err="1"/>
              <a:t>identifiés</a:t>
            </a:r>
            <a:r>
              <a:rPr lang="en-US" sz="1600" dirty="0"/>
              <a:t> </a:t>
            </a:r>
            <a:r>
              <a:rPr lang="en-US" sz="1600" dirty="0" err="1"/>
              <a:t>comme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ayant</a:t>
            </a:r>
            <a:r>
              <a:rPr lang="en-US" sz="1600" dirty="0"/>
              <a:t>  le plus </a:t>
            </a:r>
            <a:r>
              <a:rPr lang="en-US" sz="1600" dirty="0" err="1"/>
              <a:t>besoin</a:t>
            </a:r>
            <a:endParaRPr lang="en-US" sz="16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800" b="1" dirty="0" err="1"/>
              <a:t>Résultats</a:t>
            </a:r>
            <a:r>
              <a:rPr lang="en-US" sz="1800" b="1" dirty="0"/>
              <a:t>:</a:t>
            </a:r>
          </a:p>
          <a:p>
            <a:pPr marL="457200" lvl="1" indent="0">
              <a:spcAft>
                <a:spcPts val="400"/>
              </a:spcAft>
              <a:buNone/>
            </a:pPr>
            <a:r>
              <a:rPr lang="en-US" dirty="0"/>
              <a:t>Augmentation de 0.09 </a:t>
            </a:r>
            <a:r>
              <a:rPr lang="en-US" dirty="0" err="1"/>
              <a:t>d’écart</a:t>
            </a:r>
            <a:r>
              <a:rPr lang="en-US" dirty="0"/>
              <a:t> type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hindi</a:t>
            </a:r>
            <a:r>
              <a:rPr lang="en-US" dirty="0"/>
              <a:t>, </a:t>
            </a:r>
            <a:r>
              <a:rPr lang="en-US" dirty="0" err="1"/>
              <a:t>malgré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présence</a:t>
            </a:r>
            <a:r>
              <a:rPr lang="en-US" dirty="0"/>
              <a:t> de </a:t>
            </a:r>
            <a:r>
              <a:rPr lang="en-US" dirty="0" err="1"/>
              <a:t>seulement</a:t>
            </a:r>
            <a:r>
              <a:rPr lang="en-US" dirty="0"/>
              <a:t> 23%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1696-1F23-9849-960D-916B9EF0C8D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1919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" grpId="0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RCT comparant différents </a:t>
            </a:r>
            <a:br>
              <a:rPr lang="fr-FR" dirty="0"/>
            </a:br>
            <a:r>
              <a:rPr lang="fr-FR" dirty="0"/>
              <a:t>modèles, dans deux Etats</a:t>
            </a:r>
          </a:p>
        </p:txBody>
      </p:sp>
      <p:sp>
        <p:nvSpPr>
          <p:cNvPr id="713" name="Shape 713"/>
          <p:cNvSpPr>
            <a:spLocks noGrp="1"/>
          </p:cNvSpPr>
          <p:nvPr>
            <p:ph type="body" idx="14"/>
          </p:nvPr>
        </p:nvSpPr>
        <p:spPr>
          <a:xfrm>
            <a:off x="1981200" y="1471613"/>
            <a:ext cx="8229600" cy="4881061"/>
          </a:xfrm>
        </p:spPr>
        <p:txBody>
          <a:bodyPr>
            <a:noAutofit/>
          </a:bodyPr>
          <a:lstStyle/>
          <a:p>
            <a:pPr>
              <a:spcAft>
                <a:spcPts val="400"/>
              </a:spcAft>
            </a:pPr>
            <a:r>
              <a:rPr lang="fr-FR" sz="1800" dirty="0" err="1"/>
              <a:t>Bihar</a:t>
            </a:r>
            <a:r>
              <a:rPr lang="fr-FR" sz="1800" dirty="0"/>
              <a:t> (2008-2010)</a:t>
            </a:r>
          </a:p>
          <a:p>
            <a:pPr>
              <a:spcAft>
                <a:spcPts val="200"/>
              </a:spcAft>
            </a:pPr>
            <a:r>
              <a:rPr lang="fr-FR" sz="1800" dirty="0"/>
              <a:t>Traitements:</a:t>
            </a:r>
          </a:p>
          <a:p>
            <a:pPr lvl="1">
              <a:spcAft>
                <a:spcPts val="200"/>
              </a:spcAft>
            </a:pPr>
            <a:r>
              <a:rPr lang="fr-FR" sz="1600" dirty="0"/>
              <a:t>Seulement du matériel pédagogique</a:t>
            </a:r>
          </a:p>
          <a:p>
            <a:pPr lvl="1">
              <a:spcAft>
                <a:spcPts val="200"/>
              </a:spcAft>
            </a:pPr>
            <a:r>
              <a:rPr lang="fr-FR" sz="1600" dirty="0"/>
              <a:t>Professeur formé + matériel pédagogique</a:t>
            </a:r>
          </a:p>
          <a:p>
            <a:pPr lvl="1">
              <a:spcAft>
                <a:spcPts val="200"/>
              </a:spcAft>
            </a:pPr>
            <a:r>
              <a:rPr lang="fr-FR" sz="1600" dirty="0"/>
              <a:t>Professeur formé + matériel + séances organisées à l’extérieur </a:t>
            </a:r>
            <a:br>
              <a:rPr lang="fr-FR" sz="1600" dirty="0"/>
            </a:br>
            <a:r>
              <a:rPr lang="fr-FR" sz="1600" dirty="0"/>
              <a:t>de l’école par un bénévole(réplication de Jharkhand)</a:t>
            </a:r>
          </a:p>
          <a:p>
            <a:r>
              <a:rPr lang="fr-FR" sz="1800" dirty="0"/>
              <a:t>Cette évaluation a été menée en marge de la mise en place </a:t>
            </a:r>
            <a:br>
              <a:rPr lang="fr-FR" sz="1800" dirty="0"/>
            </a:br>
            <a:r>
              <a:rPr lang="fr-FR" sz="1800" dirty="0"/>
              <a:t>à grande échelle d’une formation des enseignants au </a:t>
            </a:r>
            <a:r>
              <a:rPr lang="fr-FR" sz="1800" dirty="0" err="1"/>
              <a:t>Bihar</a:t>
            </a:r>
            <a:r>
              <a:rPr lang="fr-FR" sz="1800" dirty="0"/>
              <a:t>: </a:t>
            </a:r>
            <a:br>
              <a:rPr lang="fr-FR" sz="1800" dirty="0"/>
            </a:br>
            <a:r>
              <a:rPr lang="fr-FR" sz="1800" dirty="0"/>
              <a:t>une évaluation d’un modèle “à l’échelle”, comme s’il avait </a:t>
            </a:r>
            <a:br>
              <a:rPr lang="fr-FR" sz="1800" dirty="0"/>
            </a:br>
            <a:r>
              <a:rPr lang="fr-FR" sz="1800" dirty="0"/>
              <a:t>été mis en place par le gouvernement</a:t>
            </a:r>
          </a:p>
          <a:p>
            <a:pPr>
              <a:spcAft>
                <a:spcPts val="400"/>
              </a:spcAft>
            </a:pPr>
            <a:r>
              <a:rPr lang="fr-FR" sz="1800" dirty="0" err="1"/>
              <a:t>Uttarkakhand</a:t>
            </a:r>
            <a:r>
              <a:rPr lang="fr-FR" sz="1800" dirty="0"/>
              <a:t> (2008-2010)</a:t>
            </a:r>
          </a:p>
          <a:p>
            <a:pPr>
              <a:spcAft>
                <a:spcPts val="200"/>
              </a:spcAft>
            </a:pPr>
            <a:r>
              <a:rPr lang="fr-FR" sz="1800" dirty="0"/>
              <a:t>Traitements:</a:t>
            </a:r>
          </a:p>
          <a:p>
            <a:pPr lvl="1">
              <a:spcAft>
                <a:spcPts val="200"/>
              </a:spcAft>
            </a:pPr>
            <a:r>
              <a:rPr lang="fr-FR" sz="1600" dirty="0"/>
              <a:t>Professeur formé + matériel pédagogique</a:t>
            </a:r>
          </a:p>
          <a:p>
            <a:pPr lvl="1">
              <a:spcAft>
                <a:spcPts val="400"/>
              </a:spcAft>
            </a:pPr>
            <a:r>
              <a:rPr lang="fr-FR" sz="1600" dirty="0"/>
              <a:t>Professeur formé + matériel pédagogique + </a:t>
            </a:r>
            <a:r>
              <a:rPr lang="fr-FR" sz="1600" b="1" dirty="0"/>
              <a:t>bénévole à l’école</a:t>
            </a:r>
            <a:endParaRPr lang="fr-FR" sz="1600" dirty="0"/>
          </a:p>
        </p:txBody>
      </p:sp>
      <p:pic>
        <p:nvPicPr>
          <p:cNvPr id="714" name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5356" y="358759"/>
            <a:ext cx="2313522" cy="14058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1696-1F23-9849-960D-916B9EF0C8D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17386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80589903"/>
              </p:ext>
            </p:extLst>
          </p:nvPr>
        </p:nvGraphicFramePr>
        <p:xfrm>
          <a:off x="2502695" y="1033464"/>
          <a:ext cx="7186613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5981701" y="1937146"/>
            <a:ext cx="2143125" cy="150257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99667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983480063"/>
              </p:ext>
            </p:extLst>
          </p:nvPr>
        </p:nvGraphicFramePr>
        <p:xfrm>
          <a:off x="2502695" y="1033464"/>
          <a:ext cx="7186613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9577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/>
          </p:cNvSpPr>
          <p:nvPr>
            <p:ph type="title"/>
          </p:nvPr>
        </p:nvSpPr>
        <p:spPr>
          <a:xfrm>
            <a:off x="1981200" y="213869"/>
            <a:ext cx="8229600" cy="115214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Comment </a:t>
            </a:r>
            <a:r>
              <a:rPr lang="fr-FR" dirty="0" err="1"/>
              <a:t>omprendre</a:t>
            </a:r>
            <a:r>
              <a:rPr lang="fr-FR" dirty="0"/>
              <a:t> ces résultats</a:t>
            </a:r>
            <a:endParaRPr dirty="0"/>
          </a:p>
        </p:txBody>
      </p:sp>
      <p:sp>
        <p:nvSpPr>
          <p:cNvPr id="745" name="Shape 745"/>
          <p:cNvSpPr>
            <a:spLocks noGrp="1"/>
          </p:cNvSpPr>
          <p:nvPr>
            <p:ph type="body" idx="4294967295"/>
          </p:nvPr>
        </p:nvSpPr>
        <p:spPr>
          <a:xfrm>
            <a:off x="807522" y="1508166"/>
            <a:ext cx="10450285" cy="46986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9184" indent="-329184" defTabSz="438911">
              <a:spcBef>
                <a:spcPts val="500"/>
              </a:spcBef>
              <a:spcAft>
                <a:spcPts val="1200"/>
              </a:spcAft>
              <a:defRPr sz="2112"/>
            </a:pPr>
            <a:r>
              <a:rPr lang="fr-FR" sz="1800" dirty="0"/>
              <a:t>Le modèle avec bénévoles en dehors de l’école </a:t>
            </a:r>
            <a:r>
              <a:rPr sz="1800" dirty="0"/>
              <a:t>(</a:t>
            </a:r>
            <a:r>
              <a:rPr lang="fr-FR" sz="1800" dirty="0"/>
              <a:t>ou au sein de l’école avec un suivi conséquent par </a:t>
            </a:r>
            <a:r>
              <a:rPr sz="1800" dirty="0" err="1"/>
              <a:t>Pratham</a:t>
            </a:r>
            <a:r>
              <a:rPr sz="1800" dirty="0"/>
              <a:t>) </a:t>
            </a:r>
            <a:r>
              <a:rPr lang="fr-FR" sz="1800" dirty="0"/>
              <a:t>a une grande validité externe</a:t>
            </a:r>
            <a:r>
              <a:rPr sz="1800" dirty="0"/>
              <a:t>, </a:t>
            </a:r>
            <a:r>
              <a:rPr lang="fr-FR" sz="1800" dirty="0"/>
              <a:t>au moins en Inde</a:t>
            </a:r>
            <a:r>
              <a:rPr sz="1800" dirty="0"/>
              <a:t>(4</a:t>
            </a:r>
            <a:r>
              <a:rPr lang="fr-FR" sz="1800" dirty="0" err="1"/>
              <a:t>ème</a:t>
            </a:r>
            <a:r>
              <a:rPr sz="1800" dirty="0"/>
              <a:t> context</a:t>
            </a:r>
            <a:r>
              <a:rPr lang="fr-FR" sz="1800" dirty="0"/>
              <a:t>e</a:t>
            </a:r>
            <a:r>
              <a:rPr sz="1800" dirty="0"/>
              <a:t> </a:t>
            </a:r>
            <a:r>
              <a:rPr lang="fr-FR" sz="1800" dirty="0"/>
              <a:t>dans lequel il marche</a:t>
            </a:r>
            <a:r>
              <a:rPr sz="1800" dirty="0"/>
              <a:t>)</a:t>
            </a:r>
          </a:p>
          <a:p>
            <a:pPr marL="329184" indent="-329184" defTabSz="438911">
              <a:spcBef>
                <a:spcPts val="500"/>
              </a:spcBef>
              <a:defRPr sz="2112"/>
            </a:pPr>
            <a:r>
              <a:rPr lang="fr-FR" sz="1800" dirty="0"/>
              <a:t>Sessions d’été</a:t>
            </a:r>
            <a:r>
              <a:rPr sz="1800" dirty="0"/>
              <a:t>:</a:t>
            </a:r>
          </a:p>
          <a:p>
            <a:pPr marL="713231" lvl="1" indent="-274320" defTabSz="438911">
              <a:spcBef>
                <a:spcPts val="500"/>
              </a:spcBef>
              <a:defRPr sz="1919"/>
            </a:pPr>
            <a:r>
              <a:rPr lang="fr-FR" sz="1600" dirty="0"/>
              <a:t>Les enseignants, payés par le gouvernement, peuvent </a:t>
            </a:r>
            <a:r>
              <a:rPr sz="1600" dirty="0"/>
              <a:t>d</a:t>
            </a:r>
            <a:r>
              <a:rPr lang="fr-FR" sz="1600" dirty="0" err="1"/>
              <a:t>ispenser</a:t>
            </a:r>
            <a:r>
              <a:rPr sz="1600" dirty="0"/>
              <a:t> </a:t>
            </a:r>
            <a:r>
              <a:rPr lang="fr-FR" sz="1600" dirty="0"/>
              <a:t>le modèle en dehors de l’école</a:t>
            </a:r>
            <a:endParaRPr sz="1600" dirty="0"/>
          </a:p>
          <a:p>
            <a:pPr marL="713231" lvl="1" indent="-274320" defTabSz="438911">
              <a:spcBef>
                <a:spcPts val="500"/>
              </a:spcBef>
              <a:spcAft>
                <a:spcPts val="1200"/>
              </a:spcAft>
              <a:defRPr sz="1919"/>
            </a:pPr>
            <a:r>
              <a:rPr lang="fr-FR" sz="1600" dirty="0"/>
              <a:t>Des courtes périodes </a:t>
            </a:r>
            <a:r>
              <a:rPr sz="1600" dirty="0"/>
              <a:t>(</a:t>
            </a:r>
            <a:r>
              <a:rPr lang="fr-FR" sz="1600" dirty="0"/>
              <a:t>session</a:t>
            </a:r>
            <a:r>
              <a:rPr sz="1600" dirty="0"/>
              <a:t>s) </a:t>
            </a:r>
            <a:r>
              <a:rPr lang="fr-FR" sz="1600" dirty="0"/>
              <a:t>peuvent être efficaces pour améliorer l’apprentissage</a:t>
            </a:r>
          </a:p>
          <a:p>
            <a:pPr marL="313181" indent="-274320" defTabSz="438911">
              <a:spcBef>
                <a:spcPts val="500"/>
              </a:spcBef>
              <a:defRPr sz="1919"/>
            </a:pPr>
            <a:r>
              <a:rPr lang="fr-FR" sz="1800" dirty="0"/>
              <a:t>Cependant</a:t>
            </a:r>
            <a:r>
              <a:rPr sz="1800" dirty="0"/>
              <a:t>, </a:t>
            </a:r>
            <a:r>
              <a:rPr lang="fr-FR" sz="1800" dirty="0"/>
              <a:t>les enseignants</a:t>
            </a:r>
            <a:r>
              <a:rPr sz="1800" dirty="0"/>
              <a:t> se</a:t>
            </a:r>
            <a:r>
              <a:rPr lang="fr-FR" sz="1800" dirty="0" err="1"/>
              <a:t>mblent</a:t>
            </a:r>
            <a:r>
              <a:rPr lang="fr-FR" sz="1800" dirty="0"/>
              <a:t> avoir été incapables – ou  n’ont pas voulu –  mettre en œuvre le programme à l’école</a:t>
            </a:r>
            <a:r>
              <a:rPr sz="1800" dirty="0"/>
              <a:t>: </a:t>
            </a:r>
            <a:r>
              <a:rPr lang="fr-FR" sz="1800" dirty="0"/>
              <a:t>les données de suivi </a:t>
            </a:r>
            <a:r>
              <a:rPr sz="1800" dirty="0" err="1"/>
              <a:t>su</a:t>
            </a:r>
            <a:r>
              <a:rPr lang="fr-FR" sz="1800" dirty="0"/>
              <a:t>g</a:t>
            </a:r>
            <a:r>
              <a:rPr sz="1800" dirty="0"/>
              <a:t>g</a:t>
            </a:r>
            <a:r>
              <a:rPr lang="fr-FR" sz="1800" dirty="0" err="1"/>
              <a:t>èrent</a:t>
            </a:r>
            <a:r>
              <a:rPr lang="fr-FR" sz="1800" dirty="0"/>
              <a:t> que les élèves n’ont jamais été regroupés par niveau</a:t>
            </a:r>
            <a:r>
              <a:rPr sz="1800" dirty="0"/>
              <a:t>, </a:t>
            </a:r>
            <a:r>
              <a:rPr lang="fr-FR" sz="1800" dirty="0"/>
              <a:t>et le matériel pédagogique rarement utilisé</a:t>
            </a:r>
            <a:endParaRPr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1301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plupart</a:t>
            </a:r>
            <a:r>
              <a:rPr lang="en-US" dirty="0"/>
              <a:t> des enfants </a:t>
            </a:r>
            <a:r>
              <a:rPr lang="en-US" dirty="0" err="1"/>
              <a:t>vont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/>
              <a:t>l’école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1" y="1472184"/>
            <a:ext cx="5608320" cy="4709160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None/>
            </a:pPr>
            <a:r>
              <a:rPr lang="en-US" sz="1800" b="1" dirty="0"/>
              <a:t>Inscriptions à </a:t>
            </a:r>
            <a:r>
              <a:rPr lang="en-US" sz="1800" b="1" dirty="0" err="1"/>
              <a:t>l’école</a:t>
            </a:r>
            <a:endParaRPr lang="en-US" sz="1800" b="1" dirty="0"/>
          </a:p>
          <a:p>
            <a:pPr marL="0" indent="0">
              <a:spcAft>
                <a:spcPts val="1800"/>
              </a:spcAft>
              <a:buNone/>
            </a:pPr>
            <a:r>
              <a:rPr lang="en-US" sz="1800" b="1" dirty="0">
                <a:solidFill>
                  <a:schemeClr val="accent1"/>
                </a:solidFill>
              </a:rPr>
              <a:t>96.7% </a:t>
            </a:r>
            <a:r>
              <a:rPr lang="en-US" sz="1800" dirty="0"/>
              <a:t>des enfants (</a:t>
            </a:r>
            <a:r>
              <a:rPr lang="en-US" sz="1800" dirty="0" err="1"/>
              <a:t>âgés</a:t>
            </a:r>
            <a:r>
              <a:rPr lang="en-US" sz="1800" dirty="0"/>
              <a:t> de 6-14 </a:t>
            </a:r>
            <a:r>
              <a:rPr lang="en-US" sz="1800" dirty="0" err="1"/>
              <a:t>ans</a:t>
            </a:r>
            <a:r>
              <a:rPr lang="en-US" sz="1800" dirty="0"/>
              <a:t>) </a:t>
            </a:r>
            <a:r>
              <a:rPr lang="en-US" sz="1800" dirty="0" err="1"/>
              <a:t>sont</a:t>
            </a:r>
            <a:r>
              <a:rPr lang="en-US" sz="1800" dirty="0"/>
              <a:t> </a:t>
            </a:r>
            <a:r>
              <a:rPr lang="en-US" sz="1800" dirty="0" err="1"/>
              <a:t>inscrits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</a:t>
            </a:r>
            <a:r>
              <a:rPr lang="en-US" sz="1800" dirty="0" err="1"/>
              <a:t>l’école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Inde</a:t>
            </a:r>
            <a:r>
              <a:rPr lang="en-US" sz="1800" dirty="0"/>
              <a:t>.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endParaRPr lang="en-US" sz="1800" dirty="0"/>
          </a:p>
          <a:p>
            <a:pPr marL="0" indent="0">
              <a:spcAft>
                <a:spcPts val="400"/>
              </a:spcAft>
              <a:buNone/>
            </a:pPr>
            <a:r>
              <a:rPr lang="en-US" sz="1800" b="1" dirty="0" err="1"/>
              <a:t>Absentéisme</a:t>
            </a:r>
            <a:endParaRPr lang="en-US" sz="1800" b="1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1800" dirty="0"/>
              <a:t>Des </a:t>
            </a:r>
            <a:r>
              <a:rPr lang="en-US" sz="1800" dirty="0" err="1"/>
              <a:t>visites</a:t>
            </a:r>
            <a:r>
              <a:rPr lang="en-US" sz="1800" dirty="0"/>
              <a:t> </a:t>
            </a:r>
            <a:r>
              <a:rPr lang="en-US" sz="1800" dirty="0" err="1"/>
              <a:t>aléatoires</a:t>
            </a:r>
            <a:r>
              <a:rPr lang="en-US" sz="1800" dirty="0"/>
              <a:t> </a:t>
            </a:r>
            <a:r>
              <a:rPr lang="en-US" sz="1800" dirty="0" err="1"/>
              <a:t>montrent</a:t>
            </a:r>
            <a:r>
              <a:rPr lang="en-US" sz="1800" dirty="0"/>
              <a:t> que </a:t>
            </a:r>
            <a:r>
              <a:rPr lang="en-US" sz="1800" b="1" dirty="0">
                <a:solidFill>
                  <a:schemeClr val="accent1"/>
                </a:solidFill>
              </a:rPr>
              <a:t>71% des enfants </a:t>
            </a:r>
            <a:r>
              <a:rPr lang="en-US" sz="1800" b="1" dirty="0" err="1">
                <a:solidFill>
                  <a:schemeClr val="accent1"/>
                </a:solidFill>
              </a:rPr>
              <a:t>inscrits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dirty="0" err="1"/>
              <a:t>sont</a:t>
            </a:r>
            <a:r>
              <a:rPr lang="en-US" sz="1800" dirty="0"/>
              <a:t> </a:t>
            </a:r>
            <a:r>
              <a:rPr lang="en-US" sz="1800" dirty="0" err="1"/>
              <a:t>présents</a:t>
            </a:r>
            <a:r>
              <a:rPr lang="en-US" sz="1800" dirty="0"/>
              <a:t>, avec beaucoup de variations d’un </a:t>
            </a:r>
            <a:r>
              <a:rPr lang="en-US" sz="1800" dirty="0" err="1"/>
              <a:t>endroit</a:t>
            </a:r>
            <a:r>
              <a:rPr lang="en-US" sz="1800" dirty="0"/>
              <a:t> à </a:t>
            </a:r>
            <a:r>
              <a:rPr lang="en-US" sz="1800" dirty="0" err="1"/>
              <a:t>l’autre</a:t>
            </a:r>
            <a:r>
              <a:rPr lang="en-US" sz="1800" dirty="0"/>
              <a:t>.</a:t>
            </a:r>
          </a:p>
          <a:p>
            <a:endParaRPr lang="en-US" sz="1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708" y="1557338"/>
            <a:ext cx="5957630" cy="4743450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>
          <a:xfrm>
            <a:off x="10186988" y="442913"/>
            <a:ext cx="1547730" cy="8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/>
          <p:cNvGraphicFramePr>
            <a:graphicFrameLocks/>
          </p:cNvGraphicFramePr>
          <p:nvPr>
            <p:extLst/>
          </p:nvPr>
        </p:nvGraphicFramePr>
        <p:xfrm>
          <a:off x="2077454" y="272710"/>
          <a:ext cx="7984507" cy="6245000"/>
        </p:xfrm>
        <a:graphic>
          <a:graphicData uri="http://schemas.openxmlformats.org/drawingml/2006/table">
            <a:tbl>
              <a:tblPr lastRow="1">
                <a:tableStyleId>{2D5ABB26-0587-4C30-8999-92F81FD0307C}</a:tableStyleId>
              </a:tblPr>
              <a:tblGrid>
                <a:gridCol w="3722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0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8308">
                <a:tc gridSpan="3">
                  <a:txBody>
                    <a:bodyPr/>
                    <a:lstStyle/>
                    <a:p>
                      <a:r>
                        <a:rPr lang="en-US" sz="1400" i="1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Table 5:</a:t>
                      </a:r>
                      <a:r>
                        <a:rPr lang="en-US" sz="1400" i="1" baseline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 Select Process Results</a:t>
                      </a:r>
                      <a:endParaRPr lang="en-US" sz="1400" i="1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i="1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880"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Percent of Observations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880"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Teachers Trained</a:t>
                      </a:r>
                    </a:p>
                  </a:txBody>
                  <a:tcPr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Pratham</a:t>
                      </a:r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 materials</a:t>
                      </a:r>
                      <a:r>
                        <a:rPr lang="en-US" sz="1400" baseline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 used</a:t>
                      </a:r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Classes grouped</a:t>
                      </a:r>
                      <a:r>
                        <a:rPr lang="en-US" sz="1400" baseline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 </a:t>
                      </a:r>
                      <a:br>
                        <a:rPr lang="en-US" sz="1400" baseline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</a:br>
                      <a:r>
                        <a:rPr lang="en-US" sz="1400" baseline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by ability</a:t>
                      </a:r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 anchor="b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A. Bihar – School Year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(63)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(110)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(99)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31.4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(64)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(121)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(112)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67.3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57.5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(66)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(134)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(121)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TMV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67.1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64.3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(68)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(126)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(116)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C.</a:t>
                      </a:r>
                      <a:r>
                        <a:rPr lang="en-US" sz="1400" i="1" baseline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 </a:t>
                      </a:r>
                      <a:r>
                        <a:rPr lang="en-US" sz="1400" i="1" baseline="0" dirty="0" err="1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Uttarakhand</a:t>
                      </a:r>
                      <a:endParaRPr lang="en-US" sz="1400" i="1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i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Control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15.2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2.6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11.4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endParaRPr lang="en-US" sz="1400" i="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(41)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(78)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(70)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i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TM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27.5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25.7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10.1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endParaRPr lang="en-US" sz="1400" i="1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(40)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(74)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(69)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r>
                        <a:rPr lang="en-US" sz="1400" i="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TMV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44.9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33.8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5.9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8308">
                <a:tc>
                  <a:txBody>
                    <a:bodyPr/>
                    <a:lstStyle/>
                    <a:p>
                      <a:endParaRPr lang="en-US" sz="1400" i="0" dirty="0">
                        <a:latin typeface="Century Schoolbook" charset="0"/>
                        <a:ea typeface="Century Schoolbook" charset="0"/>
                        <a:cs typeface="Century Schoolbook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(39)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(74)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(68)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2077452" y="604469"/>
            <a:ext cx="7984509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497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Tirer les leçons des expériences passées: Modèle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268680" y="1235522"/>
            <a:ext cx="5045243" cy="4835887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z="2400" dirty="0"/>
              <a:t>Haryana (2012-2013)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400" b="1" dirty="0" err="1"/>
              <a:t>Acteurs</a:t>
            </a:r>
            <a:r>
              <a:rPr lang="en-US" sz="2400" b="1" dirty="0"/>
              <a:t>: </a:t>
            </a:r>
            <a:r>
              <a:rPr lang="en-US" sz="2400" dirty="0" err="1"/>
              <a:t>Enseignants</a:t>
            </a:r>
            <a:r>
              <a:rPr lang="en-US" sz="2400" dirty="0"/>
              <a:t> </a:t>
            </a:r>
            <a:r>
              <a:rPr lang="en-US" sz="2400" dirty="0" err="1"/>
              <a:t>soutenus</a:t>
            </a:r>
            <a:r>
              <a:rPr lang="en-US" sz="2400" dirty="0"/>
              <a:t> et </a:t>
            </a:r>
            <a:r>
              <a:rPr lang="en-US" sz="2400" dirty="0" err="1"/>
              <a:t>formés</a:t>
            </a:r>
            <a:r>
              <a:rPr lang="en-US" sz="2400" dirty="0"/>
              <a:t> par des </a:t>
            </a:r>
            <a:r>
              <a:rPr lang="en-US" sz="2400" dirty="0" err="1"/>
              <a:t>tuteurs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charge de </a:t>
            </a:r>
            <a:r>
              <a:rPr lang="en-US" sz="2400" dirty="0" err="1"/>
              <a:t>plusieurs</a:t>
            </a:r>
            <a:r>
              <a:rPr lang="en-US" sz="2400" dirty="0"/>
              <a:t> </a:t>
            </a:r>
            <a:r>
              <a:rPr lang="en-US" sz="2400" dirty="0" err="1"/>
              <a:t>écoles</a:t>
            </a:r>
            <a:endParaRPr lang="en-US" sz="24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400" b="1" dirty="0"/>
              <a:t>Lieu: </a:t>
            </a:r>
            <a:r>
              <a:rPr lang="en-US" sz="2400" dirty="0"/>
              <a:t>Au sein de </a:t>
            </a:r>
            <a:r>
              <a:rPr lang="en-US" sz="2400" dirty="0" err="1"/>
              <a:t>l’école</a:t>
            </a:r>
            <a:endParaRPr lang="en-US" sz="2400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400" b="1" dirty="0" err="1"/>
              <a:t>Période</a:t>
            </a:r>
            <a:r>
              <a:rPr lang="en-US" sz="2400" b="1" dirty="0"/>
              <a:t>: </a:t>
            </a:r>
            <a:r>
              <a:rPr lang="en-US" sz="2400" dirty="0"/>
              <a:t>Pendant les </a:t>
            </a:r>
            <a:r>
              <a:rPr lang="en-US" sz="2400" dirty="0" err="1"/>
              <a:t>heures</a:t>
            </a:r>
            <a:r>
              <a:rPr lang="en-US" sz="2400" dirty="0"/>
              <a:t> de </a:t>
            </a:r>
            <a:r>
              <a:rPr lang="en-US" sz="2400" dirty="0" err="1"/>
              <a:t>cours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1 </a:t>
            </a:r>
            <a:r>
              <a:rPr lang="en-US" sz="2400" dirty="0" err="1"/>
              <a:t>heure</a:t>
            </a:r>
            <a:r>
              <a:rPr lang="en-US" sz="2400" dirty="0"/>
              <a:t> par jour (</a:t>
            </a:r>
            <a:r>
              <a:rPr lang="en-US" sz="2400" dirty="0" err="1"/>
              <a:t>hindi</a:t>
            </a:r>
            <a:r>
              <a:rPr lang="en-US" sz="2400" dirty="0"/>
              <a:t>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2400" b="1" dirty="0" err="1"/>
              <a:t>Durée</a:t>
            </a:r>
            <a:r>
              <a:rPr lang="en-US" sz="2400" b="1" dirty="0"/>
              <a:t>: </a:t>
            </a:r>
            <a:r>
              <a:rPr lang="en-US" sz="2400" dirty="0"/>
              <a:t>1an</a:t>
            </a:r>
            <a:endParaRPr lang="en-US" sz="2400" b="1" dirty="0"/>
          </a:p>
          <a:p>
            <a:pPr marL="0" indent="0">
              <a:lnSpc>
                <a:spcPct val="130000"/>
              </a:lnSpc>
              <a:buNone/>
            </a:pPr>
            <a:r>
              <a:rPr lang="en-US" sz="2400" b="1" dirty="0" err="1"/>
              <a:t>Caractéristiques</a:t>
            </a:r>
            <a:r>
              <a:rPr lang="en-US" sz="2400" b="1" dirty="0"/>
              <a:t> </a:t>
            </a:r>
            <a:r>
              <a:rPr lang="en-US" sz="2400" b="1" dirty="0" err="1"/>
              <a:t>supplémentaires</a:t>
            </a:r>
            <a:r>
              <a:rPr lang="en-US" sz="2400" b="1" dirty="0"/>
              <a:t>: </a:t>
            </a:r>
          </a:p>
          <a:p>
            <a:pPr lvl="1">
              <a:lnSpc>
                <a:spcPct val="130000"/>
              </a:lnSpc>
              <a:buFont typeface="Arial" charset="0"/>
              <a:buChar char="•"/>
            </a:pPr>
            <a:r>
              <a:rPr lang="en-US" sz="2100" dirty="0"/>
              <a:t>Formation intensive des </a:t>
            </a:r>
            <a:r>
              <a:rPr lang="en-US" sz="2100" dirty="0" err="1"/>
              <a:t>tuteurs</a:t>
            </a:r>
            <a:r>
              <a:rPr lang="en-US" sz="2100" dirty="0"/>
              <a:t>/</a:t>
            </a:r>
            <a:r>
              <a:rPr lang="en-US" sz="2100" dirty="0" err="1"/>
              <a:t>moniteurs</a:t>
            </a:r>
            <a:endParaRPr lang="en-US" sz="2100" dirty="0"/>
          </a:p>
          <a:p>
            <a:pPr lvl="1">
              <a:lnSpc>
                <a:spcPct val="130000"/>
              </a:lnSpc>
              <a:buFont typeface="Arial" charset="0"/>
              <a:buChar char="•"/>
            </a:pPr>
            <a:r>
              <a:rPr lang="en-US" sz="2100" dirty="0" err="1"/>
              <a:t>Une</a:t>
            </a:r>
            <a:r>
              <a:rPr lang="en-US" sz="2100" dirty="0"/>
              <a:t> </a:t>
            </a:r>
            <a:r>
              <a:rPr lang="en-US" sz="2100" dirty="0" err="1"/>
              <a:t>heure</a:t>
            </a:r>
            <a:r>
              <a:rPr lang="en-US" sz="2100" dirty="0"/>
              <a:t> fixe par jour</a:t>
            </a:r>
          </a:p>
          <a:p>
            <a:pPr lvl="1">
              <a:lnSpc>
                <a:spcPct val="130000"/>
              </a:lnSpc>
              <a:buFont typeface="Arial" charset="0"/>
              <a:buChar char="•"/>
            </a:pPr>
            <a:r>
              <a:rPr lang="en-US" sz="2100" dirty="0" err="1"/>
              <a:t>Groupement</a:t>
            </a:r>
            <a:r>
              <a:rPr lang="en-US" sz="2100" dirty="0"/>
              <a:t> par </a:t>
            </a:r>
            <a:r>
              <a:rPr lang="en-US" sz="2100" dirty="0" err="1"/>
              <a:t>niveau</a:t>
            </a:r>
            <a:endParaRPr lang="en-US" sz="2100" dirty="0"/>
          </a:p>
          <a:p>
            <a:pPr lvl="1">
              <a:lnSpc>
                <a:spcPct val="130000"/>
              </a:lnSpc>
              <a:buFont typeface="Arial" charset="0"/>
              <a:buChar char="•"/>
            </a:pPr>
            <a:r>
              <a:rPr lang="en-US" sz="2100" dirty="0" err="1"/>
              <a:t>Pratham</a:t>
            </a:r>
            <a:r>
              <a:rPr lang="en-US" sz="2100" dirty="0"/>
              <a:t> assure des formations et un </a:t>
            </a:r>
            <a:br>
              <a:rPr lang="en-US" sz="2100" dirty="0"/>
            </a:br>
            <a:r>
              <a:rPr lang="en-US" sz="2100" dirty="0" err="1"/>
              <a:t>suivi</a:t>
            </a:r>
            <a:r>
              <a:rPr lang="en-US" sz="2100" dirty="0"/>
              <a:t> </a:t>
            </a:r>
            <a:r>
              <a:rPr lang="en-US" sz="2100" dirty="0" err="1"/>
              <a:t>supplémentaires</a:t>
            </a:r>
            <a:endParaRPr lang="en-US" sz="2100" dirty="0"/>
          </a:p>
        </p:txBody>
      </p:sp>
      <p:pic>
        <p:nvPicPr>
          <p:cNvPr id="12" name="image16.jpe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/>
          </a:blip>
          <a:srcRect l="17966"/>
          <a:stretch>
            <a:fillRect/>
          </a:stretch>
        </p:blipFill>
        <p:spPr>
          <a:xfrm>
            <a:off x="7367588" y="1530623"/>
            <a:ext cx="2843212" cy="25994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TaRL | EVIDENCE TO SCALE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1696-1F23-9849-960D-916B9EF0C8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62887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7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1700" b="1" dirty="0"/>
              <a:t>Protocole d’évaluation: </a:t>
            </a:r>
          </a:p>
          <a:p>
            <a:pPr lvl="1">
              <a:buFont typeface="Arial" charset="0"/>
              <a:buChar char="•"/>
            </a:pPr>
            <a:r>
              <a:rPr lang="fr-FR" sz="1700" dirty="0"/>
              <a:t>Traitement: 100 écoles</a:t>
            </a:r>
          </a:p>
          <a:p>
            <a:pPr lvl="1">
              <a:spcAft>
                <a:spcPts val="1200"/>
              </a:spcAft>
              <a:buFont typeface="Arial" charset="0"/>
              <a:buChar char="•"/>
            </a:pPr>
            <a:r>
              <a:rPr lang="fr-FR" sz="1700" dirty="0"/>
              <a:t>Témoin: 100 écoles</a:t>
            </a:r>
            <a:endParaRPr lang="fr-FR" sz="1700" b="1" dirty="0"/>
          </a:p>
          <a:p>
            <a:pPr marL="0" indent="0">
              <a:buNone/>
            </a:pPr>
            <a:r>
              <a:rPr lang="fr-FR" sz="1700" b="1" dirty="0"/>
              <a:t>Résultats: </a:t>
            </a:r>
          </a:p>
          <a:p>
            <a:pPr lvl="1">
              <a:buFont typeface="Arial" charset="0"/>
              <a:buChar char="•"/>
            </a:pPr>
            <a:r>
              <a:rPr lang="fr-FR" sz="1700" dirty="0"/>
              <a:t>Tuteurs/contrôleurs ont fait leur travail, et par conséquent les professeurs aussi</a:t>
            </a:r>
          </a:p>
          <a:p>
            <a:pPr lvl="1">
              <a:buFont typeface="Arial" charset="0"/>
              <a:buChar char="•"/>
            </a:pPr>
            <a:r>
              <a:rPr lang="fr-FR" sz="1700" dirty="0"/>
              <a:t>Progrès de 0.15 écart type en hindi</a:t>
            </a:r>
          </a:p>
          <a:p>
            <a:pPr lvl="1">
              <a:buFont typeface="Arial" charset="0"/>
              <a:buChar char="•"/>
            </a:pPr>
            <a:r>
              <a:rPr lang="fr-FR" sz="1700" dirty="0"/>
              <a:t>Excellent rapport coût-efficacité</a:t>
            </a:r>
          </a:p>
        </p:txBody>
      </p:sp>
      <p:pic>
        <p:nvPicPr>
          <p:cNvPr id="13" name="image16.jpe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/>
          </a:blip>
          <a:srcRect l="17966"/>
          <a:stretch>
            <a:fillRect/>
          </a:stretch>
        </p:blipFill>
        <p:spPr>
          <a:xfrm>
            <a:off x="7367588" y="1530623"/>
            <a:ext cx="2843212" cy="25994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TaRL | EVIDENCE TO SCALE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1696-1F23-9849-960D-916B9EF0C8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6433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Tirer les leçons des expériences passées: Modèle 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981200" y="1484904"/>
            <a:ext cx="5040631" cy="4641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Uttar Pradesh (2013-2014)</a:t>
            </a:r>
          </a:p>
          <a:p>
            <a:pPr marL="0" indent="0">
              <a:buNone/>
            </a:pPr>
            <a:r>
              <a:rPr lang="en-US" sz="1700" b="1" dirty="0" err="1"/>
              <a:t>Acteur</a:t>
            </a:r>
            <a:r>
              <a:rPr lang="en-US" sz="1700" b="1" dirty="0"/>
              <a:t>: </a:t>
            </a:r>
            <a:r>
              <a:rPr lang="en-US" sz="1700" dirty="0" err="1"/>
              <a:t>Equipes</a:t>
            </a:r>
            <a:r>
              <a:rPr lang="en-US" sz="1700" dirty="0"/>
              <a:t> de </a:t>
            </a:r>
            <a:r>
              <a:rPr lang="en-US" sz="1700" dirty="0" err="1"/>
              <a:t>Pratham</a:t>
            </a:r>
            <a:r>
              <a:rPr lang="en-US" sz="1700" dirty="0"/>
              <a:t>  et </a:t>
            </a:r>
            <a:r>
              <a:rPr lang="en-US" sz="1700" dirty="0" err="1"/>
              <a:t>bénévoles</a:t>
            </a:r>
            <a:endParaRPr lang="en-US" sz="1700" dirty="0"/>
          </a:p>
          <a:p>
            <a:pPr marL="0" indent="0">
              <a:buNone/>
            </a:pPr>
            <a:r>
              <a:rPr lang="en-US" sz="1700" b="1" dirty="0"/>
              <a:t>Lieu: </a:t>
            </a:r>
            <a:r>
              <a:rPr lang="en-US" sz="1700" dirty="0"/>
              <a:t>Au sein des </a:t>
            </a:r>
            <a:r>
              <a:rPr lang="en-US" sz="1700" dirty="0" err="1"/>
              <a:t>écoles</a:t>
            </a:r>
            <a:endParaRPr lang="en-US" sz="1700" dirty="0"/>
          </a:p>
          <a:p>
            <a:pPr marL="0" indent="0">
              <a:buNone/>
            </a:pPr>
            <a:r>
              <a:rPr lang="en-US" sz="1700" b="1" dirty="0" err="1"/>
              <a:t>Période</a:t>
            </a:r>
            <a:r>
              <a:rPr lang="en-US" sz="1700" b="1" dirty="0"/>
              <a:t>:  </a:t>
            </a:r>
            <a:r>
              <a:rPr lang="en-US" sz="1700" dirty="0"/>
              <a:t>Pendant les </a:t>
            </a:r>
            <a:r>
              <a:rPr lang="en-US" sz="1700" dirty="0" err="1"/>
              <a:t>heures</a:t>
            </a:r>
            <a:r>
              <a:rPr lang="en-US" sz="1700" dirty="0"/>
              <a:t> de </a:t>
            </a:r>
            <a:r>
              <a:rPr lang="en-US" sz="1700" dirty="0" err="1"/>
              <a:t>cours</a:t>
            </a:r>
            <a:r>
              <a:rPr lang="en-US" sz="1700" dirty="0"/>
              <a:t>, </a:t>
            </a:r>
            <a:br>
              <a:rPr lang="en-US" sz="1700" dirty="0"/>
            </a:br>
            <a:r>
              <a:rPr lang="en-US" sz="1700" dirty="0"/>
              <a:t>2 </a:t>
            </a:r>
            <a:r>
              <a:rPr lang="en-US" sz="1700" dirty="0" err="1"/>
              <a:t>heures</a:t>
            </a:r>
            <a:r>
              <a:rPr lang="en-US" sz="1700" dirty="0"/>
              <a:t> par jour                                       </a:t>
            </a:r>
          </a:p>
          <a:p>
            <a:pPr marL="0" indent="0">
              <a:buNone/>
            </a:pPr>
            <a:r>
              <a:rPr lang="en-US" sz="1700" b="1" dirty="0" err="1"/>
              <a:t>Durée</a:t>
            </a:r>
            <a:r>
              <a:rPr lang="en-US" sz="1700" b="1" dirty="0"/>
              <a:t>: </a:t>
            </a:r>
            <a:r>
              <a:rPr lang="en-US" sz="1700" dirty="0"/>
              <a:t>50 </a:t>
            </a:r>
            <a:r>
              <a:rPr lang="en-US" sz="1700" dirty="0" err="1"/>
              <a:t>jours</a:t>
            </a:r>
            <a:endParaRPr lang="en-US" sz="1700" dirty="0"/>
          </a:p>
          <a:p>
            <a:pPr marL="0" indent="0">
              <a:buNone/>
            </a:pPr>
            <a:r>
              <a:rPr lang="en-US" sz="1700" b="1" dirty="0" err="1"/>
              <a:t>Caractéristiques</a:t>
            </a:r>
            <a:r>
              <a:rPr lang="en-US" sz="1700" b="1" dirty="0"/>
              <a:t> </a:t>
            </a:r>
            <a:r>
              <a:rPr lang="en-US" sz="1700" b="1" dirty="0" err="1"/>
              <a:t>supplémentaires</a:t>
            </a:r>
            <a:r>
              <a:rPr lang="en-US" sz="1700" b="1" dirty="0"/>
              <a:t>: </a:t>
            </a:r>
          </a:p>
          <a:p>
            <a:pPr lvl="1">
              <a:buFont typeface="Arial" charset="0"/>
              <a:buChar char="•"/>
            </a:pPr>
            <a:r>
              <a:rPr lang="en-US" sz="1500" dirty="0" err="1"/>
              <a:t>Modèle</a:t>
            </a:r>
            <a:r>
              <a:rPr lang="en-US" sz="1500" dirty="0"/>
              <a:t> de session intensive</a:t>
            </a:r>
          </a:p>
          <a:p>
            <a:pPr lvl="1">
              <a:buFont typeface="Arial" charset="0"/>
              <a:buChar char="•"/>
            </a:pPr>
            <a:r>
              <a:rPr lang="en-US" sz="1500" dirty="0"/>
              <a:t>Temps </a:t>
            </a:r>
            <a:r>
              <a:rPr lang="en-US" sz="1500" dirty="0" err="1"/>
              <a:t>alloué</a:t>
            </a:r>
            <a:endParaRPr lang="en-US" sz="1500" dirty="0"/>
          </a:p>
          <a:p>
            <a:pPr lvl="1">
              <a:buFont typeface="Arial" charset="0"/>
              <a:buChar char="•"/>
            </a:pPr>
            <a:r>
              <a:rPr lang="en-US" sz="1500" dirty="0" err="1"/>
              <a:t>Groupement</a:t>
            </a:r>
            <a:r>
              <a:rPr lang="en-US" sz="1500" dirty="0"/>
              <a:t> par </a:t>
            </a:r>
            <a:r>
              <a:rPr lang="en-US" sz="1500" dirty="0" err="1"/>
              <a:t>niveau</a:t>
            </a:r>
            <a:endParaRPr lang="en-US" sz="1500" dirty="0"/>
          </a:p>
          <a:p>
            <a:endParaRPr lang="en-US" sz="1700" dirty="0"/>
          </a:p>
        </p:txBody>
      </p:sp>
      <p:pic>
        <p:nvPicPr>
          <p:cNvPr id="19" name="image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7015" y="3608366"/>
            <a:ext cx="2843784" cy="1710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17.jpe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/>
          </a:blip>
          <a:srcRect r="11999"/>
          <a:stretch>
            <a:fillRect/>
          </a:stretch>
        </p:blipFill>
        <p:spPr>
          <a:xfrm>
            <a:off x="7367588" y="1530624"/>
            <a:ext cx="2843212" cy="194357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TaRL | EVIDENCE TO SCALE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1696-1F23-9849-960D-916B9EF0C8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7477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Evaluation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1484904"/>
            <a:ext cx="5040631" cy="4641261"/>
          </a:xfrm>
        </p:spPr>
        <p:txBody>
          <a:bodyPr>
            <a:normAutofit/>
          </a:bodyPr>
          <a:lstStyle/>
          <a:p>
            <a:pPr marL="0" indent="0">
              <a:buNone/>
              <a:defRPr b="1"/>
            </a:pPr>
            <a:r>
              <a:rPr lang="fr-FR" sz="1700" dirty="0"/>
              <a:t>Protocole d’évaluation:</a:t>
            </a:r>
          </a:p>
          <a:p>
            <a:pPr lvl="1">
              <a:defRPr sz="2000"/>
            </a:pPr>
            <a:r>
              <a:rPr lang="fr-FR" sz="1500" dirty="0"/>
              <a:t>T1 (2, 20 jours): 120 écoles</a:t>
            </a:r>
          </a:p>
          <a:p>
            <a:pPr lvl="1">
              <a:defRPr sz="2000"/>
            </a:pPr>
            <a:r>
              <a:rPr lang="fr-FR" sz="1500" dirty="0"/>
              <a:t>T2 (4, 10 jours): 120 écoles</a:t>
            </a:r>
          </a:p>
          <a:p>
            <a:pPr lvl="1">
              <a:spcAft>
                <a:spcPts val="1200"/>
              </a:spcAft>
              <a:defRPr sz="2000"/>
            </a:pPr>
            <a:r>
              <a:rPr lang="fr-FR" sz="1500" dirty="0"/>
              <a:t>Témoin: 120 écoles</a:t>
            </a:r>
          </a:p>
          <a:p>
            <a:pPr marL="0" indent="0">
              <a:buNone/>
              <a:defRPr b="1"/>
            </a:pPr>
            <a:r>
              <a:rPr lang="fr-FR" sz="1700" dirty="0"/>
              <a:t>Résultats: </a:t>
            </a:r>
          </a:p>
          <a:p>
            <a:pPr lvl="1">
              <a:defRPr sz="2000"/>
            </a:pPr>
            <a:r>
              <a:rPr lang="fr-FR" sz="1500" dirty="0"/>
              <a:t>Immenses progrès (0.7 d’écart type </a:t>
            </a:r>
            <a:br>
              <a:rPr lang="fr-FR" sz="1500" dirty="0"/>
            </a:br>
            <a:r>
              <a:rPr lang="fr-FR" sz="1500" dirty="0"/>
              <a:t>en hindi et maths)</a:t>
            </a:r>
          </a:p>
          <a:p>
            <a:pPr lvl="1">
              <a:defRPr sz="2000"/>
            </a:pPr>
            <a:r>
              <a:rPr lang="fr-FR" sz="1500" dirty="0"/>
              <a:t>Effet du “pur” modèle </a:t>
            </a:r>
            <a:r>
              <a:rPr lang="fr-FR" sz="1500" dirty="0" err="1"/>
              <a:t>TaRL</a:t>
            </a:r>
            <a:r>
              <a:rPr lang="fr-FR" sz="1500" dirty="0"/>
              <a:t> </a:t>
            </a:r>
          </a:p>
          <a:p>
            <a:pPr lvl="1">
              <a:defRPr sz="2000"/>
            </a:pPr>
            <a:r>
              <a:rPr lang="fr-FR" sz="1500" dirty="0"/>
              <a:t>Bon rapport coût efficacité </a:t>
            </a:r>
            <a:br>
              <a:rPr lang="fr-FR" sz="1500" dirty="0"/>
            </a:br>
            <a:r>
              <a:rPr lang="fr-FR" sz="1500" dirty="0"/>
              <a:t>(permis par les immenses progrès)</a:t>
            </a:r>
          </a:p>
        </p:txBody>
      </p:sp>
      <p:pic>
        <p:nvPicPr>
          <p:cNvPr id="11" name="image17.jpe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/>
          </a:blip>
          <a:srcRect r="11999"/>
          <a:stretch>
            <a:fillRect/>
          </a:stretch>
        </p:blipFill>
        <p:spPr>
          <a:xfrm>
            <a:off x="7367588" y="1530624"/>
            <a:ext cx="2843212" cy="1943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18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67015" y="3608366"/>
            <a:ext cx="2843784" cy="171071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B1696-1F23-9849-960D-916B9EF0C8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06008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Distribution des </a:t>
            </a:r>
            <a:r>
              <a:rPr lang="en-US" sz="2400" dirty="0" err="1"/>
              <a:t>élèves</a:t>
            </a:r>
            <a:r>
              <a:rPr lang="en-US" sz="2400" dirty="0"/>
              <a:t> </a:t>
            </a:r>
            <a:r>
              <a:rPr lang="en-US" sz="2400" dirty="0" err="1"/>
              <a:t>selon</a:t>
            </a:r>
            <a:r>
              <a:rPr lang="en-US" sz="2400" dirty="0"/>
              <a:t> le </a:t>
            </a:r>
            <a:r>
              <a:rPr lang="en-US" sz="2400" dirty="0" err="1"/>
              <a:t>niveau</a:t>
            </a:r>
            <a:r>
              <a:rPr lang="en-US" sz="2400" dirty="0"/>
              <a:t> de </a:t>
            </a:r>
            <a:r>
              <a:rPr lang="en-US" sz="2400" dirty="0" err="1"/>
              <a:t>hindi</a:t>
            </a:r>
            <a:r>
              <a:rPr lang="en-US" sz="2400" dirty="0"/>
              <a:t>, Baseline et </a:t>
            </a:r>
            <a:r>
              <a:rPr lang="en-US" sz="2400" dirty="0" err="1"/>
              <a:t>Endline</a:t>
            </a:r>
            <a:r>
              <a:rPr lang="en-US" sz="2400" dirty="0"/>
              <a:t> (par </a:t>
            </a:r>
            <a:r>
              <a:rPr lang="en-US" sz="2400" dirty="0" err="1"/>
              <a:t>statut</a:t>
            </a:r>
            <a:r>
              <a:rPr lang="en-US" sz="2400" dirty="0"/>
              <a:t> de </a:t>
            </a:r>
            <a:r>
              <a:rPr lang="en-US" sz="2400" dirty="0" err="1"/>
              <a:t>traitement</a:t>
            </a:r>
            <a:r>
              <a:rPr lang="en-US" sz="2400" dirty="0"/>
              <a:t>, Haryana LEP)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30900"/>
            <a:ext cx="8232648" cy="4736592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TaRL | EVIDENCE TO SCALE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CB1696-1F23-9849-960D-916B9EF0C8D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02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52" y="1542330"/>
            <a:ext cx="8232648" cy="4736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Distribution des </a:t>
            </a:r>
            <a:r>
              <a:rPr lang="en-US" sz="2400" dirty="0" err="1"/>
              <a:t>élèves</a:t>
            </a:r>
            <a:r>
              <a:rPr lang="en-US" sz="2400" dirty="0"/>
              <a:t> </a:t>
            </a:r>
            <a:r>
              <a:rPr lang="en-US" sz="2400" dirty="0" err="1"/>
              <a:t>selon</a:t>
            </a:r>
            <a:r>
              <a:rPr lang="en-US" sz="2400" dirty="0"/>
              <a:t> le </a:t>
            </a:r>
            <a:r>
              <a:rPr lang="en-US" sz="2400" dirty="0" err="1"/>
              <a:t>niveau</a:t>
            </a:r>
            <a:r>
              <a:rPr lang="en-US" sz="2400" dirty="0"/>
              <a:t> de </a:t>
            </a:r>
            <a:r>
              <a:rPr lang="en-US" sz="2400" dirty="0" err="1"/>
              <a:t>hindi</a:t>
            </a:r>
            <a:r>
              <a:rPr lang="en-US" sz="2400" dirty="0"/>
              <a:t>, Baseline et </a:t>
            </a:r>
            <a:r>
              <a:rPr lang="en-US" sz="2400" dirty="0" err="1"/>
              <a:t>Endline</a:t>
            </a:r>
            <a:r>
              <a:rPr lang="en-US" sz="2400" dirty="0"/>
              <a:t> (par </a:t>
            </a:r>
            <a:r>
              <a:rPr lang="en-US" sz="2400" dirty="0" err="1"/>
              <a:t>statut</a:t>
            </a:r>
            <a:r>
              <a:rPr lang="en-US" sz="2400" dirty="0"/>
              <a:t> de </a:t>
            </a:r>
            <a:r>
              <a:rPr lang="en-US" sz="2400" dirty="0" err="1"/>
              <a:t>traitement</a:t>
            </a:r>
            <a:r>
              <a:rPr lang="en-US" sz="2400" dirty="0"/>
              <a:t>, UP Learning Camps)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TaRL | EVIDENCE TO SCALE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CB1696-1F23-9849-960D-916B9EF0C8D4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23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TaRL</a:t>
            </a:r>
            <a:r>
              <a:rPr lang="en-US" dirty="0"/>
              <a:t> </a:t>
            </a:r>
            <a:r>
              <a:rPr lang="en-US" dirty="0" err="1"/>
              <a:t>aujourd’hui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709"/>
          <a:stretch/>
        </p:blipFill>
        <p:spPr>
          <a:xfrm>
            <a:off x="7685486" y="1971677"/>
            <a:ext cx="2525315" cy="33218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021" y="1353318"/>
            <a:ext cx="6432545" cy="40954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500" dirty="0" err="1"/>
              <a:t>Inde</a:t>
            </a:r>
            <a:r>
              <a:rPr lang="en-US" sz="1500" dirty="0"/>
              <a:t> </a:t>
            </a:r>
            <a:r>
              <a:rPr lang="mr-IN" sz="1500" dirty="0"/>
              <a:t>–</a:t>
            </a:r>
            <a:r>
              <a:rPr lang="en-US" sz="1500" dirty="0" err="1"/>
              <a:t>généralisation</a:t>
            </a:r>
            <a:endParaRPr lang="en-US" sz="1500" dirty="0"/>
          </a:p>
          <a:p>
            <a:pPr marL="0" indent="0">
              <a:buNone/>
            </a:pPr>
            <a:r>
              <a:rPr lang="en-US" sz="1275" dirty="0" err="1"/>
              <a:t>Modèle</a:t>
            </a:r>
            <a:r>
              <a:rPr lang="en-US" sz="1275" dirty="0"/>
              <a:t> Haryana: 13 </a:t>
            </a:r>
            <a:r>
              <a:rPr lang="en-US" sz="1275" dirty="0" err="1"/>
              <a:t>Etats</a:t>
            </a:r>
            <a:r>
              <a:rPr lang="en-US" sz="1275" dirty="0"/>
              <a:t> &amp; 2 UT, 28k </a:t>
            </a:r>
            <a:r>
              <a:rPr lang="en-US" sz="1275" dirty="0" err="1"/>
              <a:t>écoles</a:t>
            </a:r>
            <a:r>
              <a:rPr lang="en-US" sz="1275" dirty="0"/>
              <a:t>,  4,35 millions </a:t>
            </a:r>
            <a:r>
              <a:rPr lang="en-US" sz="1275" dirty="0" err="1"/>
              <a:t>d’enfants</a:t>
            </a:r>
            <a:r>
              <a:rPr lang="en-US" sz="1275" dirty="0"/>
              <a:t> </a:t>
            </a:r>
          </a:p>
          <a:p>
            <a:pPr lvl="1"/>
            <a:r>
              <a:rPr lang="en-US" sz="1275" dirty="0" err="1"/>
              <a:t>Modèle</a:t>
            </a:r>
            <a:r>
              <a:rPr lang="en-US" sz="1275" dirty="0"/>
              <a:t> UP: 4000 </a:t>
            </a:r>
            <a:r>
              <a:rPr lang="en-US" sz="1275" dirty="0" err="1"/>
              <a:t>écoles</a:t>
            </a:r>
            <a:r>
              <a:rPr lang="en-US" sz="1275" dirty="0"/>
              <a:t>, 200.000 </a:t>
            </a:r>
            <a:r>
              <a:rPr lang="en-US" sz="1275" dirty="0" err="1"/>
              <a:t>enfants</a:t>
            </a:r>
            <a:r>
              <a:rPr lang="en-US" sz="1275" dirty="0"/>
              <a:t>. </a:t>
            </a:r>
            <a:r>
              <a:rPr lang="en-US" sz="1275" dirty="0" err="1"/>
              <a:t>Laboratoire</a:t>
            </a:r>
            <a:r>
              <a:rPr lang="en-US" sz="1275" dirty="0"/>
              <a:t> permanent</a:t>
            </a:r>
          </a:p>
          <a:p>
            <a:pPr lvl="1">
              <a:spcAft>
                <a:spcPts val="1350"/>
              </a:spcAft>
            </a:pPr>
            <a:r>
              <a:rPr lang="en-US" sz="1275" dirty="0" err="1"/>
              <a:t>Données</a:t>
            </a:r>
            <a:r>
              <a:rPr lang="en-US" sz="1275" dirty="0"/>
              <a:t> pre-post </a:t>
            </a:r>
            <a:r>
              <a:rPr lang="en-US" sz="1275" dirty="0" err="1"/>
              <a:t>montrent</a:t>
            </a:r>
            <a:r>
              <a:rPr lang="en-US" sz="1275" dirty="0"/>
              <a:t> les </a:t>
            </a:r>
            <a:r>
              <a:rPr lang="en-US" sz="1275" dirty="0" err="1"/>
              <a:t>succès</a:t>
            </a:r>
            <a:r>
              <a:rPr lang="en-US" sz="1275" dirty="0"/>
              <a:t> des </a:t>
            </a:r>
            <a:r>
              <a:rPr lang="en-US" sz="1275" dirty="0" err="1"/>
              <a:t>deux</a:t>
            </a:r>
            <a:r>
              <a:rPr lang="en-US" sz="1275" dirty="0"/>
              <a:t> </a:t>
            </a:r>
            <a:r>
              <a:rPr lang="en-US" sz="1275" dirty="0" err="1"/>
              <a:t>modèles</a:t>
            </a:r>
            <a:r>
              <a:rPr lang="en-US" sz="1275" dirty="0"/>
              <a:t>.</a:t>
            </a:r>
          </a:p>
          <a:p>
            <a:pPr marL="0" indent="0">
              <a:buNone/>
            </a:pPr>
            <a:r>
              <a:rPr lang="en-US" sz="1500" dirty="0" err="1"/>
              <a:t>Généralisation</a:t>
            </a:r>
            <a:r>
              <a:rPr lang="en-US" sz="1500" dirty="0"/>
              <a:t> </a:t>
            </a:r>
            <a:r>
              <a:rPr lang="en-US" sz="1500" dirty="0" err="1"/>
              <a:t>dans</a:t>
            </a:r>
            <a:r>
              <a:rPr lang="en-US" sz="1500" dirty="0"/>
              <a:t> le </a:t>
            </a:r>
            <a:r>
              <a:rPr lang="en-US" sz="1500" dirty="0" err="1"/>
              <a:t>reste</a:t>
            </a:r>
            <a:r>
              <a:rPr lang="en-US" sz="1500" dirty="0"/>
              <a:t> du monde: bourse de 20 millions de US$ pour aider les </a:t>
            </a:r>
            <a:r>
              <a:rPr lang="en-US" sz="1500" dirty="0" err="1"/>
              <a:t>gouvernements</a:t>
            </a:r>
            <a:r>
              <a:rPr lang="en-US" sz="1500" dirty="0"/>
              <a:t> </a:t>
            </a:r>
            <a:r>
              <a:rPr lang="en-US" sz="1500" dirty="0" err="1"/>
              <a:t>africains</a:t>
            </a:r>
            <a:r>
              <a:rPr lang="en-US" sz="1500" dirty="0"/>
              <a:t> à </a:t>
            </a:r>
            <a:r>
              <a:rPr lang="en-US" sz="1500" dirty="0" err="1"/>
              <a:t>mettre</a:t>
            </a:r>
            <a:r>
              <a:rPr lang="en-US" sz="1500" dirty="0"/>
              <a:t> le </a:t>
            </a:r>
            <a:r>
              <a:rPr lang="en-US" sz="1500" dirty="0" err="1"/>
              <a:t>programme</a:t>
            </a:r>
            <a:r>
              <a:rPr lang="en-US" sz="1500" dirty="0"/>
              <a:t> </a:t>
            </a:r>
            <a:r>
              <a:rPr lang="en-US" sz="1500" dirty="0" err="1"/>
              <a:t>en</a:t>
            </a:r>
            <a:r>
              <a:rPr lang="en-US" sz="1500" dirty="0"/>
              <a:t> place </a:t>
            </a:r>
          </a:p>
          <a:p>
            <a:pPr lvl="1"/>
            <a:r>
              <a:rPr lang="en-US" sz="1275" dirty="0"/>
              <a:t>Ghana</a:t>
            </a:r>
          </a:p>
          <a:p>
            <a:pPr lvl="1"/>
            <a:r>
              <a:rPr lang="en-US" sz="1275" dirty="0" err="1"/>
              <a:t>Zambie</a:t>
            </a:r>
            <a:endParaRPr lang="en-US" sz="1275" dirty="0"/>
          </a:p>
          <a:p>
            <a:pPr lvl="1"/>
            <a:r>
              <a:rPr lang="en-US" sz="1275" dirty="0"/>
              <a:t>Botswana</a:t>
            </a:r>
          </a:p>
          <a:p>
            <a:pPr lvl="1"/>
            <a:r>
              <a:rPr lang="en-US" sz="1275" dirty="0"/>
              <a:t>Cote d’Ivoire</a:t>
            </a:r>
          </a:p>
          <a:p>
            <a:pPr lvl="1"/>
            <a:r>
              <a:rPr lang="mr-IN" sz="1275" dirty="0"/>
              <a:t>…</a:t>
            </a:r>
            <a:r>
              <a:rPr lang="en-US" sz="1275" dirty="0"/>
              <a:t> et </a:t>
            </a:r>
            <a:r>
              <a:rPr lang="en-US" sz="1275" dirty="0" err="1"/>
              <a:t>d’autres</a:t>
            </a:r>
            <a:r>
              <a:rPr lang="en-US" sz="1275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19417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Il y a un grand pas à franchir entre le développement d’une solution qui marche techniquement et son application à grande échelle dans un système scolaire.</a:t>
            </a:r>
          </a:p>
          <a:p>
            <a:r>
              <a:rPr lang="fr-FR" dirty="0"/>
              <a:t>Les problèmes ne sont plus du ressort de la psychologie de l’éducation mais de la politique, de l’économie des organisations, etc. </a:t>
            </a:r>
          </a:p>
          <a:p>
            <a:r>
              <a:rPr lang="fr-FR" dirty="0"/>
              <a:t>Cependant cela reste le bon combat à mener: même si les résultats pour chaque enfant sont moins bons que ce à quoi on peut arriver dans un programme pilote ou une école privée, chaque petit gain est multiplié par des millions d’enfants.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0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" r="4968" b="1512"/>
          <a:stretch/>
        </p:blipFill>
        <p:spPr>
          <a:xfrm>
            <a:off x="2218266" y="169333"/>
            <a:ext cx="6620934" cy="641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>
          <a:xfrm>
            <a:off x="10186988" y="442913"/>
            <a:ext cx="1547730" cy="8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5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>
          <a:xfrm>
            <a:off x="10186988" y="442913"/>
            <a:ext cx="1547730" cy="800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1462616"/>
            <a:ext cx="4286250" cy="450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7"/>
          <a:stretch/>
        </p:blipFill>
        <p:spPr>
          <a:xfrm>
            <a:off x="6083298" y="1381224"/>
            <a:ext cx="3822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36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Pour </a:t>
            </a:r>
            <a:r>
              <a:rPr lang="en-US" dirty="0" err="1"/>
              <a:t>aller</a:t>
            </a:r>
            <a:r>
              <a:rPr lang="en-US" dirty="0"/>
              <a:t> plus loin: </a:t>
            </a:r>
            <a:r>
              <a:rPr lang="en-US" dirty="0" err="1"/>
              <a:t>ce</a:t>
            </a:r>
            <a:r>
              <a:rPr lang="en-US" dirty="0"/>
              <a:t> que </a:t>
            </a:r>
            <a:r>
              <a:rPr lang="en-US" dirty="0" err="1"/>
              <a:t>l’école</a:t>
            </a:r>
            <a:r>
              <a:rPr lang="en-US" dirty="0"/>
              <a:t> rate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Quand</a:t>
            </a:r>
            <a:r>
              <a:rPr lang="en-US" dirty="0"/>
              <a:t> les </a:t>
            </a:r>
            <a:r>
              <a:rPr lang="en-US" dirty="0" err="1"/>
              <a:t>connaissances</a:t>
            </a:r>
            <a:r>
              <a:rPr lang="en-US" dirty="0"/>
              <a:t> </a:t>
            </a:r>
            <a:r>
              <a:rPr lang="en-US" dirty="0" err="1"/>
              <a:t>intuitives</a:t>
            </a:r>
            <a:r>
              <a:rPr lang="en-US" dirty="0"/>
              <a:t> des </a:t>
            </a:r>
            <a:r>
              <a:rPr lang="en-US" dirty="0" err="1"/>
              <a:t>mathématiques</a:t>
            </a:r>
            <a:r>
              <a:rPr lang="en-US" dirty="0"/>
              <a:t> </a:t>
            </a:r>
            <a:r>
              <a:rPr lang="en-US" dirty="0" err="1"/>
              <a:t>augmentent</a:t>
            </a:r>
            <a:r>
              <a:rPr lang="en-US" dirty="0"/>
              <a:t>, les </a:t>
            </a:r>
            <a:r>
              <a:rPr lang="en-US" dirty="0" err="1"/>
              <a:t>résultats</a:t>
            </a:r>
            <a:r>
              <a:rPr lang="en-US" dirty="0"/>
              <a:t> </a:t>
            </a:r>
            <a:r>
              <a:rPr lang="en-US" dirty="0" err="1"/>
              <a:t>scolaires</a:t>
            </a:r>
            <a:r>
              <a:rPr lang="en-US" dirty="0"/>
              <a:t> ne </a:t>
            </a:r>
            <a:r>
              <a:rPr lang="en-US" dirty="0" err="1"/>
              <a:t>s’améliorent</a:t>
            </a:r>
            <a:r>
              <a:rPr lang="en-US" dirty="0"/>
              <a:t> pas</a:t>
            </a:r>
          </a:p>
          <a:p>
            <a:r>
              <a:rPr lang="en-US" dirty="0"/>
              <a:t>Les enfants qui </a:t>
            </a:r>
            <a:r>
              <a:rPr lang="en-US" dirty="0" err="1"/>
              <a:t>savent</a:t>
            </a:r>
            <a:r>
              <a:rPr lang="en-US" dirty="0"/>
              <a:t> faire des </a:t>
            </a:r>
            <a:r>
              <a:rPr lang="en-US" dirty="0" err="1"/>
              <a:t>calculs</a:t>
            </a:r>
            <a:r>
              <a:rPr lang="en-US" dirty="0"/>
              <a:t> </a:t>
            </a:r>
            <a:r>
              <a:rPr lang="en-US" dirty="0" err="1"/>
              <a:t>mentaux</a:t>
            </a:r>
            <a:r>
              <a:rPr lang="en-US" dirty="0"/>
              <a:t> </a:t>
            </a:r>
            <a:r>
              <a:rPr lang="en-US" dirty="0" err="1"/>
              <a:t>compliqués</a:t>
            </a:r>
            <a:r>
              <a:rPr lang="en-US" dirty="0"/>
              <a:t> ne </a:t>
            </a:r>
            <a:r>
              <a:rPr lang="en-US" dirty="0" err="1"/>
              <a:t>savent</a:t>
            </a:r>
            <a:r>
              <a:rPr lang="en-US" dirty="0"/>
              <a:t> pas faire des </a:t>
            </a:r>
            <a:r>
              <a:rPr lang="en-US" dirty="0" err="1"/>
              <a:t>problèmes</a:t>
            </a:r>
            <a:r>
              <a:rPr lang="en-US" dirty="0"/>
              <a:t> de </a:t>
            </a:r>
            <a:r>
              <a:rPr lang="en-US" dirty="0" err="1"/>
              <a:t>maths</a:t>
            </a:r>
            <a:r>
              <a:rPr lang="en-US" dirty="0"/>
              <a:t> </a:t>
            </a:r>
            <a:r>
              <a:rPr lang="en-US" dirty="0" err="1"/>
              <a:t>écrits</a:t>
            </a:r>
            <a:r>
              <a:rPr lang="en-US" dirty="0"/>
              <a:t>, et vice-versa.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836" y="1484313"/>
            <a:ext cx="3330177" cy="4440237"/>
          </a:xfrm>
        </p:spPr>
      </p:pic>
    </p:spTree>
    <p:extLst>
      <p:ext uri="{BB962C8B-B14F-4D97-AF65-F5344CB8AC3E}">
        <p14:creationId xmlns:p14="http://schemas.microsoft.com/office/powerpoint/2010/main" val="212993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Mathématiciens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herbe</a:t>
            </a:r>
            <a:r>
              <a:rPr lang="en-US" dirty="0"/>
              <a:t> (Dillon et al, 2016)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609600" y="1484904"/>
            <a:ext cx="7004872" cy="463709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400"/>
              </a:spcAft>
              <a:buNone/>
            </a:pPr>
            <a:r>
              <a:rPr lang="en-US" sz="1800" dirty="0"/>
              <a:t>Une experience </a:t>
            </a:r>
            <a:r>
              <a:rPr lang="en-US" sz="1800" dirty="0" err="1"/>
              <a:t>menée</a:t>
            </a:r>
            <a:r>
              <a:rPr lang="en-US" sz="1800" dirty="0"/>
              <a:t> avec 1,539 enfants de 4-5 </a:t>
            </a:r>
            <a:r>
              <a:rPr lang="en-US" sz="1800" dirty="0" err="1"/>
              <a:t>ans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Delhi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200" dirty="0"/>
              <a:t> </a:t>
            </a:r>
            <a:endParaRPr lang="en-US" sz="1400" dirty="0"/>
          </a:p>
          <a:p>
            <a:pPr marL="0" indent="0">
              <a:buNone/>
            </a:pPr>
            <a:r>
              <a:rPr lang="en-US" sz="1800" b="1" dirty="0"/>
              <a:t>3 </a:t>
            </a:r>
            <a:r>
              <a:rPr lang="en-US" sz="1800" b="1" dirty="0" err="1"/>
              <a:t>traitements</a:t>
            </a:r>
            <a:r>
              <a:rPr lang="en-US" sz="1800" b="1" dirty="0"/>
              <a:t>:</a:t>
            </a:r>
          </a:p>
          <a:p>
            <a:pPr marL="455613" indent="-273050">
              <a:spcAft>
                <a:spcPts val="400"/>
              </a:spcAft>
            </a:pPr>
            <a:r>
              <a:rPr lang="en-US" sz="1600" dirty="0" err="1"/>
              <a:t>Jeux</a:t>
            </a:r>
            <a:r>
              <a:rPr lang="en-US" sz="1600" dirty="0"/>
              <a:t> </a:t>
            </a:r>
            <a:r>
              <a:rPr lang="en-US" sz="1600" dirty="0" err="1"/>
              <a:t>mathématiques</a:t>
            </a:r>
            <a:endParaRPr lang="en-US" sz="1600" dirty="0"/>
          </a:p>
          <a:p>
            <a:pPr marL="455613" indent="-273050">
              <a:spcAft>
                <a:spcPts val="400"/>
              </a:spcAft>
            </a:pPr>
            <a:r>
              <a:rPr lang="en-US" sz="1600" dirty="0" err="1"/>
              <a:t>Jeux</a:t>
            </a:r>
            <a:r>
              <a:rPr lang="en-US" sz="1600" dirty="0"/>
              <a:t> </a:t>
            </a:r>
            <a:r>
              <a:rPr lang="en-US" sz="1600" dirty="0" err="1"/>
              <a:t>sociaux</a:t>
            </a:r>
            <a:r>
              <a:rPr lang="en-US" sz="1600" dirty="0"/>
              <a:t> (</a:t>
            </a:r>
            <a:r>
              <a:rPr lang="en-US" sz="1600" dirty="0" err="1"/>
              <a:t>groupe</a:t>
            </a:r>
            <a:r>
              <a:rPr lang="en-US" sz="1600" dirty="0"/>
              <a:t> </a:t>
            </a:r>
            <a:r>
              <a:rPr lang="en-US" sz="1600" dirty="0" err="1"/>
              <a:t>témoin</a:t>
            </a:r>
            <a:r>
              <a:rPr lang="en-US" sz="1600" dirty="0"/>
              <a:t> </a:t>
            </a:r>
            <a:r>
              <a:rPr lang="en-US" sz="1600" dirty="0" err="1"/>
              <a:t>actif</a:t>
            </a:r>
            <a:r>
              <a:rPr lang="en-US" sz="1600" dirty="0"/>
              <a:t>)</a:t>
            </a:r>
          </a:p>
          <a:p>
            <a:pPr marL="455613" indent="-273050">
              <a:spcAft>
                <a:spcPts val="400"/>
              </a:spcAft>
            </a:pPr>
            <a:r>
              <a:rPr lang="en-US" sz="1600" dirty="0" err="1"/>
              <a:t>Programme</a:t>
            </a:r>
            <a:r>
              <a:rPr lang="en-US" sz="1600" dirty="0"/>
              <a:t> normal (</a:t>
            </a:r>
            <a:r>
              <a:rPr lang="en-US" sz="1600" dirty="0" err="1"/>
              <a:t>groupe</a:t>
            </a:r>
            <a:r>
              <a:rPr lang="en-US" sz="1600" dirty="0"/>
              <a:t> </a:t>
            </a:r>
            <a:r>
              <a:rPr lang="en-US" sz="1600" dirty="0" err="1"/>
              <a:t>contrôle</a:t>
            </a:r>
            <a:r>
              <a:rPr lang="en-US" sz="1600" dirty="0"/>
              <a:t>)</a:t>
            </a:r>
          </a:p>
          <a:p>
            <a:pPr marL="0" indent="0">
              <a:spcAft>
                <a:spcPts val="0"/>
              </a:spcAft>
              <a:buNone/>
            </a:pPr>
            <a:endParaRPr lang="en-US" sz="1400" b="1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6572249" y="2228850"/>
            <a:ext cx="5186364" cy="3952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•"/>
              <a:defRPr sz="22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–"/>
              <a:defRPr sz="18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•"/>
              <a:defRPr sz="18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–"/>
              <a:defRPr sz="16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spcAft>
                <a:spcPts val="800"/>
              </a:spcAft>
              <a:buFont typeface="Arial"/>
              <a:buChar char="»"/>
              <a:defRPr sz="1400" kern="1200" spc="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</p:txBody>
      </p:sp>
      <p:pic>
        <p:nvPicPr>
          <p:cNvPr id="11" name="Content Placeholder 9" descr="SS_India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836" y="1484313"/>
            <a:ext cx="3330177" cy="444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0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002" y="2362201"/>
            <a:ext cx="2904429" cy="2424567"/>
          </a:xfrm>
          <a:prstGeom prst="rect">
            <a:avLst/>
          </a:prstGeom>
        </p:spPr>
      </p:pic>
      <p:graphicFrame>
        <p:nvGraphicFramePr>
          <p:cNvPr id="690178" name="Object 2"/>
          <p:cNvGraphicFramePr>
            <a:graphicFrameLocks noChangeAspect="1"/>
          </p:cNvGraphicFramePr>
          <p:nvPr/>
        </p:nvGraphicFramePr>
        <p:xfrm>
          <a:off x="3048000" y="3036889"/>
          <a:ext cx="6097588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Document" r:id="rId5" imgW="6096000" imgH="175260" progId="Word.Document.8">
                  <p:embed/>
                </p:oleObj>
              </mc:Choice>
              <mc:Fallback>
                <p:oleObj name="Document" r:id="rId5" imgW="6096000" imgH="175260" progId="Word.Document.8">
                  <p:embed/>
                  <p:pic>
                    <p:nvPicPr>
                      <p:cNvPr id="69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036889"/>
                        <a:ext cx="6097588" cy="17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32015" y="260598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Premier </a:t>
            </a:r>
            <a:r>
              <a:rPr lang="en-US" sz="2800" dirty="0" err="1">
                <a:solidFill>
                  <a:schemeClr val="accent2"/>
                </a:solidFill>
              </a:rPr>
              <a:t>résultat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68" name="Picture 67" descr="SS_India.jpg"/>
          <p:cNvPicPr>
            <a:picLocks noChangeAspect="1"/>
          </p:cNvPicPr>
          <p:nvPr/>
        </p:nvPicPr>
        <p:blipFill>
          <a:blip r:embed="rId7"/>
          <a:srcRect l="2462" t="2931" r="5627" b="29543"/>
          <a:stretch>
            <a:fillRect/>
          </a:stretch>
        </p:blipFill>
        <p:spPr>
          <a:xfrm>
            <a:off x="1921472" y="3971872"/>
            <a:ext cx="2494254" cy="2443351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7010400" y="2992385"/>
            <a:ext cx="3523721" cy="3323292"/>
            <a:chOff x="4572000" y="838200"/>
            <a:chExt cx="4038600" cy="3962400"/>
          </a:xfrm>
        </p:grpSpPr>
        <p:pic>
          <p:nvPicPr>
            <p:cNvPr id="71" name="Picture 70" descr="IMG-20131119-WA0015.jpg"/>
            <p:cNvPicPr>
              <a:picLocks noChangeAspect="1"/>
            </p:cNvPicPr>
            <p:nvPr/>
          </p:nvPicPr>
          <p:blipFill>
            <a:blip r:embed="rId8"/>
            <a:srcRect b="13333"/>
            <a:stretch>
              <a:fillRect/>
            </a:stretch>
          </p:blipFill>
          <p:spPr>
            <a:xfrm>
              <a:off x="5181600" y="838200"/>
              <a:ext cx="3429000" cy="3962400"/>
            </a:xfrm>
            <a:prstGeom prst="rect">
              <a:avLst/>
            </a:prstGeom>
          </p:spPr>
        </p:pic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4572000" y="3004457"/>
              <a:ext cx="1676400" cy="1796143"/>
              <a:chOff x="2895600" y="1616529"/>
              <a:chExt cx="2971800" cy="3184071"/>
            </a:xfrm>
          </p:grpSpPr>
          <p:grpSp>
            <p:nvGrpSpPr>
              <p:cNvPr id="73" name="Group 72"/>
              <p:cNvGrpSpPr>
                <a:grpSpLocks noChangeAspect="1"/>
              </p:cNvGrpSpPr>
              <p:nvPr/>
            </p:nvGrpSpPr>
            <p:grpSpPr>
              <a:xfrm>
                <a:off x="2895600" y="1616529"/>
                <a:ext cx="2971800" cy="3184071"/>
                <a:chOff x="4800600" y="3657600"/>
                <a:chExt cx="1066800" cy="1143000"/>
              </a:xfrm>
            </p:grpSpPr>
            <p:sp>
              <p:nvSpPr>
                <p:cNvPr id="75" name="Rectangle 74"/>
                <p:cNvSpPr/>
                <p:nvPr/>
              </p:nvSpPr>
              <p:spPr bwMode="auto">
                <a:xfrm>
                  <a:off x="4800600" y="3657600"/>
                  <a:ext cx="1066800" cy="114300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i="1">
                    <a:latin typeface="Times" pitchFamily="-106" charset="0"/>
                  </a:endParaRPr>
                </a:p>
              </p:txBody>
            </p:sp>
            <p:sp>
              <p:nvSpPr>
                <p:cNvPr id="76" name="Right Triangle 75"/>
                <p:cNvSpPr/>
                <p:nvPr/>
              </p:nvSpPr>
              <p:spPr bwMode="auto">
                <a:xfrm flipH="1">
                  <a:off x="4876800" y="4038600"/>
                  <a:ext cx="838200" cy="381000"/>
                </a:xfrm>
                <a:prstGeom prst="rtTriangle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i="1">
                    <a:latin typeface="Times" pitchFamily="-106" charset="0"/>
                  </a:endParaRPr>
                </a:p>
              </p:txBody>
            </p:sp>
          </p:grpSp>
          <p:sp>
            <p:nvSpPr>
              <p:cNvPr id="74" name="Oval 73"/>
              <p:cNvSpPr/>
              <p:nvPr/>
            </p:nvSpPr>
            <p:spPr bwMode="auto">
              <a:xfrm>
                <a:off x="4343400" y="3505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 i="1">
                  <a:latin typeface="Times" pitchFamily="-106" charset="0"/>
                </a:endParaRPr>
              </a:p>
            </p:txBody>
          </p:sp>
        </p:grp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30D4DB8A-8803-3545-83D4-B1463F1EB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057" y="6479269"/>
            <a:ext cx="52339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dirty="0"/>
              <a:t>Dillon, </a:t>
            </a:r>
            <a:r>
              <a:rPr lang="en-US" sz="1600" dirty="0" err="1"/>
              <a:t>Kannan</a:t>
            </a:r>
            <a:r>
              <a:rPr lang="en-US" sz="1600" dirty="0"/>
              <a:t>, Dean, </a:t>
            </a:r>
            <a:r>
              <a:rPr lang="en-US" sz="1600" dirty="0" err="1"/>
              <a:t>Spelke</a:t>
            </a:r>
            <a:r>
              <a:rPr lang="en-US" sz="1600" dirty="0"/>
              <a:t> &amp; </a:t>
            </a:r>
            <a:r>
              <a:rPr lang="en-US" sz="1600" dirty="0" err="1"/>
              <a:t>Duflo</a:t>
            </a:r>
            <a:r>
              <a:rPr lang="en-US" sz="1600" dirty="0"/>
              <a:t>, Science 2017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C684FA-7229-D741-A0D5-09B065D059FC}"/>
              </a:ext>
            </a:extLst>
          </p:cNvPr>
          <p:cNvSpPr txBox="1"/>
          <p:nvPr/>
        </p:nvSpPr>
        <p:spPr>
          <a:xfrm>
            <a:off x="1588168" y="1080655"/>
            <a:ext cx="932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 enfants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capables</a:t>
            </a:r>
            <a:r>
              <a:rPr lang="en-US" dirty="0"/>
              <a:t> </a:t>
            </a:r>
            <a:r>
              <a:rPr lang="en-US" dirty="0" err="1"/>
              <a:t>d’apprendre</a:t>
            </a:r>
            <a:r>
              <a:rPr lang="en-US" dirty="0"/>
              <a:t> les </a:t>
            </a:r>
            <a:r>
              <a:rPr lang="en-US" dirty="0" err="1"/>
              <a:t>jeux</a:t>
            </a:r>
            <a:r>
              <a:rPr lang="en-US" dirty="0"/>
              <a:t> et les </a:t>
            </a:r>
            <a:r>
              <a:rPr lang="en-US" dirty="0" err="1"/>
              <a:t>aiment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62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0178" name="Object 2"/>
          <p:cNvGraphicFramePr>
            <a:graphicFrameLocks noChangeAspect="1"/>
          </p:cNvGraphicFramePr>
          <p:nvPr/>
        </p:nvGraphicFramePr>
        <p:xfrm>
          <a:off x="3048000" y="3036889"/>
          <a:ext cx="6097588" cy="17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9" name="Document" r:id="rId4" imgW="6096000" imgH="175260" progId="Word.Document.8">
                  <p:embed/>
                </p:oleObj>
              </mc:Choice>
              <mc:Fallback>
                <p:oleObj name="Document" r:id="rId4" imgW="6096000" imgH="175260" progId="Word.Document.8">
                  <p:embed/>
                  <p:pic>
                    <p:nvPicPr>
                      <p:cNvPr id="6901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036889"/>
                        <a:ext cx="6097588" cy="17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 bwMode="auto">
          <a:xfrm>
            <a:off x="5011717" y="4110335"/>
            <a:ext cx="2286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i="1">
              <a:latin typeface="Times" pitchFamily="-10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57601" y="182433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***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3352800" y="2127547"/>
            <a:ext cx="1219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1253317" y="152401"/>
            <a:ext cx="9678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solidFill>
                  <a:schemeClr val="accent2"/>
                </a:solidFill>
              </a:rPr>
              <a:t>Deuxième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résultat</a:t>
            </a:r>
            <a:endParaRPr lang="en-US" sz="2800" dirty="0">
              <a:solidFill>
                <a:schemeClr val="accent2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69507" y="990600"/>
            <a:ext cx="11922493" cy="5136627"/>
            <a:chOff x="-474164" y="1295400"/>
            <a:chExt cx="10985558" cy="5136627"/>
          </a:xfrm>
        </p:grpSpPr>
        <p:graphicFrame>
          <p:nvGraphicFramePr>
            <p:cNvPr id="33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1524000" y="3036888"/>
            <a:ext cx="6097588" cy="174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10" name="Document" r:id="rId6" imgW="6096000" imgH="175260" progId="Word.Document.8">
                    <p:embed/>
                  </p:oleObj>
                </mc:Choice>
                <mc:Fallback>
                  <p:oleObj name="Document" r:id="rId6" imgW="6096000" imgH="175260" progId="Word.Document.8">
                    <p:embed/>
                    <p:pic>
                      <p:nvPicPr>
                        <p:cNvPr id="33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0" y="3036888"/>
                          <a:ext cx="6097588" cy="174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 bwMode="auto">
            <a:xfrm>
              <a:off x="1295400" y="3962400"/>
              <a:ext cx="2286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>
                <a:latin typeface="Times" pitchFamily="-106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474164" y="6093473"/>
              <a:ext cx="109855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1600" dirty="0"/>
            </a:p>
          </p:txBody>
        </p:sp>
        <p:pic>
          <p:nvPicPr>
            <p:cNvPr id="47" name="Picture 46" descr="NewFigure3.jp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5" t="16732" r="35369" b="7295"/>
            <a:stretch/>
          </p:blipFill>
          <p:spPr bwMode="auto">
            <a:xfrm>
              <a:off x="1220788" y="1452264"/>
              <a:ext cx="2722295" cy="3776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48" descr="EL1 graph main findings.jpg"/>
            <p:cNvPicPr>
              <a:picLocks noChangeAspect="1"/>
            </p:cNvPicPr>
            <p:nvPr/>
          </p:nvPicPr>
          <p:blipFill rotWithShape="1">
            <a:blip r:embed="rId8"/>
            <a:srcRect l="32676" t="10294" r="49526" b="81850"/>
            <a:stretch/>
          </p:blipFill>
          <p:spPr>
            <a:xfrm>
              <a:off x="6391247" y="1536726"/>
              <a:ext cx="2124048" cy="553032"/>
            </a:xfrm>
            <a:prstGeom prst="rect">
              <a:avLst/>
            </a:prstGeom>
          </p:spPr>
        </p:pic>
        <p:pic>
          <p:nvPicPr>
            <p:cNvPr id="50" name="Picture 49" descr="EL1 graph main findings.jpg"/>
            <p:cNvPicPr>
              <a:picLocks noChangeAspect="1"/>
            </p:cNvPicPr>
            <p:nvPr/>
          </p:nvPicPr>
          <p:blipFill rotWithShape="1">
            <a:blip r:embed="rId8"/>
            <a:srcRect l="49196" t="9191" r="29175" b="81850"/>
            <a:stretch/>
          </p:blipFill>
          <p:spPr>
            <a:xfrm>
              <a:off x="6248400" y="1912480"/>
              <a:ext cx="2581247" cy="63072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1743435" y="5181600"/>
              <a:ext cx="22829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Endline</a:t>
              </a:r>
              <a:r>
                <a:rPr lang="en-US" sz="2000" dirty="0"/>
                <a:t> 1              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57400" y="1295400"/>
              <a:ext cx="57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***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1752600" y="1598612"/>
              <a:ext cx="1219200" cy="15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9" y="3936016"/>
              <a:ext cx="1210678" cy="79198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0" y="2933535"/>
              <a:ext cx="1051061" cy="838530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6629400" y="1938149"/>
              <a:ext cx="19499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jeux</a:t>
              </a:r>
              <a:r>
                <a:rPr lang="en-US" sz="2000" dirty="0"/>
                <a:t> </a:t>
              </a:r>
              <a:r>
                <a:rPr lang="en-US" sz="2000" dirty="0" err="1"/>
                <a:t>sociaux</a:t>
              </a:r>
              <a:r>
                <a:rPr lang="en-US" sz="2000" dirty="0"/>
                <a:t>      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29400" y="1524000"/>
              <a:ext cx="29691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jeux</a:t>
              </a:r>
              <a:r>
                <a:rPr lang="en-US" sz="2000" dirty="0"/>
                <a:t> </a:t>
              </a:r>
              <a:r>
                <a:rPr lang="en-US" sz="2000" dirty="0" err="1"/>
                <a:t>mathématiques</a:t>
              </a:r>
              <a:r>
                <a:rPr lang="en-US" sz="2000" dirty="0"/>
                <a:t>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783800"/>
      </p:ext>
    </p:extLst>
  </p:cSld>
  <p:clrMapOvr>
    <a:masterClrMapping/>
  </p:clrMapOvr>
</p:sld>
</file>

<file path=ppt/theme/theme1.xml><?xml version="1.0" encoding="utf-8"?>
<a:theme xmlns:a="http://schemas.openxmlformats.org/drawingml/2006/main" name="J-PAL Widescreen Template">
  <a:themeElements>
    <a:clrScheme name="J-PAL Color Palette">
      <a:dk1>
        <a:srgbClr val="000000"/>
      </a:dk1>
      <a:lt1>
        <a:srgbClr val="FFFFFF"/>
      </a:lt1>
      <a:dk2>
        <a:srgbClr val="919191"/>
      </a:dk2>
      <a:lt2>
        <a:srgbClr val="CACACA"/>
      </a:lt2>
      <a:accent1>
        <a:srgbClr val="E35925"/>
      </a:accent1>
      <a:accent2>
        <a:srgbClr val="2FAA9F"/>
      </a:accent2>
      <a:accent3>
        <a:srgbClr val="F4C300"/>
      </a:accent3>
      <a:accent4>
        <a:srgbClr val="4A9C65"/>
      </a:accent4>
      <a:accent5>
        <a:srgbClr val="2D616E"/>
      </a:accent5>
      <a:accent6>
        <a:srgbClr val="646464"/>
      </a:accent6>
      <a:hlink>
        <a:srgbClr val="2FAA9F"/>
      </a:hlink>
      <a:folHlink>
        <a:srgbClr val="E3591B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-PAL Widescreen Template" id="{904221AF-68D8-5745-AF85-9A2A26FC954F}" vid="{1AE2F861-3FFC-C24B-9E67-63B452C480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J-PAL Widescreen Template</Template>
  <TotalTime>183387</TotalTime>
  <Words>1565</Words>
  <Application>Microsoft Macintosh PowerPoint</Application>
  <PresentationFormat>Widescreen</PresentationFormat>
  <Paragraphs>281</Paragraphs>
  <Slides>38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Century Schoolbook</vt:lpstr>
      <vt:lpstr>Times</vt:lpstr>
      <vt:lpstr>J-PAL Widescreen Template</vt:lpstr>
      <vt:lpstr>Document</vt:lpstr>
      <vt:lpstr>PowerPoint Presentation</vt:lpstr>
      <vt:lpstr>The problem is, by now, well known</vt:lpstr>
      <vt:lpstr>La plupart des enfants vont à l’école</vt:lpstr>
      <vt:lpstr>PowerPoint Presentation</vt:lpstr>
      <vt:lpstr>PowerPoint Presentation</vt:lpstr>
      <vt:lpstr>Pour aller plus loin: ce que l’école rate</vt:lpstr>
      <vt:lpstr>Mathématiciens en herbe (Dillon et al, 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Mathématiciens des rues (Banerjee et al, 2018)</vt:lpstr>
      <vt:lpstr>PowerPoint Presentation</vt:lpstr>
      <vt:lpstr>Comparaison des résultats sur les tests “scolaires”</vt:lpstr>
      <vt:lpstr>Les enfants scolarisés résolvent des problèmes de marché.</vt:lpstr>
      <vt:lpstr>Comparaisons sur les tests “marchés”</vt:lpstr>
      <vt:lpstr>PowerPoint Presentation</vt:lpstr>
      <vt:lpstr>Quel est le problème?</vt:lpstr>
      <vt:lpstr>La tyrannie des programmes</vt:lpstr>
      <vt:lpstr>Programme CM1</vt:lpstr>
      <vt:lpstr>Pratham: Teaching at the Right Level (programme d’enseignement ciblé) </vt:lpstr>
      <vt:lpstr>Résultats</vt:lpstr>
      <vt:lpstr>Généraliser TaRL : un problème de plomberie </vt:lpstr>
      <vt:lpstr>Sessions d’été organisées par des enseignants</vt:lpstr>
      <vt:lpstr>RCT comparant différents  modèles, dans deux Etats</vt:lpstr>
      <vt:lpstr>PowerPoint Presentation</vt:lpstr>
      <vt:lpstr>PowerPoint Presentation</vt:lpstr>
      <vt:lpstr>Comment omprendre ces résultats</vt:lpstr>
      <vt:lpstr>PowerPoint Presentation</vt:lpstr>
      <vt:lpstr>Tirer les leçons des expériences passées: Modèle 1</vt:lpstr>
      <vt:lpstr>Evaluation</vt:lpstr>
      <vt:lpstr>Tirer les leçons des expériences passées: Modèle 2</vt:lpstr>
      <vt:lpstr>Evaluation</vt:lpstr>
      <vt:lpstr>Distribution des élèves selon le niveau de hindi, Baseline et Endline (par statut de traitement, Haryana LEP)</vt:lpstr>
      <vt:lpstr>Distribution des élèves selon le niveau de hindi, Baseline et Endline (par statut de traitement, UP Learning Camps)</vt:lpstr>
      <vt:lpstr>TaRL aujourd’hui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Bond</dc:creator>
  <cp:lastModifiedBy>Microsoft Office User</cp:lastModifiedBy>
  <cp:revision>391</cp:revision>
  <dcterms:created xsi:type="dcterms:W3CDTF">2015-11-12T16:10:35Z</dcterms:created>
  <dcterms:modified xsi:type="dcterms:W3CDTF">2019-03-23T09:14:56Z</dcterms:modified>
</cp:coreProperties>
</file>