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0"/>
  </p:notesMasterIdLst>
  <p:sldIdLst>
    <p:sldId id="261" r:id="rId2"/>
    <p:sldId id="257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418" r:id="rId12"/>
    <p:sldId id="272" r:id="rId13"/>
    <p:sldId id="273" r:id="rId14"/>
    <p:sldId id="274" r:id="rId15"/>
    <p:sldId id="275" r:id="rId16"/>
    <p:sldId id="276" r:id="rId17"/>
    <p:sldId id="277" r:id="rId18"/>
    <p:sldId id="278" r:id="rId1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95C3"/>
    <a:srgbClr val="0058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8"/>
    <p:restoredTop sz="94643"/>
  </p:normalViewPr>
  <p:slideViewPr>
    <p:cSldViewPr snapToGrid="0" snapToObjects="1">
      <p:cViewPr varScale="1">
        <p:scale>
          <a:sx n="63" d="100"/>
          <a:sy n="63" d="100"/>
        </p:scale>
        <p:origin x="99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ded0seh:Documents:Work:Toolkit:Jan13%20Toolkit%20Strands:New%20toolkit%20charts_July13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b="0" dirty="0"/>
              <a:t>Average Effects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2.9022772398508426E-2"/>
          <c:y val="9.5352328002202655E-2"/>
          <c:w val="0.928980475654829"/>
          <c:h val="0.889655172413792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'[New toolkit charts_July13.xlsx]Ranked effects'!$B$1</c:f>
              <c:strCache>
                <c:ptCount val="1"/>
                <c:pt idx="0">
                  <c:v>IMPACT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008000"/>
              </a:solidFill>
            </c:spPr>
            <c:extLst>
              <c:ext xmlns:c16="http://schemas.microsoft.com/office/drawing/2014/chart" uri="{C3380CC4-5D6E-409C-BE32-E72D297353CC}">
                <c16:uniqueId val="{00000001-D4B8-4729-B3FE-03651603C6DE}"/>
              </c:ext>
            </c:extLst>
          </c:dPt>
          <c:dPt>
            <c:idx val="1"/>
            <c:invertIfNegative val="0"/>
            <c:bubble3D val="0"/>
            <c:spPr>
              <a:solidFill>
                <a:srgbClr val="008000"/>
              </a:solidFill>
            </c:spPr>
            <c:extLst>
              <c:ext xmlns:c16="http://schemas.microsoft.com/office/drawing/2014/chart" uri="{C3380CC4-5D6E-409C-BE32-E72D297353CC}">
                <c16:uniqueId val="{00000003-D4B8-4729-B3FE-03651603C6DE}"/>
              </c:ext>
            </c:extLst>
          </c:dPt>
          <c:dPt>
            <c:idx val="2"/>
            <c:invertIfNegative val="0"/>
            <c:bubble3D val="0"/>
            <c:spPr>
              <a:solidFill>
                <a:srgbClr val="CCFFCC"/>
              </a:solidFill>
            </c:spPr>
            <c:extLst>
              <c:ext xmlns:c16="http://schemas.microsoft.com/office/drawing/2014/chart" uri="{C3380CC4-5D6E-409C-BE32-E72D297353CC}">
                <c16:uniqueId val="{00000005-D4B8-4729-B3FE-03651603C6DE}"/>
              </c:ext>
            </c:extLst>
          </c:dPt>
          <c:dPt>
            <c:idx val="3"/>
            <c:invertIfNegative val="0"/>
            <c:bubble3D val="0"/>
            <c:spPr>
              <a:solidFill>
                <a:srgbClr val="CCFFCC"/>
              </a:solidFill>
            </c:spPr>
            <c:extLst>
              <c:ext xmlns:c16="http://schemas.microsoft.com/office/drawing/2014/chart" uri="{C3380CC4-5D6E-409C-BE32-E72D297353CC}">
                <c16:uniqueId val="{00000007-D4B8-4729-B3FE-03651603C6DE}"/>
              </c:ext>
            </c:extLst>
          </c:dPt>
          <c:dPt>
            <c:idx val="4"/>
            <c:invertIfNegative val="0"/>
            <c:bubble3D val="0"/>
            <c:spPr>
              <a:solidFill>
                <a:srgbClr val="CCFFCC"/>
              </a:solidFill>
            </c:spPr>
            <c:extLst>
              <c:ext xmlns:c16="http://schemas.microsoft.com/office/drawing/2014/chart" uri="{C3380CC4-5D6E-409C-BE32-E72D297353CC}">
                <c16:uniqueId val="{00000009-D4B8-4729-B3FE-03651603C6DE}"/>
              </c:ext>
            </c:extLst>
          </c:dPt>
          <c:dPt>
            <c:idx val="5"/>
            <c:invertIfNegative val="0"/>
            <c:bubble3D val="0"/>
            <c:spPr>
              <a:solidFill>
                <a:srgbClr val="CCFFCC"/>
              </a:solidFill>
            </c:spPr>
            <c:extLst>
              <c:ext xmlns:c16="http://schemas.microsoft.com/office/drawing/2014/chart" uri="{C3380CC4-5D6E-409C-BE32-E72D297353CC}">
                <c16:uniqueId val="{0000000B-D4B8-4729-B3FE-03651603C6DE}"/>
              </c:ext>
            </c:extLst>
          </c:dPt>
          <c:dPt>
            <c:idx val="6"/>
            <c:invertIfNegative val="0"/>
            <c:bubble3D val="0"/>
            <c:spPr>
              <a:solidFill>
                <a:srgbClr val="CCFFCC"/>
              </a:solidFill>
            </c:spPr>
            <c:extLst>
              <c:ext xmlns:c16="http://schemas.microsoft.com/office/drawing/2014/chart" uri="{C3380CC4-5D6E-409C-BE32-E72D297353CC}">
                <c16:uniqueId val="{0000000D-D4B8-4729-B3FE-03651603C6DE}"/>
              </c:ext>
            </c:extLst>
          </c:dPt>
          <c:dPt>
            <c:idx val="7"/>
            <c:invertIfNegative val="0"/>
            <c:bubble3D val="0"/>
            <c:spPr>
              <a:solidFill>
                <a:srgbClr val="CCFFCC"/>
              </a:solidFill>
            </c:spPr>
            <c:extLst>
              <c:ext xmlns:c16="http://schemas.microsoft.com/office/drawing/2014/chart" uri="{C3380CC4-5D6E-409C-BE32-E72D297353CC}">
                <c16:uniqueId val="{0000000F-D4B8-4729-B3FE-03651603C6DE}"/>
              </c:ext>
            </c:extLst>
          </c:dPt>
          <c:dPt>
            <c:idx val="8"/>
            <c:invertIfNegative val="0"/>
            <c:bubble3D val="0"/>
            <c:spPr>
              <a:solidFill>
                <a:srgbClr val="CCFFCC"/>
              </a:solidFill>
            </c:spPr>
            <c:extLst>
              <c:ext xmlns:c16="http://schemas.microsoft.com/office/drawing/2014/chart" uri="{C3380CC4-5D6E-409C-BE32-E72D297353CC}">
                <c16:uniqueId val="{00000011-D4B8-4729-B3FE-03651603C6DE}"/>
              </c:ext>
            </c:extLst>
          </c:dPt>
          <c:dPt>
            <c:idx val="9"/>
            <c:invertIfNegative val="0"/>
            <c:bubble3D val="0"/>
            <c:spPr>
              <a:solidFill>
                <a:srgbClr val="CCFFCC"/>
              </a:solidFill>
            </c:spPr>
            <c:extLst>
              <c:ext xmlns:c16="http://schemas.microsoft.com/office/drawing/2014/chart" uri="{C3380CC4-5D6E-409C-BE32-E72D297353CC}">
                <c16:uniqueId val="{00000013-D4B8-4729-B3FE-03651603C6DE}"/>
              </c:ext>
            </c:extLst>
          </c:dPt>
          <c:dPt>
            <c:idx val="10"/>
            <c:invertIfNegative val="0"/>
            <c:bubble3D val="0"/>
            <c:spPr>
              <a:solidFill>
                <a:srgbClr val="CCFFCC"/>
              </a:solidFill>
            </c:spPr>
            <c:extLst>
              <c:ext xmlns:c16="http://schemas.microsoft.com/office/drawing/2014/chart" uri="{C3380CC4-5D6E-409C-BE32-E72D297353CC}">
                <c16:uniqueId val="{00000015-D4B8-4729-B3FE-03651603C6DE}"/>
              </c:ext>
            </c:extLst>
          </c:dPt>
          <c:dPt>
            <c:idx val="11"/>
            <c:invertIfNegative val="0"/>
            <c:bubble3D val="0"/>
            <c:spPr>
              <a:solidFill>
                <a:srgbClr val="CCFFCC"/>
              </a:solidFill>
            </c:spPr>
            <c:extLst>
              <c:ext xmlns:c16="http://schemas.microsoft.com/office/drawing/2014/chart" uri="{C3380CC4-5D6E-409C-BE32-E72D297353CC}">
                <c16:uniqueId val="{00000017-D4B8-4729-B3FE-03651603C6DE}"/>
              </c:ext>
            </c:extLst>
          </c:dPt>
          <c:dPt>
            <c:idx val="12"/>
            <c:invertIfNegative val="0"/>
            <c:bubble3D val="0"/>
            <c:spPr>
              <a:solidFill>
                <a:srgbClr val="CCFFCC"/>
              </a:solidFill>
            </c:spPr>
            <c:extLst>
              <c:ext xmlns:c16="http://schemas.microsoft.com/office/drawing/2014/chart" uri="{C3380CC4-5D6E-409C-BE32-E72D297353CC}">
                <c16:uniqueId val="{00000019-D4B8-4729-B3FE-03651603C6DE}"/>
              </c:ext>
            </c:extLst>
          </c:dPt>
          <c:dPt>
            <c:idx val="13"/>
            <c:invertIfNegative val="0"/>
            <c:bubble3D val="0"/>
            <c:spPr>
              <a:solidFill>
                <a:srgbClr val="CCFFCC"/>
              </a:solidFill>
            </c:spPr>
            <c:extLst>
              <c:ext xmlns:c16="http://schemas.microsoft.com/office/drawing/2014/chart" uri="{C3380CC4-5D6E-409C-BE32-E72D297353CC}">
                <c16:uniqueId val="{0000001B-D4B8-4729-B3FE-03651603C6DE}"/>
              </c:ext>
            </c:extLst>
          </c:dPt>
          <c:dPt>
            <c:idx val="14"/>
            <c:invertIfNegative val="0"/>
            <c:bubble3D val="0"/>
            <c:spPr>
              <a:solidFill>
                <a:srgbClr val="CCFFCC"/>
              </a:solidFill>
            </c:spPr>
            <c:extLst>
              <c:ext xmlns:c16="http://schemas.microsoft.com/office/drawing/2014/chart" uri="{C3380CC4-5D6E-409C-BE32-E72D297353CC}">
                <c16:uniqueId val="{0000001D-D4B8-4729-B3FE-03651603C6DE}"/>
              </c:ext>
            </c:extLst>
          </c:dPt>
          <c:dPt>
            <c:idx val="15"/>
            <c:invertIfNegative val="0"/>
            <c:bubble3D val="0"/>
            <c:spPr>
              <a:solidFill>
                <a:srgbClr val="CCFFCC"/>
              </a:solidFill>
            </c:spPr>
            <c:extLst>
              <c:ext xmlns:c16="http://schemas.microsoft.com/office/drawing/2014/chart" uri="{C3380CC4-5D6E-409C-BE32-E72D297353CC}">
                <c16:uniqueId val="{0000001F-D4B8-4729-B3FE-03651603C6DE}"/>
              </c:ext>
            </c:extLst>
          </c:dPt>
          <c:dPt>
            <c:idx val="16"/>
            <c:invertIfNegative val="0"/>
            <c:bubble3D val="0"/>
            <c:spPr>
              <a:solidFill>
                <a:srgbClr val="FF6600"/>
              </a:solidFill>
            </c:spPr>
            <c:extLst>
              <c:ext xmlns:c16="http://schemas.microsoft.com/office/drawing/2014/chart" uri="{C3380CC4-5D6E-409C-BE32-E72D297353CC}">
                <c16:uniqueId val="{00000021-D4B8-4729-B3FE-03651603C6DE}"/>
              </c:ext>
            </c:extLst>
          </c:dPt>
          <c:dPt>
            <c:idx val="17"/>
            <c:invertIfNegative val="0"/>
            <c:bubble3D val="0"/>
            <c:spPr>
              <a:solidFill>
                <a:srgbClr val="FF6600"/>
              </a:solidFill>
            </c:spPr>
            <c:extLst>
              <c:ext xmlns:c16="http://schemas.microsoft.com/office/drawing/2014/chart" uri="{C3380CC4-5D6E-409C-BE32-E72D297353CC}">
                <c16:uniqueId val="{00000023-D4B8-4729-B3FE-03651603C6DE}"/>
              </c:ext>
            </c:extLst>
          </c:dPt>
          <c:dPt>
            <c:idx val="18"/>
            <c:invertIfNegative val="0"/>
            <c:bubble3D val="0"/>
            <c:spPr>
              <a:solidFill>
                <a:srgbClr val="FF6600"/>
              </a:solidFill>
            </c:spPr>
            <c:extLst>
              <c:ext xmlns:c16="http://schemas.microsoft.com/office/drawing/2014/chart" uri="{C3380CC4-5D6E-409C-BE32-E72D297353CC}">
                <c16:uniqueId val="{00000025-D4B8-4729-B3FE-03651603C6DE}"/>
              </c:ext>
            </c:extLst>
          </c:dPt>
          <c:dPt>
            <c:idx val="19"/>
            <c:invertIfNegative val="0"/>
            <c:bubble3D val="0"/>
            <c:spPr>
              <a:solidFill>
                <a:srgbClr val="FF6600"/>
              </a:solidFill>
            </c:spPr>
            <c:extLst>
              <c:ext xmlns:c16="http://schemas.microsoft.com/office/drawing/2014/chart" uri="{C3380CC4-5D6E-409C-BE32-E72D297353CC}">
                <c16:uniqueId val="{00000027-D4B8-4729-B3FE-03651603C6DE}"/>
              </c:ext>
            </c:extLst>
          </c:dPt>
          <c:dPt>
            <c:idx val="20"/>
            <c:invertIfNegative val="0"/>
            <c:bubble3D val="0"/>
            <c:spPr>
              <a:solidFill>
                <a:srgbClr val="FF6600"/>
              </a:solidFill>
            </c:spPr>
            <c:extLst>
              <c:ext xmlns:c16="http://schemas.microsoft.com/office/drawing/2014/chart" uri="{C3380CC4-5D6E-409C-BE32-E72D297353CC}">
                <c16:uniqueId val="{00000029-D4B8-4729-B3FE-03651603C6DE}"/>
              </c:ext>
            </c:extLst>
          </c:dPt>
          <c:dPt>
            <c:idx val="21"/>
            <c:invertIfNegative val="0"/>
            <c:bubble3D val="0"/>
            <c:spPr>
              <a:solidFill>
                <a:srgbClr val="FF6600"/>
              </a:solidFill>
            </c:spPr>
            <c:extLst>
              <c:ext xmlns:c16="http://schemas.microsoft.com/office/drawing/2014/chart" uri="{C3380CC4-5D6E-409C-BE32-E72D297353CC}">
                <c16:uniqueId val="{0000002B-D4B8-4729-B3FE-03651603C6DE}"/>
              </c:ext>
            </c:extLst>
          </c:dPt>
          <c:dPt>
            <c:idx val="22"/>
            <c:invertIfNegative val="0"/>
            <c:bubble3D val="0"/>
            <c:spPr>
              <a:solidFill>
                <a:srgbClr val="FF6600"/>
              </a:solidFill>
            </c:spPr>
            <c:extLst>
              <c:ext xmlns:c16="http://schemas.microsoft.com/office/drawing/2014/chart" uri="{C3380CC4-5D6E-409C-BE32-E72D297353CC}">
                <c16:uniqueId val="{0000002D-D4B8-4729-B3FE-03651603C6DE}"/>
              </c:ext>
            </c:extLst>
          </c:dPt>
          <c:dPt>
            <c:idx val="23"/>
            <c:invertIfNegative val="0"/>
            <c:bubble3D val="0"/>
            <c:spPr>
              <a:solidFill>
                <a:srgbClr val="FF6600"/>
              </a:solidFill>
            </c:spPr>
            <c:extLst>
              <c:ext xmlns:c16="http://schemas.microsoft.com/office/drawing/2014/chart" uri="{C3380CC4-5D6E-409C-BE32-E72D297353CC}">
                <c16:uniqueId val="{0000002F-D4B8-4729-B3FE-03651603C6DE}"/>
              </c:ext>
            </c:extLst>
          </c:dPt>
          <c:dPt>
            <c:idx val="24"/>
            <c:invertIfNegative val="0"/>
            <c:bubble3D val="0"/>
            <c:spPr>
              <a:solidFill>
                <a:srgbClr val="FF6600"/>
              </a:solidFill>
            </c:spPr>
            <c:extLst>
              <c:ext xmlns:c16="http://schemas.microsoft.com/office/drawing/2014/chart" uri="{C3380CC4-5D6E-409C-BE32-E72D297353CC}">
                <c16:uniqueId val="{00000031-D4B8-4729-B3FE-03651603C6DE}"/>
              </c:ext>
            </c:extLst>
          </c:dPt>
          <c:dPt>
            <c:idx val="25"/>
            <c:invertIfNegative val="0"/>
            <c:bubble3D val="0"/>
            <c:spPr>
              <a:solidFill>
                <a:srgbClr val="FF6600"/>
              </a:solidFill>
            </c:spPr>
            <c:extLst>
              <c:ext xmlns:c16="http://schemas.microsoft.com/office/drawing/2014/chart" uri="{C3380CC4-5D6E-409C-BE32-E72D297353CC}">
                <c16:uniqueId val="{00000033-D4B8-4729-B3FE-03651603C6DE}"/>
              </c:ext>
            </c:extLst>
          </c:dPt>
          <c:dPt>
            <c:idx val="26"/>
            <c:invertIfNegative val="0"/>
            <c:bubble3D val="0"/>
            <c:spPr>
              <a:solidFill>
                <a:srgbClr val="FF6600"/>
              </a:solidFill>
            </c:spPr>
            <c:extLst>
              <c:ext xmlns:c16="http://schemas.microsoft.com/office/drawing/2014/chart" uri="{C3380CC4-5D6E-409C-BE32-E72D297353CC}">
                <c16:uniqueId val="{00000035-D4B8-4729-B3FE-03651603C6DE}"/>
              </c:ext>
            </c:extLst>
          </c:dPt>
          <c:dPt>
            <c:idx val="27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37-D4B8-4729-B3FE-03651603C6DE}"/>
              </c:ext>
            </c:extLst>
          </c:dPt>
          <c:dPt>
            <c:idx val="28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39-D4B8-4729-B3FE-03651603C6DE}"/>
              </c:ext>
            </c:extLst>
          </c:dPt>
          <c:dPt>
            <c:idx val="29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3B-D4B8-4729-B3FE-03651603C6DE}"/>
              </c:ext>
            </c:extLst>
          </c:dPt>
          <c:dPt>
            <c:idx val="30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3D-D4B8-4729-B3FE-03651603C6DE}"/>
              </c:ext>
            </c:extLst>
          </c:dPt>
          <c:dPt>
            <c:idx val="31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3F-D4B8-4729-B3FE-03651603C6DE}"/>
              </c:ext>
            </c:extLst>
          </c:dPt>
          <c:dPt>
            <c:idx val="32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41-D4B8-4729-B3FE-03651603C6DE}"/>
              </c:ext>
            </c:extLst>
          </c:dPt>
          <c:dPt>
            <c:idx val="33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43-D4B8-4729-B3FE-03651603C6DE}"/>
              </c:ext>
            </c:extLst>
          </c:dPt>
          <c:cat>
            <c:strRef>
              <c:f>'[New toolkit charts_July13.xlsx]Ranked effects'!$A$2:$A$35</c:f>
              <c:strCache>
                <c:ptCount val="34"/>
                <c:pt idx="0">
                  <c:v>Feedback</c:v>
                </c:pt>
                <c:pt idx="1">
                  <c:v>Meta-cognition and self-regulation</c:v>
                </c:pt>
                <c:pt idx="2">
                  <c:v>Peer tutoring</c:v>
                </c:pt>
                <c:pt idx="3">
                  <c:v>Early years intervention</c:v>
                </c:pt>
                <c:pt idx="4">
                  <c:v>Homework (Secondary)</c:v>
                </c:pt>
                <c:pt idx="5">
                  <c:v>One to one tuition</c:v>
                </c:pt>
                <c:pt idx="6">
                  <c:v>Collaborative learning</c:v>
                </c:pt>
                <c:pt idx="7">
                  <c:v>Oral language interventions</c:v>
                </c:pt>
                <c:pt idx="8">
                  <c:v>Mastery learning</c:v>
                </c:pt>
                <c:pt idx="9">
                  <c:v>Phonics</c:v>
                </c:pt>
                <c:pt idx="10">
                  <c:v>Small group tuition</c:v>
                </c:pt>
                <c:pt idx="11">
                  <c:v>Behaviour interventions</c:v>
                </c:pt>
                <c:pt idx="12">
                  <c:v>Digital technology</c:v>
                </c:pt>
                <c:pt idx="13">
                  <c:v>Social and emotional aspects of learning</c:v>
                </c:pt>
                <c:pt idx="14">
                  <c:v>Parental involvement</c:v>
                </c:pt>
                <c:pt idx="15">
                  <c:v>Outdoor adventure learning</c:v>
                </c:pt>
                <c:pt idx="16">
                  <c:v>Reducing class size</c:v>
                </c:pt>
                <c:pt idx="17">
                  <c:v>Summer schools</c:v>
                </c:pt>
                <c:pt idx="18">
                  <c:v>Sports participation</c:v>
                </c:pt>
                <c:pt idx="19">
                  <c:v>Arts participation</c:v>
                </c:pt>
                <c:pt idx="20">
                  <c:v>Learning styles</c:v>
                </c:pt>
                <c:pt idx="21">
                  <c:v>Extended school time</c:v>
                </c:pt>
                <c:pt idx="22">
                  <c:v>After school programmes</c:v>
                </c:pt>
                <c:pt idx="23">
                  <c:v>Individualised instruction</c:v>
                </c:pt>
                <c:pt idx="24">
                  <c:v>Teaching assistants</c:v>
                </c:pt>
                <c:pt idx="25">
                  <c:v>Homework (Primary)</c:v>
                </c:pt>
                <c:pt idx="26">
                  <c:v>Mentoring</c:v>
                </c:pt>
                <c:pt idx="27">
                  <c:v>Aspiration interventions</c:v>
                </c:pt>
                <c:pt idx="28">
                  <c:v>Block scheduling</c:v>
                </c:pt>
                <c:pt idx="29">
                  <c:v>Performance pay</c:v>
                </c:pt>
                <c:pt idx="30">
                  <c:v>Physical environment</c:v>
                </c:pt>
                <c:pt idx="31">
                  <c:v>School uniform</c:v>
                </c:pt>
                <c:pt idx="32">
                  <c:v>Ability grouping</c:v>
                </c:pt>
                <c:pt idx="33">
                  <c:v>Repeating a year </c:v>
                </c:pt>
              </c:strCache>
            </c:strRef>
          </c:cat>
          <c:val>
            <c:numRef>
              <c:f>'[New toolkit charts_July13.xlsx]Ranked effects'!$B$2:$B$35</c:f>
              <c:numCache>
                <c:formatCode>General</c:formatCode>
                <c:ptCount val="34"/>
                <c:pt idx="0">
                  <c:v>0.62</c:v>
                </c:pt>
                <c:pt idx="1">
                  <c:v>0.62</c:v>
                </c:pt>
                <c:pt idx="2">
                  <c:v>0.48</c:v>
                </c:pt>
                <c:pt idx="3">
                  <c:v>0.45</c:v>
                </c:pt>
                <c:pt idx="4">
                  <c:v>0.44</c:v>
                </c:pt>
                <c:pt idx="5">
                  <c:v>0.44</c:v>
                </c:pt>
                <c:pt idx="6">
                  <c:v>0.42</c:v>
                </c:pt>
                <c:pt idx="7">
                  <c:v>0.41</c:v>
                </c:pt>
                <c:pt idx="8">
                  <c:v>0.4</c:v>
                </c:pt>
                <c:pt idx="9">
                  <c:v>0.35</c:v>
                </c:pt>
                <c:pt idx="10">
                  <c:v>0.34</c:v>
                </c:pt>
                <c:pt idx="11">
                  <c:v>0.32</c:v>
                </c:pt>
                <c:pt idx="12">
                  <c:v>0.28000000000000003</c:v>
                </c:pt>
                <c:pt idx="13">
                  <c:v>0.27</c:v>
                </c:pt>
                <c:pt idx="14">
                  <c:v>0.26</c:v>
                </c:pt>
                <c:pt idx="15">
                  <c:v>0.23</c:v>
                </c:pt>
                <c:pt idx="16">
                  <c:v>0.2</c:v>
                </c:pt>
                <c:pt idx="17">
                  <c:v>0.19</c:v>
                </c:pt>
                <c:pt idx="18">
                  <c:v>0.18</c:v>
                </c:pt>
                <c:pt idx="19">
                  <c:v>0.15</c:v>
                </c:pt>
                <c:pt idx="20">
                  <c:v>0.13</c:v>
                </c:pt>
                <c:pt idx="21">
                  <c:v>0.11</c:v>
                </c:pt>
                <c:pt idx="22">
                  <c:v>0.1</c:v>
                </c:pt>
                <c:pt idx="23">
                  <c:v>0.1</c:v>
                </c:pt>
                <c:pt idx="24">
                  <c:v>0.08</c:v>
                </c:pt>
                <c:pt idx="25">
                  <c:v>7.0000000000000007E-2</c:v>
                </c:pt>
                <c:pt idx="26">
                  <c:v>0.05</c:v>
                </c:pt>
                <c:pt idx="27">
                  <c:v>0.01</c:v>
                </c:pt>
                <c:pt idx="28">
                  <c:v>0.01</c:v>
                </c:pt>
                <c:pt idx="29">
                  <c:v>0.01</c:v>
                </c:pt>
                <c:pt idx="30">
                  <c:v>0.01</c:v>
                </c:pt>
                <c:pt idx="31">
                  <c:v>0.01</c:v>
                </c:pt>
                <c:pt idx="32">
                  <c:v>-7.0000000000000001E-3</c:v>
                </c:pt>
                <c:pt idx="33">
                  <c:v>-0.32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44-D4B8-4729-B3FE-03651603C6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80770944"/>
        <c:axId val="80777216"/>
      </c:barChart>
      <c:catAx>
        <c:axId val="8077094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Approaches</a:t>
                </a:r>
              </a:p>
            </c:rich>
          </c:tx>
          <c:overlay val="0"/>
        </c:title>
        <c:numFmt formatCode="General" sourceLinked="0"/>
        <c:majorTickMark val="out"/>
        <c:minorTickMark val="none"/>
        <c:tickLblPos val="nextTo"/>
        <c:txPr>
          <a:bodyPr rot="-4500000" vert="horz"/>
          <a:lstStyle/>
          <a:p>
            <a:pPr>
              <a:defRPr/>
            </a:pPr>
            <a:endParaRPr lang="en-US"/>
          </a:p>
        </c:txPr>
        <c:crossAx val="80777216"/>
        <c:crossesAt val="0"/>
        <c:auto val="1"/>
        <c:lblAlgn val="ctr"/>
        <c:lblOffset val="100"/>
        <c:noMultiLvlLbl val="0"/>
      </c:catAx>
      <c:valAx>
        <c:axId val="80777216"/>
        <c:scaling>
          <c:orientation val="minMax"/>
        </c:scaling>
        <c:delete val="0"/>
        <c:axPos val="r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Effect</a:t>
                </a:r>
                <a:r>
                  <a:rPr lang="en-US" baseline="0" dirty="0"/>
                  <a:t> size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0.97109935910937561"/>
              <c:y val="0.8605650085922346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80770944"/>
        <c:crosses val="max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E1CA49-8243-E742-8487-FD79DE54B35E}" type="datetimeFigureOut">
              <a:rPr lang="fr-FR" smtClean="0"/>
              <a:t>28/03/2019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73BF4C-0AB0-8044-9DF2-53854F6B591F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40127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73BF4C-0AB0-8044-9DF2-53854F6B591F}" type="slidenum">
              <a:rPr lang="fr-FR" smtClean="0"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153133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3A4852-F474-4F52-B6D5-202BAF5A6E74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1314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B373F79-4DAC-8C47-A649-DC9DB7D60C0F}" type="datetimeFigureOut">
              <a:rPr lang="fr-FR" smtClean="0"/>
              <a:t>28/03/2019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D8D8919-9A34-974B-9F24-221CEE11233F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36674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B373F79-4DAC-8C47-A649-DC9DB7D60C0F}" type="datetimeFigureOut">
              <a:rPr lang="fr-FR" smtClean="0"/>
              <a:t>28/03/2019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D8D8919-9A34-974B-9F24-221CEE11233F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87631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B373F79-4DAC-8C47-A649-DC9DB7D60C0F}" type="datetimeFigureOut">
              <a:rPr lang="fr-FR" smtClean="0"/>
              <a:t>28/03/2019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D8D8919-9A34-974B-9F24-221CEE11233F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428589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9"/>
          <p:cNvSpPr/>
          <p:nvPr userDrawn="1"/>
        </p:nvSpPr>
        <p:spPr>
          <a:xfrm>
            <a:off x="0" y="6026155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6350">
            <a:solidFill>
              <a:srgbClr val="2C3A42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40" name="object 18"/>
          <p:cNvSpPr txBox="1">
            <a:spLocks noGrp="1"/>
          </p:cNvSpPr>
          <p:nvPr>
            <p:ph type="sldNum" sz="quarter" idx="4294967295"/>
          </p:nvPr>
        </p:nvSpPr>
        <p:spPr>
          <a:xfrm>
            <a:off x="8686600" y="6551601"/>
            <a:ext cx="107950" cy="3462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910"/>
              </a:lnSpc>
            </a:pPr>
            <a:fld id="{81D60167-4931-47E6-BA6A-407CBD079E47}" type="slidenum">
              <a:rPr sz="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25400">
                <a:lnSpc>
                  <a:spcPts val="910"/>
                </a:lnSpc>
              </a:pPr>
              <a:t>‹#›</a:t>
            </a:fld>
            <a:endParaRPr sz="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339621" y="283284"/>
            <a:ext cx="7058025" cy="873372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10000"/>
              </a:lnSpc>
              <a:buNone/>
              <a:defRPr sz="1500" b="0" i="0" spc="300">
                <a:solidFill>
                  <a:srgbClr val="405866"/>
                </a:solidFill>
                <a:latin typeface="Arial" panose="020B0604020202020204" pitchFamily="34" charset="0"/>
                <a:ea typeface="Helvetica Neue" charset="0"/>
                <a:cs typeface="Arial" panose="020B0604020202020204" pitchFamily="34" charset="0"/>
              </a:defRPr>
            </a:lvl1pPr>
            <a:lvl2pPr marL="457200" indent="0">
              <a:buNone/>
              <a:defRPr sz="1500" spc="300">
                <a:latin typeface="Gotham Bold"/>
                <a:cs typeface="Gotham Bold"/>
              </a:defRPr>
            </a:lvl2pPr>
            <a:lvl3pPr marL="914400" indent="0">
              <a:buNone/>
              <a:defRPr sz="1500" spc="300">
                <a:latin typeface="Gotham Bold"/>
                <a:cs typeface="Gotham Bold"/>
              </a:defRPr>
            </a:lvl3pPr>
            <a:lvl4pPr marL="1371600" indent="0">
              <a:buNone/>
              <a:defRPr sz="1500" spc="300">
                <a:latin typeface="Gotham Bold"/>
                <a:cs typeface="Gotham Bold"/>
              </a:defRPr>
            </a:lvl4pPr>
            <a:lvl5pPr marL="1828800" indent="0">
              <a:buNone/>
              <a:defRPr sz="1500" spc="300">
                <a:latin typeface="Gotham Bold"/>
                <a:cs typeface="Gotham Bold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8" name="object 7"/>
          <p:cNvSpPr/>
          <p:nvPr userDrawn="1"/>
        </p:nvSpPr>
        <p:spPr>
          <a:xfrm>
            <a:off x="1951689" y="6558800"/>
            <a:ext cx="137795" cy="148830"/>
          </a:xfrm>
          <a:custGeom>
            <a:avLst/>
            <a:gdLst/>
            <a:ahLst/>
            <a:cxnLst/>
            <a:rect l="l" t="t" r="r" b="b"/>
            <a:pathLst>
              <a:path w="137794" h="111760">
                <a:moveTo>
                  <a:pt x="0" y="98907"/>
                </a:moveTo>
                <a:lnTo>
                  <a:pt x="9816" y="104280"/>
                </a:lnTo>
                <a:lnTo>
                  <a:pt x="20293" y="108238"/>
                </a:lnTo>
                <a:lnTo>
                  <a:pt x="31466" y="110716"/>
                </a:lnTo>
                <a:lnTo>
                  <a:pt x="43167" y="111569"/>
                </a:lnTo>
                <a:lnTo>
                  <a:pt x="77543" y="104280"/>
                </a:lnTo>
                <a:lnTo>
                  <a:pt x="84187" y="99301"/>
                </a:lnTo>
                <a:lnTo>
                  <a:pt x="6718" y="99301"/>
                </a:lnTo>
                <a:lnTo>
                  <a:pt x="2197" y="99174"/>
                </a:lnTo>
                <a:lnTo>
                  <a:pt x="0" y="98907"/>
                </a:lnTo>
                <a:close/>
              </a:path>
              <a:path w="137794" h="111760">
                <a:moveTo>
                  <a:pt x="15379" y="67690"/>
                </a:moveTo>
                <a:lnTo>
                  <a:pt x="19268" y="75435"/>
                </a:lnTo>
                <a:lnTo>
                  <a:pt x="25255" y="81580"/>
                </a:lnTo>
                <a:lnTo>
                  <a:pt x="32883" y="85670"/>
                </a:lnTo>
                <a:lnTo>
                  <a:pt x="41694" y="87248"/>
                </a:lnTo>
                <a:lnTo>
                  <a:pt x="34018" y="92320"/>
                </a:lnTo>
                <a:lnTo>
                  <a:pt x="25539" y="96108"/>
                </a:lnTo>
                <a:lnTo>
                  <a:pt x="16394" y="98480"/>
                </a:lnTo>
                <a:lnTo>
                  <a:pt x="6718" y="99301"/>
                </a:lnTo>
                <a:lnTo>
                  <a:pt x="84187" y="99301"/>
                </a:lnTo>
                <a:lnTo>
                  <a:pt x="102662" y="85455"/>
                </a:lnTo>
                <a:lnTo>
                  <a:pt x="112964" y="68198"/>
                </a:lnTo>
                <a:lnTo>
                  <a:pt x="18872" y="68198"/>
                </a:lnTo>
                <a:lnTo>
                  <a:pt x="17106" y="68021"/>
                </a:lnTo>
                <a:lnTo>
                  <a:pt x="15379" y="67690"/>
                </a:lnTo>
                <a:close/>
              </a:path>
              <a:path w="137794" h="111760">
                <a:moveTo>
                  <a:pt x="5511" y="39230"/>
                </a:moveTo>
                <a:lnTo>
                  <a:pt x="5511" y="39585"/>
                </a:lnTo>
                <a:lnTo>
                  <a:pt x="7229" y="49297"/>
                </a:lnTo>
                <a:lnTo>
                  <a:pt x="11974" y="57545"/>
                </a:lnTo>
                <a:lnTo>
                  <a:pt x="19136" y="63719"/>
                </a:lnTo>
                <a:lnTo>
                  <a:pt x="28105" y="67208"/>
                </a:lnTo>
                <a:lnTo>
                  <a:pt x="25742" y="67856"/>
                </a:lnTo>
                <a:lnTo>
                  <a:pt x="23253" y="68198"/>
                </a:lnTo>
                <a:lnTo>
                  <a:pt x="112964" y="68198"/>
                </a:lnTo>
                <a:lnTo>
                  <a:pt x="118067" y="59652"/>
                </a:lnTo>
                <a:lnTo>
                  <a:pt x="121202" y="42760"/>
                </a:lnTo>
                <a:lnTo>
                  <a:pt x="18262" y="42760"/>
                </a:lnTo>
                <a:lnTo>
                  <a:pt x="13652" y="42608"/>
                </a:lnTo>
                <a:lnTo>
                  <a:pt x="9309" y="41351"/>
                </a:lnTo>
                <a:lnTo>
                  <a:pt x="5511" y="39230"/>
                </a:lnTo>
                <a:close/>
              </a:path>
              <a:path w="137794" h="111760">
                <a:moveTo>
                  <a:pt x="9550" y="5156"/>
                </a:moveTo>
                <a:lnTo>
                  <a:pt x="7124" y="9321"/>
                </a:lnTo>
                <a:lnTo>
                  <a:pt x="5740" y="14147"/>
                </a:lnTo>
                <a:lnTo>
                  <a:pt x="5740" y="19316"/>
                </a:lnTo>
                <a:lnTo>
                  <a:pt x="6634" y="26389"/>
                </a:lnTo>
                <a:lnTo>
                  <a:pt x="9167" y="32805"/>
                </a:lnTo>
                <a:lnTo>
                  <a:pt x="13118" y="38338"/>
                </a:lnTo>
                <a:lnTo>
                  <a:pt x="18262" y="42760"/>
                </a:lnTo>
                <a:lnTo>
                  <a:pt x="121202" y="42760"/>
                </a:lnTo>
                <a:lnTo>
                  <a:pt x="122719" y="34582"/>
                </a:lnTo>
                <a:lnTo>
                  <a:pt x="67602" y="34582"/>
                </a:lnTo>
                <a:lnTo>
                  <a:pt x="50610" y="31888"/>
                </a:lnTo>
                <a:lnTo>
                  <a:pt x="35009" y="25822"/>
                </a:lnTo>
                <a:lnTo>
                  <a:pt x="21190" y="16779"/>
                </a:lnTo>
                <a:lnTo>
                  <a:pt x="9550" y="5156"/>
                </a:lnTo>
                <a:close/>
              </a:path>
              <a:path w="137794" h="111760">
                <a:moveTo>
                  <a:pt x="103136" y="0"/>
                </a:moveTo>
                <a:lnTo>
                  <a:pt x="95034" y="0"/>
                </a:lnTo>
                <a:lnTo>
                  <a:pt x="84076" y="2213"/>
                </a:lnTo>
                <a:lnTo>
                  <a:pt x="75126" y="8250"/>
                </a:lnTo>
                <a:lnTo>
                  <a:pt x="69091" y="17203"/>
                </a:lnTo>
                <a:lnTo>
                  <a:pt x="66955" y="27787"/>
                </a:lnTo>
                <a:lnTo>
                  <a:pt x="66996" y="31432"/>
                </a:lnTo>
                <a:lnTo>
                  <a:pt x="67119" y="32524"/>
                </a:lnTo>
                <a:lnTo>
                  <a:pt x="67602" y="34582"/>
                </a:lnTo>
                <a:lnTo>
                  <a:pt x="122719" y="34582"/>
                </a:lnTo>
                <a:lnTo>
                  <a:pt x="123219" y="31888"/>
                </a:lnTo>
                <a:lnTo>
                  <a:pt x="123215" y="27787"/>
                </a:lnTo>
                <a:lnTo>
                  <a:pt x="128727" y="23812"/>
                </a:lnTo>
                <a:lnTo>
                  <a:pt x="133502" y="18859"/>
                </a:lnTo>
                <a:lnTo>
                  <a:pt x="134316" y="17640"/>
                </a:lnTo>
                <a:lnTo>
                  <a:pt x="121094" y="17640"/>
                </a:lnTo>
                <a:lnTo>
                  <a:pt x="126921" y="14147"/>
                </a:lnTo>
                <a:lnTo>
                  <a:pt x="131175" y="8889"/>
                </a:lnTo>
                <a:lnTo>
                  <a:pt x="115595" y="8889"/>
                </a:lnTo>
                <a:lnTo>
                  <a:pt x="110464" y="3416"/>
                </a:lnTo>
                <a:lnTo>
                  <a:pt x="103136" y="0"/>
                </a:lnTo>
                <a:close/>
              </a:path>
              <a:path w="137794" h="111760">
                <a:moveTo>
                  <a:pt x="137274" y="13207"/>
                </a:moveTo>
                <a:lnTo>
                  <a:pt x="132219" y="15443"/>
                </a:lnTo>
                <a:lnTo>
                  <a:pt x="126796" y="16967"/>
                </a:lnTo>
                <a:lnTo>
                  <a:pt x="121094" y="17640"/>
                </a:lnTo>
                <a:lnTo>
                  <a:pt x="134316" y="17640"/>
                </a:lnTo>
                <a:lnTo>
                  <a:pt x="137274" y="13207"/>
                </a:lnTo>
                <a:close/>
              </a:path>
              <a:path w="137794" h="111760">
                <a:moveTo>
                  <a:pt x="133476" y="2057"/>
                </a:moveTo>
                <a:lnTo>
                  <a:pt x="128041" y="5283"/>
                </a:lnTo>
                <a:lnTo>
                  <a:pt x="122008" y="7632"/>
                </a:lnTo>
                <a:lnTo>
                  <a:pt x="115595" y="8889"/>
                </a:lnTo>
                <a:lnTo>
                  <a:pt x="131175" y="8889"/>
                </a:lnTo>
                <a:lnTo>
                  <a:pt x="131381" y="8635"/>
                </a:lnTo>
                <a:lnTo>
                  <a:pt x="133476" y="2057"/>
                </a:lnTo>
                <a:close/>
              </a:path>
            </a:pathLst>
          </a:custGeom>
          <a:solidFill>
            <a:srgbClr val="2BAAE1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" name="object 15"/>
          <p:cNvSpPr txBox="1">
            <a:spLocks/>
          </p:cNvSpPr>
          <p:nvPr userDrawn="1"/>
        </p:nvSpPr>
        <p:spPr>
          <a:xfrm>
            <a:off x="2111303" y="6575507"/>
            <a:ext cx="1015364" cy="115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800" b="0" i="0" kern="1200">
                <a:solidFill>
                  <a:srgbClr val="405866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ts val="910"/>
              </a:lnSpc>
            </a:pPr>
            <a:r>
              <a:rPr lang="en-GB" spc="-5" dirty="0"/>
              <a:t>@EducEndowFoundn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225884"/>
            <a:ext cx="1259332" cy="4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94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B373F79-4DAC-8C47-A649-DC9DB7D60C0F}" type="datetimeFigureOut">
              <a:rPr lang="fr-FR" smtClean="0"/>
              <a:t>28/03/2019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D8D8919-9A34-974B-9F24-221CEE11233F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67165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B373F79-4DAC-8C47-A649-DC9DB7D60C0F}" type="datetimeFigureOut">
              <a:rPr lang="fr-FR" smtClean="0"/>
              <a:t>28/03/2019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D8D8919-9A34-974B-9F24-221CEE11233F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39743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B373F79-4DAC-8C47-A649-DC9DB7D60C0F}" type="datetimeFigureOut">
              <a:rPr lang="fr-FR" smtClean="0"/>
              <a:t>28/03/2019</a:t>
            </a:fld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D8D8919-9A34-974B-9F24-221CEE11233F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01597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B373F79-4DAC-8C47-A649-DC9DB7D60C0F}" type="datetimeFigureOut">
              <a:rPr lang="fr-FR" smtClean="0"/>
              <a:t>28/03/2019</a:t>
            </a:fld>
            <a:endParaRPr lang="fr-F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D8D8919-9A34-974B-9F24-221CEE11233F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15328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B373F79-4DAC-8C47-A649-DC9DB7D60C0F}" type="datetimeFigureOut">
              <a:rPr lang="fr-FR" smtClean="0"/>
              <a:t>28/03/2019</a:t>
            </a:fld>
            <a:endParaRPr lang="fr-F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D8D8919-9A34-974B-9F24-221CEE11233F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70002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B373F79-4DAC-8C47-A649-DC9DB7D60C0F}" type="datetimeFigureOut">
              <a:rPr lang="fr-FR" smtClean="0"/>
              <a:t>28/03/2019</a:t>
            </a:fld>
            <a:endParaRPr lang="fr-F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D8D8919-9A34-974B-9F24-221CEE11233F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44436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B373F79-4DAC-8C47-A649-DC9DB7D60C0F}" type="datetimeFigureOut">
              <a:rPr lang="fr-FR" smtClean="0"/>
              <a:t>28/03/2019</a:t>
            </a:fld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D8D8919-9A34-974B-9F24-221CEE11233F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507433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dirty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B373F79-4DAC-8C47-A649-DC9DB7D60C0F}" type="datetimeFigureOut">
              <a:rPr lang="fr-FR" smtClean="0"/>
              <a:t>28/03/2019</a:t>
            </a:fld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D8D8919-9A34-974B-9F24-221CEE11233F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46888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373F79-4DAC-8C47-A649-DC9DB7D60C0F}" type="datetimeFigureOut">
              <a:rPr lang="fr-FR" smtClean="0"/>
              <a:t>28/03/2019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8D8919-9A34-974B-9F24-221CEE11233F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51134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gi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2.png"/><Relationship Id="rId7" Type="http://schemas.openxmlformats.org/officeDocument/2006/relationships/image" Target="../media/image35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06931697-5B33-3D44-A332-A956438EBA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4340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7FB4DE4-100B-4FC5-BD0D-EF7A7CD36174}"/>
              </a:ext>
            </a:extLst>
          </p:cNvPr>
          <p:cNvSpPr/>
          <p:nvPr/>
        </p:nvSpPr>
        <p:spPr>
          <a:xfrm>
            <a:off x="855169" y="545009"/>
            <a:ext cx="2567672" cy="2592288"/>
          </a:xfrm>
          <a:prstGeom prst="rect">
            <a:avLst/>
          </a:prstGeom>
          <a:solidFill>
            <a:srgbClr val="B8C0C8"/>
          </a:solidFill>
          <a:ln>
            <a:solidFill>
              <a:srgbClr val="0080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D292D9A-7A6E-417B-A6DD-548354940EC2}"/>
              </a:ext>
            </a:extLst>
          </p:cNvPr>
          <p:cNvSpPr/>
          <p:nvPr/>
        </p:nvSpPr>
        <p:spPr>
          <a:xfrm>
            <a:off x="3447457" y="3159902"/>
            <a:ext cx="2592288" cy="2569682"/>
          </a:xfrm>
          <a:prstGeom prst="rect">
            <a:avLst/>
          </a:prstGeom>
          <a:solidFill>
            <a:srgbClr val="BDD4DE"/>
          </a:solidFill>
          <a:ln>
            <a:solidFill>
              <a:srgbClr val="FFCE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65D440F-45FD-4497-B2A6-A9CA6FF55430}"/>
              </a:ext>
            </a:extLst>
          </p:cNvPr>
          <p:cNvSpPr/>
          <p:nvPr/>
        </p:nvSpPr>
        <p:spPr>
          <a:xfrm>
            <a:off x="3447457" y="545009"/>
            <a:ext cx="2592288" cy="2592288"/>
          </a:xfrm>
          <a:prstGeom prst="rect">
            <a:avLst/>
          </a:prstGeom>
          <a:solidFill>
            <a:srgbClr val="2B3A42"/>
          </a:solidFill>
          <a:ln>
            <a:solidFill>
              <a:srgbClr val="ED5A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4A7937B-78DB-47C0-B95C-DB625E751E85}"/>
              </a:ext>
            </a:extLst>
          </p:cNvPr>
          <p:cNvSpPr/>
          <p:nvPr/>
        </p:nvSpPr>
        <p:spPr>
          <a:xfrm>
            <a:off x="855169" y="3159902"/>
            <a:ext cx="2567672" cy="2569683"/>
          </a:xfrm>
          <a:prstGeom prst="rect">
            <a:avLst/>
          </a:prstGeom>
          <a:solidFill>
            <a:srgbClr val="3F5765"/>
          </a:solidFill>
          <a:ln>
            <a:solidFill>
              <a:srgbClr val="00A8D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5531070-AD16-40B5-A9DF-40E4C38BDE28}"/>
              </a:ext>
            </a:extLst>
          </p:cNvPr>
          <p:cNvSpPr txBox="1"/>
          <p:nvPr/>
        </p:nvSpPr>
        <p:spPr>
          <a:xfrm>
            <a:off x="1189845" y="943606"/>
            <a:ext cx="2268250" cy="136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9200" b="1" dirty="0">
                <a:latin typeface="Arial" pitchFamily="34" charset="0"/>
                <a:cs typeface="Arial" pitchFamily="34" charset="0"/>
              </a:rPr>
              <a:t>190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25761CD-2915-432F-BB9D-DA0E4274B3F1}"/>
              </a:ext>
            </a:extLst>
          </p:cNvPr>
          <p:cNvSpPr txBox="1"/>
          <p:nvPr/>
        </p:nvSpPr>
        <p:spPr>
          <a:xfrm>
            <a:off x="1270947" y="2058387"/>
            <a:ext cx="21273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Arial" pitchFamily="34" charset="0"/>
                <a:cs typeface="Arial" pitchFamily="34" charset="0"/>
              </a:rPr>
              <a:t>EEF-funded projects</a:t>
            </a:r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56C14F8-128D-466D-9F57-BF4EE7965C09}"/>
              </a:ext>
            </a:extLst>
          </p:cNvPr>
          <p:cNvSpPr txBox="1"/>
          <p:nvPr/>
        </p:nvSpPr>
        <p:spPr>
          <a:xfrm>
            <a:off x="3463285" y="3283054"/>
            <a:ext cx="25764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6000" b="1" dirty="0">
                <a:latin typeface="Arial" pitchFamily="34" charset="0"/>
                <a:cs typeface="Arial" pitchFamily="34" charset="0"/>
              </a:rPr>
              <a:t>12,000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CCF8904-1BD9-4712-B8F5-E693759650F4}"/>
              </a:ext>
            </a:extLst>
          </p:cNvPr>
          <p:cNvSpPr txBox="1"/>
          <p:nvPr/>
        </p:nvSpPr>
        <p:spPr>
          <a:xfrm>
            <a:off x="3495648" y="4121577"/>
            <a:ext cx="24959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b="1" dirty="0">
                <a:latin typeface="Arial" pitchFamily="34" charset="0"/>
                <a:cs typeface="Arial" pitchFamily="34" charset="0"/>
              </a:rPr>
              <a:t>schools, nurseries, colleges  involved </a:t>
            </a:r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F93DC12-630B-4E41-B2E0-462A1D56F74D}"/>
              </a:ext>
            </a:extLst>
          </p:cNvPr>
          <p:cNvSpPr txBox="1"/>
          <p:nvPr/>
        </p:nvSpPr>
        <p:spPr>
          <a:xfrm>
            <a:off x="3355590" y="2170048"/>
            <a:ext cx="2643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1.2 million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3668336-FBC5-4AAF-804D-B2F5D9552C96}"/>
              </a:ext>
            </a:extLst>
          </p:cNvPr>
          <p:cNvSpPr txBox="1"/>
          <p:nvPr/>
        </p:nvSpPr>
        <p:spPr>
          <a:xfrm>
            <a:off x="3521602" y="1525389"/>
            <a:ext cx="2443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children and young people reached</a:t>
            </a:r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5E5FF65-1A23-47C4-89E2-49010E082EC0}"/>
              </a:ext>
            </a:extLst>
          </p:cNvPr>
          <p:cNvSpPr txBox="1"/>
          <p:nvPr/>
        </p:nvSpPr>
        <p:spPr>
          <a:xfrm>
            <a:off x="851407" y="3728110"/>
            <a:ext cx="2567672" cy="1169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65000"/>
              </a:lnSpc>
            </a:pPr>
            <a:r>
              <a:rPr lang="en-GB" sz="6600" b="1" kern="800" spc="-5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£100</a:t>
            </a:r>
          </a:p>
          <a:p>
            <a:pPr algn="r">
              <a:lnSpc>
                <a:spcPct val="65000"/>
              </a:lnSpc>
            </a:pPr>
            <a:r>
              <a:rPr lang="en-GB" sz="4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million</a:t>
            </a:r>
            <a:endParaRPr lang="en-GB" sz="4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37FD2F7-2C53-4A09-BAF1-F16420ED7D0A}"/>
              </a:ext>
            </a:extLst>
          </p:cNvPr>
          <p:cNvSpPr txBox="1"/>
          <p:nvPr/>
        </p:nvSpPr>
        <p:spPr>
          <a:xfrm>
            <a:off x="846940" y="4885976"/>
            <a:ext cx="25676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total funding committed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37946A6-8124-46EA-87A1-51CF549F2649}"/>
              </a:ext>
            </a:extLst>
          </p:cNvPr>
          <p:cNvSpPr txBox="1"/>
          <p:nvPr/>
        </p:nvSpPr>
        <p:spPr>
          <a:xfrm>
            <a:off x="6276302" y="387067"/>
            <a:ext cx="20125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Arial Narrow" panose="020B0606020202030204" pitchFamily="34" charset="0"/>
                <a:cs typeface="Arial" pitchFamily="34" charset="0"/>
              </a:rPr>
              <a:t>EEF-funded work since 2011</a:t>
            </a:r>
            <a:endParaRPr lang="en-GB" sz="2800" dirty="0">
              <a:latin typeface="Arial Narrow" panose="020B0606020202030204" pitchFamily="34" charset="0"/>
              <a:cs typeface="Arial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7A15CB3-4D6D-45D3-B6F3-D75BC96F979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374"/>
          <a:stretch/>
        </p:blipFill>
        <p:spPr>
          <a:xfrm>
            <a:off x="5241251" y="4986949"/>
            <a:ext cx="662328" cy="64756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199" y="6133733"/>
            <a:ext cx="1696915" cy="636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3137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263" y="273653"/>
            <a:ext cx="6207919" cy="535996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GB" sz="2100" b="1" dirty="0">
                <a:latin typeface="Helvetica" panose="020B0604020202020204" pitchFamily="34" charset="0"/>
                <a:cs typeface="Helvetica" panose="020B0604020202020204" pitchFamily="34" charset="0"/>
              </a:rPr>
              <a:t>EEF Findings: metacognition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3183247"/>
              </p:ext>
            </p:extLst>
          </p:nvPr>
        </p:nvGraphicFramePr>
        <p:xfrm>
          <a:off x="253863" y="992529"/>
          <a:ext cx="8402456" cy="53879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8827">
                  <a:extLst>
                    <a:ext uri="{9D8B030D-6E8A-4147-A177-3AD203B41FA5}">
                      <a16:colId xmlns:a16="http://schemas.microsoft.com/office/drawing/2014/main" val="65969696"/>
                    </a:ext>
                  </a:extLst>
                </a:gridCol>
                <a:gridCol w="2731524">
                  <a:extLst>
                    <a:ext uri="{9D8B030D-6E8A-4147-A177-3AD203B41FA5}">
                      <a16:colId xmlns:a16="http://schemas.microsoft.com/office/drawing/2014/main" val="1419487125"/>
                    </a:ext>
                  </a:extLst>
                </a:gridCol>
                <a:gridCol w="1417596">
                  <a:extLst>
                    <a:ext uri="{9D8B030D-6E8A-4147-A177-3AD203B41FA5}">
                      <a16:colId xmlns:a16="http://schemas.microsoft.com/office/drawing/2014/main" val="1361575671"/>
                    </a:ext>
                  </a:extLst>
                </a:gridCol>
                <a:gridCol w="911859">
                  <a:extLst>
                    <a:ext uri="{9D8B030D-6E8A-4147-A177-3AD203B41FA5}">
                      <a16:colId xmlns:a16="http://schemas.microsoft.com/office/drawing/2014/main" val="308378724"/>
                    </a:ext>
                  </a:extLst>
                </a:gridCol>
                <a:gridCol w="697306">
                  <a:extLst>
                    <a:ext uri="{9D8B030D-6E8A-4147-A177-3AD203B41FA5}">
                      <a16:colId xmlns:a16="http://schemas.microsoft.com/office/drawing/2014/main" val="450361126"/>
                    </a:ext>
                  </a:extLst>
                </a:gridCol>
                <a:gridCol w="1245344">
                  <a:extLst>
                    <a:ext uri="{9D8B030D-6E8A-4147-A177-3AD203B41FA5}">
                      <a16:colId xmlns:a16="http://schemas.microsoft.com/office/drawing/2014/main" val="1530918548"/>
                    </a:ext>
                  </a:extLst>
                </a:gridCol>
              </a:tblGrid>
              <a:tr h="389811">
                <a:tc>
                  <a:txBody>
                    <a:bodyPr/>
                    <a:lstStyle/>
                    <a:p>
                      <a:pPr lvl="0" algn="l"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r>
                        <a:rPr sz="1800" baseline="0" dirty="0">
                          <a:solidFill>
                            <a:srgbClr val="FFFFFF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Project</a:t>
                      </a:r>
                    </a:p>
                  </a:txBody>
                  <a:tcPr marL="34290" marR="34290" marT="34290" marB="34290" horzOverflow="overflow"/>
                </a:tc>
                <a:tc>
                  <a:txBody>
                    <a:bodyPr/>
                    <a:lstStyle/>
                    <a:p>
                      <a:pPr lvl="0" algn="l"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r>
                        <a:rPr sz="1800" baseline="0" dirty="0">
                          <a:solidFill>
                            <a:srgbClr val="FFFFFF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Summary</a:t>
                      </a:r>
                    </a:p>
                  </a:txBody>
                  <a:tcPr marL="34290" marR="34290" marT="34290" marB="34290" horzOverflow="overflow"/>
                </a:tc>
                <a:tc>
                  <a:txBody>
                    <a:bodyPr/>
                    <a:lstStyle/>
                    <a:p>
                      <a:pPr lvl="0" algn="l"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r>
                        <a:rPr lang="en-GB" sz="1800" baseline="0" dirty="0">
                          <a:solidFill>
                            <a:srgbClr val="FFFFFF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Students</a:t>
                      </a:r>
                      <a:endParaRPr sz="1800" baseline="0" dirty="0">
                        <a:solidFill>
                          <a:srgbClr val="FFFFFF"/>
                        </a:solidFill>
                        <a:latin typeface="Arial Bold"/>
                        <a:ea typeface="Arial Bold"/>
                        <a:cs typeface="Arial Bold"/>
                        <a:sym typeface="Arial Bold"/>
                      </a:endParaRPr>
                    </a:p>
                  </a:txBody>
                  <a:tcPr marL="34290" marR="34290" marT="34290" marB="34290" horzOverflow="overflow"/>
                </a:tc>
                <a:tc>
                  <a:txBody>
                    <a:bodyPr/>
                    <a:lstStyle/>
                    <a:p>
                      <a:pPr lvl="0" algn="l"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r>
                        <a:rPr sz="1800" baseline="0" dirty="0">
                          <a:solidFill>
                            <a:srgbClr val="FFFFFF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Impact</a:t>
                      </a:r>
                    </a:p>
                  </a:txBody>
                  <a:tcPr marL="34290" marR="34290" marT="34290" marB="34290" horzOverflow="overflow"/>
                </a:tc>
                <a:tc>
                  <a:txBody>
                    <a:bodyPr/>
                    <a:lstStyle/>
                    <a:p>
                      <a:pPr lvl="0" algn="l"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r>
                        <a:rPr lang="en-GB" sz="1800" baseline="0" dirty="0">
                          <a:solidFill>
                            <a:srgbClr val="FFFFFF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Cost</a:t>
                      </a:r>
                      <a:endParaRPr sz="1800" baseline="0" dirty="0">
                        <a:solidFill>
                          <a:srgbClr val="FFFFFF"/>
                        </a:solidFill>
                        <a:latin typeface="Arial Bold"/>
                        <a:ea typeface="Arial Bold"/>
                        <a:cs typeface="Arial Bold"/>
                        <a:sym typeface="Arial Bold"/>
                      </a:endParaRPr>
                    </a:p>
                  </a:txBody>
                  <a:tcPr marL="34290" marR="34290" marT="34290" marB="34290" horzOverflow="overflow"/>
                </a:tc>
                <a:tc>
                  <a:txBody>
                    <a:bodyPr/>
                    <a:lstStyle/>
                    <a:p>
                      <a:pPr lvl="0" algn="l"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Security</a:t>
                      </a:r>
                    </a:p>
                  </a:txBody>
                  <a:tcPr marL="34290" marR="34290" marT="34290" marB="34290" horzOverflow="overflow"/>
                </a:tc>
                <a:extLst>
                  <a:ext uri="{0D108BD9-81ED-4DB2-BD59-A6C34878D82A}">
                    <a16:rowId xmlns:a16="http://schemas.microsoft.com/office/drawing/2014/main" val="3660554295"/>
                  </a:ext>
                </a:extLst>
              </a:tr>
              <a:tr h="845096"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lang="en-GB" sz="1600" b="1" i="0" baseline="0" dirty="0">
                          <a:latin typeface="Helvetica" panose="020B0604020202020204" pitchFamily="34" charset="0"/>
                          <a:ea typeface="Arial"/>
                          <a:cs typeface="Helvetica" panose="020B0604020202020204" pitchFamily="34" charset="0"/>
                          <a:sym typeface="Arial"/>
                        </a:rPr>
                        <a:t>ReflectED</a:t>
                      </a:r>
                    </a:p>
                  </a:txBody>
                  <a:tcPr marL="34290" marR="34290" marT="34290" marB="34290"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lang="en-GB" sz="1600" b="0" i="1" baseline="0" dirty="0">
                          <a:latin typeface="Helvetica" panose="020B0604020202020204" pitchFamily="34" charset="0"/>
                          <a:ea typeface="Arial"/>
                          <a:cs typeface="Helvetica" panose="020B0604020202020204" pitchFamily="34" charset="0"/>
                          <a:sym typeface="Arial"/>
                        </a:rPr>
                        <a:t>Using technology to promote meta cognition and independent learning</a:t>
                      </a:r>
                    </a:p>
                  </a:txBody>
                  <a:tcPr marL="34290" marR="3429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lang="en-GB" sz="1600" b="0" i="1" baseline="0" dirty="0">
                          <a:latin typeface="Helvetica" panose="020B0604020202020204" pitchFamily="34" charset="0"/>
                          <a:ea typeface="Arial"/>
                          <a:cs typeface="Helvetica" panose="020B0604020202020204" pitchFamily="34" charset="0"/>
                          <a:sym typeface="Arial"/>
                        </a:rPr>
                        <a:t>1,200 pupils </a:t>
                      </a:r>
                    </a:p>
                    <a:p>
                      <a:pPr lvl="0" algn="l">
                        <a:defRPr sz="1800" b="0" i="0"/>
                      </a:pPr>
                      <a:r>
                        <a:rPr lang="en-GB" sz="1600" b="0" i="1" baseline="0" dirty="0">
                          <a:latin typeface="Helvetica" panose="020B0604020202020204" pitchFamily="34" charset="0"/>
                          <a:ea typeface="Arial"/>
                          <a:cs typeface="Helvetica" panose="020B0604020202020204" pitchFamily="34" charset="0"/>
                          <a:sym typeface="Arial"/>
                        </a:rPr>
                        <a:t>9-10 years old </a:t>
                      </a:r>
                    </a:p>
                  </a:txBody>
                  <a:tcPr marL="34290" marR="3429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lang="en-GB" sz="1600" b="0" i="1" baseline="0" dirty="0">
                          <a:latin typeface="Helvetica" panose="020B0604020202020204" pitchFamily="34" charset="0"/>
                          <a:ea typeface="Arial"/>
                          <a:cs typeface="Helvetica" panose="020B0604020202020204" pitchFamily="34" charset="0"/>
                          <a:sym typeface="Arial"/>
                        </a:rPr>
                        <a:t>+4 months</a:t>
                      </a:r>
                    </a:p>
                  </a:txBody>
                  <a:tcPr marL="34290" marR="3429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lang="en-GB" sz="1600" b="0" baseline="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£19</a:t>
                      </a:r>
                    </a:p>
                  </a:txBody>
                  <a:tcPr marL="34290" marR="3429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0219479"/>
                  </a:ext>
                </a:extLst>
              </a:tr>
              <a:tr h="1360202"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lang="en-GB" sz="1600" b="1" i="0" baseline="0" dirty="0">
                          <a:latin typeface="Helvetica" panose="020B0604020202020204" pitchFamily="34" charset="0"/>
                          <a:ea typeface="Arial"/>
                          <a:cs typeface="Helvetica" panose="020B0604020202020204" pitchFamily="34" charset="0"/>
                          <a:sym typeface="Arial"/>
                        </a:rPr>
                        <a:t>Philosophy for Children</a:t>
                      </a:r>
                    </a:p>
                  </a:txBody>
                  <a:tcPr marL="34290" marR="34290" marT="34290" marB="34290"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lang="en-GB" sz="1600" b="0" i="1" baseline="0" dirty="0">
                          <a:latin typeface="Helvetica" panose="020B0604020202020204" pitchFamily="34" charset="0"/>
                          <a:ea typeface="Arial"/>
                          <a:cs typeface="Helvetica" panose="020B0604020202020204" pitchFamily="34" charset="0"/>
                          <a:sym typeface="Arial"/>
                        </a:rPr>
                        <a:t>Helping children become more willing and able to question, reason, construct arguments, and collaborate with others</a:t>
                      </a:r>
                    </a:p>
                  </a:txBody>
                  <a:tcPr marL="34290" marR="3429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lang="en-GB" sz="1600" b="0" i="1" baseline="0" dirty="0">
                          <a:latin typeface="Helvetica" panose="020B0604020202020204" pitchFamily="34" charset="0"/>
                          <a:ea typeface="Arial"/>
                          <a:cs typeface="Helvetica" panose="020B0604020202020204" pitchFamily="34" charset="0"/>
                          <a:sym typeface="Arial"/>
                        </a:rPr>
                        <a:t>3,159 pupils</a:t>
                      </a:r>
                    </a:p>
                    <a:p>
                      <a:pPr lvl="0" algn="l">
                        <a:defRPr sz="1800" b="0" i="0"/>
                      </a:pPr>
                      <a:r>
                        <a:rPr lang="en-GB" sz="1600" b="0" i="1" baseline="0" dirty="0">
                          <a:latin typeface="Helvetica" panose="020B0604020202020204" pitchFamily="34" charset="0"/>
                          <a:ea typeface="Arial"/>
                          <a:cs typeface="Helvetica" panose="020B0604020202020204" pitchFamily="34" charset="0"/>
                          <a:sym typeface="Arial"/>
                        </a:rPr>
                        <a:t>8-10 years old</a:t>
                      </a:r>
                      <a:endParaRPr sz="1600" b="0" i="1" baseline="0" dirty="0">
                        <a:latin typeface="Helvetica" panose="020B0604020202020204" pitchFamily="34" charset="0"/>
                        <a:ea typeface="Arial"/>
                        <a:cs typeface="Helvetica" panose="020B0604020202020204" pitchFamily="34" charset="0"/>
                        <a:sym typeface="Arial"/>
                      </a:endParaRPr>
                    </a:p>
                  </a:txBody>
                  <a:tcPr marL="34290" marR="3429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lang="en-GB" sz="1600" b="0" i="1" baseline="0" dirty="0">
                          <a:latin typeface="Helvetica" panose="020B0604020202020204" pitchFamily="34" charset="0"/>
                          <a:ea typeface="Arial"/>
                          <a:cs typeface="Helvetica" panose="020B0604020202020204" pitchFamily="34" charset="0"/>
                          <a:sym typeface="Arial"/>
                        </a:rPr>
                        <a:t>+2 months</a:t>
                      </a:r>
                      <a:endParaRPr sz="1600" b="0" i="1" baseline="0" dirty="0">
                        <a:latin typeface="Helvetica" panose="020B0604020202020204" pitchFamily="34" charset="0"/>
                        <a:ea typeface="Arial"/>
                        <a:cs typeface="Helvetica" panose="020B0604020202020204" pitchFamily="34" charset="0"/>
                        <a:sym typeface="Arial"/>
                      </a:endParaRPr>
                    </a:p>
                  </a:txBody>
                  <a:tcPr marL="34290" marR="3429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lang="en-GB" sz="1600" b="0" baseline="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£16</a:t>
                      </a:r>
                      <a:endParaRPr sz="1600" b="0" baseline="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34290" marR="3429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1009618"/>
                  </a:ext>
                </a:extLst>
              </a:tr>
              <a:tr h="1102649"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lang="en-GB" sz="1600" b="1" i="0" baseline="0" dirty="0">
                          <a:latin typeface="Helvetica" panose="020B0604020202020204" pitchFamily="34" charset="0"/>
                          <a:ea typeface="Arial Bold"/>
                          <a:cs typeface="Helvetica" panose="020B0604020202020204" pitchFamily="34" charset="0"/>
                          <a:sym typeface="Arial Bold"/>
                        </a:rPr>
                        <a:t>Thinking, Doing, Talking Science</a:t>
                      </a:r>
                      <a:endParaRPr sz="1600" b="1" i="0" baseline="0" dirty="0">
                        <a:latin typeface="Helvetica" panose="020B0604020202020204" pitchFamily="34" charset="0"/>
                        <a:ea typeface="Arial Bold"/>
                        <a:cs typeface="Helvetica" panose="020B0604020202020204" pitchFamily="34" charset="0"/>
                        <a:sym typeface="Arial Bold"/>
                      </a:endParaRPr>
                    </a:p>
                  </a:txBody>
                  <a:tcPr marL="34290" marR="34290" marT="34290" marB="34290"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lang="en-GB" sz="1600" b="0" i="1" baseline="0" dirty="0">
                          <a:latin typeface="Helvetica" panose="020B0604020202020204" pitchFamily="34" charset="0"/>
                          <a:ea typeface="Arial"/>
                          <a:cs typeface="Helvetica" panose="020B0604020202020204" pitchFamily="34" charset="0"/>
                          <a:sym typeface="Arial"/>
                        </a:rPr>
                        <a:t>Making science lessons in primary schools more practical, creative and challenging.</a:t>
                      </a:r>
                      <a:endParaRPr sz="1600" b="0" i="1" baseline="0" dirty="0">
                        <a:latin typeface="Helvetica" panose="020B0604020202020204" pitchFamily="34" charset="0"/>
                        <a:ea typeface="Arial"/>
                        <a:cs typeface="Helvetica" panose="020B0604020202020204" pitchFamily="34" charset="0"/>
                        <a:sym typeface="Arial"/>
                      </a:endParaRPr>
                    </a:p>
                  </a:txBody>
                  <a:tcPr marL="34290" marR="3429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lang="en-GB" sz="1600" b="0" i="1" baseline="0" dirty="0">
                          <a:latin typeface="Helvetica" panose="020B0604020202020204" pitchFamily="34" charset="0"/>
                          <a:ea typeface="Arial"/>
                          <a:cs typeface="Helvetica" panose="020B0604020202020204" pitchFamily="34" charset="0"/>
                          <a:sym typeface="Arial"/>
                        </a:rPr>
                        <a:t>655 pupils</a:t>
                      </a:r>
                    </a:p>
                    <a:p>
                      <a:pPr lvl="0" algn="l">
                        <a:defRPr sz="1800" b="0" i="0"/>
                      </a:pPr>
                      <a:r>
                        <a:rPr lang="en-GB" sz="1600" b="0" i="1" baseline="0" dirty="0">
                          <a:latin typeface="Helvetica" panose="020B0604020202020204" pitchFamily="34" charset="0"/>
                          <a:ea typeface="Arial"/>
                          <a:cs typeface="Helvetica" panose="020B0604020202020204" pitchFamily="34" charset="0"/>
                          <a:sym typeface="Arial"/>
                        </a:rPr>
                        <a:t>9-10 years old</a:t>
                      </a:r>
                      <a:endParaRPr sz="1600" b="0" i="1" baseline="0" dirty="0">
                        <a:latin typeface="Helvetica" panose="020B0604020202020204" pitchFamily="34" charset="0"/>
                        <a:ea typeface="Arial"/>
                        <a:cs typeface="Helvetica" panose="020B0604020202020204" pitchFamily="34" charset="0"/>
                        <a:sym typeface="Arial"/>
                      </a:endParaRPr>
                    </a:p>
                  </a:txBody>
                  <a:tcPr marL="34290" marR="3429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lang="en-GB" sz="1600" b="0" i="1" baseline="0" dirty="0">
                          <a:latin typeface="Helvetica" panose="020B0604020202020204" pitchFamily="34" charset="0"/>
                          <a:ea typeface="Arial"/>
                          <a:cs typeface="Helvetica" panose="020B0604020202020204" pitchFamily="34" charset="0"/>
                          <a:sym typeface="Arial"/>
                        </a:rPr>
                        <a:t>+3 months</a:t>
                      </a:r>
                      <a:endParaRPr sz="1600" b="0" i="1" baseline="0" dirty="0">
                        <a:latin typeface="Helvetica" panose="020B0604020202020204" pitchFamily="34" charset="0"/>
                        <a:ea typeface="Arial"/>
                        <a:cs typeface="Helvetica" panose="020B0604020202020204" pitchFamily="34" charset="0"/>
                        <a:sym typeface="Arial"/>
                      </a:endParaRPr>
                    </a:p>
                  </a:txBody>
                  <a:tcPr marL="34290" marR="3429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lang="en-GB" sz="1600" b="0" baseline="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£26</a:t>
                      </a:r>
                      <a:endParaRPr sz="1600" b="0" baseline="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34290" marR="3429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672725"/>
                  </a:ext>
                </a:extLst>
              </a:tr>
              <a:tr h="845096"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lang="en-GB" sz="1600" b="1" i="0" baseline="0" dirty="0">
                          <a:latin typeface="Helvetica" panose="020B0604020202020204" pitchFamily="34" charset="0"/>
                          <a:ea typeface="Arial Bold"/>
                          <a:cs typeface="Helvetica" panose="020B0604020202020204" pitchFamily="34" charset="0"/>
                          <a:sym typeface="Arial Bold"/>
                        </a:rPr>
                        <a:t>Let’s Think Secondary Science</a:t>
                      </a:r>
                      <a:endParaRPr sz="1600" b="1" i="0" baseline="0" dirty="0">
                        <a:latin typeface="Helvetica" panose="020B0604020202020204" pitchFamily="34" charset="0"/>
                        <a:ea typeface="Arial Bold"/>
                        <a:cs typeface="Helvetica" panose="020B0604020202020204" pitchFamily="34" charset="0"/>
                        <a:sym typeface="Arial Bold"/>
                      </a:endParaRPr>
                    </a:p>
                  </a:txBody>
                  <a:tcPr marL="34290" marR="34290" marT="34290" marB="34290"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lang="en-GB" sz="1600" b="0" i="1" baseline="0" dirty="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Arial"/>
                          <a:cs typeface="Helvetica" panose="020B0604020202020204" pitchFamily="34" charset="0"/>
                          <a:sym typeface="Arial"/>
                        </a:rPr>
                        <a:t>Testing a cognitive development programme for science.</a:t>
                      </a:r>
                      <a:endParaRPr sz="1600" b="0" i="1" baseline="0" dirty="0">
                        <a:solidFill>
                          <a:srgbClr val="000000"/>
                        </a:solidFill>
                        <a:latin typeface="Helvetica" panose="020B0604020202020204" pitchFamily="34" charset="0"/>
                        <a:ea typeface="Arial"/>
                        <a:cs typeface="Helvetica" panose="020B0604020202020204" pitchFamily="34" charset="0"/>
                        <a:sym typeface="Arial"/>
                      </a:endParaRPr>
                    </a:p>
                  </a:txBody>
                  <a:tcPr marL="34290" marR="3429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lang="en-GB" sz="1600" b="0" i="1" baseline="0" dirty="0">
                          <a:latin typeface="Helvetica" panose="020B0604020202020204" pitchFamily="34" charset="0"/>
                          <a:ea typeface="Arial"/>
                          <a:cs typeface="Helvetica" panose="020B0604020202020204" pitchFamily="34" charset="0"/>
                          <a:sym typeface="Arial"/>
                        </a:rPr>
                        <a:t>8000 pupils</a:t>
                      </a:r>
                    </a:p>
                    <a:p>
                      <a:pPr lvl="0" algn="l">
                        <a:defRPr sz="1800" b="0" i="0"/>
                      </a:pPr>
                      <a:r>
                        <a:rPr lang="en-GB" sz="1600" b="0" i="1" baseline="0" dirty="0">
                          <a:latin typeface="Helvetica" panose="020B0604020202020204" pitchFamily="34" charset="0"/>
                          <a:ea typeface="Arial"/>
                          <a:cs typeface="Helvetica" panose="020B0604020202020204" pitchFamily="34" charset="0"/>
                          <a:sym typeface="Arial"/>
                        </a:rPr>
                        <a:t>11-12 years old</a:t>
                      </a:r>
                      <a:endParaRPr sz="1600" b="0" i="1" baseline="0" dirty="0">
                        <a:latin typeface="Helvetica" panose="020B0604020202020204" pitchFamily="34" charset="0"/>
                        <a:ea typeface="Arial"/>
                        <a:cs typeface="Helvetica" panose="020B0604020202020204" pitchFamily="34" charset="0"/>
                        <a:sym typeface="Arial"/>
                      </a:endParaRPr>
                    </a:p>
                  </a:txBody>
                  <a:tcPr marL="34290" marR="3429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lang="en-GB" sz="1600" b="0" i="1" baseline="0" dirty="0">
                          <a:latin typeface="Helvetica" panose="020B0604020202020204" pitchFamily="34" charset="0"/>
                          <a:ea typeface="Arial"/>
                          <a:cs typeface="Helvetica" panose="020B0604020202020204" pitchFamily="34" charset="0"/>
                          <a:sym typeface="Arial"/>
                        </a:rPr>
                        <a:t>0 months</a:t>
                      </a:r>
                      <a:endParaRPr sz="1600" b="0" i="1" baseline="0" dirty="0">
                        <a:latin typeface="Helvetica" panose="020B0604020202020204" pitchFamily="34" charset="0"/>
                        <a:ea typeface="Arial"/>
                        <a:cs typeface="Helvetica" panose="020B0604020202020204" pitchFamily="34" charset="0"/>
                        <a:sym typeface="Arial"/>
                      </a:endParaRPr>
                    </a:p>
                  </a:txBody>
                  <a:tcPr marL="34290" marR="3429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lang="en-GB" sz="1600" b="0" baseline="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£4</a:t>
                      </a:r>
                      <a:endParaRPr sz="1600" b="0" baseline="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34290" marR="3429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8874179"/>
                  </a:ext>
                </a:extLst>
              </a:tr>
              <a:tr h="845096">
                <a:tc>
                  <a:txBody>
                    <a:bodyPr/>
                    <a:lstStyle/>
                    <a:p>
                      <a:pPr algn="l"/>
                      <a:r>
                        <a:rPr lang="en-GB" sz="1600" b="1" i="0" baseline="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Peer Tutoring in Secondary Schools</a:t>
                      </a:r>
                    </a:p>
                  </a:txBody>
                  <a:tcPr marL="34290" marR="34290" marT="34290" marB="34290"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 b="0" i="1" baseline="0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  <a:sym typeface="Calibri"/>
                        </a:rPr>
                        <a:t>A paired reading programme for pupils in Years 7 and 9.</a:t>
                      </a:r>
                      <a:endParaRPr lang="en-GB" sz="1600" b="0" i="1" baseline="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34290" marR="3429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 b="0" baseline="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2,736 pupils </a:t>
                      </a:r>
                    </a:p>
                    <a:p>
                      <a:pPr algn="l"/>
                      <a:r>
                        <a:rPr lang="en-GB" sz="1600" b="0" baseline="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11-14 years old</a:t>
                      </a:r>
                    </a:p>
                  </a:txBody>
                  <a:tcPr marL="34290" marR="3429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 b="0" baseline="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-1 months</a:t>
                      </a:r>
                    </a:p>
                  </a:txBody>
                  <a:tcPr marL="34290" marR="3429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 b="0" baseline="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£10.50</a:t>
                      </a:r>
                    </a:p>
                  </a:txBody>
                  <a:tcPr marL="34290" marR="3429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285420044"/>
                  </a:ext>
                </a:extLst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B7374-80B4-744E-A4AC-F1F0B9FCF32C}" type="slidenum">
              <a:rPr lang="en-US" smtClean="0"/>
              <a:t>11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0927" y="1513840"/>
            <a:ext cx="926492" cy="26471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0927" y="5023058"/>
            <a:ext cx="939726" cy="330890"/>
          </a:xfrm>
          <a:prstGeom prst="rect">
            <a:avLst/>
          </a:prstGeom>
          <a:solidFill>
            <a:srgbClr val="CCECFF"/>
          </a:solidFill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0927" y="3848000"/>
            <a:ext cx="1105156" cy="33089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10927" y="2543442"/>
            <a:ext cx="840459" cy="29780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0927" y="5716724"/>
            <a:ext cx="926492" cy="264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7106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EB7DEA2-5016-4079-BC3A-2D07A6C207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065" y="1501629"/>
            <a:ext cx="3550269" cy="354271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E69C04E-D9A6-4B7C-B2C6-51A99E27E8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39017">
            <a:off x="5754559" y="1102538"/>
            <a:ext cx="2187130" cy="1148243"/>
          </a:xfrm>
          <a:prstGeom prst="rect">
            <a:avLst/>
          </a:prstGeom>
          <a:ln>
            <a:solidFill>
              <a:srgbClr val="ED5A2D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0203416-3E9F-46E5-9AE3-548FB395BF0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22401">
            <a:off x="716567" y="3920233"/>
            <a:ext cx="2059573" cy="108127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B7560E8-9B3E-46DE-8EA1-8545928669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3130">
            <a:off x="6956136" y="3241790"/>
            <a:ext cx="1665213" cy="2084662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C64B3EC4-3B6F-4A08-AB3E-D8BE470BFDE1}"/>
              </a:ext>
            </a:extLst>
          </p:cNvPr>
          <p:cNvSpPr/>
          <p:nvPr/>
        </p:nvSpPr>
        <p:spPr>
          <a:xfrm>
            <a:off x="5296624" y="4808825"/>
            <a:ext cx="2575421" cy="1117370"/>
          </a:xfrm>
          <a:prstGeom prst="ellipse">
            <a:avLst/>
          </a:prstGeom>
          <a:gradFill>
            <a:gsLst>
              <a:gs pos="0">
                <a:schemeClr val="accent1">
                  <a:lumMod val="4000"/>
                  <a:lumOff val="96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rgbClr val="00A8D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8D372E2-A47E-406B-8AC5-B0E9E42FF614}"/>
              </a:ext>
            </a:extLst>
          </p:cNvPr>
          <p:cNvSpPr txBox="1"/>
          <p:nvPr/>
        </p:nvSpPr>
        <p:spPr>
          <a:xfrm>
            <a:off x="3521488" y="898876"/>
            <a:ext cx="2575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Evidence </a:t>
            </a:r>
          </a:p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synthesis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87CB11B-B81D-4D84-A6AA-6CC396449A00}"/>
              </a:ext>
            </a:extLst>
          </p:cNvPr>
          <p:cNvSpPr txBox="1"/>
          <p:nvPr/>
        </p:nvSpPr>
        <p:spPr>
          <a:xfrm>
            <a:off x="1746354" y="5044345"/>
            <a:ext cx="2575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Evidence </a:t>
            </a:r>
          </a:p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generation</a:t>
            </a:r>
          </a:p>
        </p:txBody>
      </p:sp>
      <p:sp>
        <p:nvSpPr>
          <p:cNvPr id="14" name="Text Placeholder 1">
            <a:extLst>
              <a:ext uri="{FF2B5EF4-FFF2-40B4-BE49-F238E27FC236}">
                <a16:creationId xmlns:a16="http://schemas.microsoft.com/office/drawing/2014/main" id="{3F323832-A414-42CA-94AA-08C68EA37142}"/>
              </a:ext>
            </a:extLst>
          </p:cNvPr>
          <p:cNvSpPr txBox="1">
            <a:spLocks/>
          </p:cNvSpPr>
          <p:nvPr/>
        </p:nvSpPr>
        <p:spPr>
          <a:xfrm>
            <a:off x="339622" y="283284"/>
            <a:ext cx="2918078" cy="23089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500" b="0" i="0" kern="1200" spc="300">
                <a:solidFill>
                  <a:srgbClr val="405866"/>
                </a:solidFill>
                <a:latin typeface="Arial" panose="020B0604020202020204" pitchFamily="34" charset="0"/>
                <a:ea typeface="Helvetica Neue" charset="0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500" kern="1200" spc="300">
                <a:solidFill>
                  <a:schemeClr val="tx1"/>
                </a:solidFill>
                <a:latin typeface="Gotham Bold"/>
                <a:ea typeface="+mn-ea"/>
                <a:cs typeface="Gotham Bold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500" kern="1200" spc="300">
                <a:solidFill>
                  <a:schemeClr val="tx1"/>
                </a:solidFill>
                <a:latin typeface="Gotham Bold"/>
                <a:ea typeface="+mn-ea"/>
                <a:cs typeface="Gotham Bold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500" kern="1200" spc="300">
                <a:solidFill>
                  <a:schemeClr val="tx1"/>
                </a:solidFill>
                <a:latin typeface="Gotham Bold"/>
                <a:ea typeface="+mn-ea"/>
                <a:cs typeface="Gotham Bold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500" kern="1200" spc="300">
                <a:solidFill>
                  <a:schemeClr val="tx1"/>
                </a:solidFill>
                <a:latin typeface="Gotham Bold"/>
                <a:ea typeface="+mn-ea"/>
                <a:cs typeface="Gotham Bold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>
                <a:latin typeface="Arial Narrow" panose="020B0606020202030204" pitchFamily="34" charset="0"/>
              </a:rPr>
              <a:t>Tackling the attainment gap:</a:t>
            </a:r>
            <a:br>
              <a:rPr lang="en-GB" sz="2800" dirty="0">
                <a:latin typeface="Arial Narrow" panose="020B0606020202030204" pitchFamily="34" charset="0"/>
              </a:rPr>
            </a:br>
            <a:r>
              <a:rPr lang="en-GB" sz="2800" dirty="0">
                <a:latin typeface="Arial Narrow" panose="020B0606020202030204" pitchFamily="34" charset="0"/>
              </a:rPr>
              <a:t>the EEF approach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441CC40-180C-4E3B-A4F3-1EF58721A10C}"/>
              </a:ext>
            </a:extLst>
          </p:cNvPr>
          <p:cNvSpPr txBox="1"/>
          <p:nvPr/>
        </p:nvSpPr>
        <p:spPr>
          <a:xfrm>
            <a:off x="5296624" y="5044344"/>
            <a:ext cx="2575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Evidence </a:t>
            </a:r>
          </a:p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scale-up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199" y="6133733"/>
            <a:ext cx="1696915" cy="636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7997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National School Breakfast Programme launched following EEF trial of Magic Breakfast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839" y="1447433"/>
            <a:ext cx="4106336" cy="3288785"/>
          </a:xfrm>
          <a:prstGeom prst="rect">
            <a:avLst/>
          </a:prstGeom>
          <a:ln w="15875">
            <a:solidFill>
              <a:srgbClr val="ED5A2D"/>
            </a:solidFill>
          </a:ln>
        </p:spPr>
      </p:pic>
      <p:sp>
        <p:nvSpPr>
          <p:cNvPr id="6" name="Right Arrow 5"/>
          <p:cNvSpPr/>
          <p:nvPr/>
        </p:nvSpPr>
        <p:spPr>
          <a:xfrm>
            <a:off x="3957033" y="2861167"/>
            <a:ext cx="741406" cy="461319"/>
          </a:xfrm>
          <a:prstGeom prst="rightArrow">
            <a:avLst/>
          </a:prstGeom>
          <a:solidFill>
            <a:srgbClr val="ED5A2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339621" y="4640096"/>
            <a:ext cx="34846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ED5A2D"/>
                </a:solidFill>
              </a:rPr>
              <a:t>Large-scale effectiveness trial </a:t>
            </a:r>
            <a:r>
              <a:rPr lang="en-GB" dirty="0"/>
              <a:t>(published 2016)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EBB50D7-E6EB-448B-97D9-4A90A89BE8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250" y="1831003"/>
            <a:ext cx="3480383" cy="232025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65F03DE-AD13-4D2A-B5AF-AA6100C3F68F}"/>
              </a:ext>
            </a:extLst>
          </p:cNvPr>
          <p:cNvSpPr txBox="1"/>
          <p:nvPr/>
        </p:nvSpPr>
        <p:spPr>
          <a:xfrm>
            <a:off x="339621" y="1434217"/>
            <a:ext cx="2839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Magic Breakfast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1C5AC74-3BD9-4DC7-9429-E53876E89C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250" y="4149161"/>
            <a:ext cx="3480383" cy="49093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199" y="6133733"/>
            <a:ext cx="1696915" cy="636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475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We know enough in key areas of teaching and learning to start making a positive difference now.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98" t="17825" r="19035" b="3262"/>
          <a:stretch/>
        </p:blipFill>
        <p:spPr bwMode="auto">
          <a:xfrm>
            <a:off x="334515" y="3538234"/>
            <a:ext cx="2667190" cy="18856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255603" y="1156656"/>
            <a:ext cx="3216467" cy="175882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altLang="en-US" sz="1800" dirty="0">
                <a:solidFill>
                  <a:srgbClr val="ED5A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EEF</a:t>
            </a:r>
            <a:r>
              <a:rPr lang="en-GB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guidance reports provide clear and actionable recommendations for teachers and senior leaders on a range of high-priority issues.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0239" y="3538234"/>
            <a:ext cx="2620709" cy="1885667"/>
          </a:xfrm>
          <a:prstGeom prst="rect">
            <a:avLst/>
          </a:prstGeom>
          <a:effectLst>
            <a:outerShdw blurRad="292100" dist="139700" dir="2700000" algn="ctr" rotWithShape="0">
              <a:srgbClr val="000000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5268" y="3538234"/>
            <a:ext cx="2601408" cy="1885667"/>
          </a:xfrm>
          <a:prstGeom prst="rect">
            <a:avLst/>
          </a:prstGeom>
          <a:effectLst>
            <a:outerShdw blurRad="292100" dist="139700" dir="2700000" algn="tl" rotWithShape="0">
              <a:prstClr val="black">
                <a:alpha val="65000"/>
              </a:prst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AE90892-B224-4C03-BB82-D1723A72BA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72070" y="1373956"/>
            <a:ext cx="5398878" cy="154152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199" y="6133733"/>
            <a:ext cx="1696915" cy="636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0546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Sharing effective practice between schools – and building capacity and effective mechanisms for doing so – is key to closing the gap.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21" y="1156656"/>
            <a:ext cx="6134037" cy="445107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473659" y="1221518"/>
            <a:ext cx="2330720" cy="2373188"/>
          </a:xfrm>
          <a:prstGeom prst="rect">
            <a:avLst/>
          </a:prstGeom>
          <a:solidFill>
            <a:srgbClr val="D5F0F2"/>
          </a:solidFill>
          <a:ln>
            <a:solidFill>
              <a:srgbClr val="4F4C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6473659" y="1221519"/>
            <a:ext cx="24643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 national network of 22 schools which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aim to lead the way in the use of evidence-based practice and bring research closer to neighbouring schools.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199" y="6133733"/>
            <a:ext cx="1696915" cy="636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3046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339622" y="1069713"/>
            <a:ext cx="8606864" cy="655029"/>
          </a:xfrm>
        </p:spPr>
        <p:txBody>
          <a:bodyPr/>
          <a:lstStyle/>
          <a:p>
            <a:pPr lvl="0"/>
            <a:r>
              <a:rPr lang="en-GB" sz="2700" spc="0" dirty="0">
                <a:solidFill>
                  <a:srgbClr val="F15D22"/>
                </a:solidFill>
              </a:rPr>
              <a:t>Our starting position for international partnerships…</a:t>
            </a:r>
          </a:p>
          <a:p>
            <a:endParaRPr lang="en-GB" spc="0" dirty="0"/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339621" y="1803527"/>
            <a:ext cx="7904787" cy="317937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457200" indent="-457200">
              <a:lnSpc>
                <a:spcPct val="90000"/>
              </a:lnSpc>
              <a:spcBef>
                <a:spcPts val="1000"/>
              </a:spcBef>
              <a:buFont typeface="+mj-lt"/>
              <a:buAutoNum type="arabicPeriod"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GB" sz="1500" dirty="0">
                <a:solidFill>
                  <a:schemeClr val="tx2"/>
                </a:solidFill>
                <a:latin typeface="+mn-lt"/>
              </a:rPr>
              <a:t>A shared focus on closing the equity gap.</a:t>
            </a:r>
          </a:p>
          <a:p>
            <a:endParaRPr lang="en-GB" sz="1500" dirty="0">
              <a:solidFill>
                <a:schemeClr val="tx2"/>
              </a:solidFill>
              <a:latin typeface="+mn-lt"/>
            </a:endParaRPr>
          </a:p>
          <a:p>
            <a:r>
              <a:rPr lang="en-GB" sz="1500" dirty="0">
                <a:solidFill>
                  <a:schemeClr val="tx2"/>
                </a:solidFill>
                <a:latin typeface="+mn-lt"/>
              </a:rPr>
              <a:t>A commitment to mutual benefit – breadth, depth and pace of evidence generation.</a:t>
            </a:r>
          </a:p>
          <a:p>
            <a:endParaRPr lang="en-GB" sz="1500" dirty="0">
              <a:solidFill>
                <a:schemeClr val="tx2"/>
              </a:solidFill>
              <a:latin typeface="+mn-lt"/>
            </a:endParaRPr>
          </a:p>
          <a:p>
            <a:r>
              <a:rPr lang="en-GB" sz="1500" dirty="0">
                <a:solidFill>
                  <a:schemeClr val="tx2"/>
                </a:solidFill>
                <a:latin typeface="+mn-lt"/>
              </a:rPr>
              <a:t>Free access and high standards of evidence (4 As - accurate, actionable, accessible, appropriate).</a:t>
            </a:r>
          </a:p>
          <a:p>
            <a:endParaRPr lang="en-GB" sz="1500" dirty="0">
              <a:solidFill>
                <a:schemeClr val="tx2"/>
              </a:solidFill>
              <a:latin typeface="+mn-lt"/>
            </a:endParaRPr>
          </a:p>
          <a:p>
            <a:r>
              <a:rPr lang="en-GB" sz="1500" dirty="0">
                <a:solidFill>
                  <a:schemeClr val="tx2"/>
                </a:solidFill>
                <a:latin typeface="+mn-lt"/>
              </a:rPr>
              <a:t>Empowered practitioners – evidence in the hands of those making decisions about teaching and learning.</a:t>
            </a:r>
          </a:p>
          <a:p>
            <a:endParaRPr lang="en-GB" sz="1500" dirty="0">
              <a:solidFill>
                <a:schemeClr val="tx2"/>
              </a:solidFill>
              <a:latin typeface="+mn-lt"/>
            </a:endParaRPr>
          </a:p>
          <a:p>
            <a:r>
              <a:rPr lang="en-GB" sz="1500" dirty="0">
                <a:solidFill>
                  <a:schemeClr val="tx2"/>
                </a:solidFill>
                <a:latin typeface="+mn-lt"/>
              </a:rPr>
              <a:t>Building local expertise and capability, across partners, practitioners and academia.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675" y="3828477"/>
            <a:ext cx="454787" cy="45478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6542" y="1675087"/>
            <a:ext cx="687655" cy="46599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5915" y="2992252"/>
            <a:ext cx="534305" cy="5343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0195" y="2361211"/>
            <a:ext cx="400351" cy="4003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9578" y="4573131"/>
            <a:ext cx="488803" cy="48880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199" y="6133733"/>
            <a:ext cx="1696915" cy="636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2978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 vert="horz">
            <a:normAutofit/>
          </a:bodyPr>
          <a:lstStyle/>
          <a:p>
            <a:r>
              <a:rPr lang="en-GB" sz="2700" spc="0" dirty="0">
                <a:solidFill>
                  <a:srgbClr val="F15D22"/>
                </a:solidFill>
              </a:rPr>
              <a:t>Our existing partnerships…</a:t>
            </a:r>
          </a:p>
          <a:p>
            <a:endParaRPr lang="en-GB" sz="2700" spc="0" dirty="0">
              <a:solidFill>
                <a:srgbClr val="F15D22"/>
              </a:solidFill>
            </a:endParaRPr>
          </a:p>
        </p:txBody>
      </p:sp>
      <p:pic>
        <p:nvPicPr>
          <p:cNvPr id="11" name="Picture 10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74" t="8876" r="17956" b="23669"/>
          <a:stretch/>
        </p:blipFill>
        <p:spPr bwMode="auto">
          <a:xfrm>
            <a:off x="250230" y="2901447"/>
            <a:ext cx="2001380" cy="1183263"/>
          </a:xfrm>
          <a:prstGeom prst="rect">
            <a:avLst/>
          </a:prstGeom>
          <a:ln w="12700">
            <a:solidFill>
              <a:srgbClr val="ED5A2D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2" t="10954" r="5593" b="5673"/>
          <a:stretch/>
        </p:blipFill>
        <p:spPr bwMode="auto">
          <a:xfrm>
            <a:off x="251520" y="1648451"/>
            <a:ext cx="2001380" cy="1184835"/>
          </a:xfrm>
          <a:prstGeom prst="rect">
            <a:avLst/>
          </a:prstGeom>
          <a:ln w="12700">
            <a:solidFill>
              <a:srgbClr val="ED5A2D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87" t="11395" r="12710" b="17672"/>
          <a:stretch/>
        </p:blipFill>
        <p:spPr bwMode="auto">
          <a:xfrm>
            <a:off x="250230" y="4152872"/>
            <a:ext cx="2001380" cy="1184835"/>
          </a:xfrm>
          <a:prstGeom prst="rect">
            <a:avLst/>
          </a:prstGeom>
          <a:ln w="12700">
            <a:solidFill>
              <a:srgbClr val="ED5A2D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2634" y="2078850"/>
            <a:ext cx="4317780" cy="2214246"/>
          </a:xfrm>
          <a:prstGeom prst="rect">
            <a:avLst/>
          </a:prstGeom>
        </p:spPr>
      </p:pic>
      <p:cxnSp>
        <p:nvCxnSpPr>
          <p:cNvPr id="15" name="Straight Connector 14"/>
          <p:cNvCxnSpPr>
            <a:stCxn id="48" idx="2"/>
            <a:endCxn id="13" idx="3"/>
          </p:cNvCxnSpPr>
          <p:nvPr/>
        </p:nvCxnSpPr>
        <p:spPr>
          <a:xfrm flipH="1">
            <a:off x="2251609" y="3699030"/>
            <a:ext cx="3994577" cy="1046259"/>
          </a:xfrm>
          <a:prstGeom prst="line">
            <a:avLst/>
          </a:prstGeom>
          <a:ln w="12700">
            <a:solidFill>
              <a:srgbClr val="ED5A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32" idx="2"/>
            <a:endCxn id="12" idx="3"/>
          </p:cNvCxnSpPr>
          <p:nvPr/>
        </p:nvCxnSpPr>
        <p:spPr>
          <a:xfrm flipH="1" flipV="1">
            <a:off x="2252900" y="2240869"/>
            <a:ext cx="2309355" cy="185690"/>
          </a:xfrm>
          <a:prstGeom prst="line">
            <a:avLst/>
          </a:prstGeom>
          <a:ln w="12700">
            <a:solidFill>
              <a:srgbClr val="ED5A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2265013" y="3521351"/>
            <a:ext cx="1541075" cy="5214"/>
          </a:xfrm>
          <a:prstGeom prst="line">
            <a:avLst/>
          </a:prstGeom>
          <a:ln w="12700">
            <a:solidFill>
              <a:srgbClr val="ED5A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31"/>
          <p:cNvSpPr/>
          <p:nvPr/>
        </p:nvSpPr>
        <p:spPr>
          <a:xfrm>
            <a:off x="4562255" y="2399555"/>
            <a:ext cx="54006" cy="54006"/>
          </a:xfrm>
          <a:prstGeom prst="ellipse">
            <a:avLst/>
          </a:prstGeom>
          <a:solidFill>
            <a:srgbClr val="ED5A2D"/>
          </a:solidFill>
          <a:ln>
            <a:solidFill>
              <a:srgbClr val="ED5A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33" name="Oval 32"/>
          <p:cNvSpPr/>
          <p:nvPr/>
        </p:nvSpPr>
        <p:spPr>
          <a:xfrm>
            <a:off x="4592376" y="2453561"/>
            <a:ext cx="54006" cy="54006"/>
          </a:xfrm>
          <a:prstGeom prst="ellipse">
            <a:avLst/>
          </a:prstGeom>
          <a:solidFill>
            <a:srgbClr val="ED5A2D"/>
          </a:solidFill>
          <a:ln>
            <a:solidFill>
              <a:srgbClr val="ED5A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47" name="Oval 46"/>
          <p:cNvSpPr/>
          <p:nvPr/>
        </p:nvSpPr>
        <p:spPr>
          <a:xfrm>
            <a:off x="3806088" y="3494348"/>
            <a:ext cx="54006" cy="54006"/>
          </a:xfrm>
          <a:prstGeom prst="ellipse">
            <a:avLst/>
          </a:prstGeom>
          <a:solidFill>
            <a:srgbClr val="ED5A2D"/>
          </a:solidFill>
          <a:ln>
            <a:solidFill>
              <a:srgbClr val="ED5A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48" name="Oval 47"/>
          <p:cNvSpPr/>
          <p:nvPr/>
        </p:nvSpPr>
        <p:spPr>
          <a:xfrm>
            <a:off x="6246186" y="3672027"/>
            <a:ext cx="54006" cy="54006"/>
          </a:xfrm>
          <a:prstGeom prst="ellipse">
            <a:avLst/>
          </a:prstGeom>
          <a:solidFill>
            <a:srgbClr val="ED5A2D"/>
          </a:solidFill>
          <a:ln>
            <a:solidFill>
              <a:srgbClr val="ED5A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53" name="Oval 52"/>
          <p:cNvSpPr/>
          <p:nvPr/>
        </p:nvSpPr>
        <p:spPr>
          <a:xfrm>
            <a:off x="6914560" y="1718302"/>
            <a:ext cx="116033" cy="116033"/>
          </a:xfrm>
          <a:prstGeom prst="ellipse">
            <a:avLst/>
          </a:prstGeom>
          <a:solidFill>
            <a:srgbClr val="ED5A2D"/>
          </a:solidFill>
          <a:ln>
            <a:solidFill>
              <a:srgbClr val="ED5A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54" name="Oval 53"/>
          <p:cNvSpPr/>
          <p:nvPr/>
        </p:nvSpPr>
        <p:spPr>
          <a:xfrm>
            <a:off x="6910459" y="2460130"/>
            <a:ext cx="120134" cy="120134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55" name="Oval 54"/>
          <p:cNvSpPr/>
          <p:nvPr/>
        </p:nvSpPr>
        <p:spPr>
          <a:xfrm>
            <a:off x="6138174" y="2679658"/>
            <a:ext cx="54006" cy="54006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56" name="Oval 55"/>
          <p:cNvSpPr/>
          <p:nvPr/>
        </p:nvSpPr>
        <p:spPr>
          <a:xfrm>
            <a:off x="4842030" y="3589826"/>
            <a:ext cx="54006" cy="54006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57" name="Oval 56"/>
          <p:cNvSpPr/>
          <p:nvPr/>
        </p:nvSpPr>
        <p:spPr>
          <a:xfrm>
            <a:off x="4562255" y="2625463"/>
            <a:ext cx="54006" cy="54006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59" name="Oval 58"/>
          <p:cNvSpPr/>
          <p:nvPr/>
        </p:nvSpPr>
        <p:spPr>
          <a:xfrm>
            <a:off x="4496306" y="2445002"/>
            <a:ext cx="54006" cy="54006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60" name="Oval 59"/>
          <p:cNvSpPr/>
          <p:nvPr/>
        </p:nvSpPr>
        <p:spPr>
          <a:xfrm>
            <a:off x="4534286" y="2363397"/>
            <a:ext cx="54006" cy="54006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62" name="TextBox 61"/>
          <p:cNvSpPr txBox="1"/>
          <p:nvPr/>
        </p:nvSpPr>
        <p:spPr>
          <a:xfrm>
            <a:off x="7050091" y="1648451"/>
            <a:ext cx="1563248" cy="7617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Established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partnerships: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Australia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Scotland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Chile (Latin America)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7039948" y="2411463"/>
            <a:ext cx="2363468" cy="20774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>
                <a:solidFill>
                  <a:schemeClr val="tx2"/>
                </a:solidFill>
              </a:rPr>
              <a:t>Prospective partnerships: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050" dirty="0">
                <a:solidFill>
                  <a:schemeClr val="tx2"/>
                </a:solidFill>
              </a:rPr>
              <a:t>France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050" dirty="0">
                <a:solidFill>
                  <a:schemeClr val="tx2"/>
                </a:solidFill>
              </a:rPr>
              <a:t>Ireland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050" dirty="0">
                <a:solidFill>
                  <a:schemeClr val="tx2"/>
                </a:solidFill>
              </a:rPr>
              <a:t>Japan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050" dirty="0">
                <a:solidFill>
                  <a:schemeClr val="tx2"/>
                </a:solidFill>
              </a:rPr>
              <a:t>Jordan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050" dirty="0">
                <a:solidFill>
                  <a:schemeClr val="tx2"/>
                </a:solidFill>
              </a:rPr>
              <a:t>New Zealand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050" dirty="0">
                <a:solidFill>
                  <a:schemeClr val="tx2"/>
                </a:solidFill>
              </a:rPr>
              <a:t>South Africa and sub-Saharan Africa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050" dirty="0">
                <a:solidFill>
                  <a:schemeClr val="tx2"/>
                </a:solidFill>
              </a:rPr>
              <a:t>Spain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050" dirty="0">
                <a:solidFill>
                  <a:schemeClr val="tx2"/>
                </a:solidFill>
              </a:rPr>
              <a:t>Wales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GB" sz="1050" dirty="0">
              <a:solidFill>
                <a:schemeClr val="tx2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GB" sz="1200" dirty="0">
              <a:solidFill>
                <a:schemeClr val="tx2"/>
              </a:solidFill>
            </a:endParaRPr>
          </a:p>
          <a:p>
            <a:endParaRPr lang="en-GB" sz="1200" dirty="0">
              <a:solidFill>
                <a:schemeClr val="tx2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5036600" y="2768338"/>
            <a:ext cx="54006" cy="54006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28" name="Oval 27"/>
          <p:cNvSpPr/>
          <p:nvPr/>
        </p:nvSpPr>
        <p:spPr>
          <a:xfrm>
            <a:off x="6446784" y="3748363"/>
            <a:ext cx="54006" cy="54006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30" name="Oval 29"/>
          <p:cNvSpPr/>
          <p:nvPr/>
        </p:nvSpPr>
        <p:spPr>
          <a:xfrm>
            <a:off x="4613690" y="2516878"/>
            <a:ext cx="54006" cy="54006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31" name="Oval 30"/>
          <p:cNvSpPr/>
          <p:nvPr/>
        </p:nvSpPr>
        <p:spPr>
          <a:xfrm>
            <a:off x="4887750" y="3246926"/>
            <a:ext cx="54006" cy="54006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7"/>
          <a:srcRect l="19593" t="24032" r="19179" b="11720"/>
          <a:stretch/>
        </p:blipFill>
        <p:spPr>
          <a:xfrm>
            <a:off x="6910459" y="4152872"/>
            <a:ext cx="1994535" cy="1177291"/>
          </a:xfrm>
          <a:prstGeom prst="rect">
            <a:avLst/>
          </a:prstGeom>
          <a:ln w="12700">
            <a:solidFill>
              <a:srgbClr val="ED5A2D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34" name="Straight Connector 33"/>
          <p:cNvCxnSpPr>
            <a:stCxn id="48" idx="2"/>
            <a:endCxn id="4" idx="0"/>
          </p:cNvCxnSpPr>
          <p:nvPr/>
        </p:nvCxnSpPr>
        <p:spPr>
          <a:xfrm>
            <a:off x="6246187" y="3699030"/>
            <a:ext cx="1661540" cy="453842"/>
          </a:xfrm>
          <a:prstGeom prst="line">
            <a:avLst/>
          </a:prstGeom>
          <a:ln w="12700">
            <a:solidFill>
              <a:srgbClr val="ED5A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199" y="6133733"/>
            <a:ext cx="1696915" cy="636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9905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>
                <a:solidFill>
                  <a:srgbClr val="ED5A2D"/>
                </a:solidFill>
              </a:rPr>
              <a:t>Keep in touch </a:t>
            </a:r>
            <a:r>
              <a:rPr lang="en-GB" dirty="0"/>
              <a:t>with the </a:t>
            </a:r>
            <a:r>
              <a:rPr lang="en-GB" dirty="0">
                <a:solidFill>
                  <a:srgbClr val="ED5A2D"/>
                </a:solidFill>
              </a:rPr>
              <a:t>EEF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339621" y="1322459"/>
            <a:ext cx="893773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00A8D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 up for our </a:t>
            </a:r>
            <a:r>
              <a:rPr lang="en-GB" b="1" dirty="0">
                <a:solidFill>
                  <a:srgbClr val="ED5A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EEF</a:t>
            </a:r>
            <a:r>
              <a:rPr lang="en-GB" b="1" dirty="0">
                <a:solidFill>
                  <a:srgbClr val="00A8D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News Alerts</a:t>
            </a:r>
          </a:p>
          <a:p>
            <a:r>
              <a:rPr lang="en-GB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Hear about our latest news via email</a:t>
            </a:r>
          </a:p>
          <a:p>
            <a:r>
              <a:rPr lang="en-GB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Visit: </a:t>
            </a:r>
            <a:r>
              <a:rPr lang="en-GB" dirty="0">
                <a:solidFill>
                  <a:srgbClr val="F15D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bit.ly/EEFsignup</a:t>
            </a:r>
            <a:endParaRPr lang="en-GB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1CB21D-975F-4AA7-9D37-5DCCFE8ECD7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164"/>
          <a:stretch/>
        </p:blipFill>
        <p:spPr>
          <a:xfrm>
            <a:off x="339621" y="2411592"/>
            <a:ext cx="457333" cy="79300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AC815FE-7EF9-47B4-8DCA-A52766441ABA}"/>
              </a:ext>
            </a:extLst>
          </p:cNvPr>
          <p:cNvSpPr txBox="1"/>
          <p:nvPr/>
        </p:nvSpPr>
        <p:spPr>
          <a:xfrm>
            <a:off x="796954" y="2487093"/>
            <a:ext cx="484883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A8DF"/>
                </a:solidFill>
              </a:rPr>
              <a:t>on Twitter @EducEndowFoundn</a:t>
            </a:r>
          </a:p>
          <a:p>
            <a:endParaRPr lang="en-GB" sz="600" dirty="0">
              <a:solidFill>
                <a:srgbClr val="00A8DF"/>
              </a:solidFill>
            </a:endParaRPr>
          </a:p>
          <a:p>
            <a:r>
              <a:rPr lang="en-GB" dirty="0">
                <a:solidFill>
                  <a:srgbClr val="00A8DF"/>
                </a:solidFill>
              </a:rPr>
              <a:t>by liking Facebook.com/EducEndowFoundn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199" y="6133733"/>
            <a:ext cx="1696915" cy="636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8687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8A24C220-7575-5543-AC3E-999699ABB8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Espace réservé du contenu 5">
            <a:extLst>
              <a:ext uri="{FF2B5EF4-FFF2-40B4-BE49-F238E27FC236}">
                <a16:creationId xmlns:a16="http://schemas.microsoft.com/office/drawing/2014/main" id="{1899A044-F0C0-9B47-BC58-74AED0EDE939}"/>
              </a:ext>
            </a:extLst>
          </p:cNvPr>
          <p:cNvSpPr txBox="1">
            <a:spLocks/>
          </p:cNvSpPr>
          <p:nvPr/>
        </p:nvSpPr>
        <p:spPr>
          <a:xfrm>
            <a:off x="349387" y="1073217"/>
            <a:ext cx="8435280" cy="549234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b="1" i="0" kern="1200" cap="all">
                <a:solidFill>
                  <a:schemeClr val="tx1"/>
                </a:solidFill>
                <a:latin typeface="Arial Unicode MS"/>
                <a:ea typeface="+mn-ea"/>
                <a:cs typeface="Arial Unicode M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2F6165"/>
                </a:solidFill>
                <a:latin typeface="Arial Unicode MS"/>
                <a:ea typeface="+mn-ea"/>
                <a:cs typeface="Arial Unicode M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2F6165"/>
                </a:solidFill>
                <a:latin typeface="Arial Unicode MS"/>
                <a:ea typeface="+mn-ea"/>
                <a:cs typeface="Arial Unicode M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2F6165"/>
                </a:solidFill>
                <a:latin typeface="Arial Unicode MS"/>
                <a:ea typeface="+mn-ea"/>
                <a:cs typeface="Arial Unicode M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2F6165"/>
                </a:solidFill>
                <a:latin typeface="Arial Unicode MS"/>
                <a:ea typeface="+mn-ea"/>
                <a:cs typeface="Arial Unicode M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Font typeface="Arial"/>
              <a:buNone/>
            </a:pPr>
            <a:r>
              <a:rPr lang="fr-FR" sz="4000" cap="none" dirty="0">
                <a:solidFill>
                  <a:srgbClr val="0058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EEF </a:t>
            </a:r>
            <a:r>
              <a:rPr lang="en-GB" sz="4000" cap="none" dirty="0">
                <a:solidFill>
                  <a:srgbClr val="0058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approach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fr-FR" sz="3200" cap="none" dirty="0">
                <a:solidFill>
                  <a:srgbClr val="4A95C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Sir Kevan Collins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fr-FR" sz="1400" cap="none" dirty="0">
                <a:latin typeface="Arial" panose="020B0604020202020204" pitchFamily="34" charset="0"/>
                <a:cs typeface="Arial" panose="020B0604020202020204" pitchFamily="34" charset="0"/>
              </a:rPr>
              <a:t>25th March 2019</a:t>
            </a:r>
          </a:p>
          <a:p>
            <a:pPr marL="0" indent="0">
              <a:spcBef>
                <a:spcPts val="1200"/>
              </a:spcBef>
              <a:buNone/>
            </a:pPr>
            <a:endParaRPr lang="fr-FR" sz="14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1200"/>
              </a:spcBef>
              <a:buNone/>
            </a:pPr>
            <a:endParaRPr lang="fr-FR" sz="14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40" y="5107159"/>
            <a:ext cx="4044704" cy="1615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4771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Context 1</a:t>
            </a:r>
          </a:p>
        </p:txBody>
      </p:sp>
      <p:pic>
        <p:nvPicPr>
          <p:cNvPr id="3" name="Content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21" y="896509"/>
            <a:ext cx="4134195" cy="4837541"/>
          </a:xfrm>
          <a:prstGeom prst="rect">
            <a:avLst/>
          </a:prstGeom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4473816" y="896509"/>
            <a:ext cx="4330304" cy="5386879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sz="3400" b="1" dirty="0">
                <a:latin typeface="Arial" panose="020B0604020202020204" pitchFamily="34" charset="0"/>
                <a:cs typeface="Arial" panose="020B0604020202020204" pitchFamily="34" charset="0"/>
              </a:rPr>
              <a:t>The attainment gap is </a:t>
            </a:r>
            <a:r>
              <a:rPr lang="en-GB" sz="4600" b="1" dirty="0">
                <a:latin typeface="Arial" panose="020B0604020202020204" pitchFamily="34" charset="0"/>
                <a:cs typeface="Arial" panose="020B0604020202020204" pitchFamily="34" charset="0"/>
              </a:rPr>
              <a:t>BIG</a:t>
            </a:r>
            <a:r>
              <a:rPr lang="en-GB" sz="3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&amp; </a:t>
            </a:r>
            <a:r>
              <a:rPr lang="en-GB" sz="2600" b="1" kern="500" spc="250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GB" sz="3100" b="1" kern="500" spc="25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GB" sz="4000" b="1" kern="500" spc="25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GB" sz="4600" b="1" kern="500" spc="250" dirty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GB" sz="5700" b="1" kern="500" spc="25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900" b="1" dirty="0">
                <a:latin typeface="Arial" panose="020B0604020202020204" pitchFamily="34" charset="0"/>
                <a:cs typeface="Arial" panose="020B0604020202020204" pitchFamily="34" charset="0"/>
              </a:rPr>
              <a:t>throughout school</a:t>
            </a:r>
            <a:endParaRPr lang="en-GB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100" dirty="0">
                <a:latin typeface="Arial" panose="020B0604020202020204" pitchFamily="34" charset="0"/>
                <a:cs typeface="Arial" panose="020B0604020202020204" pitchFamily="34" charset="0"/>
              </a:rPr>
              <a:t>There is a 19-month gap at the start of school between the most and least advantaged children. </a:t>
            </a:r>
          </a:p>
          <a:p>
            <a:pPr marL="285750" indent="-2857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100" dirty="0">
                <a:latin typeface="Arial" panose="020B0604020202020204" pitchFamily="34" charset="0"/>
                <a:cs typeface="Arial" panose="020B0604020202020204" pitchFamily="34" charset="0"/>
              </a:rPr>
              <a:t>This gap only widens as children get older. </a:t>
            </a:r>
          </a:p>
          <a:p>
            <a:pPr marL="285750" indent="-2857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100" dirty="0">
                <a:latin typeface="Arial" panose="020B0604020202020204" pitchFamily="34" charset="0"/>
                <a:cs typeface="Arial" panose="020B0604020202020204" pitchFamily="34" charset="0"/>
              </a:rPr>
              <a:t>Pupils who do not reach the minimum expected level in English and Mathematics aged 11 rarely catch up by the time they reach 16. </a:t>
            </a:r>
          </a:p>
          <a:p>
            <a:pPr marL="285750" indent="-2857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100" dirty="0">
                <a:latin typeface="Arial" panose="020B0604020202020204" pitchFamily="34" charset="0"/>
                <a:cs typeface="Arial" panose="020B0604020202020204" pitchFamily="34" charset="0"/>
              </a:rPr>
              <a:t>And without at least five good GCSEs most will struggle to achieve their goals, either for further study or in the world of work.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199" y="6133733"/>
            <a:ext cx="1696915" cy="636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0064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871" y="495301"/>
            <a:ext cx="6168475" cy="538162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03655" y="628650"/>
            <a:ext cx="2002846" cy="1703663"/>
          </a:xfrm>
          <a:prstGeom prst="rect">
            <a:avLst/>
          </a:prstGeom>
          <a:solidFill>
            <a:srgbClr val="D5F0F2"/>
          </a:solidFill>
          <a:ln>
            <a:solidFill>
              <a:srgbClr val="4F4C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418424" y="628650"/>
            <a:ext cx="213800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Delivering value for money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199" y="6133733"/>
            <a:ext cx="1696915" cy="636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4139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F0312F2-7549-4A83-977C-E415EAA4C90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Improving attainment through better use of evidence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28FCED-F043-4AC3-8520-52DF919346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065" y="1501629"/>
            <a:ext cx="3550269" cy="354271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4101BB6-5AD8-4495-8BC4-FF77171E4B11}"/>
              </a:ext>
            </a:extLst>
          </p:cNvPr>
          <p:cNvSpPr txBox="1"/>
          <p:nvPr/>
        </p:nvSpPr>
        <p:spPr>
          <a:xfrm>
            <a:off x="3521488" y="898876"/>
            <a:ext cx="2575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Evidence </a:t>
            </a:r>
          </a:p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synthesis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5C322E4-BEE7-4BE3-A6D0-9E57D812B0EF}"/>
              </a:ext>
            </a:extLst>
          </p:cNvPr>
          <p:cNvSpPr txBox="1"/>
          <p:nvPr/>
        </p:nvSpPr>
        <p:spPr>
          <a:xfrm>
            <a:off x="1746354" y="5044345"/>
            <a:ext cx="2575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Evidence </a:t>
            </a:r>
          </a:p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generation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82D9FF4-823E-497B-A7C7-75A49147D1B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39017">
            <a:off x="5754559" y="1102538"/>
            <a:ext cx="2187130" cy="1148243"/>
          </a:xfrm>
          <a:prstGeom prst="rect">
            <a:avLst/>
          </a:prstGeom>
          <a:ln>
            <a:solidFill>
              <a:srgbClr val="ED5A2D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6C1209C-50A3-489E-A2E4-854B47399C9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22401">
            <a:off x="716567" y="3920233"/>
            <a:ext cx="2059573" cy="108127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43D0EC5-CC23-48E4-880A-00A414B4BE2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3130">
            <a:off x="6956136" y="3241790"/>
            <a:ext cx="1665213" cy="208466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956519F-472C-4623-8D0D-4CF66978DD45}"/>
              </a:ext>
            </a:extLst>
          </p:cNvPr>
          <p:cNvSpPr txBox="1"/>
          <p:nvPr/>
        </p:nvSpPr>
        <p:spPr>
          <a:xfrm>
            <a:off x="5296624" y="5044344"/>
            <a:ext cx="2575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Evidence </a:t>
            </a:r>
          </a:p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scale-up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0BFADD4-2E18-4010-B5D8-6E35E826BDCA}"/>
              </a:ext>
            </a:extLst>
          </p:cNvPr>
          <p:cNvSpPr txBox="1"/>
          <p:nvPr/>
        </p:nvSpPr>
        <p:spPr>
          <a:xfrm>
            <a:off x="328489" y="837382"/>
            <a:ext cx="3550269" cy="2046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GB" altLang="en-US" sz="1400" dirty="0"/>
              <a:t>We support teachers and school leaders to use evidence to inform their decision making.</a:t>
            </a:r>
          </a:p>
          <a:p>
            <a:pPr marL="285750" indent="-285750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GB" altLang="en-US" sz="1400" dirty="0"/>
              <a:t>We are independent and can take a long-term, objective view.</a:t>
            </a:r>
          </a:p>
          <a:p>
            <a:pPr marL="285750" indent="-285750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GB" altLang="en-US" sz="1400" dirty="0"/>
              <a:t>We believe that evidence is strongest when used alongside professional judgement.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199" y="6133733"/>
            <a:ext cx="1696915" cy="636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4988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F583612-9FA9-4596-AC62-04D6EAA6BC7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39622" y="283284"/>
            <a:ext cx="2918078" cy="2308914"/>
          </a:xfrm>
        </p:spPr>
        <p:txBody>
          <a:bodyPr>
            <a:normAutofit/>
          </a:bodyPr>
          <a:lstStyle/>
          <a:p>
            <a:r>
              <a:rPr lang="en-GB" sz="2800" dirty="0">
                <a:latin typeface="Arial Narrow" panose="020B0606020202030204" pitchFamily="34" charset="0"/>
              </a:rPr>
              <a:t>Tackling the attainment gap:</a:t>
            </a:r>
            <a:br>
              <a:rPr lang="en-GB" sz="2800" dirty="0">
                <a:latin typeface="Arial Narrow" panose="020B0606020202030204" pitchFamily="34" charset="0"/>
              </a:rPr>
            </a:br>
            <a:r>
              <a:rPr lang="en-GB" sz="2800" dirty="0">
                <a:latin typeface="Arial Narrow" panose="020B0606020202030204" pitchFamily="34" charset="0"/>
              </a:rPr>
              <a:t>the EEF approach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EB7DEA2-5016-4079-BC3A-2D07A6C207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065" y="1501629"/>
            <a:ext cx="3550269" cy="354271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C67739F-609A-4C5D-9A9F-9C644FA61FA4}"/>
              </a:ext>
            </a:extLst>
          </p:cNvPr>
          <p:cNvSpPr txBox="1"/>
          <p:nvPr/>
        </p:nvSpPr>
        <p:spPr>
          <a:xfrm>
            <a:off x="1746354" y="5044345"/>
            <a:ext cx="2575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Evidence </a:t>
            </a:r>
          </a:p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generation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E69C04E-D9A6-4B7C-B2C6-51A99E27E8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39017">
            <a:off x="5754559" y="1102538"/>
            <a:ext cx="2187130" cy="1148243"/>
          </a:xfrm>
          <a:prstGeom prst="rect">
            <a:avLst/>
          </a:prstGeom>
          <a:ln>
            <a:solidFill>
              <a:srgbClr val="ED5A2D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0203416-3E9F-46E5-9AE3-548FB395BF0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22401">
            <a:off x="716567" y="3920233"/>
            <a:ext cx="2059573" cy="108127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B7560E8-9B3E-46DE-8EA1-8545928669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3130">
            <a:off x="6956136" y="3241790"/>
            <a:ext cx="1665213" cy="208466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CEE8066-F1EF-41A2-90E2-1F01A0A718AC}"/>
              </a:ext>
            </a:extLst>
          </p:cNvPr>
          <p:cNvSpPr txBox="1"/>
          <p:nvPr/>
        </p:nvSpPr>
        <p:spPr>
          <a:xfrm>
            <a:off x="5296624" y="5044344"/>
            <a:ext cx="2575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Evidence </a:t>
            </a:r>
          </a:p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scale-up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64B3EC4-3B6F-4A08-AB3E-D8BE470BFDE1}"/>
              </a:ext>
            </a:extLst>
          </p:cNvPr>
          <p:cNvSpPr/>
          <p:nvPr/>
        </p:nvSpPr>
        <p:spPr>
          <a:xfrm>
            <a:off x="3521488" y="695147"/>
            <a:ext cx="2575421" cy="1117370"/>
          </a:xfrm>
          <a:prstGeom prst="ellipse">
            <a:avLst/>
          </a:prstGeom>
          <a:gradFill>
            <a:gsLst>
              <a:gs pos="0">
                <a:schemeClr val="accent1">
                  <a:lumMod val="4000"/>
                  <a:lumOff val="96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rgbClr val="00A8D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8D372E2-A47E-406B-8AC5-B0E9E42FF614}"/>
              </a:ext>
            </a:extLst>
          </p:cNvPr>
          <p:cNvSpPr txBox="1"/>
          <p:nvPr/>
        </p:nvSpPr>
        <p:spPr>
          <a:xfrm>
            <a:off x="3521488" y="898876"/>
            <a:ext cx="2575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Evidence </a:t>
            </a:r>
          </a:p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synthesis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199" y="6133733"/>
            <a:ext cx="1696915" cy="636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1090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3297" y="142408"/>
            <a:ext cx="7886700" cy="700103"/>
          </a:xfrm>
        </p:spPr>
        <p:txBody>
          <a:bodyPr anchor="b"/>
          <a:lstStyle/>
          <a:p>
            <a:r>
              <a:rPr lang="en-GB" b="1" dirty="0"/>
              <a:t>Starting from what we know…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08575" y="729381"/>
            <a:ext cx="8877163" cy="5565911"/>
            <a:chOff x="499539" y="1757363"/>
            <a:chExt cx="8464949" cy="4645532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200" t="11773" r="21498" b="673"/>
            <a:stretch/>
          </p:blipFill>
          <p:spPr bwMode="auto">
            <a:xfrm>
              <a:off x="499539" y="1757363"/>
              <a:ext cx="4209287" cy="4610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269" t="6939" r="21215" b="4595"/>
            <a:stretch/>
          </p:blipFill>
          <p:spPr bwMode="auto">
            <a:xfrm>
              <a:off x="4745825" y="1757363"/>
              <a:ext cx="4218663" cy="46455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7085" y="6221657"/>
            <a:ext cx="1696915" cy="63634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4578"/>
            <a:ext cx="1736172" cy="693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1149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339621" y="283284"/>
            <a:ext cx="7922930" cy="873372"/>
          </a:xfrm>
        </p:spPr>
        <p:txBody>
          <a:bodyPr/>
          <a:lstStyle/>
          <a:p>
            <a:r>
              <a:rPr lang="en-GB" dirty="0"/>
              <a:t>What happens in the classroom makes the biggest difference</a:t>
            </a:r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/>
          </p:nvPr>
        </p:nvGraphicFramePr>
        <p:xfrm>
          <a:off x="301105" y="938542"/>
          <a:ext cx="7999961" cy="46803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199" y="6133733"/>
            <a:ext cx="1696915" cy="636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8302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EB7DEA2-5016-4079-BC3A-2D07A6C207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065" y="1501629"/>
            <a:ext cx="3550269" cy="354271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E69C04E-D9A6-4B7C-B2C6-51A99E27E8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39017">
            <a:off x="5754559" y="1102538"/>
            <a:ext cx="2187130" cy="1148243"/>
          </a:xfrm>
          <a:prstGeom prst="rect">
            <a:avLst/>
          </a:prstGeom>
          <a:ln>
            <a:solidFill>
              <a:srgbClr val="ED5A2D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0203416-3E9F-46E5-9AE3-548FB395BF0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22401">
            <a:off x="716567" y="3920233"/>
            <a:ext cx="2059573" cy="108127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B7560E8-9B3E-46DE-8EA1-8545928669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3130">
            <a:off x="6956136" y="3241790"/>
            <a:ext cx="1665213" cy="208466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CEE8066-F1EF-41A2-90E2-1F01A0A718AC}"/>
              </a:ext>
            </a:extLst>
          </p:cNvPr>
          <p:cNvSpPr txBox="1"/>
          <p:nvPr/>
        </p:nvSpPr>
        <p:spPr>
          <a:xfrm>
            <a:off x="5296624" y="5044344"/>
            <a:ext cx="2575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Evidence </a:t>
            </a:r>
          </a:p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scale-up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64B3EC4-3B6F-4A08-AB3E-D8BE470BFDE1}"/>
              </a:ext>
            </a:extLst>
          </p:cNvPr>
          <p:cNvSpPr/>
          <p:nvPr/>
        </p:nvSpPr>
        <p:spPr>
          <a:xfrm>
            <a:off x="1756386" y="4797686"/>
            <a:ext cx="2575421" cy="1117370"/>
          </a:xfrm>
          <a:prstGeom prst="ellipse">
            <a:avLst/>
          </a:prstGeom>
          <a:gradFill>
            <a:gsLst>
              <a:gs pos="0">
                <a:schemeClr val="accent1">
                  <a:lumMod val="4000"/>
                  <a:lumOff val="96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rgbClr val="00A8D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8D372E2-A47E-406B-8AC5-B0E9E42FF614}"/>
              </a:ext>
            </a:extLst>
          </p:cNvPr>
          <p:cNvSpPr txBox="1"/>
          <p:nvPr/>
        </p:nvSpPr>
        <p:spPr>
          <a:xfrm>
            <a:off x="3521488" y="898876"/>
            <a:ext cx="2575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Evidence </a:t>
            </a:r>
          </a:p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synthesis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87CB11B-B81D-4D84-A6AA-6CC396449A00}"/>
              </a:ext>
            </a:extLst>
          </p:cNvPr>
          <p:cNvSpPr txBox="1"/>
          <p:nvPr/>
        </p:nvSpPr>
        <p:spPr>
          <a:xfrm>
            <a:off x="1746354" y="5044345"/>
            <a:ext cx="2575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Evidence </a:t>
            </a:r>
          </a:p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generation</a:t>
            </a:r>
          </a:p>
        </p:txBody>
      </p:sp>
      <p:sp>
        <p:nvSpPr>
          <p:cNvPr id="14" name="Text Placeholder 1">
            <a:extLst>
              <a:ext uri="{FF2B5EF4-FFF2-40B4-BE49-F238E27FC236}">
                <a16:creationId xmlns:a16="http://schemas.microsoft.com/office/drawing/2014/main" id="{3F323832-A414-42CA-94AA-08C68EA37142}"/>
              </a:ext>
            </a:extLst>
          </p:cNvPr>
          <p:cNvSpPr txBox="1">
            <a:spLocks/>
          </p:cNvSpPr>
          <p:nvPr/>
        </p:nvSpPr>
        <p:spPr>
          <a:xfrm>
            <a:off x="339622" y="283284"/>
            <a:ext cx="2918078" cy="23089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500" b="0" i="0" kern="1200" spc="300">
                <a:solidFill>
                  <a:srgbClr val="405866"/>
                </a:solidFill>
                <a:latin typeface="Arial" panose="020B0604020202020204" pitchFamily="34" charset="0"/>
                <a:ea typeface="Helvetica Neue" charset="0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500" kern="1200" spc="300">
                <a:solidFill>
                  <a:schemeClr val="tx1"/>
                </a:solidFill>
                <a:latin typeface="Gotham Bold"/>
                <a:ea typeface="+mn-ea"/>
                <a:cs typeface="Gotham Bold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500" kern="1200" spc="300">
                <a:solidFill>
                  <a:schemeClr val="tx1"/>
                </a:solidFill>
                <a:latin typeface="Gotham Bold"/>
                <a:ea typeface="+mn-ea"/>
                <a:cs typeface="Gotham Bold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500" kern="1200" spc="300">
                <a:solidFill>
                  <a:schemeClr val="tx1"/>
                </a:solidFill>
                <a:latin typeface="Gotham Bold"/>
                <a:ea typeface="+mn-ea"/>
                <a:cs typeface="Gotham Bold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500" kern="1200" spc="300">
                <a:solidFill>
                  <a:schemeClr val="tx1"/>
                </a:solidFill>
                <a:latin typeface="Gotham Bold"/>
                <a:ea typeface="+mn-ea"/>
                <a:cs typeface="Gotham Bold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>
                <a:latin typeface="Arial Narrow" panose="020B0606020202030204" pitchFamily="34" charset="0"/>
              </a:rPr>
              <a:t>Tackling the attainment gap:</a:t>
            </a:r>
            <a:br>
              <a:rPr lang="en-GB" sz="2800" dirty="0">
                <a:latin typeface="Arial Narrow" panose="020B0606020202030204" pitchFamily="34" charset="0"/>
              </a:rPr>
            </a:br>
            <a:r>
              <a:rPr lang="en-GB" sz="2800" dirty="0">
                <a:latin typeface="Arial Narrow" panose="020B0606020202030204" pitchFamily="34" charset="0"/>
              </a:rPr>
              <a:t>the EEF approach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199" y="6133733"/>
            <a:ext cx="1696915" cy="636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21390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476</TotalTime>
  <Words>630</Words>
  <Application>Microsoft Office PowerPoint</Application>
  <PresentationFormat>On-screen Show (4:3)</PresentationFormat>
  <Paragraphs>135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Arial Bold</vt:lpstr>
      <vt:lpstr>Arial Narrow</vt:lpstr>
      <vt:lpstr>Calibri</vt:lpstr>
      <vt:lpstr>Calibri Light</vt:lpstr>
      <vt:lpstr>Gotham Bold</vt:lpstr>
      <vt:lpstr>Helvetica</vt:lpstr>
      <vt:lpstr>Helvetica Neue</vt:lpstr>
      <vt:lpstr>Thème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Starting from what we know…</vt:lpstr>
      <vt:lpstr>PowerPoint Presentation</vt:lpstr>
      <vt:lpstr>PowerPoint Presentation</vt:lpstr>
      <vt:lpstr>PowerPoint Presentation</vt:lpstr>
      <vt:lpstr>EEF Findings: metacognition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Microsoft Office</dc:creator>
  <cp:lastModifiedBy>Kevan Collins</cp:lastModifiedBy>
  <cp:revision>35</cp:revision>
  <dcterms:created xsi:type="dcterms:W3CDTF">2018-11-12T10:18:09Z</dcterms:created>
  <dcterms:modified xsi:type="dcterms:W3CDTF">2019-03-28T11:16:02Z</dcterms:modified>
</cp:coreProperties>
</file>