
<file path=[Content_Types].xml><?xml version="1.0" encoding="utf-8"?>
<Types xmlns="http://schemas.openxmlformats.org/package/2006/content-types">
  <Default Extension="png" ContentType="image/png"/>
  <Default Extension="jpeg" ContentType="image/jpeg"/>
  <Default Extension="mov" ContentType="video/quicktime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7"/>
  </p:notesMasterIdLst>
  <p:sldIdLst>
    <p:sldId id="258" r:id="rId2"/>
    <p:sldId id="279" r:id="rId3"/>
    <p:sldId id="261" r:id="rId4"/>
    <p:sldId id="259" r:id="rId5"/>
    <p:sldId id="280" r:id="rId6"/>
    <p:sldId id="260" r:id="rId7"/>
    <p:sldId id="278" r:id="rId8"/>
    <p:sldId id="265" r:id="rId9"/>
    <p:sldId id="269" r:id="rId10"/>
    <p:sldId id="274" r:id="rId11"/>
    <p:sldId id="273" r:id="rId12"/>
    <p:sldId id="272" r:id="rId13"/>
    <p:sldId id="270" r:id="rId14"/>
    <p:sldId id="275" r:id="rId15"/>
    <p:sldId id="277" r:id="rId1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87E"/>
    <a:srgbClr val="0066FF"/>
    <a:srgbClr val="A50021"/>
    <a:srgbClr val="FF00FF"/>
    <a:srgbClr val="CCECFF"/>
    <a:srgbClr val="66FFFF"/>
    <a:srgbClr val="4A95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8"/>
    <p:restoredTop sz="96331" autoAdjust="0"/>
  </p:normalViewPr>
  <p:slideViewPr>
    <p:cSldViewPr snapToGrid="0" snapToObjects="1">
      <p:cViewPr varScale="1">
        <p:scale>
          <a:sx n="67" d="100"/>
          <a:sy n="67" d="100"/>
        </p:scale>
        <p:origin x="12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pena\Desktop\ID%2016I10210\etapas1y2\figuras_13febreroOKOK_english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Users\pena\Desktop\ID%2016I10210\etapas1y2\figuras_13febreroOKOK_english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C:\Users\pena\Desktop\ID%2016I10210\etapas1y2\figuras_13febreroOK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C:\Users\pena\Desktop\ID%2016I10210\etapas1y2\figuras_13febrero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C:\Users\pena\Desktop\ID%2016I10210\etapas1y2\figuras_13febreroOK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file:///C:\Users\pena\Desktop\ID%2016I10210\etapas1y2\figuras_13febrero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9972917246518959"/>
          <c:y val="0.12922717993584135"/>
          <c:w val="0.75045622836727388"/>
          <c:h val="0.566229221347331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todo!$M$218</c:f>
              <c:strCache>
                <c:ptCount val="1"/>
                <c:pt idx="0">
                  <c:v>Control</c:v>
                </c:pt>
              </c:strCache>
            </c:strRef>
          </c:tx>
          <c:spPr>
            <a:solidFill>
              <a:srgbClr val="FF66FF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66FF"/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F7F-479D-BB6F-C7D63622069C}"/>
              </c:ext>
            </c:extLst>
          </c:dPt>
          <c:dPt>
            <c:idx val="1"/>
            <c:invertIfNegative val="0"/>
            <c:bubble3D val="0"/>
            <c:spPr>
              <a:solidFill>
                <a:srgbClr val="FF66FF"/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F7F-479D-BB6F-C7D63622069C}"/>
              </c:ext>
            </c:extLst>
          </c:dPt>
          <c:dLbls>
            <c:delete val="1"/>
          </c:dLbls>
          <c:errBars>
            <c:errBarType val="plus"/>
            <c:errValType val="cust"/>
            <c:noEndCap val="0"/>
            <c:plus>
              <c:numRef>
                <c:f>todo!$N$221:$Q$221</c:f>
                <c:numCache>
                  <c:formatCode>General</c:formatCode>
                  <c:ptCount val="4"/>
                  <c:pt idx="0">
                    <c:v>8.2384678892397867E-2</c:v>
                  </c:pt>
                  <c:pt idx="1">
                    <c:v>0.14780779134466421</c:v>
                  </c:pt>
                  <c:pt idx="2">
                    <c:v>7.0003254320481517E-2</c:v>
                  </c:pt>
                  <c:pt idx="3">
                    <c:v>7.0591679743523914E-2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todo!$N$217:$Q$217</c:f>
              <c:strCache>
                <c:ptCount val="4"/>
                <c:pt idx="0">
                  <c:v>Morphology</c:v>
                </c:pt>
                <c:pt idx="1">
                  <c:v>Syntax</c:v>
                </c:pt>
                <c:pt idx="2">
                  <c:v>Content</c:v>
                </c:pt>
                <c:pt idx="3">
                  <c:v>Total</c:v>
                </c:pt>
              </c:strCache>
            </c:strRef>
          </c:cat>
          <c:val>
            <c:numRef>
              <c:f>todo!$N$218:$Q$218</c:f>
              <c:numCache>
                <c:formatCode>###0.000</c:formatCode>
                <c:ptCount val="4"/>
                <c:pt idx="0">
                  <c:v>0.25308127662711866</c:v>
                </c:pt>
                <c:pt idx="1">
                  <c:v>0.19850588837288136</c:v>
                </c:pt>
                <c:pt idx="2">
                  <c:v>0.11359710194915254</c:v>
                </c:pt>
                <c:pt idx="3">
                  <c:v>0.21175637069491526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F7F-479D-BB6F-C7D63622069C}"/>
            </c:ext>
          </c:extLst>
        </c:ser>
        <c:ser>
          <c:idx val="1"/>
          <c:order val="1"/>
          <c:tx>
            <c:strRef>
              <c:f>todo!$M$219</c:f>
              <c:strCache>
                <c:ptCount val="1"/>
                <c:pt idx="0">
                  <c:v>Exp.</c:v>
                </c:pt>
              </c:strCache>
            </c:strRef>
          </c:tx>
          <c:spPr>
            <a:pattFill prst="smCheck">
              <a:fgClr>
                <a:srgbClr val="FF66FF"/>
              </a:fgClr>
              <a:bgClr>
                <a:sysClr val="window" lastClr="FFFFFF"/>
              </a:bgClr>
            </a:pattFill>
            <a:ln>
              <a:solidFill>
                <a:sysClr val="windowText" lastClr="000000"/>
              </a:solidFill>
            </a:ln>
            <a:effectLst/>
          </c:spPr>
          <c:invertIfNegative val="0"/>
          <c:dLbls>
            <c:delete val="1"/>
          </c:dLbls>
          <c:errBars>
            <c:errBarType val="plus"/>
            <c:errValType val="cust"/>
            <c:noEndCap val="0"/>
            <c:plus>
              <c:numRef>
                <c:f>todo!$N$222:$Q$222</c:f>
                <c:numCache>
                  <c:formatCode>General</c:formatCode>
                  <c:ptCount val="4"/>
                  <c:pt idx="0">
                    <c:v>0.1165967392494663</c:v>
                  </c:pt>
                  <c:pt idx="1">
                    <c:v>0.14989449378583844</c:v>
                  </c:pt>
                  <c:pt idx="2">
                    <c:v>0.14136838262990534</c:v>
                  </c:pt>
                  <c:pt idx="3">
                    <c:v>0.10167878190612724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todo!$N$217:$Q$217</c:f>
              <c:strCache>
                <c:ptCount val="4"/>
                <c:pt idx="0">
                  <c:v>Morphology</c:v>
                </c:pt>
                <c:pt idx="1">
                  <c:v>Syntax</c:v>
                </c:pt>
                <c:pt idx="2">
                  <c:v>Content</c:v>
                </c:pt>
                <c:pt idx="3">
                  <c:v>Total</c:v>
                </c:pt>
              </c:strCache>
            </c:strRef>
          </c:cat>
          <c:val>
            <c:numRef>
              <c:f>todo!$N$219:$Q$219</c:f>
              <c:numCache>
                <c:formatCode>###0.000</c:formatCode>
                <c:ptCount val="4"/>
                <c:pt idx="0">
                  <c:v>0.31420658846808514</c:v>
                </c:pt>
                <c:pt idx="1">
                  <c:v>0.167247598</c:v>
                </c:pt>
                <c:pt idx="2">
                  <c:v>0.52286893021276593</c:v>
                </c:pt>
                <c:pt idx="3">
                  <c:v>0.40783622782978729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F7F-479D-BB6F-C7D63622069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1"/>
        <c:axId val="1244949408"/>
        <c:axId val="1416993312"/>
      </c:barChart>
      <c:catAx>
        <c:axId val="1244949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Arial Nova Cond" panose="020B0506020202020204" pitchFamily="34" charset="0"/>
                <a:ea typeface="+mn-ea"/>
                <a:cs typeface="+mn-cs"/>
              </a:defRPr>
            </a:pPr>
            <a:endParaRPr lang="en-US"/>
          </a:p>
        </c:txPr>
        <c:crossAx val="1416993312"/>
        <c:crosses val="autoZero"/>
        <c:auto val="1"/>
        <c:lblAlgn val="ctr"/>
        <c:lblOffset val="100"/>
        <c:noMultiLvlLbl val="0"/>
      </c:catAx>
      <c:valAx>
        <c:axId val="1416993312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Arial Nova Cond" panose="020B0506020202020204" pitchFamily="34" charset="0"/>
                    <a:ea typeface="+mn-ea"/>
                    <a:cs typeface="+mn-cs"/>
                  </a:defRPr>
                </a:pPr>
                <a:r>
                  <a:rPr lang="en-US" sz="1600"/>
                  <a:t>Standardized</a:t>
                </a:r>
                <a:r>
                  <a:rPr lang="en-US" sz="1600" baseline="0"/>
                  <a:t> gain</a:t>
                </a:r>
                <a:endParaRPr lang="en-US" sz="1600"/>
              </a:p>
            </c:rich>
          </c:tx>
          <c:layout>
            <c:manualLayout>
              <c:xMode val="edge"/>
              <c:yMode val="edge"/>
              <c:x val="2.5568407427580226E-2"/>
              <c:y val="0.201873984877115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Arial Nova Cond" panose="020B050602020202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#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Arial Nova Cond" panose="020B0506020202020204" pitchFamily="34" charset="0"/>
                <a:ea typeface="+mn-ea"/>
                <a:cs typeface="+mn-cs"/>
              </a:defRPr>
            </a:pPr>
            <a:endParaRPr lang="en-US"/>
          </a:p>
        </c:txPr>
        <c:crossAx val="1244949408"/>
        <c:crosses val="autoZero"/>
        <c:crossBetween val="between"/>
        <c:majorUnit val="0.5"/>
      </c:valAx>
      <c:spPr>
        <a:solidFill>
          <a:sysClr val="window" lastClr="FFFFFF"/>
        </a:solidFill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122933414395484"/>
          <c:y val="0.15341510759249691"/>
          <c:w val="0.86674162168467483"/>
          <c:h val="0.566229221347331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todo!$W$67</c:f>
              <c:strCache>
                <c:ptCount val="1"/>
                <c:pt idx="0">
                  <c:v>Control</c:v>
                </c:pt>
              </c:strCache>
            </c:strRef>
          </c:tx>
          <c:spPr>
            <a:solidFill>
              <a:srgbClr val="00FFFF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FFFF"/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59A-46F6-9DA4-BAEE26A0DFBE}"/>
              </c:ext>
            </c:extLst>
          </c:dPt>
          <c:dPt>
            <c:idx val="1"/>
            <c:invertIfNegative val="0"/>
            <c:bubble3D val="0"/>
            <c:spPr>
              <a:solidFill>
                <a:srgbClr val="00FFFF"/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59A-46F6-9DA4-BAEE26A0DFBE}"/>
              </c:ext>
            </c:extLst>
          </c:dPt>
          <c:dLbls>
            <c:delete val="1"/>
          </c:dLbls>
          <c:errBars>
            <c:errBarType val="plus"/>
            <c:errValType val="cust"/>
            <c:noEndCap val="0"/>
            <c:plus>
              <c:numRef>
                <c:f>todo!$X$70:$AB$70</c:f>
                <c:numCache>
                  <c:formatCode>General</c:formatCode>
                  <c:ptCount val="5"/>
                  <c:pt idx="0">
                    <c:v>0.12778886386900504</c:v>
                  </c:pt>
                  <c:pt idx="1">
                    <c:v>0.12995674919764275</c:v>
                  </c:pt>
                  <c:pt idx="2">
                    <c:v>0.17597044113132787</c:v>
                  </c:pt>
                  <c:pt idx="3">
                    <c:v>0.14447110756907464</c:v>
                  </c:pt>
                  <c:pt idx="4">
                    <c:v>0.11222608165651161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todo!$X$66:$AB$66</c:f>
              <c:strCache>
                <c:ptCount val="5"/>
                <c:pt idx="0">
                  <c:v>Communication</c:v>
                </c:pt>
                <c:pt idx="1">
                  <c:v>Gross motor</c:v>
                </c:pt>
                <c:pt idx="2">
                  <c:v>Fine motor</c:v>
                </c:pt>
                <c:pt idx="3">
                  <c:v>Problem solving</c:v>
                </c:pt>
                <c:pt idx="4">
                  <c:v>Socio-individual</c:v>
                </c:pt>
              </c:strCache>
            </c:strRef>
          </c:cat>
          <c:val>
            <c:numRef>
              <c:f>todo!$X$67:$AB$67</c:f>
              <c:numCache>
                <c:formatCode>###0.000</c:formatCode>
                <c:ptCount val="5"/>
                <c:pt idx="0">
                  <c:v>7.3105140594594567E-2</c:v>
                </c:pt>
                <c:pt idx="1">
                  <c:v>0.18639362954054056</c:v>
                </c:pt>
                <c:pt idx="2">
                  <c:v>0.12023543878378379</c:v>
                </c:pt>
                <c:pt idx="3">
                  <c:v>0.13035028083783784</c:v>
                </c:pt>
                <c:pt idx="4">
                  <c:v>0.25055878054054054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59A-46F6-9DA4-BAEE26A0DFBE}"/>
            </c:ext>
          </c:extLst>
        </c:ser>
        <c:ser>
          <c:idx val="1"/>
          <c:order val="1"/>
          <c:tx>
            <c:strRef>
              <c:f>todo!$W$68</c:f>
              <c:strCache>
                <c:ptCount val="1"/>
                <c:pt idx="0">
                  <c:v>Exp.</c:v>
                </c:pt>
              </c:strCache>
            </c:strRef>
          </c:tx>
          <c:spPr>
            <a:pattFill prst="smCheck">
              <a:fgClr>
                <a:srgbClr val="00FFFF"/>
              </a:fgClr>
              <a:bgClr>
                <a:sysClr val="window" lastClr="FFFFFF"/>
              </a:bgClr>
            </a:pattFill>
            <a:ln>
              <a:solidFill>
                <a:sysClr val="windowText" lastClr="000000"/>
              </a:solidFill>
            </a:ln>
            <a:effectLst/>
          </c:spPr>
          <c:invertIfNegative val="0"/>
          <c:dLbls>
            <c:delete val="1"/>
          </c:dLbls>
          <c:errBars>
            <c:errBarType val="plus"/>
            <c:errValType val="cust"/>
            <c:noEndCap val="0"/>
            <c:plus>
              <c:numRef>
                <c:f>todo!$X$71:$AB$71</c:f>
                <c:numCache>
                  <c:formatCode>General</c:formatCode>
                  <c:ptCount val="5"/>
                  <c:pt idx="0">
                    <c:v>0.11018287385978237</c:v>
                  </c:pt>
                  <c:pt idx="1">
                    <c:v>0.13594697948397133</c:v>
                  </c:pt>
                  <c:pt idx="2">
                    <c:v>0.15586792120814347</c:v>
                  </c:pt>
                  <c:pt idx="3">
                    <c:v>0.16442127868534992</c:v>
                  </c:pt>
                  <c:pt idx="4">
                    <c:v>0.14382122581993603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todo!$X$66:$AB$66</c:f>
              <c:strCache>
                <c:ptCount val="5"/>
                <c:pt idx="0">
                  <c:v>Communication</c:v>
                </c:pt>
                <c:pt idx="1">
                  <c:v>Gross motor</c:v>
                </c:pt>
                <c:pt idx="2">
                  <c:v>Fine motor</c:v>
                </c:pt>
                <c:pt idx="3">
                  <c:v>Problem solving</c:v>
                </c:pt>
                <c:pt idx="4">
                  <c:v>Socio-individual</c:v>
                </c:pt>
              </c:strCache>
            </c:strRef>
          </c:cat>
          <c:val>
            <c:numRef>
              <c:f>todo!$X$68:$AB$68</c:f>
              <c:numCache>
                <c:formatCode>###0.000</c:formatCode>
                <c:ptCount val="5"/>
                <c:pt idx="0">
                  <c:v>0.451161372643478</c:v>
                </c:pt>
                <c:pt idx="1">
                  <c:v>0.44977593213043487</c:v>
                </c:pt>
                <c:pt idx="2">
                  <c:v>0.38684445521739147</c:v>
                </c:pt>
                <c:pt idx="3">
                  <c:v>0.13979595341304346</c:v>
                </c:pt>
                <c:pt idx="4">
                  <c:v>0.23512581213043485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59A-46F6-9DA4-BAEE26A0DFB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1"/>
        <c:axId val="1244949408"/>
        <c:axId val="1416993312"/>
      </c:barChart>
      <c:catAx>
        <c:axId val="1244949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Arial Nova Cond" panose="020B0506020202020204" pitchFamily="34" charset="0"/>
                <a:ea typeface="+mn-ea"/>
                <a:cs typeface="+mn-cs"/>
              </a:defRPr>
            </a:pPr>
            <a:endParaRPr lang="en-US"/>
          </a:p>
        </c:txPr>
        <c:crossAx val="1416993312"/>
        <c:crosses val="autoZero"/>
        <c:auto val="1"/>
        <c:lblAlgn val="ctr"/>
        <c:lblOffset val="100"/>
        <c:noMultiLvlLbl val="0"/>
      </c:catAx>
      <c:valAx>
        <c:axId val="1416993312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Arial Nova Cond" panose="020B0506020202020204" pitchFamily="34" charset="0"/>
                    <a:ea typeface="+mn-ea"/>
                    <a:cs typeface="+mn-cs"/>
                  </a:defRPr>
                </a:pPr>
                <a:r>
                  <a:rPr lang="en-US" sz="1600"/>
                  <a:t>Standardized Gain</a:t>
                </a:r>
              </a:p>
            </c:rich>
          </c:tx>
          <c:layout>
            <c:manualLayout>
              <c:xMode val="edge"/>
              <c:yMode val="edge"/>
              <c:x val="0"/>
              <c:y val="0.184685786435786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Arial Nova Cond" panose="020B050602020202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#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Arial Nova Cond" panose="020B0506020202020204" pitchFamily="34" charset="0"/>
                <a:ea typeface="+mn-ea"/>
                <a:cs typeface="+mn-cs"/>
              </a:defRPr>
            </a:pPr>
            <a:endParaRPr lang="en-US"/>
          </a:p>
        </c:txPr>
        <c:crossAx val="1244949408"/>
        <c:crosses val="autoZero"/>
        <c:crossBetween val="between"/>
        <c:majorUnit val="0.5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440400980283494"/>
          <c:y val="2.2680692126773459E-2"/>
          <c:w val="0.83170123794315609"/>
          <c:h val="0.115056042554382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'SIPLYC FINAL'!$X$18:$Y$18</c:f>
              <c:strCache>
                <c:ptCount val="2"/>
                <c:pt idx="0">
                  <c:v>2y</c:v>
                </c:pt>
                <c:pt idx="1">
                  <c:v>Control</c:v>
                </c:pt>
              </c:strCache>
            </c:strRef>
          </c:tx>
          <c:spPr>
            <a:solidFill>
              <a:srgbClr val="00FFFF"/>
            </a:solidFill>
            <a:ln>
              <a:solidFill>
                <a:schemeClr val="tx1"/>
              </a:solidFill>
            </a:ln>
            <a:effectLst/>
          </c:spPr>
          <c:invertIfNegative val="0"/>
          <c:errBars>
            <c:errBarType val="plus"/>
            <c:errValType val="cust"/>
            <c:noEndCap val="0"/>
            <c:plus>
              <c:numRef>
                <c:f>'SIPLYC FINAL'!$Z$22:$AC$22</c:f>
                <c:numCache>
                  <c:formatCode>General</c:formatCode>
                  <c:ptCount val="4"/>
                  <c:pt idx="0">
                    <c:v>3.9463045943229091</c:v>
                  </c:pt>
                  <c:pt idx="1">
                    <c:v>4.0200370117892481</c:v>
                  </c:pt>
                  <c:pt idx="2">
                    <c:v>4.0204987290063237</c:v>
                  </c:pt>
                  <c:pt idx="3">
                    <c:v>3.6957530896553594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multiLvlStrRef>
              <c:f>'SIPLYC FINAL'!$Z$16:$AE$17</c:f>
              <c:multiLvlStrCache>
                <c:ptCount val="6"/>
                <c:lvl>
                  <c:pt idx="0">
                    <c:v>Encoding</c:v>
                  </c:pt>
                  <c:pt idx="1">
                    <c:v>Test</c:v>
                  </c:pt>
                  <c:pt idx="2">
                    <c:v>Encoding</c:v>
                  </c:pt>
                  <c:pt idx="3">
                    <c:v>Test</c:v>
                  </c:pt>
                  <c:pt idx="4">
                    <c:v>Letter</c:v>
                  </c:pt>
                  <c:pt idx="5">
                    <c:v>Word</c:v>
                  </c:pt>
                </c:lvl>
                <c:lvl>
                  <c:pt idx="0">
                    <c:v>Letter</c:v>
                  </c:pt>
                  <c:pt idx="2">
                    <c:v>Word</c:v>
                  </c:pt>
                  <c:pt idx="4">
                    <c:v>Vocalization</c:v>
                  </c:pt>
                </c:lvl>
              </c:multiLvlStrCache>
            </c:multiLvlStrRef>
          </c:cat>
          <c:val>
            <c:numRef>
              <c:f>'SIPLYC FINAL'!$Z$18:$AE$18</c:f>
              <c:numCache>
                <c:formatCode>0.000</c:formatCode>
                <c:ptCount val="6"/>
                <c:pt idx="0">
                  <c:v>63.770274440975598</c:v>
                </c:pt>
                <c:pt idx="1">
                  <c:v>55.554594457390259</c:v>
                </c:pt>
                <c:pt idx="2">
                  <c:v>67.067693763414638</c:v>
                </c:pt>
                <c:pt idx="3">
                  <c:v>63.593127414878062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06-4F74-91D4-1D1268F084A0}"/>
            </c:ext>
          </c:extLst>
        </c:ser>
        <c:ser>
          <c:idx val="1"/>
          <c:order val="1"/>
          <c:tx>
            <c:strRef>
              <c:f>'SIPLYC FINAL'!$X$19:$Y$19</c:f>
              <c:strCache>
                <c:ptCount val="2"/>
                <c:pt idx="0">
                  <c:v>2y</c:v>
                </c:pt>
                <c:pt idx="1">
                  <c:v>Exp. </c:v>
                </c:pt>
              </c:strCache>
            </c:strRef>
          </c:tx>
          <c:spPr>
            <a:pattFill prst="smCheck">
              <a:fgClr>
                <a:srgbClr val="00FFFF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  <a:effectLst/>
          </c:spPr>
          <c:invertIfNegative val="0"/>
          <c:errBars>
            <c:errBarType val="plus"/>
            <c:errValType val="cust"/>
            <c:noEndCap val="0"/>
            <c:plus>
              <c:numRef>
                <c:f>'SIPLYC FINAL'!$Z$23:$AC$23</c:f>
                <c:numCache>
                  <c:formatCode>General</c:formatCode>
                  <c:ptCount val="4"/>
                  <c:pt idx="0">
                    <c:v>3.4237753287682908</c:v>
                  </c:pt>
                  <c:pt idx="1">
                    <c:v>3.6784199184297872</c:v>
                  </c:pt>
                  <c:pt idx="2">
                    <c:v>3.0884324568423733</c:v>
                  </c:pt>
                  <c:pt idx="3">
                    <c:v>3.4964520971486075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multiLvlStrRef>
              <c:f>'SIPLYC FINAL'!$Z$16:$AE$17</c:f>
              <c:multiLvlStrCache>
                <c:ptCount val="6"/>
                <c:lvl>
                  <c:pt idx="0">
                    <c:v>Encoding</c:v>
                  </c:pt>
                  <c:pt idx="1">
                    <c:v>Test</c:v>
                  </c:pt>
                  <c:pt idx="2">
                    <c:v>Encoding</c:v>
                  </c:pt>
                  <c:pt idx="3">
                    <c:v>Test</c:v>
                  </c:pt>
                  <c:pt idx="4">
                    <c:v>Letter</c:v>
                  </c:pt>
                  <c:pt idx="5">
                    <c:v>Word</c:v>
                  </c:pt>
                </c:lvl>
                <c:lvl>
                  <c:pt idx="0">
                    <c:v>Letter</c:v>
                  </c:pt>
                  <c:pt idx="2">
                    <c:v>Word</c:v>
                  </c:pt>
                  <c:pt idx="4">
                    <c:v>Vocalization</c:v>
                  </c:pt>
                </c:lvl>
              </c:multiLvlStrCache>
            </c:multiLvlStrRef>
          </c:cat>
          <c:val>
            <c:numRef>
              <c:f>'SIPLYC FINAL'!$Z$19:$AE$19</c:f>
              <c:numCache>
                <c:formatCode>0.000</c:formatCode>
                <c:ptCount val="6"/>
                <c:pt idx="0">
                  <c:v>59.264413644717003</c:v>
                </c:pt>
                <c:pt idx="1">
                  <c:v>48.281245637811303</c:v>
                </c:pt>
                <c:pt idx="2">
                  <c:v>63.934035788679232</c:v>
                </c:pt>
                <c:pt idx="3">
                  <c:v>59.2705905743396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706-4F74-91D4-1D1268F084A0}"/>
            </c:ext>
          </c:extLst>
        </c:ser>
        <c:ser>
          <c:idx val="2"/>
          <c:order val="2"/>
          <c:tx>
            <c:strRef>
              <c:f>'SIPLYC FINAL'!$X$20:$Y$20</c:f>
              <c:strCache>
                <c:ptCount val="2"/>
                <c:pt idx="0">
                  <c:v>3.5y</c:v>
                </c:pt>
                <c:pt idx="1">
                  <c:v>Control</c:v>
                </c:pt>
              </c:strCache>
            </c:strRef>
          </c:tx>
          <c:spPr>
            <a:solidFill>
              <a:srgbClr val="FF66FF"/>
            </a:solidFill>
            <a:ln>
              <a:solidFill>
                <a:schemeClr val="tx1"/>
              </a:solidFill>
            </a:ln>
            <a:effectLst/>
          </c:spPr>
          <c:invertIfNegative val="0"/>
          <c:errBars>
            <c:errBarType val="plus"/>
            <c:errValType val="cust"/>
            <c:noEndCap val="0"/>
            <c:plus>
              <c:numRef>
                <c:f>'SIPLYC FINAL'!$Z$24:$AE$24</c:f>
                <c:numCache>
                  <c:formatCode>General</c:formatCode>
                  <c:ptCount val="6"/>
                  <c:pt idx="0">
                    <c:v>1.7398619009459717</c:v>
                  </c:pt>
                  <c:pt idx="1">
                    <c:v>2.1417198737513621</c:v>
                  </c:pt>
                  <c:pt idx="2">
                    <c:v>1.4036427985552233</c:v>
                  </c:pt>
                  <c:pt idx="3">
                    <c:v>2.0118439667189785</c:v>
                  </c:pt>
                  <c:pt idx="4">
                    <c:v>1.8590051744003206</c:v>
                  </c:pt>
                  <c:pt idx="5">
                    <c:v>1.7432584739665427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multiLvlStrRef>
              <c:f>'SIPLYC FINAL'!$Z$16:$AE$17</c:f>
              <c:multiLvlStrCache>
                <c:ptCount val="6"/>
                <c:lvl>
                  <c:pt idx="0">
                    <c:v>Encoding</c:v>
                  </c:pt>
                  <c:pt idx="1">
                    <c:v>Test</c:v>
                  </c:pt>
                  <c:pt idx="2">
                    <c:v>Encoding</c:v>
                  </c:pt>
                  <c:pt idx="3">
                    <c:v>Test</c:v>
                  </c:pt>
                  <c:pt idx="4">
                    <c:v>Letter</c:v>
                  </c:pt>
                  <c:pt idx="5">
                    <c:v>Word</c:v>
                  </c:pt>
                </c:lvl>
                <c:lvl>
                  <c:pt idx="0">
                    <c:v>Letter</c:v>
                  </c:pt>
                  <c:pt idx="2">
                    <c:v>Word</c:v>
                  </c:pt>
                  <c:pt idx="4">
                    <c:v>Vocalization</c:v>
                  </c:pt>
                </c:lvl>
              </c:multiLvlStrCache>
            </c:multiLvlStrRef>
          </c:cat>
          <c:val>
            <c:numRef>
              <c:f>'SIPLYC FINAL'!$Z$20:$AE$20</c:f>
              <c:numCache>
                <c:formatCode>0.000</c:formatCode>
                <c:ptCount val="6"/>
                <c:pt idx="0">
                  <c:v>86.480075336029415</c:v>
                </c:pt>
                <c:pt idx="1">
                  <c:v>77.674458015147039</c:v>
                </c:pt>
                <c:pt idx="2">
                  <c:v>89.139619241911731</c:v>
                </c:pt>
                <c:pt idx="3">
                  <c:v>83.45512832220588</c:v>
                </c:pt>
                <c:pt idx="4">
                  <c:v>93.719405594393933</c:v>
                </c:pt>
                <c:pt idx="5">
                  <c:v>94.222943722727265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706-4F74-91D4-1D1268F084A0}"/>
            </c:ext>
          </c:extLst>
        </c:ser>
        <c:ser>
          <c:idx val="3"/>
          <c:order val="3"/>
          <c:tx>
            <c:strRef>
              <c:f>'SIPLYC FINAL'!$X$21:$Y$21</c:f>
              <c:strCache>
                <c:ptCount val="2"/>
                <c:pt idx="0">
                  <c:v>3.5y</c:v>
                </c:pt>
                <c:pt idx="1">
                  <c:v>Exp. </c:v>
                </c:pt>
              </c:strCache>
            </c:strRef>
          </c:tx>
          <c:spPr>
            <a:pattFill prst="smCheck">
              <a:fgClr>
                <a:srgbClr val="FF66FF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  <a:effectLst/>
          </c:spPr>
          <c:invertIfNegative val="0"/>
          <c:errBars>
            <c:errBarType val="plus"/>
            <c:errValType val="cust"/>
            <c:noEndCap val="0"/>
            <c:plus>
              <c:numRef>
                <c:f>'SIPLYC FINAL'!$Z$25:$AE$25</c:f>
                <c:numCache>
                  <c:formatCode>General</c:formatCode>
                  <c:ptCount val="6"/>
                  <c:pt idx="0">
                    <c:v>2.3242588459574907</c:v>
                  </c:pt>
                  <c:pt idx="1">
                    <c:v>2.9959455863641811</c:v>
                  </c:pt>
                  <c:pt idx="2">
                    <c:v>1.9148285190008854</c:v>
                  </c:pt>
                  <c:pt idx="3">
                    <c:v>2.4514146750681221</c:v>
                  </c:pt>
                  <c:pt idx="4">
                    <c:v>3.6915897221908689</c:v>
                  </c:pt>
                  <c:pt idx="5">
                    <c:v>3.5529878303540925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multiLvlStrRef>
              <c:f>'SIPLYC FINAL'!$Z$16:$AE$17</c:f>
              <c:multiLvlStrCache>
                <c:ptCount val="6"/>
                <c:lvl>
                  <c:pt idx="0">
                    <c:v>Encoding</c:v>
                  </c:pt>
                  <c:pt idx="1">
                    <c:v>Test</c:v>
                  </c:pt>
                  <c:pt idx="2">
                    <c:v>Encoding</c:v>
                  </c:pt>
                  <c:pt idx="3">
                    <c:v>Test</c:v>
                  </c:pt>
                  <c:pt idx="4">
                    <c:v>Letter</c:v>
                  </c:pt>
                  <c:pt idx="5">
                    <c:v>Word</c:v>
                  </c:pt>
                </c:lvl>
                <c:lvl>
                  <c:pt idx="0">
                    <c:v>Letter</c:v>
                  </c:pt>
                  <c:pt idx="2">
                    <c:v>Word</c:v>
                  </c:pt>
                  <c:pt idx="4">
                    <c:v>Vocalization</c:v>
                  </c:pt>
                </c:lvl>
              </c:multiLvlStrCache>
            </c:multiLvlStrRef>
          </c:cat>
          <c:val>
            <c:numRef>
              <c:f>'SIPLYC FINAL'!$Z$21:$AE$21</c:f>
              <c:numCache>
                <c:formatCode>0.000</c:formatCode>
                <c:ptCount val="6"/>
                <c:pt idx="0">
                  <c:v>81.846348589672147</c:v>
                </c:pt>
                <c:pt idx="1">
                  <c:v>69.601371520688517</c:v>
                </c:pt>
                <c:pt idx="2">
                  <c:v>87.834956778524571</c:v>
                </c:pt>
                <c:pt idx="3">
                  <c:v>74.650391984754108</c:v>
                </c:pt>
                <c:pt idx="4">
                  <c:v>87.563691649999996</c:v>
                </c:pt>
                <c:pt idx="5">
                  <c:v>87.303035732442311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706-4F74-91D4-1D1268F084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"/>
        <c:axId val="1232592207"/>
        <c:axId val="1231109791"/>
      </c:barChart>
      <c:catAx>
        <c:axId val="12325922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31109791"/>
        <c:crosses val="autoZero"/>
        <c:auto val="1"/>
        <c:lblAlgn val="ctr"/>
        <c:lblOffset val="100"/>
        <c:noMultiLvlLbl val="0"/>
      </c:catAx>
      <c:valAx>
        <c:axId val="1231109791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Arial Nova Cond" panose="020B0506020202020204" pitchFamily="34" charset="0"/>
                    <a:ea typeface="+mn-ea"/>
                    <a:cs typeface="+mn-cs"/>
                  </a:defRPr>
                </a:pPr>
                <a:r>
                  <a:rPr lang="en-US" sz="1400" b="1" dirty="0" smtClean="0"/>
                  <a:t>Non omitted (%)</a:t>
                </a:r>
                <a:endParaRPr lang="en-US" sz="1400" b="1" dirty="0"/>
              </a:p>
            </c:rich>
          </c:tx>
          <c:layout>
            <c:manualLayout>
              <c:xMode val="edge"/>
              <c:yMode val="edge"/>
              <c:x val="4.6189998520228901E-3"/>
              <c:y val="2.7425608174877644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/>
                  </a:solidFill>
                  <a:latin typeface="Arial Nova Cond" panose="020B050602020202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 Nova Cond" panose="020B0506020202020204" pitchFamily="34" charset="0"/>
                <a:ea typeface="+mn-ea"/>
                <a:cs typeface="+mn-cs"/>
              </a:defRPr>
            </a:pPr>
            <a:endParaRPr lang="en-US"/>
          </a:p>
        </c:txPr>
        <c:crossAx val="1232592207"/>
        <c:crosses val="autoZero"/>
        <c:crossBetween val="between"/>
        <c:majorUnit val="5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4523510359218814E-2"/>
          <c:y val="0.95892591194072674"/>
          <c:w val="0.9"/>
          <c:h val="4.10740880592733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Arial Nova Cond" panose="020B0506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9048528755635641"/>
          <c:y val="7.5213634719087569E-2"/>
          <c:w val="0.76646938327782943"/>
          <c:h val="0.664616103578381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'SIPLYC FINAL'!$S$58:$T$58</c:f>
              <c:strCache>
                <c:ptCount val="2"/>
                <c:pt idx="0">
                  <c:v>2años</c:v>
                </c:pt>
                <c:pt idx="1">
                  <c:v>Control</c:v>
                </c:pt>
              </c:strCache>
            </c:strRef>
          </c:tx>
          <c:spPr>
            <a:solidFill>
              <a:srgbClr val="00FFFF"/>
            </a:solidFill>
            <a:ln>
              <a:solidFill>
                <a:schemeClr val="tx1"/>
              </a:solidFill>
            </a:ln>
            <a:effectLst/>
          </c:spPr>
          <c:invertIfNegative val="0"/>
          <c:errBars>
            <c:errBarType val="plus"/>
            <c:errValType val="cust"/>
            <c:noEndCap val="0"/>
            <c:plus>
              <c:numRef>
                <c:f>'SIPLYC FINAL'!$U$65:$X$65</c:f>
                <c:numCache>
                  <c:formatCode>General</c:formatCode>
                  <c:ptCount val="4"/>
                  <c:pt idx="0">
                    <c:v>0.75700395056950476</c:v>
                  </c:pt>
                  <c:pt idx="1">
                    <c:v>3.5610721220654331</c:v>
                  </c:pt>
                  <c:pt idx="2">
                    <c:v>0.97289340578219929</c:v>
                  </c:pt>
                  <c:pt idx="3">
                    <c:v>3.238228770316717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multiLvlStrRef>
              <c:f>'SIPLYC FINAL'!$U$56:$X$57</c:f>
              <c:multiLvlStrCache>
                <c:ptCount val="4"/>
                <c:lvl>
                  <c:pt idx="0">
                    <c:v>Enseñanza</c:v>
                  </c:pt>
                  <c:pt idx="1">
                    <c:v>Test</c:v>
                  </c:pt>
                  <c:pt idx="2">
                    <c:v>Enseñanza</c:v>
                  </c:pt>
                  <c:pt idx="3">
                    <c:v>Test</c:v>
                  </c:pt>
                </c:lvl>
                <c:lvl>
                  <c:pt idx="0">
                    <c:v>Letra</c:v>
                  </c:pt>
                  <c:pt idx="2">
                    <c:v>Palabra</c:v>
                  </c:pt>
                </c:lvl>
              </c:multiLvlStrCache>
            </c:multiLvlStrRef>
          </c:cat>
          <c:val>
            <c:numRef>
              <c:f>'SIPLYC FINAL'!$U$58:$X$58</c:f>
              <c:numCache>
                <c:formatCode>General</c:formatCode>
                <c:ptCount val="4"/>
                <c:pt idx="0">
                  <c:v>97.754609888780507</c:v>
                </c:pt>
                <c:pt idx="1">
                  <c:v>58.898662313902442</c:v>
                </c:pt>
                <c:pt idx="2">
                  <c:v>97.83401593414635</c:v>
                </c:pt>
                <c:pt idx="3">
                  <c:v>59.022762142682929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DD-4AF2-8ED2-4EC482B7DD26}"/>
            </c:ext>
          </c:extLst>
        </c:ser>
        <c:ser>
          <c:idx val="1"/>
          <c:order val="1"/>
          <c:tx>
            <c:strRef>
              <c:f>'SIPLYC FINAL'!$S$59:$T$59</c:f>
              <c:strCache>
                <c:ptCount val="2"/>
                <c:pt idx="0">
                  <c:v>2años</c:v>
                </c:pt>
                <c:pt idx="1">
                  <c:v>Estudio</c:v>
                </c:pt>
              </c:strCache>
            </c:strRef>
          </c:tx>
          <c:spPr>
            <a:pattFill prst="smCheck">
              <a:fgClr>
                <a:srgbClr val="00FFFF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  <a:effectLst/>
          </c:spPr>
          <c:invertIfNegative val="0"/>
          <c:errBars>
            <c:errBarType val="plus"/>
            <c:errValType val="cust"/>
            <c:noEndCap val="0"/>
            <c:plus>
              <c:numRef>
                <c:f>'SIPLYC FINAL'!$U$66:$X$66</c:f>
                <c:numCache>
                  <c:formatCode>General</c:formatCode>
                  <c:ptCount val="4"/>
                  <c:pt idx="0">
                    <c:v>2.9656831264280124</c:v>
                  </c:pt>
                  <c:pt idx="1">
                    <c:v>3.7537481312212537</c:v>
                  </c:pt>
                  <c:pt idx="2">
                    <c:v>1.9092420158497547</c:v>
                  </c:pt>
                  <c:pt idx="3">
                    <c:v>2.9582091564366411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multiLvlStrRef>
              <c:f>'SIPLYC FINAL'!$U$56:$X$57</c:f>
              <c:multiLvlStrCache>
                <c:ptCount val="4"/>
                <c:lvl>
                  <c:pt idx="0">
                    <c:v>Enseñanza</c:v>
                  </c:pt>
                  <c:pt idx="1">
                    <c:v>Test</c:v>
                  </c:pt>
                  <c:pt idx="2">
                    <c:v>Enseñanza</c:v>
                  </c:pt>
                  <c:pt idx="3">
                    <c:v>Test</c:v>
                  </c:pt>
                </c:lvl>
                <c:lvl>
                  <c:pt idx="0">
                    <c:v>Letra</c:v>
                  </c:pt>
                  <c:pt idx="2">
                    <c:v>Palabra</c:v>
                  </c:pt>
                </c:lvl>
              </c:multiLvlStrCache>
            </c:multiLvlStrRef>
          </c:cat>
          <c:val>
            <c:numRef>
              <c:f>'SIPLYC FINAL'!$U$59:$X$59</c:f>
              <c:numCache>
                <c:formatCode>General</c:formatCode>
                <c:ptCount val="4"/>
                <c:pt idx="0">
                  <c:v>88.033093740566017</c:v>
                </c:pt>
                <c:pt idx="1">
                  <c:v>60.684195260000003</c:v>
                </c:pt>
                <c:pt idx="2">
                  <c:v>93.851354013773573</c:v>
                </c:pt>
                <c:pt idx="3">
                  <c:v>60.4440830543396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9DD-4AF2-8ED2-4EC482B7DD26}"/>
            </c:ext>
          </c:extLst>
        </c:ser>
        <c:ser>
          <c:idx val="2"/>
          <c:order val="2"/>
          <c:tx>
            <c:strRef>
              <c:f>'SIPLYC FINAL'!$S$60:$T$60</c:f>
              <c:strCache>
                <c:ptCount val="2"/>
                <c:pt idx="0">
                  <c:v>4 años</c:v>
                </c:pt>
                <c:pt idx="1">
                  <c:v>Control</c:v>
                </c:pt>
              </c:strCache>
            </c:strRef>
          </c:tx>
          <c:spPr>
            <a:solidFill>
              <a:srgbClr val="FF66FF"/>
            </a:solidFill>
            <a:ln>
              <a:solidFill>
                <a:schemeClr val="tx1"/>
              </a:solidFill>
            </a:ln>
            <a:effectLst/>
          </c:spPr>
          <c:invertIfNegative val="0"/>
          <c:errBars>
            <c:errBarType val="plus"/>
            <c:errValType val="cust"/>
            <c:noEndCap val="0"/>
            <c:plus>
              <c:numRef>
                <c:f>'SIPLYC FINAL'!$U$67:$X$67</c:f>
                <c:numCache>
                  <c:formatCode>General</c:formatCode>
                  <c:ptCount val="4"/>
                  <c:pt idx="0">
                    <c:v>0.38584598690111288</c:v>
                  </c:pt>
                  <c:pt idx="1">
                    <c:v>2.2983626546000222</c:v>
                  </c:pt>
                  <c:pt idx="2">
                    <c:v>0.18784839950808704</c:v>
                  </c:pt>
                  <c:pt idx="3">
                    <c:v>1.9314601994277192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multiLvlStrRef>
              <c:f>'SIPLYC FINAL'!$U$56:$X$57</c:f>
              <c:multiLvlStrCache>
                <c:ptCount val="4"/>
                <c:lvl>
                  <c:pt idx="0">
                    <c:v>Enseñanza</c:v>
                  </c:pt>
                  <c:pt idx="1">
                    <c:v>Test</c:v>
                  </c:pt>
                  <c:pt idx="2">
                    <c:v>Enseñanza</c:v>
                  </c:pt>
                  <c:pt idx="3">
                    <c:v>Test</c:v>
                  </c:pt>
                </c:lvl>
                <c:lvl>
                  <c:pt idx="0">
                    <c:v>Letra</c:v>
                  </c:pt>
                  <c:pt idx="2">
                    <c:v>Palabra</c:v>
                  </c:pt>
                </c:lvl>
              </c:multiLvlStrCache>
            </c:multiLvlStrRef>
          </c:cat>
          <c:val>
            <c:numRef>
              <c:f>'SIPLYC FINAL'!$U$60:$X$60</c:f>
              <c:numCache>
                <c:formatCode>General</c:formatCode>
                <c:ptCount val="4"/>
                <c:pt idx="0">
                  <c:v>99.15313240691178</c:v>
                </c:pt>
                <c:pt idx="1">
                  <c:v>71.420864674705868</c:v>
                </c:pt>
                <c:pt idx="2">
                  <c:v>99.463015409514696</c:v>
                </c:pt>
                <c:pt idx="3">
                  <c:v>79.935415418529388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9DD-4AF2-8ED2-4EC482B7DD26}"/>
            </c:ext>
          </c:extLst>
        </c:ser>
        <c:ser>
          <c:idx val="3"/>
          <c:order val="3"/>
          <c:tx>
            <c:strRef>
              <c:f>'SIPLYC FINAL'!$S$61:$T$61</c:f>
              <c:strCache>
                <c:ptCount val="2"/>
                <c:pt idx="0">
                  <c:v>4 años</c:v>
                </c:pt>
                <c:pt idx="1">
                  <c:v>Estudio</c:v>
                </c:pt>
              </c:strCache>
            </c:strRef>
          </c:tx>
          <c:spPr>
            <a:pattFill prst="smCheck">
              <a:fgClr>
                <a:srgbClr val="FF66FF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  <a:effectLst/>
          </c:spPr>
          <c:invertIfNegative val="0"/>
          <c:errBars>
            <c:errBarType val="plus"/>
            <c:errValType val="cust"/>
            <c:noEndCap val="0"/>
            <c:plus>
              <c:numRef>
                <c:f>'SIPLYC FINAL'!$U$68:$X$68</c:f>
                <c:numCache>
                  <c:formatCode>General</c:formatCode>
                  <c:ptCount val="4"/>
                  <c:pt idx="0">
                    <c:v>0.99064807335054372</c:v>
                  </c:pt>
                  <c:pt idx="1">
                    <c:v>2.7887014347436305</c:v>
                  </c:pt>
                  <c:pt idx="2">
                    <c:v>0.48175884063085644</c:v>
                  </c:pt>
                  <c:pt idx="3">
                    <c:v>1.9985915072206606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multiLvlStrRef>
              <c:f>'SIPLYC FINAL'!$U$56:$X$57</c:f>
              <c:multiLvlStrCache>
                <c:ptCount val="4"/>
                <c:lvl>
                  <c:pt idx="0">
                    <c:v>Enseñanza</c:v>
                  </c:pt>
                  <c:pt idx="1">
                    <c:v>Test</c:v>
                  </c:pt>
                  <c:pt idx="2">
                    <c:v>Enseñanza</c:v>
                  </c:pt>
                  <c:pt idx="3">
                    <c:v>Test</c:v>
                  </c:pt>
                </c:lvl>
                <c:lvl>
                  <c:pt idx="0">
                    <c:v>Letra</c:v>
                  </c:pt>
                  <c:pt idx="2">
                    <c:v>Palabra</c:v>
                  </c:pt>
                </c:lvl>
              </c:multiLvlStrCache>
            </c:multiLvlStrRef>
          </c:cat>
          <c:val>
            <c:numRef>
              <c:f>'SIPLYC FINAL'!$U$61:$X$61</c:f>
              <c:numCache>
                <c:formatCode>General</c:formatCode>
                <c:ptCount val="4"/>
                <c:pt idx="0">
                  <c:v>97.946265938032781</c:v>
                </c:pt>
                <c:pt idx="1">
                  <c:v>64.364285398524586</c:v>
                </c:pt>
                <c:pt idx="2">
                  <c:v>99.225475585245903</c:v>
                </c:pt>
                <c:pt idx="3">
                  <c:v>77.398461125409852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9DD-4AF2-8ED2-4EC482B7DD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"/>
        <c:axId val="1232592207"/>
        <c:axId val="1231109791"/>
      </c:barChart>
      <c:catAx>
        <c:axId val="1232592207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231109791"/>
        <c:crosses val="autoZero"/>
        <c:auto val="1"/>
        <c:lblAlgn val="ctr"/>
        <c:lblOffset val="100"/>
        <c:noMultiLvlLbl val="0"/>
      </c:catAx>
      <c:valAx>
        <c:axId val="1231109791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 Nova Cond" panose="020B0506020202020204" pitchFamily="34" charset="0"/>
                <a:ea typeface="+mn-ea"/>
                <a:cs typeface="+mn-cs"/>
              </a:defRPr>
            </a:pPr>
            <a:endParaRPr lang="en-US"/>
          </a:p>
        </c:txPr>
        <c:crossAx val="1232592207"/>
        <c:crosses val="autoZero"/>
        <c:crossBetween val="between"/>
        <c:majorUnit val="50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3233431000230018"/>
          <c:y val="6.6822612085769978E-2"/>
          <c:w val="0.75773093821363724"/>
          <c:h val="0.7063494623655913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'SIPLYC FINAL'!$T$100</c:f>
              <c:strCache>
                <c:ptCount val="1"/>
                <c:pt idx="0">
                  <c:v>Control</c:v>
                </c:pt>
              </c:strCache>
            </c:strRef>
          </c:tx>
          <c:spPr>
            <a:solidFill>
              <a:srgbClr val="00FFFF"/>
            </a:solidFill>
            <a:ln>
              <a:solidFill>
                <a:schemeClr val="tx1"/>
              </a:solidFill>
            </a:ln>
            <a:effectLst/>
          </c:spPr>
          <c:invertIfNegative val="0"/>
          <c:errBars>
            <c:errBarType val="plus"/>
            <c:errValType val="cust"/>
            <c:noEndCap val="0"/>
            <c:plus>
              <c:numRef>
                <c:f>'SIPLYC FINAL'!$U$106:$V$106</c:f>
                <c:numCache>
                  <c:formatCode>General</c:formatCode>
                  <c:ptCount val="2"/>
                  <c:pt idx="0">
                    <c:v>10.095085413619222</c:v>
                  </c:pt>
                  <c:pt idx="1">
                    <c:v>9.058731621079561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'SIPLYC FINAL'!$U$99:$V$99</c:f>
              <c:strCache>
                <c:ptCount val="2"/>
                <c:pt idx="0">
                  <c:v>Letra</c:v>
                </c:pt>
                <c:pt idx="1">
                  <c:v>Palabra</c:v>
                </c:pt>
              </c:strCache>
            </c:strRef>
          </c:cat>
          <c:val>
            <c:numRef>
              <c:f>'SIPLYC FINAL'!$U$100:$V$100</c:f>
              <c:numCache>
                <c:formatCode>General</c:formatCode>
                <c:ptCount val="2"/>
                <c:pt idx="0">
                  <c:v>62.115384614999996</c:v>
                </c:pt>
                <c:pt idx="1">
                  <c:v>65.661064425999996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28-4C64-9C6B-435464D51F79}"/>
            </c:ext>
          </c:extLst>
        </c:ser>
        <c:ser>
          <c:idx val="1"/>
          <c:order val="1"/>
          <c:tx>
            <c:strRef>
              <c:f>'SIPLYC FINAL'!$T$101</c:f>
              <c:strCache>
                <c:ptCount val="1"/>
                <c:pt idx="0">
                  <c:v>Estudio</c:v>
                </c:pt>
              </c:strCache>
            </c:strRef>
          </c:tx>
          <c:spPr>
            <a:pattFill prst="smCheck">
              <a:fgClr>
                <a:srgbClr val="00FFFF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  <a:effectLst/>
          </c:spPr>
          <c:invertIfNegative val="0"/>
          <c:errBars>
            <c:errBarType val="plus"/>
            <c:errValType val="cust"/>
            <c:noEndCap val="0"/>
            <c:plus>
              <c:numRef>
                <c:f>'SIPLYC FINAL'!$U$107:$V$107</c:f>
                <c:numCache>
                  <c:formatCode>General</c:formatCode>
                  <c:ptCount val="2"/>
                  <c:pt idx="0">
                    <c:v>9.1037116566439451</c:v>
                  </c:pt>
                  <c:pt idx="1">
                    <c:v>7.2948974701933276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'SIPLYC FINAL'!$U$99:$V$99</c:f>
              <c:strCache>
                <c:ptCount val="2"/>
                <c:pt idx="0">
                  <c:v>Letra</c:v>
                </c:pt>
                <c:pt idx="1">
                  <c:v>Palabra</c:v>
                </c:pt>
              </c:strCache>
            </c:strRef>
          </c:cat>
          <c:val>
            <c:numRef>
              <c:f>'SIPLYC FINAL'!$U$101:$V$101</c:f>
              <c:numCache>
                <c:formatCode>General</c:formatCode>
                <c:ptCount val="2"/>
                <c:pt idx="0">
                  <c:v>63.88034188066667</c:v>
                </c:pt>
                <c:pt idx="1">
                  <c:v>62.130900349374997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D28-4C64-9C6B-435464D51F79}"/>
            </c:ext>
          </c:extLst>
        </c:ser>
        <c:ser>
          <c:idx val="2"/>
          <c:order val="2"/>
          <c:tx>
            <c:strRef>
              <c:f>'SIPLYC FINAL'!$T$102</c:f>
              <c:strCache>
                <c:ptCount val="1"/>
                <c:pt idx="0">
                  <c:v>Control</c:v>
                </c:pt>
              </c:strCache>
            </c:strRef>
          </c:tx>
          <c:spPr>
            <a:solidFill>
              <a:srgbClr val="FF66FF"/>
            </a:solidFill>
            <a:ln>
              <a:solidFill>
                <a:schemeClr val="tx1"/>
              </a:solidFill>
            </a:ln>
            <a:effectLst/>
          </c:spPr>
          <c:invertIfNegative val="0"/>
          <c:errBars>
            <c:errBarType val="plus"/>
            <c:errValType val="cust"/>
            <c:noEndCap val="0"/>
            <c:plus>
              <c:numRef>
                <c:f>'SIPLYC FINAL'!$U$108:$V$108</c:f>
                <c:numCache>
                  <c:formatCode>General</c:formatCode>
                  <c:ptCount val="2"/>
                  <c:pt idx="0">
                    <c:v>3.9135558186975858</c:v>
                  </c:pt>
                  <c:pt idx="1">
                    <c:v>2.6265564026715289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'SIPLYC FINAL'!$U$99:$V$99</c:f>
              <c:strCache>
                <c:ptCount val="2"/>
                <c:pt idx="0">
                  <c:v>Letra</c:v>
                </c:pt>
                <c:pt idx="1">
                  <c:v>Palabra</c:v>
                </c:pt>
              </c:strCache>
            </c:strRef>
          </c:cat>
          <c:val>
            <c:numRef>
              <c:f>'SIPLYC FINAL'!$U$102:$V$102</c:f>
              <c:numCache>
                <c:formatCode>General</c:formatCode>
                <c:ptCount val="2"/>
                <c:pt idx="0">
                  <c:v>64.835946552222225</c:v>
                </c:pt>
                <c:pt idx="1">
                  <c:v>78.816628194074084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D28-4C64-9C6B-435464D51F79}"/>
            </c:ext>
          </c:extLst>
        </c:ser>
        <c:ser>
          <c:idx val="3"/>
          <c:order val="3"/>
          <c:tx>
            <c:strRef>
              <c:f>'SIPLYC FINAL'!$T$103</c:f>
              <c:strCache>
                <c:ptCount val="1"/>
                <c:pt idx="0">
                  <c:v>Estudio</c:v>
                </c:pt>
              </c:strCache>
            </c:strRef>
          </c:tx>
          <c:spPr>
            <a:pattFill prst="smCheck">
              <a:fgClr>
                <a:srgbClr val="FF66FF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  <a:effectLst/>
          </c:spPr>
          <c:invertIfNegative val="0"/>
          <c:errBars>
            <c:errBarType val="plus"/>
            <c:errValType val="cust"/>
            <c:noEndCap val="0"/>
            <c:plus>
              <c:numRef>
                <c:f>'SIPLYC FINAL'!$U$109:$V$109</c:f>
                <c:numCache>
                  <c:formatCode>General</c:formatCode>
                  <c:ptCount val="2"/>
                  <c:pt idx="0">
                    <c:v>4.3708386629905069</c:v>
                  </c:pt>
                  <c:pt idx="1">
                    <c:v>3.4301626924546698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'SIPLYC FINAL'!$U$99:$V$99</c:f>
              <c:strCache>
                <c:ptCount val="2"/>
                <c:pt idx="0">
                  <c:v>Letra</c:v>
                </c:pt>
                <c:pt idx="1">
                  <c:v>Palabra</c:v>
                </c:pt>
              </c:strCache>
            </c:strRef>
          </c:cat>
          <c:val>
            <c:numRef>
              <c:f>'SIPLYC FINAL'!$U$103:$V$103</c:f>
              <c:numCache>
                <c:formatCode>General</c:formatCode>
                <c:ptCount val="2"/>
                <c:pt idx="0">
                  <c:v>66.473458458749988</c:v>
                </c:pt>
                <c:pt idx="1">
                  <c:v>77.21169776666666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D28-4C64-9C6B-435464D51F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1"/>
        <c:axId val="1926973807"/>
        <c:axId val="1925187999"/>
      </c:barChart>
      <c:catAx>
        <c:axId val="1926973807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925187999"/>
        <c:crosses val="autoZero"/>
        <c:auto val="1"/>
        <c:lblAlgn val="ctr"/>
        <c:lblOffset val="100"/>
        <c:noMultiLvlLbl val="0"/>
      </c:catAx>
      <c:valAx>
        <c:axId val="19251879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Arial Nova Cond Light" panose="020B0306020202020204" pitchFamily="34" charset="0"/>
                <a:ea typeface="+mn-ea"/>
                <a:cs typeface="+mn-cs"/>
              </a:defRPr>
            </a:pPr>
            <a:endParaRPr lang="en-US"/>
          </a:p>
        </c:txPr>
        <c:crossAx val="1926973807"/>
        <c:crosses val="autoZero"/>
        <c:crossBetween val="between"/>
        <c:majorUnit val="50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132201525828876"/>
          <c:y val="6.9185576317831704E-2"/>
          <c:w val="0.65624776350129543"/>
          <c:h val="0.715162037037037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'SIPLYC FINAL'!$S$72:$T$72</c:f>
              <c:strCache>
                <c:ptCount val="2"/>
                <c:pt idx="0">
                  <c:v>4 años</c:v>
                </c:pt>
                <c:pt idx="1">
                  <c:v>Control</c:v>
                </c:pt>
              </c:strCache>
            </c:strRef>
          </c:tx>
          <c:spPr>
            <a:solidFill>
              <a:srgbClr val="FF66FF"/>
            </a:solidFill>
            <a:ln>
              <a:solidFill>
                <a:schemeClr val="tx1"/>
              </a:solidFill>
            </a:ln>
            <a:effectLst/>
          </c:spPr>
          <c:invertIfNegative val="0"/>
          <c:errBars>
            <c:errBarType val="plus"/>
            <c:errValType val="cust"/>
            <c:noEndCap val="0"/>
            <c:plus>
              <c:numRef>
                <c:f>'SIPLYC FINAL'!$U$76:$V$76</c:f>
                <c:numCache>
                  <c:formatCode>General</c:formatCode>
                  <c:ptCount val="2"/>
                  <c:pt idx="0">
                    <c:v>1.8590051744003206</c:v>
                  </c:pt>
                  <c:pt idx="1">
                    <c:v>1.7432584739665427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'SIPLYC FINAL'!$U$71:$V$71</c:f>
              <c:strCache>
                <c:ptCount val="2"/>
                <c:pt idx="0">
                  <c:v>Letra</c:v>
                </c:pt>
                <c:pt idx="1">
                  <c:v>Palabra</c:v>
                </c:pt>
              </c:strCache>
            </c:strRef>
          </c:cat>
          <c:val>
            <c:numRef>
              <c:f>'SIPLYC FINAL'!$U$72:$V$72</c:f>
              <c:numCache>
                <c:formatCode>General</c:formatCode>
                <c:ptCount val="2"/>
                <c:pt idx="0">
                  <c:v>93.719405594393933</c:v>
                </c:pt>
                <c:pt idx="1">
                  <c:v>94.222943722727265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00-4571-AB89-DFE7F8C3BC28}"/>
            </c:ext>
          </c:extLst>
        </c:ser>
        <c:ser>
          <c:idx val="1"/>
          <c:order val="1"/>
          <c:tx>
            <c:strRef>
              <c:f>'SIPLYC FINAL'!$S$73:$T$73</c:f>
              <c:strCache>
                <c:ptCount val="2"/>
                <c:pt idx="0">
                  <c:v>4 años</c:v>
                </c:pt>
                <c:pt idx="1">
                  <c:v>Estudio</c:v>
                </c:pt>
              </c:strCache>
            </c:strRef>
          </c:tx>
          <c:spPr>
            <a:pattFill prst="smCheck">
              <a:fgClr>
                <a:srgbClr val="FF66FF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  <a:effectLst/>
          </c:spPr>
          <c:invertIfNegative val="0"/>
          <c:errBars>
            <c:errBarType val="plus"/>
            <c:errValType val="cust"/>
            <c:noEndCap val="0"/>
            <c:plus>
              <c:numRef>
                <c:f>'SIPLYC FINAL'!$U$77:$V$77</c:f>
                <c:numCache>
                  <c:formatCode>General</c:formatCode>
                  <c:ptCount val="2"/>
                  <c:pt idx="0">
                    <c:v>3.6915897221908689</c:v>
                  </c:pt>
                  <c:pt idx="1">
                    <c:v>3.5529878303540925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'SIPLYC FINAL'!$U$71:$V$71</c:f>
              <c:strCache>
                <c:ptCount val="2"/>
                <c:pt idx="0">
                  <c:v>Letra</c:v>
                </c:pt>
                <c:pt idx="1">
                  <c:v>Palabra</c:v>
                </c:pt>
              </c:strCache>
            </c:strRef>
          </c:cat>
          <c:val>
            <c:numRef>
              <c:f>'SIPLYC FINAL'!$U$73:$V$73</c:f>
              <c:numCache>
                <c:formatCode>General</c:formatCode>
                <c:ptCount val="2"/>
                <c:pt idx="0">
                  <c:v>87.563691649999996</c:v>
                </c:pt>
                <c:pt idx="1">
                  <c:v>87.303035732442311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200-4571-AB89-DFE7F8C3BC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1"/>
        <c:axId val="1926973807"/>
        <c:axId val="1925187999"/>
      </c:barChart>
      <c:catAx>
        <c:axId val="1926973807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925187999"/>
        <c:crosses val="autoZero"/>
        <c:auto val="1"/>
        <c:lblAlgn val="ctr"/>
        <c:lblOffset val="100"/>
        <c:noMultiLvlLbl val="0"/>
      </c:catAx>
      <c:valAx>
        <c:axId val="1925187999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Arial Nova Cond Light" panose="020B0306020202020204" pitchFamily="34" charset="0"/>
                <a:ea typeface="+mn-ea"/>
                <a:cs typeface="+mn-cs"/>
              </a:defRPr>
            </a:pPr>
            <a:endParaRPr lang="en-US"/>
          </a:p>
        </c:txPr>
        <c:crossAx val="1926973807"/>
        <c:crosses val="autoZero"/>
        <c:crossBetween val="between"/>
        <c:majorUnit val="50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1CA49-8243-E742-8487-FD79DE54B35E}" type="datetimeFigureOut">
              <a:rPr lang="fr-FR" smtClean="0"/>
              <a:t>28/03/2019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73BF4C-0AB0-8044-9DF2-53854F6B591F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0127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73BF4C-0AB0-8044-9DF2-53854F6B591F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06902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73BF4C-0AB0-8044-9DF2-53854F6B591F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27522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73BF4C-0AB0-8044-9DF2-53854F6B591F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20607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73BF4C-0AB0-8044-9DF2-53854F6B591F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15280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73BF4C-0AB0-8044-9DF2-53854F6B591F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20182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73BF4C-0AB0-8044-9DF2-53854F6B591F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66691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73BF4C-0AB0-8044-9DF2-53854F6B591F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88303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73BF4C-0AB0-8044-9DF2-53854F6B591F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9454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B373F79-4DAC-8C47-A649-DC9DB7D60C0F}" type="datetimeFigureOut">
              <a:rPr lang="fr-FR" smtClean="0"/>
              <a:t>28/03/2019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D8D8919-9A34-974B-9F24-221CEE11233F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6674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B373F79-4DAC-8C47-A649-DC9DB7D60C0F}" type="datetimeFigureOut">
              <a:rPr lang="fr-FR" smtClean="0"/>
              <a:t>28/03/2019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D8D8919-9A34-974B-9F24-221CEE11233F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7631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B373F79-4DAC-8C47-A649-DC9DB7D60C0F}" type="datetimeFigureOut">
              <a:rPr lang="fr-FR" smtClean="0"/>
              <a:t>28/03/2019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D8D8919-9A34-974B-9F24-221CEE11233F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2858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B373F79-4DAC-8C47-A649-DC9DB7D60C0F}" type="datetimeFigureOut">
              <a:rPr lang="fr-FR" smtClean="0"/>
              <a:t>28/03/2019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D8D8919-9A34-974B-9F24-221CEE11233F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7165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B373F79-4DAC-8C47-A649-DC9DB7D60C0F}" type="datetimeFigureOut">
              <a:rPr lang="fr-FR" smtClean="0"/>
              <a:t>28/03/2019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D8D8919-9A34-974B-9F24-221CEE11233F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9743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B373F79-4DAC-8C47-A649-DC9DB7D60C0F}" type="datetimeFigureOut">
              <a:rPr lang="fr-FR" smtClean="0"/>
              <a:t>28/03/2019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D8D8919-9A34-974B-9F24-221CEE11233F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1597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B373F79-4DAC-8C47-A649-DC9DB7D60C0F}" type="datetimeFigureOut">
              <a:rPr lang="fr-FR" smtClean="0"/>
              <a:t>28/03/2019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D8D8919-9A34-974B-9F24-221CEE11233F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5328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B373F79-4DAC-8C47-A649-DC9DB7D60C0F}" type="datetimeFigureOut">
              <a:rPr lang="fr-FR" smtClean="0"/>
              <a:t>28/03/2019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D8D8919-9A34-974B-9F24-221CEE11233F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0002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B373F79-4DAC-8C47-A649-DC9DB7D60C0F}" type="datetimeFigureOut">
              <a:rPr lang="fr-FR" smtClean="0"/>
              <a:t>28/03/2019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D8D8919-9A34-974B-9F24-221CEE11233F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4436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B373F79-4DAC-8C47-A649-DC9DB7D60C0F}" type="datetimeFigureOut">
              <a:rPr lang="fr-FR" smtClean="0"/>
              <a:t>28/03/2019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D8D8919-9A34-974B-9F24-221CEE11233F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0743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B373F79-4DAC-8C47-A649-DC9DB7D60C0F}" type="datetimeFigureOut">
              <a:rPr lang="fr-FR" smtClean="0"/>
              <a:t>28/03/2019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D8D8919-9A34-974B-9F24-221CEE11233F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6888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373F79-4DAC-8C47-A649-DC9DB7D60C0F}" type="datetimeFigureOut">
              <a:rPr lang="fr-FR" smtClean="0"/>
              <a:t>28/03/2019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8D8919-9A34-974B-9F24-221CEE11233F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1134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2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147C4CF5-EB09-8041-9152-77FE556E97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82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8A24C220-7575-5543-AC3E-999699ABB8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Espace réservé du contenu 5">
            <a:extLst>
              <a:ext uri="{FF2B5EF4-FFF2-40B4-BE49-F238E27FC236}">
                <a16:creationId xmlns:a16="http://schemas.microsoft.com/office/drawing/2014/main" id="{1899A044-F0C0-9B47-BC58-74AED0EDE939}"/>
              </a:ext>
            </a:extLst>
          </p:cNvPr>
          <p:cNvSpPr txBox="1">
            <a:spLocks/>
          </p:cNvSpPr>
          <p:nvPr/>
        </p:nvSpPr>
        <p:spPr>
          <a:xfrm>
            <a:off x="349387" y="1073217"/>
            <a:ext cx="8435280" cy="54923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b="1" i="0" kern="1200" cap="all">
                <a:solidFill>
                  <a:schemeClr val="tx1"/>
                </a:solidFill>
                <a:latin typeface="Arial Unicode MS"/>
                <a:ea typeface="+mn-ea"/>
                <a:cs typeface="Arial Unicode M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2F6165"/>
                </a:solidFill>
                <a:latin typeface="Arial Unicode MS"/>
                <a:ea typeface="+mn-ea"/>
                <a:cs typeface="Arial Unicode M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2F6165"/>
                </a:solidFill>
                <a:latin typeface="Arial Unicode MS"/>
                <a:ea typeface="+mn-ea"/>
                <a:cs typeface="Arial Unicode M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2F6165"/>
                </a:solidFill>
                <a:latin typeface="Arial Unicode MS"/>
                <a:ea typeface="+mn-ea"/>
                <a:cs typeface="Arial Unicode M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2F6165"/>
                </a:solidFill>
                <a:latin typeface="Arial Unicode MS"/>
                <a:ea typeface="+mn-ea"/>
                <a:cs typeface="Arial Unicode M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Font typeface="Arial"/>
              <a:buNone/>
            </a:pPr>
            <a:endParaRPr lang="fr-FR" sz="1400" b="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upo 18"/>
          <p:cNvGrpSpPr/>
          <p:nvPr/>
        </p:nvGrpSpPr>
        <p:grpSpPr>
          <a:xfrm>
            <a:off x="390223" y="1066233"/>
            <a:ext cx="8585824" cy="2700794"/>
            <a:chOff x="390223" y="1066233"/>
            <a:chExt cx="8585824" cy="2700794"/>
          </a:xfrm>
        </p:grpSpPr>
        <p:sp>
          <p:nvSpPr>
            <p:cNvPr id="4" name="CuadroTexto 3"/>
            <p:cNvSpPr txBox="1"/>
            <p:nvPr/>
          </p:nvSpPr>
          <p:spPr>
            <a:xfrm>
              <a:off x="429492" y="1066233"/>
              <a:ext cx="8355176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s-CL" sz="2000" dirty="0" smtClean="0">
                  <a:solidFill>
                    <a:srgbClr val="00587E"/>
                  </a:solidFill>
                  <a:latin typeface="Arial Rounded MT Bold" panose="020F0704030504030204" pitchFamily="34" charset="0"/>
                </a:rPr>
                <a:t>EDUCATION AND HEALTH INFLUENCE EARLY DEVELOPMENT</a:t>
              </a:r>
              <a:endParaRPr lang="en-US" sz="2000" dirty="0">
                <a:solidFill>
                  <a:srgbClr val="00587E"/>
                </a:solidFill>
                <a:latin typeface="Arial Rounded MT Bold" panose="020F0704030504030204" pitchFamily="34" charset="0"/>
              </a:endParaRPr>
            </a:p>
          </p:txBody>
        </p:sp>
        <p:grpSp>
          <p:nvGrpSpPr>
            <p:cNvPr id="2" name="Grupo 1"/>
            <p:cNvGrpSpPr/>
            <p:nvPr/>
          </p:nvGrpSpPr>
          <p:grpSpPr>
            <a:xfrm>
              <a:off x="390223" y="2039508"/>
              <a:ext cx="8585824" cy="276999"/>
              <a:chOff x="390223" y="2744044"/>
              <a:chExt cx="8585824" cy="276999"/>
            </a:xfrm>
          </p:grpSpPr>
          <p:sp>
            <p:nvSpPr>
              <p:cNvPr id="5" name="CuadroTexto 4"/>
              <p:cNvSpPr txBox="1"/>
              <p:nvPr/>
            </p:nvSpPr>
            <p:spPr>
              <a:xfrm>
                <a:off x="390223" y="2744044"/>
                <a:ext cx="8585824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s-CL" b="1" dirty="0" smtClean="0">
                    <a:solidFill>
                      <a:srgbClr val="A50021"/>
                    </a:solidFill>
                  </a:rPr>
                  <a:t>FETUS</a:t>
                </a:r>
                <a:r>
                  <a:rPr lang="es-CL" b="1" dirty="0" smtClean="0"/>
                  <a:t> 	</a:t>
                </a:r>
                <a:r>
                  <a:rPr lang="es-CL" b="1" dirty="0" smtClean="0">
                    <a:solidFill>
                      <a:srgbClr val="00587E"/>
                    </a:solidFill>
                  </a:rPr>
                  <a:t>BIRTH</a:t>
                </a:r>
                <a:r>
                  <a:rPr lang="es-CL" b="1" dirty="0" smtClean="0"/>
                  <a:t>		</a:t>
                </a:r>
                <a:r>
                  <a:rPr lang="es-CL" b="1" dirty="0" smtClean="0">
                    <a:solidFill>
                      <a:srgbClr val="A50021"/>
                    </a:solidFill>
                  </a:rPr>
                  <a:t>PRESCHOOL</a:t>
                </a:r>
                <a:r>
                  <a:rPr lang="es-CL" b="1" dirty="0" smtClean="0"/>
                  <a:t>		</a:t>
                </a:r>
                <a:r>
                  <a:rPr lang="es-CL" b="1" dirty="0" smtClean="0">
                    <a:solidFill>
                      <a:srgbClr val="00587E"/>
                    </a:solidFill>
                  </a:rPr>
                  <a:t>SCHOOL</a:t>
                </a:r>
                <a:r>
                  <a:rPr lang="es-CL" b="1" dirty="0" smtClean="0"/>
                  <a:t>		</a:t>
                </a:r>
                <a:r>
                  <a:rPr lang="es-CL" b="1" dirty="0" smtClean="0">
                    <a:solidFill>
                      <a:srgbClr val="A50021"/>
                    </a:solidFill>
                  </a:rPr>
                  <a:t>COLLEGE</a:t>
                </a:r>
                <a:r>
                  <a:rPr lang="es-CL" b="1" dirty="0" smtClean="0"/>
                  <a:t>	</a:t>
                </a:r>
                <a:endParaRPr lang="en-US" b="1" dirty="0"/>
              </a:p>
            </p:txBody>
          </p:sp>
          <p:cxnSp>
            <p:nvCxnSpPr>
              <p:cNvPr id="8" name="Conector recto de flecha 7"/>
              <p:cNvCxnSpPr/>
              <p:nvPr/>
            </p:nvCxnSpPr>
            <p:spPr>
              <a:xfrm flipV="1">
                <a:off x="420936" y="3003887"/>
                <a:ext cx="8390659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CuadroTexto 8"/>
            <p:cNvSpPr txBox="1"/>
            <p:nvPr/>
          </p:nvSpPr>
          <p:spPr>
            <a:xfrm>
              <a:off x="420936" y="2564736"/>
              <a:ext cx="8390659" cy="2769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r>
                <a:rPr lang="es-CL" b="1" dirty="0" smtClean="0"/>
                <a:t>MOTHER EDUCATION</a:t>
              </a:r>
              <a:endParaRPr lang="en-US" b="1" dirty="0"/>
            </a:p>
          </p:txBody>
        </p:sp>
        <p:sp>
          <p:nvSpPr>
            <p:cNvPr id="11" name="CuadroTexto 10"/>
            <p:cNvSpPr txBox="1"/>
            <p:nvPr/>
          </p:nvSpPr>
          <p:spPr>
            <a:xfrm>
              <a:off x="3202236" y="3490028"/>
              <a:ext cx="5609359" cy="276999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s-CL" b="1" dirty="0" smtClean="0"/>
                <a:t>HIGH QUALITY SCHOOL EDUCATION</a:t>
              </a:r>
              <a:endParaRPr lang="en-US" b="1" dirty="0"/>
            </a:p>
          </p:txBody>
        </p:sp>
        <p:sp>
          <p:nvSpPr>
            <p:cNvPr id="12" name="CuadroTexto 11"/>
            <p:cNvSpPr txBox="1"/>
            <p:nvPr/>
          </p:nvSpPr>
          <p:spPr>
            <a:xfrm>
              <a:off x="420935" y="3017579"/>
              <a:ext cx="8390659" cy="276999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s-CL" b="1" dirty="0" smtClean="0"/>
                <a:t>HIGH QUALITY HEALTH EDUCATION</a:t>
              </a:r>
              <a:endParaRPr lang="en-US" b="1" dirty="0"/>
            </a:p>
          </p:txBody>
        </p:sp>
      </p:grpSp>
      <p:sp>
        <p:nvSpPr>
          <p:cNvPr id="13" name="CuadroTexto 12"/>
          <p:cNvSpPr txBox="1"/>
          <p:nvPr/>
        </p:nvSpPr>
        <p:spPr>
          <a:xfrm>
            <a:off x="407078" y="4220513"/>
            <a:ext cx="8330935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CL" sz="2400" b="1" dirty="0" smtClean="0">
                <a:solidFill>
                  <a:schemeClr val="bg2">
                    <a:lumMod val="25000"/>
                  </a:schemeClr>
                </a:solidFill>
              </a:rPr>
              <a:t>HEALTH &amp; EDUCATION INTEGRATED RESEARCH AGENDA</a:t>
            </a:r>
            <a:endParaRPr lang="en-US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407078" y="4681977"/>
            <a:ext cx="8330935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CL" sz="2400" b="1" dirty="0" smtClean="0">
                <a:solidFill>
                  <a:srgbClr val="C00000"/>
                </a:solidFill>
              </a:rPr>
              <a:t>OPEN SCIENCE 	</a:t>
            </a:r>
            <a:r>
              <a:rPr lang="es-CL" sz="2400" b="1" dirty="0" smtClean="0">
                <a:solidFill>
                  <a:srgbClr val="C00000"/>
                </a:solidFill>
              </a:rPr>
              <a:t>OPEN HEALTH		OPEN EDUCATION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407078" y="5188606"/>
            <a:ext cx="8330935" cy="7386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CL" sz="2400" b="1" dirty="0" smtClean="0">
                <a:solidFill>
                  <a:srgbClr val="C00000"/>
                </a:solidFill>
              </a:rPr>
              <a:t>IDEAS  LABORATORY </a:t>
            </a:r>
            <a:r>
              <a:rPr lang="es-CL" sz="2400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</a:t>
            </a:r>
            <a:r>
              <a:rPr lang="es-CL" sz="2400" b="1" dirty="0" smtClean="0">
                <a:solidFill>
                  <a:srgbClr val="C00000"/>
                </a:solidFill>
              </a:rPr>
              <a:t>  TRANSFER</a:t>
            </a:r>
          </a:p>
          <a:p>
            <a:pPr algn="ctr"/>
            <a:r>
              <a:rPr lang="es-CL" sz="2400" b="1" dirty="0" smtClean="0">
                <a:solidFill>
                  <a:srgbClr val="00587E"/>
                </a:solidFill>
              </a:rPr>
              <a:t>SUSTAINABLE</a:t>
            </a:r>
            <a:endParaRPr lang="en-US" sz="2400" b="1" dirty="0">
              <a:solidFill>
                <a:srgbClr val="00587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927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2">
            <a:extLst>
              <a:ext uri="{FF2B5EF4-FFF2-40B4-BE49-F238E27FC236}">
                <a16:creationId xmlns:a16="http://schemas.microsoft.com/office/drawing/2014/main" id="{147C4CF5-EB09-8041-9152-77FE556E97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127" y="7309792"/>
            <a:ext cx="1402872" cy="365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212" y="1663634"/>
            <a:ext cx="8041249" cy="3161832"/>
          </a:xfrm>
          <a:prstGeom prst="rect">
            <a:avLst/>
          </a:prstGeom>
        </p:spPr>
      </p:pic>
      <p:pic>
        <p:nvPicPr>
          <p:cNvPr id="68" name="Imagen 6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003" y="1603675"/>
            <a:ext cx="5170141" cy="3933928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6274356" y="1603675"/>
            <a:ext cx="2472896" cy="39703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s-CL" dirty="0" smtClean="0">
              <a:latin typeface="Comic Sans MS" panose="030F0702030302020204" pitchFamily="66" charset="0"/>
            </a:endParaRPr>
          </a:p>
          <a:p>
            <a:pPr algn="ctr"/>
            <a:r>
              <a:rPr lang="es-CL" b="1" dirty="0" smtClean="0">
                <a:solidFill>
                  <a:srgbClr val="A50021"/>
                </a:solidFill>
                <a:latin typeface="Comic Sans MS" panose="030F0702030302020204" pitchFamily="66" charset="0"/>
              </a:rPr>
              <a:t>THANKS</a:t>
            </a:r>
          </a:p>
          <a:p>
            <a:pPr algn="ctr"/>
            <a:r>
              <a:rPr lang="es-CL" b="1" dirty="0" smtClean="0">
                <a:solidFill>
                  <a:srgbClr val="A50021"/>
                </a:solidFill>
                <a:latin typeface="Comic Sans MS" panose="030F0702030302020204" pitchFamily="66" charset="0"/>
              </a:rPr>
              <a:t>MERCI </a:t>
            </a:r>
          </a:p>
          <a:p>
            <a:pPr algn="ctr"/>
            <a:endParaRPr lang="es-CL" dirty="0"/>
          </a:p>
          <a:p>
            <a:pPr algn="ctr"/>
            <a:r>
              <a:rPr lang="fr-FR" sz="24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CONSEIL SCIENTIFIQUE DE L’ÉDUCATION NATIONALE</a:t>
            </a:r>
          </a:p>
          <a:p>
            <a:pPr algn="ctr"/>
            <a:r>
              <a:rPr lang="fr-FR" sz="24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FRANCE</a:t>
            </a:r>
          </a:p>
          <a:p>
            <a:pPr algn="ctr"/>
            <a:endParaRPr lang="es-CL" dirty="0" smtClean="0"/>
          </a:p>
          <a:p>
            <a:pPr algn="ctr"/>
            <a:r>
              <a:rPr lang="es-CL" dirty="0" smtClean="0"/>
              <a:t> </a:t>
            </a:r>
            <a:endParaRPr lang="en-US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38276DB2-90EF-4C70-9C58-B148A77600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04981" y="4274946"/>
            <a:ext cx="564857" cy="610480"/>
          </a:xfrm>
          <a:prstGeom prst="rect">
            <a:avLst/>
          </a:prstGeom>
          <a:ln w="19050">
            <a:solidFill>
              <a:srgbClr val="0066FF"/>
            </a:solidFill>
          </a:ln>
        </p:spPr>
      </p:pic>
    </p:spTree>
    <p:extLst>
      <p:ext uri="{BB962C8B-B14F-4D97-AF65-F5344CB8AC3E}">
        <p14:creationId xmlns:p14="http://schemas.microsoft.com/office/powerpoint/2010/main" val="2536196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8A24C220-7575-5543-AC3E-999699ABB8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Espace réservé du contenu 5">
            <a:extLst>
              <a:ext uri="{FF2B5EF4-FFF2-40B4-BE49-F238E27FC236}">
                <a16:creationId xmlns:a16="http://schemas.microsoft.com/office/drawing/2014/main" id="{1899A044-F0C0-9B47-BC58-74AED0EDE939}"/>
              </a:ext>
            </a:extLst>
          </p:cNvPr>
          <p:cNvSpPr txBox="1">
            <a:spLocks/>
          </p:cNvSpPr>
          <p:nvPr/>
        </p:nvSpPr>
        <p:spPr>
          <a:xfrm>
            <a:off x="419727" y="1016945"/>
            <a:ext cx="8435280" cy="54923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b="1" i="0" kern="1200" cap="all">
                <a:solidFill>
                  <a:schemeClr val="tx1"/>
                </a:solidFill>
                <a:latin typeface="Arial Unicode MS"/>
                <a:ea typeface="+mn-ea"/>
                <a:cs typeface="Arial Unicode M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2F6165"/>
                </a:solidFill>
                <a:latin typeface="Arial Unicode MS"/>
                <a:ea typeface="+mn-ea"/>
                <a:cs typeface="Arial Unicode M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2F6165"/>
                </a:solidFill>
                <a:latin typeface="Arial Unicode MS"/>
                <a:ea typeface="+mn-ea"/>
                <a:cs typeface="Arial Unicode M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2F6165"/>
                </a:solidFill>
                <a:latin typeface="Arial Unicode MS"/>
                <a:ea typeface="+mn-ea"/>
                <a:cs typeface="Arial Unicode M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2F6165"/>
                </a:solidFill>
                <a:latin typeface="Arial Unicode MS"/>
                <a:ea typeface="+mn-ea"/>
                <a:cs typeface="Arial Unicode M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Font typeface="Arial"/>
              <a:buNone/>
            </a:pPr>
            <a:endParaRPr lang="fr-FR" sz="1400" b="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054462" y="215488"/>
            <a:ext cx="705521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CL" sz="20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EDUCATION AND HEALTH INFLUENCE EACH OTHER</a:t>
            </a:r>
            <a:endParaRPr lang="es-CL" sz="20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499832" y="1528122"/>
            <a:ext cx="835517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es-CL" sz="2000" dirty="0" smtClean="0">
              <a:solidFill>
                <a:srgbClr val="00B0F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116" y="505784"/>
            <a:ext cx="7702308" cy="6198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85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" name="Gráfico 62">
            <a:extLst>
              <a:ext uri="{FF2B5EF4-FFF2-40B4-BE49-F238E27FC236}">
                <a16:creationId xmlns:a16="http://schemas.microsoft.com/office/drawing/2014/main" id="{6C74AFAF-4DF8-4E74-B331-FC00390809A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3020065"/>
              </p:ext>
            </p:extLst>
          </p:nvPr>
        </p:nvGraphicFramePr>
        <p:xfrm>
          <a:off x="1844199" y="676475"/>
          <a:ext cx="5865772" cy="5654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7CD4FC7D-F996-4AE9-A89C-C599F88C8383}"/>
              </a:ext>
            </a:extLst>
          </p:cNvPr>
          <p:cNvSpPr txBox="1"/>
          <p:nvPr/>
        </p:nvSpPr>
        <p:spPr>
          <a:xfrm>
            <a:off x="2689395" y="6296301"/>
            <a:ext cx="47242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n=41 </a:t>
            </a:r>
            <a:r>
              <a:rPr lang="en-US" sz="1400" dirty="0"/>
              <a:t>	</a:t>
            </a:r>
            <a:r>
              <a:rPr lang="en-US" sz="1400" dirty="0" smtClean="0"/>
              <a:t>      </a:t>
            </a:r>
            <a:r>
              <a:rPr lang="en-US" sz="1400" dirty="0"/>
              <a:t>n=53	</a:t>
            </a:r>
            <a:r>
              <a:rPr lang="en-US" sz="1400" dirty="0" smtClean="0"/>
              <a:t>              n=68  </a:t>
            </a:r>
            <a:r>
              <a:rPr lang="en-US" sz="1400" dirty="0"/>
              <a:t>	n=61.</a:t>
            </a:r>
          </a:p>
        </p:txBody>
      </p:sp>
      <p:sp>
        <p:nvSpPr>
          <p:cNvPr id="4" name="Rectángulo 3"/>
          <p:cNvSpPr/>
          <p:nvPr/>
        </p:nvSpPr>
        <p:spPr>
          <a:xfrm>
            <a:off x="3558681" y="746613"/>
            <a:ext cx="324000" cy="704850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graphicFrame>
        <p:nvGraphicFramePr>
          <p:cNvPr id="72" name="Gráfico 71">
            <a:extLst>
              <a:ext uri="{FF2B5EF4-FFF2-40B4-BE49-F238E27FC236}">
                <a16:creationId xmlns:a16="http://schemas.microsoft.com/office/drawing/2014/main" id="{34C52828-B8B2-4004-963A-97320507006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0599162"/>
              </p:ext>
            </p:extLst>
          </p:nvPr>
        </p:nvGraphicFramePr>
        <p:xfrm>
          <a:off x="1844199" y="2477050"/>
          <a:ext cx="4732173" cy="14267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3" name="Gráfico 72">
            <a:extLst>
              <a:ext uri="{FF2B5EF4-FFF2-40B4-BE49-F238E27FC236}">
                <a16:creationId xmlns:a16="http://schemas.microsoft.com/office/drawing/2014/main" id="{DF9FAC53-CFCA-421C-B0D0-1F75CA0A5ED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5637170"/>
              </p:ext>
            </p:extLst>
          </p:nvPr>
        </p:nvGraphicFramePr>
        <p:xfrm>
          <a:off x="4809536" y="4290676"/>
          <a:ext cx="2196176" cy="167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6" name="Gráfico 85">
            <a:extLst>
              <a:ext uri="{FF2B5EF4-FFF2-40B4-BE49-F238E27FC236}">
                <a16:creationId xmlns:a16="http://schemas.microsoft.com/office/drawing/2014/main" id="{1EB458C1-2DC0-402C-A8CC-9B79C35D49F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488779"/>
              </p:ext>
            </p:extLst>
          </p:nvPr>
        </p:nvGraphicFramePr>
        <p:xfrm>
          <a:off x="1914107" y="4259199"/>
          <a:ext cx="2181866" cy="16722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2523502" y="3545804"/>
            <a:ext cx="4027476" cy="307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b="1" dirty="0" err="1"/>
              <a:t>Encoding</a:t>
            </a:r>
            <a:r>
              <a:rPr lang="es-CL" sz="1400" b="1" dirty="0"/>
              <a:t>	   Test	 </a:t>
            </a:r>
            <a:r>
              <a:rPr lang="es-CL" sz="1400" b="1" dirty="0" err="1"/>
              <a:t>Encoding</a:t>
            </a:r>
            <a:r>
              <a:rPr lang="es-CL" sz="1400" b="1" dirty="0"/>
              <a:t>	   Test</a:t>
            </a:r>
            <a:endParaRPr lang="en-US" sz="1400" b="1" dirty="0"/>
          </a:p>
        </p:txBody>
      </p:sp>
      <p:sp>
        <p:nvSpPr>
          <p:cNvPr id="118" name="CuadroTexto 117"/>
          <p:cNvSpPr txBox="1"/>
          <p:nvPr/>
        </p:nvSpPr>
        <p:spPr>
          <a:xfrm rot="16200000">
            <a:off x="1056615" y="2976172"/>
            <a:ext cx="18710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b="1" dirty="0" err="1">
                <a:latin typeface="Arial Nova Cond" panose="020B0506020202020204" pitchFamily="34" charset="0"/>
              </a:rPr>
              <a:t>Correct</a:t>
            </a:r>
            <a:r>
              <a:rPr lang="es-CL" sz="1400" b="1" dirty="0">
                <a:latin typeface="Arial Nova Cond" panose="020B0506020202020204" pitchFamily="34" charset="0"/>
              </a:rPr>
              <a:t> responses (%)</a:t>
            </a:r>
            <a:endParaRPr lang="en-US" sz="1400" b="1" dirty="0">
              <a:latin typeface="Arial Nova Cond" panose="020B0506020202020204" pitchFamily="34" charset="0"/>
            </a:endParaRPr>
          </a:p>
        </p:txBody>
      </p:sp>
      <p:sp>
        <p:nvSpPr>
          <p:cNvPr id="119" name="CuadroTexto 118"/>
          <p:cNvSpPr txBox="1"/>
          <p:nvPr/>
        </p:nvSpPr>
        <p:spPr>
          <a:xfrm rot="16200000">
            <a:off x="1074116" y="5059534"/>
            <a:ext cx="183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b="1" dirty="0" err="1">
                <a:latin typeface="Arial Nova Cond" panose="020B0506020202020204" pitchFamily="34" charset="0"/>
              </a:rPr>
              <a:t>Correct</a:t>
            </a:r>
            <a:r>
              <a:rPr lang="es-CL" sz="1400" b="1" dirty="0">
                <a:latin typeface="Arial Nova Cond" panose="020B0506020202020204" pitchFamily="34" charset="0"/>
              </a:rPr>
              <a:t> responses (%)</a:t>
            </a:r>
            <a:endParaRPr lang="en-US" sz="1400" b="1" dirty="0">
              <a:latin typeface="Arial Nova Cond" panose="020B0506020202020204" pitchFamily="34" charset="0"/>
            </a:endParaRPr>
          </a:p>
        </p:txBody>
      </p:sp>
      <p:sp>
        <p:nvSpPr>
          <p:cNvPr id="120" name="CuadroTexto 119"/>
          <p:cNvSpPr txBox="1"/>
          <p:nvPr/>
        </p:nvSpPr>
        <p:spPr>
          <a:xfrm rot="16200000">
            <a:off x="3768259" y="4960072"/>
            <a:ext cx="18340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b="1" dirty="0" err="1">
                <a:latin typeface="Arial Nova Cond" panose="020B0506020202020204" pitchFamily="34" charset="0"/>
              </a:rPr>
              <a:t>Correct</a:t>
            </a:r>
            <a:r>
              <a:rPr lang="es-CL" sz="1400" b="1" dirty="0">
                <a:latin typeface="Arial Nova Cond" panose="020B0506020202020204" pitchFamily="34" charset="0"/>
              </a:rPr>
              <a:t> responses (%)</a:t>
            </a:r>
            <a:endParaRPr lang="en-US" sz="1400" b="1" dirty="0">
              <a:latin typeface="Arial Nova Cond" panose="020B0506020202020204" pitchFamily="34" charset="0"/>
            </a:endParaRPr>
          </a:p>
        </p:txBody>
      </p:sp>
      <p:sp>
        <p:nvSpPr>
          <p:cNvPr id="121" name="CuadroTexto 120"/>
          <p:cNvSpPr txBox="1"/>
          <p:nvPr/>
        </p:nvSpPr>
        <p:spPr>
          <a:xfrm>
            <a:off x="2613131" y="5571281"/>
            <a:ext cx="5437449" cy="338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b="1" dirty="0" err="1"/>
              <a:t>Letter</a:t>
            </a:r>
            <a:r>
              <a:rPr lang="es-CL" sz="1600" b="1" dirty="0"/>
              <a:t>     </a:t>
            </a:r>
            <a:r>
              <a:rPr lang="es-CL" sz="1600" b="1" dirty="0" smtClean="0"/>
              <a:t>Word</a:t>
            </a:r>
            <a:r>
              <a:rPr lang="es-CL" sz="1600" b="1" dirty="0"/>
              <a:t>		</a:t>
            </a:r>
            <a:r>
              <a:rPr lang="es-CL" sz="1600" b="1" dirty="0" err="1" smtClean="0"/>
              <a:t>Letter</a:t>
            </a:r>
            <a:r>
              <a:rPr lang="es-CL" sz="1600" b="1" dirty="0" smtClean="0"/>
              <a:t>        Word</a:t>
            </a:r>
            <a:endParaRPr lang="en-US" sz="1600" b="1" dirty="0"/>
          </a:p>
        </p:txBody>
      </p:sp>
      <p:sp>
        <p:nvSpPr>
          <p:cNvPr id="122" name="CuadroTexto 121"/>
          <p:cNvSpPr txBox="1"/>
          <p:nvPr/>
        </p:nvSpPr>
        <p:spPr>
          <a:xfrm>
            <a:off x="273445" y="1221891"/>
            <a:ext cx="15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1600" b="1" dirty="0">
                <a:solidFill>
                  <a:schemeClr val="accent1">
                    <a:lumMod val="75000"/>
                  </a:schemeClr>
                </a:solidFill>
              </a:rPr>
              <a:t>INTEREST TO PLAY</a:t>
            </a:r>
            <a:endParaRPr lang="en-US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3" name="CuadroTexto 122"/>
          <p:cNvSpPr txBox="1"/>
          <p:nvPr/>
        </p:nvSpPr>
        <p:spPr>
          <a:xfrm>
            <a:off x="273445" y="2991441"/>
            <a:ext cx="154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1600" b="1" dirty="0" smtClean="0">
                <a:solidFill>
                  <a:schemeClr val="accent1">
                    <a:lumMod val="75000"/>
                  </a:schemeClr>
                </a:solidFill>
              </a:rPr>
              <a:t>ACCURACY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4" name="CuadroTexto 123"/>
          <p:cNvSpPr txBox="1"/>
          <p:nvPr/>
        </p:nvSpPr>
        <p:spPr>
          <a:xfrm>
            <a:off x="273445" y="4814845"/>
            <a:ext cx="15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1600" b="1" dirty="0" smtClean="0">
                <a:solidFill>
                  <a:schemeClr val="accent1">
                    <a:lumMod val="75000"/>
                  </a:schemeClr>
                </a:solidFill>
              </a:rPr>
              <a:t>VOCALIZATIONS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7147497" y="4646033"/>
            <a:ext cx="154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b="1" dirty="0" smtClean="0">
                <a:solidFill>
                  <a:schemeClr val="accent1">
                    <a:lumMod val="75000"/>
                  </a:schemeClr>
                </a:solidFill>
              </a:rPr>
              <a:t>LONG-TERM </a:t>
            </a:r>
            <a:r>
              <a:rPr lang="es-CL" sz="1600" b="1" dirty="0">
                <a:solidFill>
                  <a:schemeClr val="accent1">
                    <a:lumMod val="75000"/>
                  </a:schemeClr>
                </a:solidFill>
              </a:rPr>
              <a:t>MEMORY (~4.5M)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569E42AD-9459-4B05-9D56-70411DD66DA5}"/>
              </a:ext>
            </a:extLst>
          </p:cNvPr>
          <p:cNvSpPr txBox="1"/>
          <p:nvPr/>
        </p:nvSpPr>
        <p:spPr>
          <a:xfrm>
            <a:off x="35711" y="88746"/>
            <a:ext cx="26536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600" dirty="0" smtClean="0">
                <a:latin typeface="Arial Rounded MT Bold" panose="020F0704030504030204" pitchFamily="34" charset="0"/>
              </a:rPr>
              <a:t>RESULTS  GAME</a:t>
            </a:r>
            <a:endParaRPr lang="en-US" sz="16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64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8A24C220-7575-5543-AC3E-999699ABB8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Espace réservé du contenu 5">
            <a:extLst>
              <a:ext uri="{FF2B5EF4-FFF2-40B4-BE49-F238E27FC236}">
                <a16:creationId xmlns:a16="http://schemas.microsoft.com/office/drawing/2014/main" id="{1899A044-F0C0-9B47-BC58-74AED0EDE939}"/>
              </a:ext>
            </a:extLst>
          </p:cNvPr>
          <p:cNvSpPr txBox="1">
            <a:spLocks/>
          </p:cNvSpPr>
          <p:nvPr/>
        </p:nvSpPr>
        <p:spPr>
          <a:xfrm>
            <a:off x="419727" y="927005"/>
            <a:ext cx="8435280" cy="54923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b="1" i="0" kern="1200" cap="all">
                <a:solidFill>
                  <a:schemeClr val="tx1"/>
                </a:solidFill>
                <a:latin typeface="Arial Unicode MS"/>
                <a:ea typeface="+mn-ea"/>
                <a:cs typeface="Arial Unicode M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2F6165"/>
                </a:solidFill>
                <a:latin typeface="Arial Unicode MS"/>
                <a:ea typeface="+mn-ea"/>
                <a:cs typeface="Arial Unicode M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2F6165"/>
                </a:solidFill>
                <a:latin typeface="Arial Unicode MS"/>
                <a:ea typeface="+mn-ea"/>
                <a:cs typeface="Arial Unicode M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2F6165"/>
                </a:solidFill>
                <a:latin typeface="Arial Unicode MS"/>
                <a:ea typeface="+mn-ea"/>
                <a:cs typeface="Arial Unicode M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2F6165"/>
                </a:solidFill>
                <a:latin typeface="Arial Unicode MS"/>
                <a:ea typeface="+mn-ea"/>
                <a:cs typeface="Arial Unicode M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Font typeface="Arial"/>
              <a:buNone/>
            </a:pPr>
            <a:endParaRPr lang="fr-FR" sz="1400" b="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499832" y="920021"/>
            <a:ext cx="835517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CL" sz="2000" dirty="0" smtClean="0">
                <a:latin typeface="Arial Rounded MT Bold" panose="020F0704030504030204" pitchFamily="34" charset="0"/>
              </a:rPr>
              <a:t>EDUCATION AND HEALTH INFLUENCE EACH OTHER.</a:t>
            </a:r>
            <a:endParaRPr lang="es-CL" sz="2000" dirty="0">
              <a:latin typeface="Arial Rounded MT Bold" panose="020F0704030504030204" pitchFamily="34" charset="0"/>
            </a:endParaRPr>
          </a:p>
        </p:txBody>
      </p:sp>
      <p:grpSp>
        <p:nvGrpSpPr>
          <p:cNvPr id="26" name="Grupo 25"/>
          <p:cNvGrpSpPr/>
          <p:nvPr/>
        </p:nvGrpSpPr>
        <p:grpSpPr>
          <a:xfrm>
            <a:off x="499831" y="1256565"/>
            <a:ext cx="8367457" cy="2088637"/>
            <a:chOff x="499832" y="1314133"/>
            <a:chExt cx="8367457" cy="2088637"/>
          </a:xfrm>
        </p:grpSpPr>
        <p:sp>
          <p:nvSpPr>
            <p:cNvPr id="22" name="CuadroTexto 21"/>
            <p:cNvSpPr txBox="1"/>
            <p:nvPr/>
          </p:nvSpPr>
          <p:spPr>
            <a:xfrm>
              <a:off x="499832" y="1648042"/>
              <a:ext cx="8355176" cy="153888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s-CL" sz="2000" dirty="0" smtClean="0">
                  <a:solidFill>
                    <a:srgbClr val="00B0F0"/>
                  </a:solidFill>
                  <a:latin typeface="Arial Rounded MT Bold" panose="020F0704030504030204" pitchFamily="34" charset="0"/>
                </a:rPr>
                <a:t>Poor </a:t>
              </a:r>
              <a:r>
                <a:rPr lang="es-CL" sz="2000" dirty="0" err="1" smtClean="0">
                  <a:solidFill>
                    <a:srgbClr val="00B0F0"/>
                  </a:solidFill>
                  <a:latin typeface="Arial Rounded MT Bold" panose="020F0704030504030204" pitchFamily="34" charset="0"/>
                </a:rPr>
                <a:t>education</a:t>
              </a:r>
              <a:r>
                <a:rPr lang="es-CL" sz="2000" dirty="0" smtClean="0">
                  <a:solidFill>
                    <a:srgbClr val="00B0F0"/>
                  </a:solidFill>
                  <a:latin typeface="Arial Rounded MT Bold" panose="020F0704030504030204" pitchFamily="34" charset="0"/>
                </a:rPr>
                <a:t> </a:t>
              </a:r>
              <a:r>
                <a:rPr lang="es-CL" sz="2000" dirty="0" smtClean="0">
                  <a:solidFill>
                    <a:srgbClr val="00B0F0"/>
                  </a:solidFill>
                  <a:latin typeface="Arial Rounded MT Bold" panose="020F0704030504030204" pitchFamily="34" charset="0"/>
                  <a:sym typeface="Wingdings" panose="05000000000000000000" pitchFamily="2" charset="2"/>
                </a:rPr>
                <a:t> </a:t>
              </a:r>
            </a:p>
            <a:p>
              <a:r>
                <a:rPr lang="es-CL" sz="2000" dirty="0" err="1" smtClean="0">
                  <a:solidFill>
                    <a:srgbClr val="00B0F0"/>
                  </a:solidFill>
                  <a:latin typeface="Arial Rounded MT Bold" panose="020F0704030504030204" pitchFamily="34" charset="0"/>
                  <a:sym typeface="Wingdings" panose="05000000000000000000" pitchFamily="2" charset="2"/>
                </a:rPr>
                <a:t>unhealthy</a:t>
              </a:r>
              <a:r>
                <a:rPr lang="es-CL" sz="2000" dirty="0" smtClean="0">
                  <a:solidFill>
                    <a:srgbClr val="00B0F0"/>
                  </a:solidFill>
                  <a:latin typeface="Arial Rounded MT Bold" panose="020F0704030504030204" pitchFamily="34" charset="0"/>
                  <a:sym typeface="Wingdings" panose="05000000000000000000" pitchFamily="2" charset="2"/>
                </a:rPr>
                <a:t> </a:t>
              </a:r>
              <a:r>
                <a:rPr lang="es-CL" sz="2000" dirty="0" err="1" smtClean="0">
                  <a:solidFill>
                    <a:srgbClr val="00B0F0"/>
                  </a:solidFill>
                  <a:latin typeface="Arial Rounded MT Bold" panose="020F0704030504030204" pitchFamily="34" charset="0"/>
                  <a:sym typeface="Wingdings" panose="05000000000000000000" pitchFamily="2" charset="2"/>
                </a:rPr>
                <a:t>behaviors</a:t>
              </a:r>
              <a:r>
                <a:rPr lang="es-CL" sz="2000" dirty="0" smtClean="0">
                  <a:solidFill>
                    <a:srgbClr val="00B0F0"/>
                  </a:solidFill>
                  <a:latin typeface="Arial Rounded MT Bold" panose="020F0704030504030204" pitchFamily="34" charset="0"/>
                  <a:sym typeface="Wingdings" panose="05000000000000000000" pitchFamily="2" charset="2"/>
                </a:rPr>
                <a:t>: </a:t>
              </a:r>
            </a:p>
            <a:p>
              <a:r>
                <a:rPr lang="es-CL" sz="2000" dirty="0" smtClean="0">
                  <a:solidFill>
                    <a:srgbClr val="00B0F0"/>
                  </a:solidFill>
                  <a:latin typeface="Arial Rounded MT Bold" panose="020F0704030504030204" pitchFamily="34" charset="0"/>
                </a:rPr>
                <a:t>smoking, </a:t>
              </a:r>
              <a:r>
                <a:rPr lang="es-CL" sz="2000" dirty="0" err="1" smtClean="0">
                  <a:solidFill>
                    <a:srgbClr val="00B0F0"/>
                  </a:solidFill>
                  <a:latin typeface="Arial Rounded MT Bold" panose="020F0704030504030204" pitchFamily="34" charset="0"/>
                </a:rPr>
                <a:t>drinking</a:t>
              </a:r>
              <a:r>
                <a:rPr lang="es-CL" sz="2000" dirty="0" smtClean="0">
                  <a:solidFill>
                    <a:srgbClr val="00B0F0"/>
                  </a:solidFill>
                  <a:latin typeface="Arial Rounded MT Bold" panose="020F0704030504030204" pitchFamily="34" charset="0"/>
                </a:rPr>
                <a:t>, </a:t>
              </a:r>
              <a:r>
                <a:rPr lang="es-CL" sz="2000" dirty="0" err="1" smtClean="0">
                  <a:solidFill>
                    <a:srgbClr val="00B0F0"/>
                  </a:solidFill>
                  <a:latin typeface="Arial Rounded MT Bold" panose="020F0704030504030204" pitchFamily="34" charset="0"/>
                </a:rPr>
                <a:t>obesity</a:t>
              </a:r>
              <a:r>
                <a:rPr lang="es-CL" sz="2000" dirty="0" smtClean="0">
                  <a:solidFill>
                    <a:srgbClr val="00B0F0"/>
                  </a:solidFill>
                  <a:latin typeface="Arial Rounded MT Bold" panose="020F0704030504030204" pitchFamily="34" charset="0"/>
                </a:rPr>
                <a:t>.</a:t>
              </a:r>
            </a:p>
            <a:p>
              <a:endParaRPr lang="es-CL" sz="2000" dirty="0" smtClean="0">
                <a:latin typeface="Comic Sans MS" panose="030F0702030302020204" pitchFamily="66" charset="0"/>
              </a:endParaRPr>
            </a:p>
            <a:p>
              <a:endParaRPr lang="es-CL" sz="2000" dirty="0" smtClean="0">
                <a:latin typeface="Comic Sans MS" panose="030F0702030302020204" pitchFamily="66" charset="0"/>
              </a:endParaRPr>
            </a:p>
          </p:txBody>
        </p:sp>
        <p:pic>
          <p:nvPicPr>
            <p:cNvPr id="25" name="Imagen 2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52616" y="1314133"/>
              <a:ext cx="4614673" cy="2088637"/>
            </a:xfrm>
            <a:prstGeom prst="rect">
              <a:avLst/>
            </a:prstGeom>
          </p:spPr>
        </p:pic>
      </p:grpSp>
      <p:grpSp>
        <p:nvGrpSpPr>
          <p:cNvPr id="5" name="Grupo 4"/>
          <p:cNvGrpSpPr/>
          <p:nvPr/>
        </p:nvGrpSpPr>
        <p:grpSpPr>
          <a:xfrm>
            <a:off x="574780" y="3908513"/>
            <a:ext cx="7941100" cy="2642185"/>
            <a:chOff x="574780" y="3908513"/>
            <a:chExt cx="7941100" cy="2642185"/>
          </a:xfrm>
        </p:grpSpPr>
        <p:sp>
          <p:nvSpPr>
            <p:cNvPr id="23" name="CuadroTexto 22"/>
            <p:cNvSpPr txBox="1"/>
            <p:nvPr/>
          </p:nvSpPr>
          <p:spPr>
            <a:xfrm>
              <a:off x="574780" y="4245107"/>
              <a:ext cx="4026424" cy="153888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s-CL" sz="2000" dirty="0" smtClean="0">
                  <a:solidFill>
                    <a:srgbClr val="00B0F0"/>
                  </a:solidFill>
                  <a:latin typeface="Arial Rounded MT Bold" panose="020F0704030504030204" pitchFamily="34" charset="0"/>
                </a:rPr>
                <a:t>Poor </a:t>
              </a:r>
              <a:r>
                <a:rPr lang="es-CL" sz="2000" dirty="0" err="1" smtClean="0">
                  <a:solidFill>
                    <a:srgbClr val="00B0F0"/>
                  </a:solidFill>
                  <a:latin typeface="Arial Rounded MT Bold" panose="020F0704030504030204" pitchFamily="34" charset="0"/>
                </a:rPr>
                <a:t>health</a:t>
              </a:r>
              <a:r>
                <a:rPr lang="es-CL" sz="2000" dirty="0" smtClean="0">
                  <a:solidFill>
                    <a:srgbClr val="00B0F0"/>
                  </a:solidFill>
                  <a:latin typeface="Arial Rounded MT Bold" panose="020F0704030504030204" pitchFamily="34" charset="0"/>
                </a:rPr>
                <a:t> </a:t>
              </a:r>
              <a:r>
                <a:rPr lang="es-CL" sz="2000" dirty="0" smtClean="0">
                  <a:solidFill>
                    <a:srgbClr val="00B0F0"/>
                  </a:solidFill>
                  <a:latin typeface="Arial Rounded MT Bold" panose="020F0704030504030204" pitchFamily="34" charset="0"/>
                  <a:sym typeface="Wingdings" panose="05000000000000000000" pitchFamily="2" charset="2"/>
                </a:rPr>
                <a:t> </a:t>
              </a:r>
            </a:p>
            <a:p>
              <a:r>
                <a:rPr lang="es-CL" sz="2000" dirty="0" err="1" smtClean="0">
                  <a:solidFill>
                    <a:srgbClr val="00B0F0"/>
                  </a:solidFill>
                  <a:latin typeface="Arial Rounded MT Bold" panose="020F0704030504030204" pitchFamily="34" charset="0"/>
                </a:rPr>
                <a:t>limits</a:t>
              </a:r>
              <a:r>
                <a:rPr lang="es-CL" sz="2000" dirty="0" smtClean="0">
                  <a:solidFill>
                    <a:srgbClr val="00B0F0"/>
                  </a:solidFill>
                  <a:latin typeface="Arial Rounded MT Bold" panose="020F0704030504030204" pitchFamily="34" charset="0"/>
                </a:rPr>
                <a:t> </a:t>
              </a:r>
              <a:r>
                <a:rPr lang="es-CL" sz="2000" dirty="0" err="1" smtClean="0">
                  <a:solidFill>
                    <a:srgbClr val="00B0F0"/>
                  </a:solidFill>
                  <a:latin typeface="Arial Rounded MT Bold" panose="020F0704030504030204" pitchFamily="34" charset="0"/>
                </a:rPr>
                <a:t>the</a:t>
              </a:r>
              <a:r>
                <a:rPr lang="es-CL" sz="2000" dirty="0" smtClean="0">
                  <a:solidFill>
                    <a:srgbClr val="00B0F0"/>
                  </a:solidFill>
                  <a:latin typeface="Arial Rounded MT Bold" panose="020F0704030504030204" pitchFamily="34" charset="0"/>
                </a:rPr>
                <a:t> </a:t>
              </a:r>
              <a:r>
                <a:rPr lang="es-CL" sz="2000" dirty="0" err="1" smtClean="0">
                  <a:solidFill>
                    <a:srgbClr val="00B0F0"/>
                  </a:solidFill>
                  <a:latin typeface="Arial Rounded MT Bold" panose="020F0704030504030204" pitchFamily="34" charset="0"/>
                </a:rPr>
                <a:t>access</a:t>
              </a:r>
              <a:r>
                <a:rPr lang="es-CL" sz="2000" dirty="0" smtClean="0">
                  <a:solidFill>
                    <a:srgbClr val="00B0F0"/>
                  </a:solidFill>
                  <a:latin typeface="Arial Rounded MT Bold" panose="020F0704030504030204" pitchFamily="34" charset="0"/>
                </a:rPr>
                <a:t> to </a:t>
              </a:r>
              <a:r>
                <a:rPr lang="es-CL" sz="2000" dirty="0" err="1" smtClean="0">
                  <a:solidFill>
                    <a:srgbClr val="00B0F0"/>
                  </a:solidFill>
                  <a:latin typeface="Arial Rounded MT Bold" panose="020F0704030504030204" pitchFamily="34" charset="0"/>
                </a:rPr>
                <a:t>school</a:t>
              </a:r>
              <a:r>
                <a:rPr lang="es-CL" sz="2000" dirty="0" smtClean="0">
                  <a:solidFill>
                    <a:srgbClr val="00B0F0"/>
                  </a:solidFill>
                  <a:latin typeface="Arial Rounded MT Bold" panose="020F0704030504030204" pitchFamily="34" charset="0"/>
                </a:rPr>
                <a:t>.</a:t>
              </a:r>
            </a:p>
            <a:p>
              <a:endParaRPr lang="es-CL" sz="2000" dirty="0" smtClean="0">
                <a:solidFill>
                  <a:srgbClr val="00B0F0"/>
                </a:solidFill>
                <a:latin typeface="Arial Rounded MT Bold" panose="020F0704030504030204" pitchFamily="34" charset="0"/>
              </a:endParaRPr>
            </a:p>
            <a:p>
              <a:endParaRPr lang="es-CL" sz="2000" dirty="0">
                <a:solidFill>
                  <a:srgbClr val="00B0F0"/>
                </a:solidFill>
                <a:latin typeface="Arial Rounded MT Bold" panose="020F0704030504030204" pitchFamily="34" charset="0"/>
              </a:endParaRPr>
            </a:p>
            <a:p>
              <a:endParaRPr lang="en-US" sz="2000" dirty="0">
                <a:solidFill>
                  <a:srgbClr val="00B0F0"/>
                </a:solidFill>
                <a:latin typeface="Arial Rounded MT Bold" panose="020F0704030504030204" pitchFamily="34" charset="0"/>
              </a:endParaRPr>
            </a:p>
          </p:txBody>
        </p:sp>
        <p:pic>
          <p:nvPicPr>
            <p:cNvPr id="2" name="Imagen 1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795" t="14794" r="15992" b="16829"/>
            <a:stretch/>
          </p:blipFill>
          <p:spPr>
            <a:xfrm>
              <a:off x="4809637" y="4895037"/>
              <a:ext cx="693033" cy="669135"/>
            </a:xfrm>
            <a:prstGeom prst="rect">
              <a:avLst/>
            </a:prstGeom>
          </p:spPr>
        </p:pic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2534" y="3908513"/>
              <a:ext cx="2803346" cy="264218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37032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334" y="613107"/>
            <a:ext cx="7947978" cy="5610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404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8A24C220-7575-5543-AC3E-999699ABB8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973" y="-9472"/>
            <a:ext cx="9144000" cy="6858000"/>
          </a:xfrm>
          <a:prstGeom prst="rect">
            <a:avLst/>
          </a:prstGeom>
        </p:spPr>
      </p:pic>
      <p:sp>
        <p:nvSpPr>
          <p:cNvPr id="7" name="Espace réservé du contenu 5">
            <a:extLst>
              <a:ext uri="{FF2B5EF4-FFF2-40B4-BE49-F238E27FC236}">
                <a16:creationId xmlns:a16="http://schemas.microsoft.com/office/drawing/2014/main" id="{1899A044-F0C0-9B47-BC58-74AED0EDE939}"/>
              </a:ext>
            </a:extLst>
          </p:cNvPr>
          <p:cNvSpPr txBox="1">
            <a:spLocks/>
          </p:cNvSpPr>
          <p:nvPr/>
        </p:nvSpPr>
        <p:spPr>
          <a:xfrm>
            <a:off x="404807" y="-51037"/>
            <a:ext cx="8435280" cy="54923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b="1" i="0" kern="1200" cap="all">
                <a:solidFill>
                  <a:schemeClr val="tx1"/>
                </a:solidFill>
                <a:latin typeface="Arial Unicode MS"/>
                <a:ea typeface="+mn-ea"/>
                <a:cs typeface="Arial Unicode M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2F6165"/>
                </a:solidFill>
                <a:latin typeface="Arial Unicode MS"/>
                <a:ea typeface="+mn-ea"/>
                <a:cs typeface="Arial Unicode M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2F6165"/>
                </a:solidFill>
                <a:latin typeface="Arial Unicode MS"/>
                <a:ea typeface="+mn-ea"/>
                <a:cs typeface="Arial Unicode M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2F6165"/>
                </a:solidFill>
                <a:latin typeface="Arial Unicode MS"/>
                <a:ea typeface="+mn-ea"/>
                <a:cs typeface="Arial Unicode M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2F6165"/>
                </a:solidFill>
                <a:latin typeface="Arial Unicode MS"/>
                <a:ea typeface="+mn-ea"/>
                <a:cs typeface="Arial Unicode M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Font typeface="Arial"/>
              <a:buNone/>
            </a:pPr>
            <a:endParaRPr lang="fr-FR" sz="1400" b="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931695" y="210095"/>
            <a:ext cx="6675842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CL" dirty="0" smtClean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EDUCATION AND HEALTH INTERACTION IS CRUCIAL FOR EARLY COGNITIVE DEVELOPMENT &amp; LEARNING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542628" y="990204"/>
            <a:ext cx="8421372" cy="276999"/>
            <a:chOff x="390223" y="2744044"/>
            <a:chExt cx="8421372" cy="276999"/>
          </a:xfrm>
        </p:grpSpPr>
        <p:sp>
          <p:nvSpPr>
            <p:cNvPr id="5" name="CuadroTexto 4"/>
            <p:cNvSpPr txBox="1"/>
            <p:nvPr/>
          </p:nvSpPr>
          <p:spPr>
            <a:xfrm>
              <a:off x="390223" y="2744044"/>
              <a:ext cx="8297459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s-CL" b="1" dirty="0" smtClean="0">
                  <a:solidFill>
                    <a:srgbClr val="A50021"/>
                  </a:solidFill>
                </a:rPr>
                <a:t>FETUS</a:t>
              </a:r>
              <a:r>
                <a:rPr lang="es-CL" b="1" dirty="0" smtClean="0"/>
                <a:t> 	        </a:t>
              </a:r>
              <a:r>
                <a:rPr lang="es-CL" b="1" dirty="0" smtClean="0">
                  <a:solidFill>
                    <a:srgbClr val="00587E"/>
                  </a:solidFill>
                </a:rPr>
                <a:t>BIRTH</a:t>
              </a:r>
              <a:r>
                <a:rPr lang="es-CL" b="1" dirty="0" smtClean="0"/>
                <a:t>	     </a:t>
              </a:r>
              <a:r>
                <a:rPr lang="es-CL" b="1" dirty="0" smtClean="0">
                  <a:solidFill>
                    <a:srgbClr val="A50021"/>
                  </a:solidFill>
                </a:rPr>
                <a:t>PRESCHOOL</a:t>
              </a:r>
              <a:r>
                <a:rPr lang="es-CL" b="1" dirty="0" smtClean="0"/>
                <a:t>		</a:t>
              </a:r>
              <a:r>
                <a:rPr lang="es-CL" b="1" dirty="0" smtClean="0">
                  <a:solidFill>
                    <a:srgbClr val="00587E"/>
                  </a:solidFill>
                </a:rPr>
                <a:t>SCHOOL</a:t>
              </a:r>
              <a:r>
                <a:rPr lang="es-CL" b="1" dirty="0" smtClean="0"/>
                <a:t>		</a:t>
              </a:r>
              <a:r>
                <a:rPr lang="es-CL" b="1" dirty="0" smtClean="0">
                  <a:solidFill>
                    <a:srgbClr val="A50021"/>
                  </a:solidFill>
                </a:rPr>
                <a:t>COLLEGE</a:t>
              </a:r>
              <a:r>
                <a:rPr lang="es-CL" b="1" dirty="0" smtClean="0"/>
                <a:t>	</a:t>
              </a:r>
              <a:endParaRPr lang="en-US" b="1" dirty="0"/>
            </a:p>
          </p:txBody>
        </p:sp>
        <p:cxnSp>
          <p:nvCxnSpPr>
            <p:cNvPr id="8" name="Conector recto de flecha 7"/>
            <p:cNvCxnSpPr/>
            <p:nvPr/>
          </p:nvCxnSpPr>
          <p:spPr>
            <a:xfrm flipV="1">
              <a:off x="420936" y="3003887"/>
              <a:ext cx="8390659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upo 46"/>
          <p:cNvGrpSpPr/>
          <p:nvPr/>
        </p:nvGrpSpPr>
        <p:grpSpPr>
          <a:xfrm>
            <a:off x="306790" y="1252745"/>
            <a:ext cx="8657210" cy="4737716"/>
            <a:chOff x="285487" y="1232892"/>
            <a:chExt cx="8657210" cy="4737716"/>
          </a:xfrm>
        </p:grpSpPr>
        <p:pic>
          <p:nvPicPr>
            <p:cNvPr id="44" name="Imagen 4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5487" y="1854797"/>
              <a:ext cx="8657210" cy="4115811"/>
            </a:xfrm>
            <a:prstGeom prst="rect">
              <a:avLst/>
            </a:prstGeom>
          </p:spPr>
        </p:pic>
        <p:cxnSp>
          <p:nvCxnSpPr>
            <p:cNvPr id="46" name="Conector recto de flecha 45"/>
            <p:cNvCxnSpPr/>
            <p:nvPr/>
          </p:nvCxnSpPr>
          <p:spPr>
            <a:xfrm flipH="1">
              <a:off x="8102991" y="1232892"/>
              <a:ext cx="168812" cy="2940757"/>
            </a:xfrm>
            <a:prstGeom prst="straightConnector1">
              <a:avLst/>
            </a:prstGeom>
            <a:ln w="57150">
              <a:solidFill>
                <a:srgbClr val="FF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upo 12"/>
          <p:cNvGrpSpPr/>
          <p:nvPr/>
        </p:nvGrpSpPr>
        <p:grpSpPr>
          <a:xfrm>
            <a:off x="357148" y="1269570"/>
            <a:ext cx="8556494" cy="4164284"/>
            <a:chOff x="407506" y="1267203"/>
            <a:chExt cx="8556494" cy="3825931"/>
          </a:xfrm>
        </p:grpSpPr>
        <p:sp>
          <p:nvSpPr>
            <p:cNvPr id="9" name="CuadroTexto 8"/>
            <p:cNvSpPr txBox="1"/>
            <p:nvPr/>
          </p:nvSpPr>
          <p:spPr>
            <a:xfrm>
              <a:off x="573341" y="1440482"/>
              <a:ext cx="8390659" cy="2769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r>
                <a:rPr lang="es-CL" b="1" dirty="0" smtClean="0"/>
                <a:t>MOTHER EDUCATION</a:t>
              </a:r>
              <a:endParaRPr lang="en-US" b="1" dirty="0"/>
            </a:p>
          </p:txBody>
        </p:sp>
        <p:grpSp>
          <p:nvGrpSpPr>
            <p:cNvPr id="38" name="Grupo 37"/>
            <p:cNvGrpSpPr/>
            <p:nvPr/>
          </p:nvGrpSpPr>
          <p:grpSpPr>
            <a:xfrm>
              <a:off x="407506" y="1935123"/>
              <a:ext cx="8253603" cy="3158011"/>
              <a:chOff x="225474" y="2447740"/>
              <a:chExt cx="6868685" cy="2515525"/>
            </a:xfrm>
          </p:grpSpPr>
          <p:pic>
            <p:nvPicPr>
              <p:cNvPr id="33" name="New picture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66025" y="2447740"/>
                <a:ext cx="4428134" cy="2348429"/>
              </a:xfrm>
              <a:prstGeom prst="rect">
                <a:avLst/>
              </a:prstGeom>
            </p:spPr>
          </p:pic>
          <p:sp>
            <p:nvSpPr>
              <p:cNvPr id="34" name="Rectángulo 33"/>
              <p:cNvSpPr/>
              <p:nvPr/>
            </p:nvSpPr>
            <p:spPr>
              <a:xfrm>
                <a:off x="4174906" y="4686266"/>
                <a:ext cx="1357779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200" dirty="0" smtClean="0"/>
                  <a:t>(</a:t>
                </a:r>
                <a:r>
                  <a:rPr lang="en-US" sz="1200" dirty="0" err="1" smtClean="0"/>
                  <a:t>Sosnaud</a:t>
                </a:r>
                <a:r>
                  <a:rPr lang="en-US" sz="1200" dirty="0" smtClean="0"/>
                  <a:t>, 2019)</a:t>
                </a:r>
                <a:endParaRPr lang="en-US" sz="1200" dirty="0"/>
              </a:p>
            </p:txBody>
          </p:sp>
          <p:sp>
            <p:nvSpPr>
              <p:cNvPr id="37" name="Rectángulo 36"/>
              <p:cNvSpPr/>
              <p:nvPr/>
            </p:nvSpPr>
            <p:spPr>
              <a:xfrm>
                <a:off x="225474" y="2492763"/>
                <a:ext cx="2315856" cy="20313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en-US" dirty="0">
                    <a:solidFill>
                      <a:schemeClr val="accent5">
                        <a:lumMod val="75000"/>
                      </a:schemeClr>
                    </a:solidFill>
                    <a:latin typeface="Arial Nova Cond" panose="020B0506020202020204" pitchFamily="34" charset="0"/>
                  </a:rPr>
                  <a:t>Relative Risk of Infant Mortality by Maternal Education</a:t>
                </a:r>
                <a:r>
                  <a:rPr lang="en-US" altLang="en-US" dirty="0">
                    <a:latin typeface="Arial Nova Cond" panose="020B0506020202020204" pitchFamily="34" charset="0"/>
                  </a:rPr>
                  <a:t/>
                </a:r>
                <a:br>
                  <a:rPr lang="en-US" altLang="en-US" dirty="0">
                    <a:latin typeface="Arial Nova Cond" panose="020B0506020202020204" pitchFamily="34" charset="0"/>
                  </a:rPr>
                </a:br>
                <a:r>
                  <a:rPr lang="en-US" altLang="en-US" dirty="0">
                    <a:latin typeface="Arial Nova Cond" panose="020B0506020202020204" pitchFamily="34" charset="0"/>
                  </a:rPr>
                  <a:t/>
                </a:r>
                <a:br>
                  <a:rPr lang="en-US" altLang="en-US" dirty="0">
                    <a:latin typeface="Arial Nova Cond" panose="020B0506020202020204" pitchFamily="34" charset="0"/>
                  </a:rPr>
                </a:br>
                <a:r>
                  <a:rPr lang="en-US" altLang="en-US" dirty="0" smtClean="0">
                    <a:latin typeface="Comic Sans MS" panose="030F0702030302020204" pitchFamily="66" charset="0"/>
                  </a:rPr>
                  <a:t>&lt;12</a:t>
                </a:r>
                <a:r>
                  <a:rPr lang="en-US" altLang="en-US" dirty="0">
                    <a:latin typeface="Comic Sans MS" panose="030F0702030302020204" pitchFamily="66" charset="0"/>
                  </a:rPr>
                  <a:t> </a:t>
                </a:r>
                <a:r>
                  <a:rPr lang="en-US" altLang="en-US" dirty="0" smtClean="0">
                    <a:latin typeface="Comic Sans MS" panose="030F0702030302020204" pitchFamily="66" charset="0"/>
                  </a:rPr>
                  <a:t>Years Schooling </a:t>
                </a:r>
                <a:r>
                  <a:rPr lang="en-US" altLang="en-US" dirty="0">
                    <a:latin typeface="Comic Sans MS" panose="030F0702030302020204" pitchFamily="66" charset="0"/>
                  </a:rPr>
                  <a:t>vs. </a:t>
                </a:r>
                <a:endParaRPr lang="en-US" altLang="en-US" dirty="0" smtClean="0">
                  <a:latin typeface="Comic Sans MS" panose="030F0702030302020204" pitchFamily="66" charset="0"/>
                </a:endParaRPr>
              </a:p>
              <a:p>
                <a:r>
                  <a:rPr lang="en-US" altLang="en-US" dirty="0" smtClean="0">
                    <a:latin typeface="Comic Sans MS" panose="030F0702030302020204" pitchFamily="66" charset="0"/>
                  </a:rPr>
                  <a:t>4</a:t>
                </a:r>
                <a:r>
                  <a:rPr lang="en-US" altLang="en-US" dirty="0">
                    <a:latin typeface="Comic Sans MS" panose="030F0702030302020204" pitchFamily="66" charset="0"/>
                  </a:rPr>
                  <a:t> Years of college</a:t>
                </a:r>
                <a:endParaRPr lang="en-US" dirty="0"/>
              </a:p>
            </p:txBody>
          </p:sp>
        </p:grpSp>
        <p:cxnSp>
          <p:nvCxnSpPr>
            <p:cNvPr id="22" name="Conector recto de flecha 21"/>
            <p:cNvCxnSpPr/>
            <p:nvPr/>
          </p:nvCxnSpPr>
          <p:spPr>
            <a:xfrm flipH="1">
              <a:off x="7948246" y="1267203"/>
              <a:ext cx="457297" cy="2712299"/>
            </a:xfrm>
            <a:prstGeom prst="straightConnector1">
              <a:avLst/>
            </a:prstGeom>
            <a:ln w="57150">
              <a:solidFill>
                <a:srgbClr val="FF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61696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8A24C220-7575-5543-AC3E-999699ABB8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973" y="-9472"/>
            <a:ext cx="9144000" cy="6858000"/>
          </a:xfrm>
          <a:prstGeom prst="rect">
            <a:avLst/>
          </a:prstGeom>
        </p:spPr>
      </p:pic>
      <p:sp>
        <p:nvSpPr>
          <p:cNvPr id="7" name="Espace réservé du contenu 5">
            <a:extLst>
              <a:ext uri="{FF2B5EF4-FFF2-40B4-BE49-F238E27FC236}">
                <a16:creationId xmlns:a16="http://schemas.microsoft.com/office/drawing/2014/main" id="{1899A044-F0C0-9B47-BC58-74AED0EDE939}"/>
              </a:ext>
            </a:extLst>
          </p:cNvPr>
          <p:cNvSpPr txBox="1">
            <a:spLocks/>
          </p:cNvSpPr>
          <p:nvPr/>
        </p:nvSpPr>
        <p:spPr>
          <a:xfrm>
            <a:off x="404807" y="905564"/>
            <a:ext cx="8435280" cy="54923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b="1" i="0" kern="1200" cap="all">
                <a:solidFill>
                  <a:schemeClr val="tx1"/>
                </a:solidFill>
                <a:latin typeface="Arial Unicode MS"/>
                <a:ea typeface="+mn-ea"/>
                <a:cs typeface="Arial Unicode M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2F6165"/>
                </a:solidFill>
                <a:latin typeface="Arial Unicode MS"/>
                <a:ea typeface="+mn-ea"/>
                <a:cs typeface="Arial Unicode M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2F6165"/>
                </a:solidFill>
                <a:latin typeface="Arial Unicode MS"/>
                <a:ea typeface="+mn-ea"/>
                <a:cs typeface="Arial Unicode M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2F6165"/>
                </a:solidFill>
                <a:latin typeface="Arial Unicode MS"/>
                <a:ea typeface="+mn-ea"/>
                <a:cs typeface="Arial Unicode M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2F6165"/>
                </a:solidFill>
                <a:latin typeface="Arial Unicode MS"/>
                <a:ea typeface="+mn-ea"/>
                <a:cs typeface="Arial Unicode M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Font typeface="Arial"/>
              <a:buNone/>
            </a:pPr>
            <a:endParaRPr lang="fr-FR" sz="1400" b="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404807" y="1166696"/>
            <a:ext cx="820273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CL" dirty="0" smtClean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EDUCATION AND HEALTH INTERACTION IS CRUCIAL FOR EARLY COGNITIVE DEVELOPMENT &amp; LEARNING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404525" y="2045279"/>
            <a:ext cx="8390659" cy="316115"/>
            <a:chOff x="420936" y="2687772"/>
            <a:chExt cx="8390659" cy="316115"/>
          </a:xfrm>
        </p:grpSpPr>
        <p:sp>
          <p:nvSpPr>
            <p:cNvPr id="5" name="CuadroTexto 4"/>
            <p:cNvSpPr txBox="1"/>
            <p:nvPr/>
          </p:nvSpPr>
          <p:spPr>
            <a:xfrm>
              <a:off x="446495" y="2687772"/>
              <a:ext cx="8297459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s-CL" b="1" dirty="0" smtClean="0">
                  <a:solidFill>
                    <a:srgbClr val="A50021"/>
                  </a:solidFill>
                </a:rPr>
                <a:t>FETUS</a:t>
              </a:r>
              <a:r>
                <a:rPr lang="es-CL" b="1" dirty="0" smtClean="0"/>
                <a:t> 	        </a:t>
              </a:r>
              <a:r>
                <a:rPr lang="es-CL" b="1" dirty="0" smtClean="0">
                  <a:solidFill>
                    <a:srgbClr val="00587E"/>
                  </a:solidFill>
                </a:rPr>
                <a:t>BIRTH</a:t>
              </a:r>
              <a:r>
                <a:rPr lang="es-CL" b="1" dirty="0" smtClean="0"/>
                <a:t>	     </a:t>
              </a:r>
              <a:r>
                <a:rPr lang="es-CL" b="1" dirty="0" smtClean="0">
                  <a:solidFill>
                    <a:srgbClr val="A50021"/>
                  </a:solidFill>
                </a:rPr>
                <a:t>PRESCHOOL</a:t>
              </a:r>
              <a:r>
                <a:rPr lang="es-CL" b="1" dirty="0" smtClean="0"/>
                <a:t>		</a:t>
              </a:r>
              <a:r>
                <a:rPr lang="es-CL" b="1" dirty="0" smtClean="0">
                  <a:solidFill>
                    <a:srgbClr val="00587E"/>
                  </a:solidFill>
                </a:rPr>
                <a:t>SCHOOL</a:t>
              </a:r>
              <a:r>
                <a:rPr lang="es-CL" b="1" dirty="0" smtClean="0"/>
                <a:t>		</a:t>
              </a:r>
              <a:r>
                <a:rPr lang="es-CL" b="1" dirty="0" smtClean="0">
                  <a:solidFill>
                    <a:srgbClr val="A50021"/>
                  </a:solidFill>
                </a:rPr>
                <a:t>COLLEGE</a:t>
              </a:r>
              <a:r>
                <a:rPr lang="es-CL" b="1" dirty="0" smtClean="0"/>
                <a:t>	</a:t>
              </a:r>
              <a:endParaRPr lang="en-US" b="1" dirty="0"/>
            </a:p>
          </p:txBody>
        </p:sp>
        <p:cxnSp>
          <p:nvCxnSpPr>
            <p:cNvPr id="8" name="Conector recto de flecha 7"/>
            <p:cNvCxnSpPr/>
            <p:nvPr/>
          </p:nvCxnSpPr>
          <p:spPr>
            <a:xfrm flipV="1">
              <a:off x="420936" y="3003887"/>
              <a:ext cx="8390659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upo 17"/>
          <p:cNvGrpSpPr/>
          <p:nvPr/>
        </p:nvGrpSpPr>
        <p:grpSpPr>
          <a:xfrm>
            <a:off x="5078441" y="2490334"/>
            <a:ext cx="3474720" cy="2867560"/>
            <a:chOff x="3044895" y="3082304"/>
            <a:chExt cx="3474720" cy="3947112"/>
          </a:xfrm>
        </p:grpSpPr>
        <p:sp>
          <p:nvSpPr>
            <p:cNvPr id="15" name="CuadroTexto 14"/>
            <p:cNvSpPr txBox="1"/>
            <p:nvPr/>
          </p:nvSpPr>
          <p:spPr>
            <a:xfrm>
              <a:off x="3044895" y="6055032"/>
              <a:ext cx="3474720" cy="97438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s-CL" b="1" dirty="0" smtClean="0">
                  <a:solidFill>
                    <a:srgbClr val="800000"/>
                  </a:solidFill>
                </a:rPr>
                <a:t>	</a:t>
              </a:r>
              <a:r>
                <a:rPr lang="es-CL" b="1" dirty="0" smtClean="0">
                  <a:solidFill>
                    <a:srgbClr val="800000"/>
                  </a:solidFill>
                  <a:latin typeface="Arial Nova Cond" panose="020B0506020202020204" pitchFamily="34" charset="0"/>
                </a:rPr>
                <a:t>READING FAILURE</a:t>
              </a:r>
            </a:p>
            <a:p>
              <a:r>
                <a:rPr lang="es-CL" sz="1600" b="1" dirty="0" smtClean="0">
                  <a:solidFill>
                    <a:srgbClr val="0066FF"/>
                  </a:solidFill>
                  <a:latin typeface="Arial Nova Cond" panose="020B0506020202020204" pitchFamily="34" charset="0"/>
                </a:rPr>
                <a:t>EARLY SPEECH DELAY</a:t>
              </a:r>
              <a:r>
                <a:rPr lang="es-CL" sz="1000" b="1" dirty="0" smtClean="0">
                  <a:solidFill>
                    <a:srgbClr val="0066FF"/>
                  </a:solidFill>
                  <a:latin typeface="Arial Nova Cond" panose="020B0506020202020204" pitchFamily="34" charset="0"/>
                </a:rPr>
                <a:t> </a:t>
              </a:r>
            </a:p>
            <a:p>
              <a:pPr algn="ctr"/>
              <a:r>
                <a:rPr lang="es-CL" sz="1000" dirty="0" smtClean="0">
                  <a:latin typeface="Arial Nova Cond" panose="020B0506020202020204" pitchFamily="34" charset="0"/>
                </a:rPr>
                <a:t>(</a:t>
              </a:r>
              <a:r>
                <a:rPr lang="es-CL" sz="1200" dirty="0" err="1" smtClean="0">
                  <a:latin typeface="Arial Nova Cond" panose="020B0506020202020204" pitchFamily="34" charset="0"/>
                </a:rPr>
                <a:t>Lyytinen</a:t>
              </a:r>
              <a:r>
                <a:rPr lang="es-CL" sz="1200" dirty="0" smtClean="0">
                  <a:latin typeface="Arial Nova Cond" panose="020B0506020202020204" pitchFamily="34" charset="0"/>
                </a:rPr>
                <a:t> et al, 2015)</a:t>
              </a:r>
              <a:r>
                <a:rPr lang="es-CL" sz="1200" b="1" dirty="0" smtClean="0">
                  <a:latin typeface="Arial Nova Cond" panose="020B0506020202020204" pitchFamily="34" charset="0"/>
                </a:rPr>
                <a:t> </a:t>
              </a:r>
              <a:endParaRPr lang="en-US" sz="1000" b="1" dirty="0">
                <a:latin typeface="Arial Nova Cond" panose="020B0506020202020204" pitchFamily="34" charset="0"/>
              </a:endParaRPr>
            </a:p>
          </p:txBody>
        </p:sp>
        <p:cxnSp>
          <p:nvCxnSpPr>
            <p:cNvPr id="16" name="Conector angular 15"/>
            <p:cNvCxnSpPr/>
            <p:nvPr/>
          </p:nvCxnSpPr>
          <p:spPr>
            <a:xfrm rot="5400000">
              <a:off x="3348654" y="4573039"/>
              <a:ext cx="2981469" cy="0"/>
            </a:xfrm>
            <a:prstGeom prst="bentConnector3">
              <a:avLst>
                <a:gd name="adj1" fmla="val 50000"/>
              </a:avLst>
            </a:prstGeom>
            <a:ln w="28575"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upo 2"/>
          <p:cNvGrpSpPr/>
          <p:nvPr/>
        </p:nvGrpSpPr>
        <p:grpSpPr>
          <a:xfrm>
            <a:off x="1576114" y="2363226"/>
            <a:ext cx="3115765" cy="2172433"/>
            <a:chOff x="1476408" y="4486281"/>
            <a:chExt cx="2327327" cy="5639488"/>
          </a:xfrm>
        </p:grpSpPr>
        <p:sp>
          <p:nvSpPr>
            <p:cNvPr id="10" name="CuadroTexto 9"/>
            <p:cNvSpPr txBox="1"/>
            <p:nvPr/>
          </p:nvSpPr>
          <p:spPr>
            <a:xfrm>
              <a:off x="1820365" y="6770106"/>
              <a:ext cx="1983370" cy="335566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s-CL" b="1" dirty="0" smtClean="0">
                  <a:solidFill>
                    <a:srgbClr val="800000"/>
                  </a:solidFill>
                  <a:latin typeface="Arial Nova Cond" panose="020B0506020202020204" pitchFamily="34" charset="0"/>
                </a:rPr>
                <a:t>PREMATURITY</a:t>
              </a:r>
            </a:p>
            <a:p>
              <a:pPr algn="ctr"/>
              <a:endParaRPr lang="es-CL" b="1" dirty="0" smtClean="0">
                <a:solidFill>
                  <a:srgbClr val="800000"/>
                </a:solidFill>
                <a:latin typeface="Arial Nova Cond" panose="020B0506020202020204" pitchFamily="34" charset="0"/>
              </a:endParaRPr>
            </a:p>
            <a:p>
              <a:pPr algn="ctr"/>
              <a:r>
                <a:rPr lang="es-CL" b="1" dirty="0" smtClean="0">
                  <a:solidFill>
                    <a:srgbClr val="0066FF"/>
                  </a:solidFill>
                  <a:latin typeface="Arial Nova Cond" panose="020B0506020202020204" pitchFamily="34" charset="0"/>
                </a:rPr>
                <a:t>17% TIPICAL MENTAL DEV. AT 30 MONTHS</a:t>
              </a:r>
              <a:endParaRPr lang="es-CL" sz="1000" b="1" dirty="0" smtClean="0">
                <a:solidFill>
                  <a:srgbClr val="0066FF"/>
                </a:solidFill>
                <a:latin typeface="Arial Nova Cond" panose="020B0506020202020204" pitchFamily="34" charset="0"/>
              </a:endParaRPr>
            </a:p>
            <a:p>
              <a:pPr algn="ctr"/>
              <a:r>
                <a:rPr lang="es-CL" sz="1200" dirty="0" smtClean="0"/>
                <a:t>(</a:t>
              </a:r>
              <a:r>
                <a:rPr lang="es-CL" sz="1200" dirty="0" err="1" smtClean="0"/>
                <a:t>Glass</a:t>
              </a:r>
              <a:r>
                <a:rPr lang="es-CL" sz="1200" dirty="0" smtClean="0"/>
                <a:t> et al, 2015)</a:t>
              </a:r>
              <a:endParaRPr lang="en-US" sz="1000" dirty="0"/>
            </a:p>
          </p:txBody>
        </p:sp>
        <p:cxnSp>
          <p:nvCxnSpPr>
            <p:cNvPr id="17" name="Conector angular 16"/>
            <p:cNvCxnSpPr>
              <a:endCxn id="10" idx="1"/>
            </p:cNvCxnSpPr>
            <p:nvPr/>
          </p:nvCxnSpPr>
          <p:spPr>
            <a:xfrm rot="16200000" flipH="1">
              <a:off x="-332441" y="6295130"/>
              <a:ext cx="3961655" cy="343958"/>
            </a:xfrm>
            <a:prstGeom prst="bentConnector2">
              <a:avLst/>
            </a:prstGeom>
            <a:ln w="28575"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33569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8A24C220-7575-5543-AC3E-999699ABB8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9331"/>
            <a:ext cx="9144000" cy="6858000"/>
          </a:xfrm>
          <a:prstGeom prst="rect">
            <a:avLst/>
          </a:prstGeom>
        </p:spPr>
      </p:pic>
      <p:sp>
        <p:nvSpPr>
          <p:cNvPr id="7" name="Espace réservé du contenu 5">
            <a:extLst>
              <a:ext uri="{FF2B5EF4-FFF2-40B4-BE49-F238E27FC236}">
                <a16:creationId xmlns:a16="http://schemas.microsoft.com/office/drawing/2014/main" id="{1899A044-F0C0-9B47-BC58-74AED0EDE939}"/>
              </a:ext>
            </a:extLst>
          </p:cNvPr>
          <p:cNvSpPr txBox="1">
            <a:spLocks/>
          </p:cNvSpPr>
          <p:nvPr/>
        </p:nvSpPr>
        <p:spPr>
          <a:xfrm>
            <a:off x="349387" y="1073217"/>
            <a:ext cx="8435280" cy="54923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b="1" i="0" kern="1200" cap="all">
                <a:solidFill>
                  <a:schemeClr val="tx1"/>
                </a:solidFill>
                <a:latin typeface="Arial Unicode MS"/>
                <a:ea typeface="+mn-ea"/>
                <a:cs typeface="Arial Unicode M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2F6165"/>
                </a:solidFill>
                <a:latin typeface="Arial Unicode MS"/>
                <a:ea typeface="+mn-ea"/>
                <a:cs typeface="Arial Unicode M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2F6165"/>
                </a:solidFill>
                <a:latin typeface="Arial Unicode MS"/>
                <a:ea typeface="+mn-ea"/>
                <a:cs typeface="Arial Unicode M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2F6165"/>
                </a:solidFill>
                <a:latin typeface="Arial Unicode MS"/>
                <a:ea typeface="+mn-ea"/>
                <a:cs typeface="Arial Unicode M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2F6165"/>
                </a:solidFill>
                <a:latin typeface="Arial Unicode MS"/>
                <a:ea typeface="+mn-ea"/>
                <a:cs typeface="Arial Unicode M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Font typeface="Arial"/>
              <a:buNone/>
            </a:pPr>
            <a:endParaRPr lang="fr-FR" sz="1400" b="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3112494" y="460767"/>
            <a:ext cx="6007705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chemeClr val="bg2">
                    <a:lumMod val="25000"/>
                  </a:schemeClr>
                </a:solidFill>
                <a:latin typeface="Arial Nova Cond" panose="020B0506020202020204" pitchFamily="34" charset="0"/>
              </a:rPr>
              <a:t>15 million infants are born preterm.</a:t>
            </a:r>
            <a:endParaRPr lang="en-US" altLang="en-US" dirty="0">
              <a:solidFill>
                <a:schemeClr val="bg2">
                  <a:lumMod val="25000"/>
                </a:schemeClr>
              </a:solidFill>
              <a:latin typeface="Arial Nova Cond" panose="020B0506020202020204" pitchFamily="34" charset="0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chemeClr val="bg2">
                    <a:lumMod val="25000"/>
                  </a:schemeClr>
                </a:solidFill>
                <a:latin typeface="Arial Nova Cond" panose="020B0506020202020204" pitchFamily="34" charset="0"/>
              </a:rPr>
              <a:t>It is the main preventable cause of death </a:t>
            </a:r>
            <a:r>
              <a:rPr lang="en-US" altLang="en-US" dirty="0">
                <a:solidFill>
                  <a:schemeClr val="bg2">
                    <a:lumMod val="25000"/>
                  </a:schemeClr>
                </a:solidFill>
                <a:latin typeface="Arial Nova Cond" panose="020B0506020202020204" pitchFamily="34" charset="0"/>
              </a:rPr>
              <a:t>under </a:t>
            </a:r>
            <a:r>
              <a:rPr lang="en-US" altLang="en-US" dirty="0" smtClean="0">
                <a:solidFill>
                  <a:schemeClr val="bg2">
                    <a:lumMod val="25000"/>
                  </a:schemeClr>
                </a:solidFill>
                <a:latin typeface="Arial Nova Cond" panose="020B0506020202020204" pitchFamily="34" charset="0"/>
              </a:rPr>
              <a:t>5y </a:t>
            </a:r>
            <a:r>
              <a:rPr lang="en-US" altLang="en-US" sz="1000" dirty="0" smtClean="0">
                <a:solidFill>
                  <a:schemeClr val="bg2">
                    <a:lumMod val="25000"/>
                  </a:schemeClr>
                </a:solidFill>
                <a:latin typeface="Arial Nova Cond" panose="020B0506020202020204" pitchFamily="34" charset="0"/>
              </a:rPr>
              <a:t>(</a:t>
            </a:r>
            <a:r>
              <a:rPr lang="en-US" altLang="en-US" sz="1000" dirty="0">
                <a:solidFill>
                  <a:schemeClr val="bg2">
                    <a:lumMod val="25000"/>
                  </a:schemeClr>
                </a:solidFill>
                <a:latin typeface="Arial Nova Cond" panose="020B0506020202020204" pitchFamily="34" charset="0"/>
              </a:rPr>
              <a:t>Liu et al, 2016)</a:t>
            </a:r>
            <a:r>
              <a:rPr lang="en-US" altLang="en-US" dirty="0">
                <a:solidFill>
                  <a:schemeClr val="bg2">
                    <a:lumMod val="25000"/>
                  </a:schemeClr>
                </a:solidFill>
                <a:latin typeface="Arial Nova Cond" panose="020B0506020202020204" pitchFamily="34" charset="0"/>
              </a:rPr>
              <a:t>. </a:t>
            </a:r>
          </a:p>
        </p:txBody>
      </p:sp>
      <p:grpSp>
        <p:nvGrpSpPr>
          <p:cNvPr id="23" name="Grupo 22"/>
          <p:cNvGrpSpPr/>
          <p:nvPr/>
        </p:nvGrpSpPr>
        <p:grpSpPr>
          <a:xfrm>
            <a:off x="3424510" y="981830"/>
            <a:ext cx="5014527" cy="369332"/>
            <a:chOff x="5159921" y="566326"/>
            <a:chExt cx="5014527" cy="369332"/>
          </a:xfrm>
        </p:grpSpPr>
        <p:sp>
          <p:nvSpPr>
            <p:cNvPr id="24" name="CuadroTexto 23"/>
            <p:cNvSpPr txBox="1"/>
            <p:nvPr/>
          </p:nvSpPr>
          <p:spPr>
            <a:xfrm>
              <a:off x="5159921" y="566326"/>
              <a:ext cx="1044852" cy="36933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s-CL" sz="2400" b="1" dirty="0" smtClean="0">
                  <a:solidFill>
                    <a:srgbClr val="800000"/>
                  </a:solidFill>
                </a:rPr>
                <a:t>AGE</a:t>
              </a:r>
              <a:endParaRPr lang="en-US" sz="2400" b="1" dirty="0">
                <a:solidFill>
                  <a:srgbClr val="800000"/>
                </a:solidFill>
              </a:endParaRPr>
            </a:p>
          </p:txBody>
        </p:sp>
        <p:sp>
          <p:nvSpPr>
            <p:cNvPr id="25" name="CuadroTexto 24"/>
            <p:cNvSpPr txBox="1"/>
            <p:nvPr/>
          </p:nvSpPr>
          <p:spPr>
            <a:xfrm>
              <a:off x="6607563" y="566326"/>
              <a:ext cx="1194895" cy="36933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s-CL" sz="2400" b="1" dirty="0" smtClean="0">
                  <a:solidFill>
                    <a:srgbClr val="0070C0"/>
                  </a:solidFill>
                </a:rPr>
                <a:t>DATA</a:t>
              </a:r>
              <a:endParaRPr lang="en-US" sz="2400" b="1" dirty="0">
                <a:solidFill>
                  <a:srgbClr val="0070C0"/>
                </a:solidFill>
              </a:endParaRPr>
            </a:p>
          </p:txBody>
        </p:sp>
        <p:sp>
          <p:nvSpPr>
            <p:cNvPr id="26" name="CuadroTexto 25"/>
            <p:cNvSpPr txBox="1"/>
            <p:nvPr/>
          </p:nvSpPr>
          <p:spPr>
            <a:xfrm>
              <a:off x="8302448" y="566326"/>
              <a:ext cx="1872000" cy="36933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s-CL" sz="2400" b="1" dirty="0" smtClean="0">
                  <a:solidFill>
                    <a:srgbClr val="008000"/>
                  </a:solidFill>
                </a:rPr>
                <a:t>ACTION</a:t>
              </a:r>
              <a:endParaRPr lang="en-US" sz="2400" b="1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3" name="Grupo 2"/>
          <p:cNvGrpSpPr/>
          <p:nvPr/>
        </p:nvGrpSpPr>
        <p:grpSpPr>
          <a:xfrm>
            <a:off x="107399" y="337899"/>
            <a:ext cx="3246303" cy="4622721"/>
            <a:chOff x="64718" y="1076251"/>
            <a:chExt cx="3246303" cy="4622721"/>
          </a:xfrm>
        </p:grpSpPr>
        <p:pic>
          <p:nvPicPr>
            <p:cNvPr id="20" name="Imagen 1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718" y="3942338"/>
              <a:ext cx="3246303" cy="1756634"/>
            </a:xfrm>
            <a:prstGeom prst="rect">
              <a:avLst/>
            </a:prstGeom>
          </p:spPr>
        </p:pic>
        <p:sp>
          <p:nvSpPr>
            <p:cNvPr id="22" name="Rectángulo 21"/>
            <p:cNvSpPr/>
            <p:nvPr/>
          </p:nvSpPr>
          <p:spPr>
            <a:xfrm>
              <a:off x="159999" y="1076251"/>
              <a:ext cx="2909814" cy="86177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lIns="0" tIns="0" rIns="0" bIns="0">
              <a:spAutoFit/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CL" altLang="en-US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PREMATURITY</a:t>
              </a:r>
            </a:p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CL" alt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ova Cond Light" panose="020B0306020202020204" pitchFamily="34" charset="0"/>
                </a:rPr>
                <a:t>5 - 18 %</a:t>
              </a:r>
            </a:p>
          </p:txBody>
        </p:sp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35502" y="2116571"/>
              <a:ext cx="1852360" cy="1712030"/>
            </a:xfrm>
            <a:prstGeom prst="rect">
              <a:avLst/>
            </a:prstGeom>
          </p:spPr>
        </p:pic>
      </p:grpSp>
      <p:grpSp>
        <p:nvGrpSpPr>
          <p:cNvPr id="9" name="Grupo 8"/>
          <p:cNvGrpSpPr/>
          <p:nvPr/>
        </p:nvGrpSpPr>
        <p:grpSpPr>
          <a:xfrm>
            <a:off x="3404988" y="2470781"/>
            <a:ext cx="3057581" cy="1292662"/>
            <a:chOff x="3404988" y="3038100"/>
            <a:chExt cx="3057581" cy="1292662"/>
          </a:xfrm>
        </p:grpSpPr>
        <p:grpSp>
          <p:nvGrpSpPr>
            <p:cNvPr id="33" name="Grupo 32"/>
            <p:cNvGrpSpPr/>
            <p:nvPr/>
          </p:nvGrpSpPr>
          <p:grpSpPr>
            <a:xfrm>
              <a:off x="3404988" y="3038100"/>
              <a:ext cx="3057581" cy="1292662"/>
              <a:chOff x="5159921" y="1244417"/>
              <a:chExt cx="2826601" cy="1292662"/>
            </a:xfrm>
          </p:grpSpPr>
          <p:cxnSp>
            <p:nvCxnSpPr>
              <p:cNvPr id="34" name="Conector recto de flecha 33"/>
              <p:cNvCxnSpPr/>
              <p:nvPr/>
            </p:nvCxnSpPr>
            <p:spPr>
              <a:xfrm>
                <a:off x="6329938" y="1292390"/>
                <a:ext cx="0" cy="504000"/>
              </a:xfrm>
              <a:prstGeom prst="straightConnector1">
                <a:avLst/>
              </a:prstGeom>
              <a:ln w="57150">
                <a:solidFill>
                  <a:schemeClr val="bg1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CuadroTexto 35"/>
              <p:cNvSpPr txBox="1"/>
              <p:nvPr/>
            </p:nvSpPr>
            <p:spPr>
              <a:xfrm>
                <a:off x="5159921" y="1244417"/>
                <a:ext cx="118800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s-CL" b="1" dirty="0" smtClean="0">
                    <a:solidFill>
                      <a:srgbClr val="800000"/>
                    </a:solidFill>
                  </a:rPr>
                  <a:t>6-12 </a:t>
                </a:r>
                <a:r>
                  <a:rPr lang="es-CL" b="1" dirty="0" err="1" smtClean="0">
                    <a:solidFill>
                      <a:srgbClr val="800000"/>
                    </a:solidFill>
                  </a:rPr>
                  <a:t>months</a:t>
                </a:r>
                <a:endParaRPr lang="es-CL" b="1" dirty="0" smtClean="0">
                  <a:solidFill>
                    <a:srgbClr val="800000"/>
                  </a:solidFill>
                </a:endParaRPr>
              </a:p>
            </p:txBody>
          </p:sp>
          <p:sp>
            <p:nvSpPr>
              <p:cNvPr id="37" name="CuadroTexto 36"/>
              <p:cNvSpPr txBox="1"/>
              <p:nvPr/>
            </p:nvSpPr>
            <p:spPr>
              <a:xfrm>
                <a:off x="6533343" y="1244417"/>
                <a:ext cx="1453179" cy="129266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s-CL" b="1" dirty="0" smtClean="0">
                    <a:solidFill>
                      <a:srgbClr val="0070C0"/>
                    </a:solidFill>
                  </a:rPr>
                  <a:t>SPEECH</a:t>
                </a:r>
              </a:p>
              <a:p>
                <a:r>
                  <a:rPr lang="es-CL" b="1" dirty="0">
                    <a:solidFill>
                      <a:srgbClr val="008000"/>
                    </a:solidFill>
                  </a:rPr>
                  <a:t>DOES NOT ACCELERATE</a:t>
                </a:r>
              </a:p>
              <a:p>
                <a:r>
                  <a:rPr lang="es-CL" sz="1000" dirty="0"/>
                  <a:t>(Peña, </a:t>
                </a:r>
                <a:r>
                  <a:rPr lang="es-CL" sz="1000" dirty="0" err="1"/>
                  <a:t>Werker</a:t>
                </a:r>
                <a:r>
                  <a:rPr lang="es-CL" sz="1000" dirty="0"/>
                  <a:t> &amp; </a:t>
                </a:r>
                <a:r>
                  <a:rPr lang="es-CL" sz="1000" dirty="0" err="1"/>
                  <a:t>Dehaene-Lambertz</a:t>
                </a:r>
                <a:r>
                  <a:rPr lang="es-CL" sz="1000" dirty="0"/>
                  <a:t>, 2012; </a:t>
                </a:r>
                <a:r>
                  <a:rPr lang="es-CL" sz="1000" dirty="0" smtClean="0"/>
                  <a:t>2010; </a:t>
                </a:r>
              </a:p>
              <a:p>
                <a:r>
                  <a:rPr lang="es-CL" sz="1000" dirty="0" err="1" smtClean="0"/>
                  <a:t>But</a:t>
                </a:r>
                <a:r>
                  <a:rPr lang="es-CL" sz="1000" dirty="0" smtClean="0"/>
                  <a:t> </a:t>
                </a:r>
                <a:r>
                  <a:rPr lang="es-CL" sz="1000" dirty="0" err="1" smtClean="0"/>
                  <a:t>also</a:t>
                </a:r>
                <a:r>
                  <a:rPr lang="es-CL" sz="1000" dirty="0" smtClean="0"/>
                  <a:t> </a:t>
                </a:r>
                <a:r>
                  <a:rPr lang="es-CL" sz="1000" dirty="0" err="1" smtClean="0"/>
                  <a:t>see</a:t>
                </a:r>
                <a:r>
                  <a:rPr lang="es-CL" sz="1000" dirty="0" smtClean="0"/>
                  <a:t> </a:t>
                </a:r>
                <a:r>
                  <a:rPr lang="es-CL" sz="1000" dirty="0" err="1" smtClean="0"/>
                  <a:t>Nazzi</a:t>
                </a:r>
                <a:r>
                  <a:rPr lang="es-CL" sz="1000" dirty="0" smtClean="0"/>
                  <a:t> et al, 2015)</a:t>
                </a:r>
                <a:r>
                  <a:rPr lang="es-CL" sz="1000" b="1" dirty="0" smtClean="0"/>
                  <a:t> </a:t>
                </a:r>
                <a:endParaRPr lang="en-US" sz="1000" b="1" dirty="0"/>
              </a:p>
            </p:txBody>
          </p:sp>
        </p:grpSp>
        <p:pic>
          <p:nvPicPr>
            <p:cNvPr id="32" name="Picture 4" descr="guagua14"/>
            <p:cNvPicPr>
              <a:picLocks noChangeAspect="1" noChangeArrowheads="1"/>
            </p:cNvPicPr>
            <p:nvPr/>
          </p:nvPicPr>
          <p:blipFill>
            <a:blip r:embed="rId6">
              <a:lum bright="24000" contrast="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90" t="15622" b="4964"/>
            <a:stretch>
              <a:fillRect/>
            </a:stretch>
          </p:blipFill>
          <p:spPr bwMode="auto">
            <a:xfrm>
              <a:off x="3616833" y="3388715"/>
              <a:ext cx="745948" cy="793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upo 4"/>
          <p:cNvGrpSpPr/>
          <p:nvPr/>
        </p:nvGrpSpPr>
        <p:grpSpPr>
          <a:xfrm>
            <a:off x="3413362" y="1627514"/>
            <a:ext cx="5475773" cy="1327020"/>
            <a:chOff x="3413362" y="2119883"/>
            <a:chExt cx="5475773" cy="1327020"/>
          </a:xfrm>
        </p:grpSpPr>
        <p:grpSp>
          <p:nvGrpSpPr>
            <p:cNvPr id="27" name="Grupo 26"/>
            <p:cNvGrpSpPr/>
            <p:nvPr/>
          </p:nvGrpSpPr>
          <p:grpSpPr>
            <a:xfrm>
              <a:off x="3413362" y="2119883"/>
              <a:ext cx="5371305" cy="984885"/>
              <a:chOff x="5159921" y="1244414"/>
              <a:chExt cx="5195406" cy="1031120"/>
            </a:xfrm>
          </p:grpSpPr>
          <p:cxnSp>
            <p:nvCxnSpPr>
              <p:cNvPr id="28" name="Conector recto de flecha 27"/>
              <p:cNvCxnSpPr/>
              <p:nvPr/>
            </p:nvCxnSpPr>
            <p:spPr>
              <a:xfrm>
                <a:off x="6351223" y="1463206"/>
                <a:ext cx="0" cy="504000"/>
              </a:xfrm>
              <a:prstGeom prst="straightConnector1">
                <a:avLst/>
              </a:prstGeom>
              <a:ln w="57150">
                <a:solidFill>
                  <a:schemeClr val="bg1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CuadroTexto 28"/>
              <p:cNvSpPr txBox="1"/>
              <p:nvPr/>
            </p:nvSpPr>
            <p:spPr>
              <a:xfrm>
                <a:off x="8210320" y="1244414"/>
                <a:ext cx="2145007" cy="103112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s-CL" b="1" dirty="0" smtClean="0">
                    <a:solidFill>
                      <a:srgbClr val="008000"/>
                    </a:solidFill>
                  </a:rPr>
                  <a:t>CLINICAL SUPPORT</a:t>
                </a:r>
              </a:p>
              <a:p>
                <a:r>
                  <a:rPr lang="es-CL" b="1" dirty="0" smtClean="0">
                    <a:solidFill>
                      <a:srgbClr val="008000"/>
                    </a:solidFill>
                  </a:rPr>
                  <a:t>+ MIMIC WOMB ENV. CIRCADIAN  R</a:t>
                </a:r>
              </a:p>
              <a:p>
                <a:r>
                  <a:rPr lang="es-CL" sz="1000" dirty="0" smtClean="0"/>
                  <a:t>(Mark et al, 2017)</a:t>
                </a:r>
              </a:p>
            </p:txBody>
          </p:sp>
          <p:sp>
            <p:nvSpPr>
              <p:cNvPr id="30" name="CuadroTexto 29"/>
              <p:cNvSpPr txBox="1"/>
              <p:nvPr/>
            </p:nvSpPr>
            <p:spPr>
              <a:xfrm>
                <a:off x="5159921" y="1244417"/>
                <a:ext cx="1188000" cy="58000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s-CL" b="1" dirty="0" smtClean="0">
                    <a:solidFill>
                      <a:srgbClr val="800000"/>
                    </a:solidFill>
                  </a:rPr>
                  <a:t>PT NEWBORN</a:t>
                </a:r>
              </a:p>
            </p:txBody>
          </p:sp>
          <p:sp>
            <p:nvSpPr>
              <p:cNvPr id="31" name="CuadroTexto 30"/>
              <p:cNvSpPr txBox="1"/>
              <p:nvPr/>
            </p:nvSpPr>
            <p:spPr>
              <a:xfrm>
                <a:off x="6549889" y="1244417"/>
                <a:ext cx="104317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s-CL" b="1" dirty="0" smtClean="0">
                    <a:solidFill>
                      <a:srgbClr val="0070C0"/>
                    </a:solidFill>
                  </a:rPr>
                  <a:t>INMATURE</a:t>
                </a:r>
                <a:endParaRPr lang="en-US" b="1" dirty="0">
                  <a:solidFill>
                    <a:srgbClr val="0070C0"/>
                  </a:solidFill>
                </a:endParaRPr>
              </a:p>
            </p:txBody>
          </p:sp>
        </p:grpSp>
        <p:pic>
          <p:nvPicPr>
            <p:cNvPr id="39" name="Picture 18" descr="http://images.momisbest.com/data/images/full/973/premature-baby.jpg?w=600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833" t="15502" r="17362" b="12550"/>
            <a:stretch/>
          </p:blipFill>
          <p:spPr bwMode="auto">
            <a:xfrm>
              <a:off x="7890207" y="2658533"/>
              <a:ext cx="998928" cy="788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Grupo 9"/>
          <p:cNvGrpSpPr/>
          <p:nvPr/>
        </p:nvGrpSpPr>
        <p:grpSpPr>
          <a:xfrm>
            <a:off x="3398294" y="4049051"/>
            <a:ext cx="3234129" cy="1138773"/>
            <a:chOff x="3398294" y="4355630"/>
            <a:chExt cx="3234129" cy="1138773"/>
          </a:xfrm>
        </p:grpSpPr>
        <p:grpSp>
          <p:nvGrpSpPr>
            <p:cNvPr id="44" name="Grupo 43"/>
            <p:cNvGrpSpPr/>
            <p:nvPr/>
          </p:nvGrpSpPr>
          <p:grpSpPr>
            <a:xfrm>
              <a:off x="3398294" y="4355630"/>
              <a:ext cx="3234129" cy="1138773"/>
              <a:chOff x="5159921" y="1244417"/>
              <a:chExt cx="2590130" cy="1138773"/>
            </a:xfrm>
          </p:grpSpPr>
          <p:cxnSp>
            <p:nvCxnSpPr>
              <p:cNvPr id="45" name="Conector recto de flecha 44"/>
              <p:cNvCxnSpPr/>
              <p:nvPr/>
            </p:nvCxnSpPr>
            <p:spPr>
              <a:xfrm>
                <a:off x="6163338" y="1292390"/>
                <a:ext cx="0" cy="504000"/>
              </a:xfrm>
              <a:prstGeom prst="straightConnector1">
                <a:avLst/>
              </a:prstGeom>
              <a:ln w="57150">
                <a:solidFill>
                  <a:schemeClr val="bg1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CuadroTexto 46"/>
              <p:cNvSpPr txBox="1"/>
              <p:nvPr/>
            </p:nvSpPr>
            <p:spPr>
              <a:xfrm>
                <a:off x="5159921" y="1244417"/>
                <a:ext cx="118800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s-CL" b="1" dirty="0" smtClean="0">
                    <a:solidFill>
                      <a:srgbClr val="800000"/>
                    </a:solidFill>
                  </a:rPr>
                  <a:t>6-7 </a:t>
                </a:r>
                <a:r>
                  <a:rPr lang="es-CL" b="1" dirty="0" err="1" smtClean="0">
                    <a:solidFill>
                      <a:srgbClr val="800000"/>
                    </a:solidFill>
                  </a:rPr>
                  <a:t>months</a:t>
                </a:r>
                <a:endParaRPr lang="es-CL" b="1" dirty="0" smtClean="0">
                  <a:solidFill>
                    <a:srgbClr val="800000"/>
                  </a:solidFill>
                </a:endParaRPr>
              </a:p>
            </p:txBody>
          </p:sp>
          <p:sp>
            <p:nvSpPr>
              <p:cNvPr id="48" name="CuadroTexto 47"/>
              <p:cNvSpPr txBox="1"/>
              <p:nvPr/>
            </p:nvSpPr>
            <p:spPr>
              <a:xfrm>
                <a:off x="6355103" y="1244417"/>
                <a:ext cx="1394948" cy="113877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s-CL" b="1" dirty="0" smtClean="0">
                    <a:solidFill>
                      <a:srgbClr val="0070C0"/>
                    </a:solidFill>
                  </a:rPr>
                  <a:t>VISUAL</a:t>
                </a:r>
                <a:r>
                  <a:rPr lang="es-CL" sz="1000" b="1" dirty="0" smtClean="0">
                    <a:solidFill>
                      <a:srgbClr val="0070C0"/>
                    </a:solidFill>
                  </a:rPr>
                  <a:t> </a:t>
                </a:r>
              </a:p>
              <a:p>
                <a:r>
                  <a:rPr lang="es-CL" b="1" dirty="0" smtClean="0">
                    <a:solidFill>
                      <a:srgbClr val="0070C0"/>
                    </a:solidFill>
                  </a:rPr>
                  <a:t>SOCIAL</a:t>
                </a:r>
              </a:p>
              <a:p>
                <a:r>
                  <a:rPr lang="es-CL" sz="1000" dirty="0" smtClean="0"/>
                  <a:t>(</a:t>
                </a:r>
                <a:r>
                  <a:rPr lang="es-CL" sz="800" dirty="0"/>
                  <a:t>(</a:t>
                </a:r>
                <a:r>
                  <a:rPr lang="es-CL" sz="1000" dirty="0" err="1"/>
                  <a:t>Jando</a:t>
                </a:r>
                <a:r>
                  <a:rPr lang="es-CL" sz="1000" dirty="0"/>
                  <a:t> et al, </a:t>
                </a:r>
                <a:r>
                  <a:rPr lang="es-CL" sz="1000" dirty="0" smtClean="0"/>
                  <a:t>2012; Peña</a:t>
                </a:r>
                <a:r>
                  <a:rPr lang="es-CL" sz="1000" dirty="0"/>
                  <a:t>, Arias &amp; </a:t>
                </a:r>
                <a:r>
                  <a:rPr lang="es-CL" sz="1000" dirty="0" err="1" smtClean="0"/>
                  <a:t>Dehaene-Lambertz</a:t>
                </a:r>
                <a:r>
                  <a:rPr lang="es-CL" sz="1000" dirty="0"/>
                  <a:t>, </a:t>
                </a:r>
                <a:r>
                  <a:rPr lang="es-CL" sz="1000" dirty="0" smtClean="0"/>
                  <a:t>2015)</a:t>
                </a:r>
                <a:endParaRPr lang="es-CL" sz="1000" b="1" dirty="0" smtClean="0">
                  <a:solidFill>
                    <a:srgbClr val="0070C0"/>
                  </a:solidFill>
                </a:endParaRPr>
              </a:p>
              <a:p>
                <a:r>
                  <a:rPr lang="es-CL" b="1" dirty="0">
                    <a:solidFill>
                      <a:srgbClr val="008000"/>
                    </a:solidFill>
                  </a:rPr>
                  <a:t>DOES </a:t>
                </a:r>
                <a:r>
                  <a:rPr lang="es-CL" b="1" dirty="0" smtClean="0">
                    <a:solidFill>
                      <a:srgbClr val="008000"/>
                    </a:solidFill>
                  </a:rPr>
                  <a:t>ACCELERATE</a:t>
                </a:r>
                <a:endParaRPr lang="es-CL" b="1" dirty="0" smtClean="0">
                  <a:solidFill>
                    <a:srgbClr val="0070C0"/>
                  </a:solidFill>
                </a:endParaRPr>
              </a:p>
            </p:txBody>
          </p:sp>
        </p:grpSp>
        <p:pic>
          <p:nvPicPr>
            <p:cNvPr id="4" name="Imagen 3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439" r="21984" b="14342"/>
            <a:stretch/>
          </p:blipFill>
          <p:spPr>
            <a:xfrm>
              <a:off x="3552278" y="4741619"/>
              <a:ext cx="855474" cy="526640"/>
            </a:xfrm>
            <a:prstGeom prst="rect">
              <a:avLst/>
            </a:prstGeom>
          </p:spPr>
        </p:pic>
      </p:grpSp>
      <p:grpSp>
        <p:nvGrpSpPr>
          <p:cNvPr id="11" name="Grupo 10"/>
          <p:cNvGrpSpPr/>
          <p:nvPr/>
        </p:nvGrpSpPr>
        <p:grpSpPr>
          <a:xfrm>
            <a:off x="3122856" y="867479"/>
            <a:ext cx="5914162" cy="3348727"/>
            <a:chOff x="3171165" y="249464"/>
            <a:chExt cx="5914162" cy="3348727"/>
          </a:xfrm>
        </p:grpSpPr>
        <p:sp>
          <p:nvSpPr>
            <p:cNvPr id="43" name="Rectángulo 42"/>
            <p:cNvSpPr/>
            <p:nvPr/>
          </p:nvSpPr>
          <p:spPr>
            <a:xfrm>
              <a:off x="3171165" y="2674861"/>
              <a:ext cx="5914161" cy="92333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Char char="•"/>
              </a:pPr>
              <a:r>
                <a:rPr lang="en-US" altLang="en-US" dirty="0" smtClean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ova Cond" panose="020B0506020202020204" pitchFamily="34" charset="0"/>
                </a:rPr>
                <a:t> IS EXTERNAL STIMULATION NEGATIVE FOR COGNITION?</a:t>
              </a:r>
            </a:p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Char char="•"/>
              </a:pPr>
              <a:r>
                <a:rPr lang="en-US" altLang="en-US" dirty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ova Cond" panose="020B0506020202020204" pitchFamily="34" charset="0"/>
                </a:rPr>
                <a:t> </a:t>
              </a:r>
              <a:r>
                <a:rPr lang="en-US" altLang="en-US" dirty="0" smtClean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ova Cond" panose="020B0506020202020204" pitchFamily="34" charset="0"/>
                </a:rPr>
                <a:t>ARE PRETERMS FORCED TO ACCELERATE LEARNING?</a:t>
              </a:r>
            </a:p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Char char="•"/>
              </a:pPr>
              <a:r>
                <a:rPr lang="en-US" altLang="en-US" dirty="0" smtClean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ova Cond" panose="020B0506020202020204" pitchFamily="34" charset="0"/>
                </a:rPr>
                <a:t> CONSEQUENCES FOR LEARNING &amp; EDUCATION?</a:t>
              </a:r>
              <a:endParaRPr lang="en-US" altLang="en-US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 Cond" panose="020B0506020202020204" pitchFamily="34" charset="0"/>
              </a:endParaRPr>
            </a:p>
          </p:txBody>
        </p:sp>
        <p:grpSp>
          <p:nvGrpSpPr>
            <p:cNvPr id="50" name="Grupo 49"/>
            <p:cNvGrpSpPr/>
            <p:nvPr/>
          </p:nvGrpSpPr>
          <p:grpSpPr>
            <a:xfrm>
              <a:off x="3171166" y="249464"/>
              <a:ext cx="5914161" cy="2410874"/>
              <a:chOff x="55417" y="1270958"/>
              <a:chExt cx="2935385" cy="1080000"/>
            </a:xfrm>
          </p:grpSpPr>
          <p:pic>
            <p:nvPicPr>
              <p:cNvPr id="51" name="Imagen 50"/>
              <p:cNvPicPr>
                <a:picLocks noChangeAspect="1"/>
              </p:cNvPicPr>
              <p:nvPr/>
            </p:nvPicPr>
            <p:blipFill rotWithShape="1">
              <a:blip r:embed="rId9"/>
              <a:srcRect l="33743" r="34098"/>
              <a:stretch/>
            </p:blipFill>
            <p:spPr>
              <a:xfrm>
                <a:off x="55417" y="1270958"/>
                <a:ext cx="1579419" cy="1080000"/>
              </a:xfrm>
              <a:prstGeom prst="rect">
                <a:avLst/>
              </a:prstGeom>
            </p:spPr>
          </p:pic>
          <p:pic>
            <p:nvPicPr>
              <p:cNvPr id="52" name="Imagen 51"/>
              <p:cNvPicPr>
                <a:picLocks noChangeAspect="1"/>
              </p:cNvPicPr>
              <p:nvPr/>
            </p:nvPicPr>
            <p:blipFill rotWithShape="1">
              <a:blip r:embed="rId9"/>
              <a:srcRect l="72391" r="-1"/>
              <a:stretch/>
            </p:blipFill>
            <p:spPr>
              <a:xfrm>
                <a:off x="1634827" y="1270958"/>
                <a:ext cx="1355975" cy="10800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496305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5">
            <a:extLst>
              <a:ext uri="{FF2B5EF4-FFF2-40B4-BE49-F238E27FC236}">
                <a16:creationId xmlns:a16="http://schemas.microsoft.com/office/drawing/2014/main" id="{8A24C220-7575-5543-AC3E-999699ABB8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331"/>
            <a:ext cx="9144000" cy="6858000"/>
          </a:xfrm>
          <a:prstGeom prst="rect">
            <a:avLst/>
          </a:prstGeom>
        </p:spPr>
      </p:pic>
      <p:pic>
        <p:nvPicPr>
          <p:cNvPr id="3481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12803"/>
            <a:ext cx="7019925" cy="463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10 Rectángulo"/>
          <p:cNvSpPr>
            <a:spLocks noChangeArrowheads="1"/>
          </p:cNvSpPr>
          <p:nvPr/>
        </p:nvSpPr>
        <p:spPr bwMode="auto">
          <a:xfrm>
            <a:off x="6626225" y="5154400"/>
            <a:ext cx="221297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s-MX" altLang="es-CL" sz="1200" b="1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Takao</a:t>
            </a:r>
            <a:r>
              <a:rPr lang="es-MX" altLang="es-CL" sz="12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s-MX" altLang="es-CL" sz="1200" b="1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Hensh</a:t>
            </a:r>
            <a:r>
              <a:rPr lang="es-MX" altLang="es-CL" sz="12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 2005--</a:t>
            </a:r>
          </a:p>
        </p:txBody>
      </p:sp>
      <p:sp>
        <p:nvSpPr>
          <p:cNvPr id="9" name="8 CuadroTexto"/>
          <p:cNvSpPr txBox="1">
            <a:spLocks noChangeArrowheads="1"/>
          </p:cNvSpPr>
          <p:nvPr/>
        </p:nvSpPr>
        <p:spPr bwMode="auto">
          <a:xfrm>
            <a:off x="5029200" y="1857366"/>
            <a:ext cx="3038475" cy="369887"/>
          </a:xfrm>
          <a:prstGeom prst="rect">
            <a:avLst/>
          </a:prstGeom>
          <a:solidFill>
            <a:srgbClr val="FFFF00"/>
          </a:solidFill>
          <a:ln w="9525">
            <a:solidFill>
              <a:srgbClr val="CC00CC"/>
            </a:solidFill>
            <a:prstDash val="dash"/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s-MX" altLang="es-CL" sz="1800" b="1" dirty="0">
                <a:solidFill>
                  <a:srgbClr val="000000"/>
                </a:solidFill>
                <a:latin typeface="Calibri" panose="020F0502020204030204" pitchFamily="34" charset="0"/>
              </a:rPr>
              <a:t>SENSORIAL </a:t>
            </a:r>
            <a:r>
              <a:rPr lang="es-MX" altLang="es-CL" sz="18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DEPRIVATION </a:t>
            </a:r>
            <a:endParaRPr lang="es-MX" altLang="es-CL" sz="18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2" name="31 CuadroTexto"/>
          <p:cNvSpPr txBox="1">
            <a:spLocks noChangeArrowheads="1"/>
          </p:cNvSpPr>
          <p:nvPr/>
        </p:nvSpPr>
        <p:spPr bwMode="auto">
          <a:xfrm>
            <a:off x="1092200" y="1857366"/>
            <a:ext cx="1498600" cy="646112"/>
          </a:xfrm>
          <a:prstGeom prst="rect">
            <a:avLst/>
          </a:prstGeom>
          <a:solidFill>
            <a:srgbClr val="FFFF00"/>
          </a:solidFill>
          <a:ln w="9525">
            <a:solidFill>
              <a:srgbClr val="CC00CC"/>
            </a:solidFill>
            <a:prstDash val="dash"/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s-CL" sz="1800" b="1">
                <a:solidFill>
                  <a:srgbClr val="000000"/>
                </a:solidFill>
                <a:latin typeface="Calibri" panose="020F0502020204030204" pitchFamily="34" charset="0"/>
              </a:rPr>
              <a:t>VISUAL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s-CL" sz="1800" b="1">
                <a:solidFill>
                  <a:srgbClr val="000000"/>
                </a:solidFill>
                <a:latin typeface="Calibri" panose="020F0502020204030204" pitchFamily="34" charset="0"/>
              </a:rPr>
              <a:t>SOCIAL</a:t>
            </a:r>
          </a:p>
        </p:txBody>
      </p:sp>
      <p:grpSp>
        <p:nvGrpSpPr>
          <p:cNvPr id="2" name="33 Grupo"/>
          <p:cNvGrpSpPr>
            <a:grpSpLocks/>
          </p:cNvGrpSpPr>
          <p:nvPr/>
        </p:nvGrpSpPr>
        <p:grpSpPr bwMode="auto">
          <a:xfrm>
            <a:off x="2720958" y="3036878"/>
            <a:ext cx="2062231" cy="1905000"/>
            <a:chOff x="2639727" y="4343400"/>
            <a:chExt cx="2062382" cy="1905000"/>
          </a:xfrm>
        </p:grpSpPr>
        <p:sp>
          <p:nvSpPr>
            <p:cNvPr id="34830" name="6 CuadroTexto"/>
            <p:cNvSpPr txBox="1">
              <a:spLocks noChangeArrowheads="1"/>
            </p:cNvSpPr>
            <p:nvPr/>
          </p:nvSpPr>
          <p:spPr bwMode="auto">
            <a:xfrm>
              <a:off x="2639727" y="4343400"/>
              <a:ext cx="2062382" cy="646331"/>
            </a:xfrm>
            <a:prstGeom prst="rect">
              <a:avLst/>
            </a:prstGeom>
            <a:solidFill>
              <a:srgbClr val="FFFF00">
                <a:alpha val="49019"/>
              </a:srgbClr>
            </a:solidFill>
            <a:ln w="9525">
              <a:solidFill>
                <a:srgbClr val="CC00CC"/>
              </a:solidFill>
              <a:prstDash val="dash"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MX" altLang="es-CL" sz="1800" b="1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NATIVE LANGUAGE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MX" altLang="es-CL" sz="1800" b="1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PHONOLOGY</a:t>
              </a:r>
              <a:endParaRPr lang="es-MX" altLang="es-CL" sz="1800" b="1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34831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8476" y="5219700"/>
              <a:ext cx="1228725" cy="1028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4823" name="Rectangle 10"/>
          <p:cNvSpPr>
            <a:spLocks noChangeArrowheads="1"/>
          </p:cNvSpPr>
          <p:nvPr/>
        </p:nvSpPr>
        <p:spPr bwMode="auto">
          <a:xfrm>
            <a:off x="995368" y="380935"/>
            <a:ext cx="61261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s-CL" sz="2000" b="1" dirty="0" smtClean="0">
                <a:solidFill>
                  <a:srgbClr val="CC00CC"/>
                </a:solidFill>
                <a:latin typeface="Calibri" panose="020F0502020204030204" pitchFamily="34" charset="0"/>
              </a:rPr>
              <a:t>NON HUMAN ANIMAL </a:t>
            </a:r>
            <a:r>
              <a:rPr lang="en-US" altLang="es-CL" sz="2000" b="1" dirty="0" smtClean="0">
                <a:solidFill>
                  <a:srgbClr val="CC00CC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 HUMAN CRITICAL PERIODS</a:t>
            </a:r>
            <a:endParaRPr lang="en-US" altLang="es-CL" sz="2000" b="1" dirty="0">
              <a:solidFill>
                <a:srgbClr val="CC00CC"/>
              </a:solidFill>
              <a:latin typeface="Calibri" panose="020F0502020204030204" pitchFamily="34" charset="0"/>
            </a:endParaRPr>
          </a:p>
        </p:txBody>
      </p:sp>
      <p:pic>
        <p:nvPicPr>
          <p:cNvPr id="34824" name="Picture 12" descr="http://i.ytimg.com/vi/WOUgFnPI3T4/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39" r="6024" b="13252"/>
          <a:stretch>
            <a:fillRect/>
          </a:stretch>
        </p:blipFill>
        <p:spPr bwMode="auto">
          <a:xfrm>
            <a:off x="7258050" y="238113"/>
            <a:ext cx="1103312" cy="678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8 CuadroTexto"/>
          <p:cNvSpPr txBox="1">
            <a:spLocks noChangeArrowheads="1"/>
          </p:cNvSpPr>
          <p:nvPr/>
        </p:nvSpPr>
        <p:spPr bwMode="auto">
          <a:xfrm>
            <a:off x="7427913" y="2917816"/>
            <a:ext cx="1411287" cy="646331"/>
          </a:xfrm>
          <a:prstGeom prst="rect">
            <a:avLst/>
          </a:prstGeom>
          <a:solidFill>
            <a:srgbClr val="FFFF00"/>
          </a:solidFill>
          <a:ln w="9525">
            <a:solidFill>
              <a:srgbClr val="CC00CC"/>
            </a:solidFill>
            <a:prstDash val="dash"/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s-MX" altLang="es-CL" sz="18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Valproato</a:t>
            </a:r>
            <a:endParaRPr lang="es-MX" altLang="es-CL" sz="18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 eaLnBrk="1" hangingPunct="1">
              <a:spcBef>
                <a:spcPct val="0"/>
              </a:spcBef>
            </a:pPr>
            <a:r>
              <a:rPr lang="es-MX" altLang="es-CL" sz="1800" b="1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V</a:t>
            </a:r>
            <a:r>
              <a:rPr lang="es-MX" altLang="es-CL" sz="1800" b="1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ideogame</a:t>
            </a:r>
            <a:endParaRPr lang="es-MX" altLang="es-CL" sz="18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cxnSp>
        <p:nvCxnSpPr>
          <p:cNvPr id="34826" name="Conector recto de flecha 3"/>
          <p:cNvCxnSpPr>
            <a:cxnSpLocks noChangeShapeType="1"/>
          </p:cNvCxnSpPr>
          <p:nvPr/>
        </p:nvCxnSpPr>
        <p:spPr bwMode="auto">
          <a:xfrm>
            <a:off x="8077200" y="4103678"/>
            <a:ext cx="0" cy="6858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4827" name="CuadroTexto 4"/>
          <p:cNvSpPr txBox="1">
            <a:spLocks noChangeArrowheads="1"/>
          </p:cNvSpPr>
          <p:nvPr/>
        </p:nvSpPr>
        <p:spPr bwMode="auto">
          <a:xfrm>
            <a:off x="7210425" y="4789478"/>
            <a:ext cx="18573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CL" altLang="es-CL" sz="2400" b="1" i="0" dirty="0" err="1" smtClean="0">
                <a:solidFill>
                  <a:srgbClr val="000000"/>
                </a:solidFill>
              </a:rPr>
              <a:t>ReOpen</a:t>
            </a:r>
            <a:endParaRPr lang="es-CL" altLang="es-CL" sz="2400" b="1" i="0" dirty="0">
              <a:solidFill>
                <a:srgbClr val="000000"/>
              </a:solidFill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4135906" y="5781270"/>
            <a:ext cx="4789364" cy="612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C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MULTIDISCIPLINARY RESEARCH AGENDA</a:t>
            </a:r>
          </a:p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understand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best to scale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 interventions</a:t>
            </a:r>
            <a:r>
              <a:rPr lang="es-C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19" name="CuadroTexto 18"/>
          <p:cNvSpPr txBox="1"/>
          <p:nvPr/>
        </p:nvSpPr>
        <p:spPr>
          <a:xfrm>
            <a:off x="278970" y="5781270"/>
            <a:ext cx="1493559" cy="612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C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17% TIPICAL DEVELOPMENT</a:t>
            </a:r>
          </a:p>
        </p:txBody>
      </p:sp>
      <p:sp>
        <p:nvSpPr>
          <p:cNvPr id="20" name="Rectángulo 19"/>
          <p:cNvSpPr/>
          <p:nvPr/>
        </p:nvSpPr>
        <p:spPr>
          <a:xfrm>
            <a:off x="1960111" y="5781270"/>
            <a:ext cx="1908506" cy="612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C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MORE QUESTIONS THAN ANSWERS</a:t>
            </a:r>
            <a:endParaRPr lang="es-C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7917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2" grpId="0" animBg="1"/>
      <p:bldP spid="14" grpId="0" animBg="1"/>
      <p:bldP spid="18" grpId="0" animBg="1"/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8A24C220-7575-5543-AC3E-999699ABB8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719"/>
            <a:ext cx="9144000" cy="6858000"/>
          </a:xfrm>
          <a:prstGeom prst="rect">
            <a:avLst/>
          </a:prstGeom>
        </p:spPr>
      </p:pic>
      <p:sp>
        <p:nvSpPr>
          <p:cNvPr id="40" name="Rectángulo 39"/>
          <p:cNvSpPr/>
          <p:nvPr/>
        </p:nvSpPr>
        <p:spPr>
          <a:xfrm>
            <a:off x="758062" y="289978"/>
            <a:ext cx="7568513" cy="4308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0" tIns="0" rIns="0" bIns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L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READING FAILURE = WORLD CRISIS</a:t>
            </a:r>
          </a:p>
        </p:txBody>
      </p:sp>
      <p:sp>
        <p:nvSpPr>
          <p:cNvPr id="43" name="Rectángulo 42"/>
          <p:cNvSpPr/>
          <p:nvPr/>
        </p:nvSpPr>
        <p:spPr>
          <a:xfrm>
            <a:off x="457209" y="954186"/>
            <a:ext cx="8312727" cy="123110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0" tIns="0" rIns="0" bIns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2060"/>
                </a:solidFill>
                <a:latin typeface="Arial Nova Cond" panose="020B0506020202020204" pitchFamily="34" charset="0"/>
              </a:rPr>
              <a:t>617 million children and adolescents are not achieving </a:t>
            </a:r>
            <a:r>
              <a:rPr lang="en-US" altLang="en-US" sz="2800" dirty="0" smtClean="0">
                <a:solidFill>
                  <a:srgbClr val="002060"/>
                </a:solidFill>
                <a:latin typeface="Arial Nova Cond" panose="020B0506020202020204" pitchFamily="34" charset="0"/>
              </a:rPr>
              <a:t>minimum proficiency </a:t>
            </a:r>
            <a:r>
              <a:rPr lang="en-US" altLang="en-US" sz="2800" dirty="0">
                <a:solidFill>
                  <a:srgbClr val="002060"/>
                </a:solidFill>
                <a:latin typeface="Arial Nova Cond" panose="020B0506020202020204" pitchFamily="34" charset="0"/>
              </a:rPr>
              <a:t>levels (MPLs) in </a:t>
            </a:r>
            <a:r>
              <a:rPr lang="en-US" altLang="en-US" sz="2800" dirty="0" smtClean="0">
                <a:solidFill>
                  <a:srgbClr val="002060"/>
                </a:solidFill>
                <a:latin typeface="Arial Nova Cond" panose="020B0506020202020204" pitchFamily="34" charset="0"/>
              </a:rPr>
              <a:t>reading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s-CL" altLang="en-US" sz="1200" dirty="0" smtClean="0">
              <a:solidFill>
                <a:srgbClr val="002060"/>
              </a:solidFill>
              <a:latin typeface="Arial Nova Cond" panose="020B0506020202020204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L" altLang="en-US" sz="1200" b="1" dirty="0" smtClean="0">
                <a:solidFill>
                  <a:srgbClr val="002060"/>
                </a:solidFill>
                <a:latin typeface="Arial Nova Cond" panose="020B0506020202020204" pitchFamily="34" charset="0"/>
              </a:rPr>
              <a:t>(UNESCO, </a:t>
            </a:r>
            <a:r>
              <a:rPr lang="es-CL" altLang="en-US" sz="1200" b="1" dirty="0" err="1" smtClean="0">
                <a:solidFill>
                  <a:srgbClr val="002060"/>
                </a:solidFill>
                <a:latin typeface="Arial Nova Cond" panose="020B0506020202020204" pitchFamily="34" charset="0"/>
              </a:rPr>
              <a:t>statistics</a:t>
            </a:r>
            <a:r>
              <a:rPr lang="es-CL" altLang="en-US" sz="1200" b="1" dirty="0" smtClean="0">
                <a:solidFill>
                  <a:srgbClr val="002060"/>
                </a:solidFill>
                <a:latin typeface="Arial Nova Cond" panose="020B0506020202020204" pitchFamily="34" charset="0"/>
              </a:rPr>
              <a:t>, 2017)</a:t>
            </a:r>
            <a:endParaRPr lang="es-CL" altLang="en-US" sz="2800" b="1" dirty="0" smtClean="0">
              <a:solidFill>
                <a:srgbClr val="002060"/>
              </a:solidFill>
              <a:latin typeface="Arial Nova Cond" panose="020B0506020202020204" pitchFamily="34" charset="0"/>
            </a:endParaRPr>
          </a:p>
        </p:txBody>
      </p:sp>
      <p:sp>
        <p:nvSpPr>
          <p:cNvPr id="45" name="Rectángulo 44"/>
          <p:cNvSpPr/>
          <p:nvPr/>
        </p:nvSpPr>
        <p:spPr>
          <a:xfrm>
            <a:off x="285002" y="5340610"/>
            <a:ext cx="17318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b="1" dirty="0" smtClean="0">
                <a:latin typeface="OpenSans"/>
              </a:rPr>
              <a:t>BIOLOGY</a:t>
            </a:r>
          </a:p>
          <a:p>
            <a:r>
              <a:rPr lang="es-CL" b="1" dirty="0" smtClean="0">
                <a:latin typeface="OpenSans"/>
              </a:rPr>
              <a:t>(15%)</a:t>
            </a:r>
          </a:p>
          <a:p>
            <a:r>
              <a:rPr lang="es-CL" b="1" dirty="0" smtClean="0">
                <a:solidFill>
                  <a:srgbClr val="A50021"/>
                </a:solidFill>
                <a:latin typeface="OpenSans"/>
              </a:rPr>
              <a:t>DYSLEXIA</a:t>
            </a:r>
          </a:p>
          <a:p>
            <a:r>
              <a:rPr lang="es-CL" sz="1600" b="1" dirty="0" err="1" smtClean="0">
                <a:solidFill>
                  <a:srgbClr val="00B050"/>
                </a:solidFill>
                <a:latin typeface="OpenSans"/>
              </a:rPr>
              <a:t>Deafness</a:t>
            </a:r>
            <a:endParaRPr lang="es-CL" sz="1600" b="1" dirty="0">
              <a:solidFill>
                <a:srgbClr val="00B050"/>
              </a:solidFill>
              <a:latin typeface="OpenSans"/>
            </a:endParaRPr>
          </a:p>
        </p:txBody>
      </p:sp>
      <p:grpSp>
        <p:nvGrpSpPr>
          <p:cNvPr id="18" name="Grupo 17"/>
          <p:cNvGrpSpPr/>
          <p:nvPr/>
        </p:nvGrpSpPr>
        <p:grpSpPr>
          <a:xfrm>
            <a:off x="170637" y="2418613"/>
            <a:ext cx="8765972" cy="3760514"/>
            <a:chOff x="170637" y="2418613"/>
            <a:chExt cx="8765972" cy="3760514"/>
          </a:xfrm>
        </p:grpSpPr>
        <p:sp>
          <p:nvSpPr>
            <p:cNvPr id="3" name="Rectángulo 2"/>
            <p:cNvSpPr/>
            <p:nvPr/>
          </p:nvSpPr>
          <p:spPr>
            <a:xfrm>
              <a:off x="194178" y="3936874"/>
              <a:ext cx="173181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latin typeface="OpenSans"/>
                </a:rPr>
                <a:t>QUALITY OF EDUCATION</a:t>
              </a:r>
            </a:p>
          </p:txBody>
        </p:sp>
        <p:grpSp>
          <p:nvGrpSpPr>
            <p:cNvPr id="16" name="Grupo 15"/>
            <p:cNvGrpSpPr/>
            <p:nvPr/>
          </p:nvGrpSpPr>
          <p:grpSpPr>
            <a:xfrm>
              <a:off x="170637" y="2418613"/>
              <a:ext cx="8765972" cy="3760514"/>
              <a:chOff x="170637" y="2418613"/>
              <a:chExt cx="8765972" cy="3760514"/>
            </a:xfrm>
          </p:grpSpPr>
          <p:grpSp>
            <p:nvGrpSpPr>
              <p:cNvPr id="8" name="Grupo 7"/>
              <p:cNvGrpSpPr/>
              <p:nvPr/>
            </p:nvGrpSpPr>
            <p:grpSpPr>
              <a:xfrm>
                <a:off x="170637" y="2418613"/>
                <a:ext cx="8765972" cy="3760514"/>
                <a:chOff x="142501" y="2418613"/>
                <a:chExt cx="8765972" cy="3760514"/>
              </a:xfrm>
            </p:grpSpPr>
            <p:pic>
              <p:nvPicPr>
                <p:cNvPr id="41" name="Imagen 40"/>
                <p:cNvPicPr>
                  <a:picLocks noChangeAspect="1"/>
                </p:cNvPicPr>
                <p:nvPr/>
              </p:nvPicPr>
              <p:blipFill rotWithShape="1">
                <a:blip r:embed="rId4"/>
                <a:srcRect l="9297" t="11650" r="8450" b="9297"/>
                <a:stretch/>
              </p:blipFill>
              <p:spPr>
                <a:xfrm>
                  <a:off x="2016820" y="2418613"/>
                  <a:ext cx="6891653" cy="3760514"/>
                </a:xfrm>
                <a:prstGeom prst="rect">
                  <a:avLst/>
                </a:prstGeom>
              </p:spPr>
            </p:pic>
            <p:sp>
              <p:nvSpPr>
                <p:cNvPr id="44" name="Rectángulo 43"/>
                <p:cNvSpPr/>
                <p:nvPr/>
              </p:nvSpPr>
              <p:spPr>
                <a:xfrm>
                  <a:off x="142501" y="2887348"/>
                  <a:ext cx="1731818" cy="64633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b="1" dirty="0" smtClean="0">
                      <a:latin typeface="OpenSans"/>
                    </a:rPr>
                    <a:t>LOW ACCESS TO SCHOOL</a:t>
                  </a:r>
                </a:p>
              </p:txBody>
            </p:sp>
          </p:grpSp>
          <p:pic>
            <p:nvPicPr>
              <p:cNvPr id="7" name="Imagen 6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552185" y="4194976"/>
                <a:ext cx="6296025" cy="19431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850783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8A24C220-7575-5543-AC3E-999699ABB8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9331"/>
            <a:ext cx="9144000" cy="6858000"/>
          </a:xfrm>
          <a:prstGeom prst="rect">
            <a:avLst/>
          </a:prstGeom>
        </p:spPr>
      </p:pic>
      <p:sp>
        <p:nvSpPr>
          <p:cNvPr id="32" name="CuadroTexto 31"/>
          <p:cNvSpPr txBox="1"/>
          <p:nvPr/>
        </p:nvSpPr>
        <p:spPr>
          <a:xfrm>
            <a:off x="2144568" y="34671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4" name="Grupo 3"/>
          <p:cNvGrpSpPr/>
          <p:nvPr/>
        </p:nvGrpSpPr>
        <p:grpSpPr>
          <a:xfrm>
            <a:off x="113759" y="941145"/>
            <a:ext cx="2830113" cy="4566796"/>
            <a:chOff x="113759" y="941145"/>
            <a:chExt cx="2830113" cy="4566796"/>
          </a:xfrm>
        </p:grpSpPr>
        <p:pic>
          <p:nvPicPr>
            <p:cNvPr id="38" name="Imagen 37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056" b="6111"/>
            <a:stretch/>
          </p:blipFill>
          <p:spPr>
            <a:xfrm>
              <a:off x="113759" y="2865322"/>
              <a:ext cx="2830113" cy="2642619"/>
            </a:xfrm>
            <a:prstGeom prst="rect">
              <a:avLst/>
            </a:prstGeom>
          </p:spPr>
        </p:pic>
        <p:pic>
          <p:nvPicPr>
            <p:cNvPr id="39" name="Imagen 38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47" t="-1935" r="8767" b="-2581"/>
            <a:stretch/>
          </p:blipFill>
          <p:spPr>
            <a:xfrm>
              <a:off x="776823" y="2031434"/>
              <a:ext cx="1210932" cy="725886"/>
            </a:xfrm>
            <a:prstGeom prst="rect">
              <a:avLst/>
            </a:prstGeom>
          </p:spPr>
        </p:pic>
        <p:sp>
          <p:nvSpPr>
            <p:cNvPr id="40" name="Rectángulo 39"/>
            <p:cNvSpPr/>
            <p:nvPr/>
          </p:nvSpPr>
          <p:spPr>
            <a:xfrm>
              <a:off x="453265" y="941145"/>
              <a:ext cx="2016000" cy="86177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lIns="0" tIns="0" rIns="0" bIns="0">
              <a:spAutoFit/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CL" altLang="en-US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DYSLEXIA</a:t>
              </a:r>
            </a:p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CL" alt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ova Cond Light" panose="020B0306020202020204" pitchFamily="34" charset="0"/>
                </a:rPr>
                <a:t>Average</a:t>
              </a:r>
              <a:r>
                <a:rPr lang="es-CL" alt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ova Cond Light" panose="020B0306020202020204" pitchFamily="34" charset="0"/>
                </a:rPr>
                <a:t> 10 %</a:t>
              </a:r>
            </a:p>
          </p:txBody>
        </p:sp>
      </p:grpSp>
      <p:grpSp>
        <p:nvGrpSpPr>
          <p:cNvPr id="5" name="Grupo 4"/>
          <p:cNvGrpSpPr/>
          <p:nvPr/>
        </p:nvGrpSpPr>
        <p:grpSpPr>
          <a:xfrm>
            <a:off x="3201803" y="924860"/>
            <a:ext cx="5422259" cy="369332"/>
            <a:chOff x="3187096" y="966425"/>
            <a:chExt cx="5422259" cy="369332"/>
          </a:xfrm>
        </p:grpSpPr>
        <p:sp>
          <p:nvSpPr>
            <p:cNvPr id="42" name="CuadroTexto 41"/>
            <p:cNvSpPr txBox="1"/>
            <p:nvPr/>
          </p:nvSpPr>
          <p:spPr>
            <a:xfrm>
              <a:off x="3187096" y="966425"/>
              <a:ext cx="1188000" cy="36933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s-CL" sz="2400" b="1" dirty="0" smtClean="0">
                  <a:solidFill>
                    <a:srgbClr val="800000"/>
                  </a:solidFill>
                </a:rPr>
                <a:t>AGE</a:t>
              </a:r>
              <a:endParaRPr lang="en-US" sz="2400" b="1" dirty="0">
                <a:solidFill>
                  <a:srgbClr val="800000"/>
                </a:solidFill>
              </a:endParaRPr>
            </a:p>
          </p:txBody>
        </p:sp>
        <p:sp>
          <p:nvSpPr>
            <p:cNvPr id="46" name="CuadroTexto 45"/>
            <p:cNvSpPr txBox="1"/>
            <p:nvPr/>
          </p:nvSpPr>
          <p:spPr>
            <a:xfrm>
              <a:off x="4578880" y="966425"/>
              <a:ext cx="2440898" cy="36933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s-CL" sz="2400" b="1" dirty="0" smtClean="0">
                  <a:solidFill>
                    <a:srgbClr val="0070C0"/>
                  </a:solidFill>
                </a:rPr>
                <a:t>SIGN</a:t>
              </a:r>
              <a:endParaRPr lang="en-US" sz="2400" b="1" dirty="0">
                <a:solidFill>
                  <a:srgbClr val="0070C0"/>
                </a:solidFill>
              </a:endParaRPr>
            </a:p>
          </p:txBody>
        </p:sp>
        <p:sp>
          <p:nvSpPr>
            <p:cNvPr id="50" name="CuadroTexto 49"/>
            <p:cNvSpPr txBox="1"/>
            <p:nvPr/>
          </p:nvSpPr>
          <p:spPr>
            <a:xfrm>
              <a:off x="7199354" y="966425"/>
              <a:ext cx="1410001" cy="36933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s-CL" sz="2400" b="1" dirty="0" smtClean="0">
                  <a:solidFill>
                    <a:srgbClr val="008000"/>
                  </a:solidFill>
                </a:rPr>
                <a:t>ACTION</a:t>
              </a:r>
              <a:endParaRPr lang="en-US" sz="2400" b="1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9" name="Grupo 8"/>
          <p:cNvGrpSpPr/>
          <p:nvPr/>
        </p:nvGrpSpPr>
        <p:grpSpPr>
          <a:xfrm>
            <a:off x="3201837" y="1550764"/>
            <a:ext cx="5422225" cy="422381"/>
            <a:chOff x="3187130" y="1467634"/>
            <a:chExt cx="5422225" cy="422381"/>
          </a:xfrm>
        </p:grpSpPr>
        <p:cxnSp>
          <p:nvCxnSpPr>
            <p:cNvPr id="52" name="Conector recto de flecha 51"/>
            <p:cNvCxnSpPr/>
            <p:nvPr/>
          </p:nvCxnSpPr>
          <p:spPr>
            <a:xfrm>
              <a:off x="4418255" y="1602015"/>
              <a:ext cx="0" cy="288000"/>
            </a:xfrm>
            <a:prstGeom prst="straightConnector1">
              <a:avLst/>
            </a:prstGeom>
            <a:ln w="57150">
              <a:solidFill>
                <a:schemeClr val="bg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CuadroTexto 52"/>
            <p:cNvSpPr txBox="1"/>
            <p:nvPr/>
          </p:nvSpPr>
          <p:spPr>
            <a:xfrm>
              <a:off x="7169355" y="1467634"/>
              <a:ext cx="1440000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s-CL" b="1" dirty="0" smtClean="0">
                  <a:solidFill>
                    <a:srgbClr val="008000"/>
                  </a:solidFill>
                </a:rPr>
                <a:t>BE ALERT </a:t>
              </a:r>
              <a:endParaRPr lang="en-US" b="1" dirty="0">
                <a:solidFill>
                  <a:srgbClr val="008000"/>
                </a:solidFill>
              </a:endParaRPr>
            </a:p>
          </p:txBody>
        </p:sp>
        <p:sp>
          <p:nvSpPr>
            <p:cNvPr id="54" name="CuadroTexto 53"/>
            <p:cNvSpPr txBox="1"/>
            <p:nvPr/>
          </p:nvSpPr>
          <p:spPr>
            <a:xfrm>
              <a:off x="3187130" y="1467634"/>
              <a:ext cx="1188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s-CL" b="1" dirty="0" smtClean="0">
                  <a:solidFill>
                    <a:srgbClr val="800000"/>
                  </a:solidFill>
                </a:rPr>
                <a:t>FETUS</a:t>
              </a:r>
            </a:p>
          </p:txBody>
        </p:sp>
        <p:sp>
          <p:nvSpPr>
            <p:cNvPr id="55" name="CuadroTexto 54"/>
            <p:cNvSpPr txBox="1"/>
            <p:nvPr/>
          </p:nvSpPr>
          <p:spPr>
            <a:xfrm>
              <a:off x="4605774" y="1467634"/>
              <a:ext cx="2664000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s-CL" b="1" dirty="0" smtClean="0">
                  <a:solidFill>
                    <a:srgbClr val="0070C0"/>
                  </a:solidFill>
                </a:rPr>
                <a:t>FAMILY HISTORY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13" name="Grupo 12"/>
          <p:cNvGrpSpPr/>
          <p:nvPr/>
        </p:nvGrpSpPr>
        <p:grpSpPr>
          <a:xfrm>
            <a:off x="3201837" y="5044448"/>
            <a:ext cx="5602225" cy="879076"/>
            <a:chOff x="3187130" y="4961318"/>
            <a:chExt cx="5602225" cy="879076"/>
          </a:xfrm>
        </p:grpSpPr>
        <p:sp>
          <p:nvSpPr>
            <p:cNvPr id="57" name="CuadroTexto 56"/>
            <p:cNvSpPr txBox="1"/>
            <p:nvPr/>
          </p:nvSpPr>
          <p:spPr>
            <a:xfrm>
              <a:off x="3187130" y="4961318"/>
              <a:ext cx="1188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s-CL" b="1" dirty="0" smtClean="0">
                  <a:solidFill>
                    <a:srgbClr val="800000"/>
                  </a:solidFill>
                </a:rPr>
                <a:t>SCHOOL</a:t>
              </a:r>
            </a:p>
          </p:txBody>
        </p:sp>
        <p:sp>
          <p:nvSpPr>
            <p:cNvPr id="58" name="CuadroTexto 57"/>
            <p:cNvSpPr txBox="1"/>
            <p:nvPr/>
          </p:nvSpPr>
          <p:spPr>
            <a:xfrm>
              <a:off x="7169355" y="5009397"/>
              <a:ext cx="1620000" cy="83099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s-CL" b="1" dirty="0" smtClean="0">
                  <a:solidFill>
                    <a:srgbClr val="008000"/>
                  </a:solidFill>
                  <a:sym typeface="Wingdings" panose="05000000000000000000" pitchFamily="2" charset="2"/>
                </a:rPr>
                <a:t> </a:t>
              </a:r>
              <a:r>
                <a:rPr lang="es-CL" b="1" dirty="0" smtClean="0">
                  <a:solidFill>
                    <a:srgbClr val="008000"/>
                  </a:solidFill>
                </a:rPr>
                <a:t>DIAGNOSIS </a:t>
              </a:r>
            </a:p>
            <a:p>
              <a:r>
                <a:rPr lang="es-CL" b="1" dirty="0" smtClean="0">
                  <a:solidFill>
                    <a:srgbClr val="008000"/>
                  </a:solidFill>
                </a:rPr>
                <a:t>+ INTERVENTION</a:t>
              </a:r>
            </a:p>
            <a:p>
              <a:r>
                <a:rPr lang="es-CL" b="1" dirty="0" smtClean="0">
                  <a:solidFill>
                    <a:srgbClr val="008000"/>
                  </a:solidFill>
                </a:rPr>
                <a:t>+ GRAPHOGAME</a:t>
              </a:r>
              <a:endParaRPr lang="en-US" b="1" dirty="0">
                <a:solidFill>
                  <a:srgbClr val="008000"/>
                </a:solidFill>
              </a:endParaRPr>
            </a:p>
          </p:txBody>
        </p:sp>
        <p:sp>
          <p:nvSpPr>
            <p:cNvPr id="59" name="CuadroTexto 58"/>
            <p:cNvSpPr txBox="1"/>
            <p:nvPr/>
          </p:nvSpPr>
          <p:spPr>
            <a:xfrm>
              <a:off x="4549502" y="5009397"/>
              <a:ext cx="2298001" cy="55399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s-CL" b="1" dirty="0" smtClean="0">
                  <a:solidFill>
                    <a:srgbClr val="0070C0"/>
                  </a:solidFill>
                </a:rPr>
                <a:t>+ FAILURE ON READING </a:t>
              </a:r>
            </a:p>
            <a:p>
              <a:r>
                <a:rPr lang="es-CL" b="1" dirty="0" smtClean="0">
                  <a:solidFill>
                    <a:srgbClr val="0070C0"/>
                  </a:solidFill>
                </a:rPr>
                <a:t>BY 2nd GRADE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10" name="Grupo 9"/>
          <p:cNvGrpSpPr/>
          <p:nvPr/>
        </p:nvGrpSpPr>
        <p:grpSpPr>
          <a:xfrm>
            <a:off x="3201832" y="1964424"/>
            <a:ext cx="5275854" cy="418577"/>
            <a:chOff x="3187125" y="1881294"/>
            <a:chExt cx="5275854" cy="418577"/>
          </a:xfrm>
        </p:grpSpPr>
        <p:sp>
          <p:nvSpPr>
            <p:cNvPr id="61" name="CuadroTexto 60"/>
            <p:cNvSpPr txBox="1"/>
            <p:nvPr/>
          </p:nvSpPr>
          <p:spPr>
            <a:xfrm>
              <a:off x="7169355" y="1881294"/>
              <a:ext cx="1293624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s-CL" b="1" dirty="0" smtClean="0">
                  <a:solidFill>
                    <a:srgbClr val="008000"/>
                  </a:solidFill>
                </a:rPr>
                <a:t>+ RHYTHM</a:t>
              </a:r>
              <a:r>
                <a:rPr lang="en-US" b="1" dirty="0">
                  <a:solidFill>
                    <a:srgbClr val="008000"/>
                  </a:solidFill>
                </a:rPr>
                <a:t> </a:t>
              </a:r>
              <a:r>
                <a:rPr lang="en-US" b="1" dirty="0" smtClean="0">
                  <a:solidFill>
                    <a:srgbClr val="008000"/>
                  </a:solidFill>
                </a:rPr>
                <a:t>??</a:t>
              </a:r>
              <a:endParaRPr lang="es-CL" b="1" dirty="0" smtClean="0">
                <a:solidFill>
                  <a:srgbClr val="008000"/>
                </a:solidFill>
              </a:endParaRPr>
            </a:p>
          </p:txBody>
        </p:sp>
        <p:sp>
          <p:nvSpPr>
            <p:cNvPr id="62" name="CuadroTexto 61"/>
            <p:cNvSpPr txBox="1"/>
            <p:nvPr/>
          </p:nvSpPr>
          <p:spPr>
            <a:xfrm>
              <a:off x="4549502" y="1881294"/>
              <a:ext cx="1593193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s-CL" b="1" dirty="0" smtClean="0">
                  <a:solidFill>
                    <a:srgbClr val="0070C0"/>
                  </a:solidFill>
                </a:rPr>
                <a:t>+ EEG PHONEME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  <p:sp>
          <p:nvSpPr>
            <p:cNvPr id="63" name="CuadroTexto 62"/>
            <p:cNvSpPr txBox="1"/>
            <p:nvPr/>
          </p:nvSpPr>
          <p:spPr>
            <a:xfrm>
              <a:off x="3187125" y="1881294"/>
              <a:ext cx="1188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s-CL" b="1" dirty="0" smtClean="0">
                  <a:solidFill>
                    <a:srgbClr val="800000"/>
                  </a:solidFill>
                </a:rPr>
                <a:t>NEWBORN</a:t>
              </a:r>
            </a:p>
          </p:txBody>
        </p:sp>
        <p:cxnSp>
          <p:nvCxnSpPr>
            <p:cNvPr id="64" name="Conector recto de flecha 63"/>
            <p:cNvCxnSpPr/>
            <p:nvPr/>
          </p:nvCxnSpPr>
          <p:spPr>
            <a:xfrm>
              <a:off x="4416818" y="2011871"/>
              <a:ext cx="0" cy="288000"/>
            </a:xfrm>
            <a:prstGeom prst="straightConnector1">
              <a:avLst/>
            </a:prstGeom>
            <a:ln w="57150">
              <a:solidFill>
                <a:schemeClr val="bg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upo 10"/>
          <p:cNvGrpSpPr/>
          <p:nvPr/>
        </p:nvGrpSpPr>
        <p:grpSpPr>
          <a:xfrm>
            <a:off x="3201837" y="2475383"/>
            <a:ext cx="5602224" cy="830997"/>
            <a:chOff x="3187130" y="2392253"/>
            <a:chExt cx="5602224" cy="830997"/>
          </a:xfrm>
        </p:grpSpPr>
        <p:sp>
          <p:nvSpPr>
            <p:cNvPr id="66" name="CuadroTexto 65"/>
            <p:cNvSpPr txBox="1"/>
            <p:nvPr/>
          </p:nvSpPr>
          <p:spPr>
            <a:xfrm>
              <a:off x="7169354" y="2392253"/>
              <a:ext cx="1620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s-CL" b="1" dirty="0" smtClean="0">
                  <a:solidFill>
                    <a:srgbClr val="008000"/>
                  </a:solidFill>
                </a:rPr>
                <a:t>+ VOCABULARY</a:t>
              </a:r>
            </a:p>
          </p:txBody>
        </p:sp>
        <p:sp>
          <p:nvSpPr>
            <p:cNvPr id="67" name="CuadroTexto 66"/>
            <p:cNvSpPr txBox="1"/>
            <p:nvPr/>
          </p:nvSpPr>
          <p:spPr>
            <a:xfrm>
              <a:off x="3187130" y="2392253"/>
              <a:ext cx="1188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s-CL" b="1" dirty="0" smtClean="0">
                  <a:solidFill>
                    <a:srgbClr val="800000"/>
                  </a:solidFill>
                </a:rPr>
                <a:t>2 YEARS</a:t>
              </a:r>
            </a:p>
          </p:txBody>
        </p:sp>
        <p:sp>
          <p:nvSpPr>
            <p:cNvPr id="68" name="CuadroTexto 67"/>
            <p:cNvSpPr txBox="1"/>
            <p:nvPr/>
          </p:nvSpPr>
          <p:spPr>
            <a:xfrm>
              <a:off x="4549502" y="2392253"/>
              <a:ext cx="1731180" cy="83099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s-CL" b="1" dirty="0" smtClean="0">
                  <a:solidFill>
                    <a:srgbClr val="0070C0"/>
                  </a:solidFill>
                </a:rPr>
                <a:t>+ SPEECH </a:t>
              </a:r>
            </a:p>
            <a:p>
              <a:r>
                <a:rPr lang="es-CL" b="1" dirty="0" smtClean="0">
                  <a:solidFill>
                    <a:srgbClr val="0070C0"/>
                  </a:solidFill>
                </a:rPr>
                <a:t>COMPREHENSION</a:t>
              </a:r>
            </a:p>
            <a:p>
              <a:r>
                <a:rPr lang="es-CL" b="1" dirty="0" smtClean="0">
                  <a:solidFill>
                    <a:srgbClr val="0070C0"/>
                  </a:solidFill>
                </a:rPr>
                <a:t>DIFFICULTIES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  <p:cxnSp>
          <p:nvCxnSpPr>
            <p:cNvPr id="69" name="Conector recto de flecha 68"/>
            <p:cNvCxnSpPr/>
            <p:nvPr/>
          </p:nvCxnSpPr>
          <p:spPr>
            <a:xfrm>
              <a:off x="4416733" y="2485447"/>
              <a:ext cx="0" cy="612000"/>
            </a:xfrm>
            <a:prstGeom prst="straightConnector1">
              <a:avLst/>
            </a:prstGeom>
            <a:ln w="57150">
              <a:solidFill>
                <a:schemeClr val="bg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upo 11"/>
          <p:cNvGrpSpPr/>
          <p:nvPr/>
        </p:nvGrpSpPr>
        <p:grpSpPr>
          <a:xfrm>
            <a:off x="3201837" y="3500218"/>
            <a:ext cx="5422225" cy="1384995"/>
            <a:chOff x="3187130" y="3417088"/>
            <a:chExt cx="5422225" cy="1384995"/>
          </a:xfrm>
        </p:grpSpPr>
        <p:sp>
          <p:nvSpPr>
            <p:cNvPr id="71" name="CuadroTexto 70"/>
            <p:cNvSpPr txBox="1"/>
            <p:nvPr/>
          </p:nvSpPr>
          <p:spPr>
            <a:xfrm>
              <a:off x="7169355" y="3511625"/>
              <a:ext cx="1440000" cy="83099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s-CL" b="1" dirty="0" smtClean="0">
                  <a:solidFill>
                    <a:srgbClr val="008000"/>
                  </a:solidFill>
                </a:rPr>
                <a:t>+ GAMES</a:t>
              </a:r>
            </a:p>
            <a:p>
              <a:r>
                <a:rPr lang="es-CL" b="1" dirty="0" smtClean="0">
                  <a:solidFill>
                    <a:srgbClr val="008000"/>
                  </a:solidFill>
                </a:rPr>
                <a:t>+ PHONEME AWARNESS</a:t>
              </a:r>
              <a:endParaRPr lang="en-US" b="1" dirty="0">
                <a:solidFill>
                  <a:srgbClr val="008000"/>
                </a:solidFill>
              </a:endParaRPr>
            </a:p>
          </p:txBody>
        </p:sp>
        <p:sp>
          <p:nvSpPr>
            <p:cNvPr id="72" name="CuadroTexto 71"/>
            <p:cNvSpPr txBox="1"/>
            <p:nvPr/>
          </p:nvSpPr>
          <p:spPr>
            <a:xfrm>
              <a:off x="3187130" y="3430943"/>
              <a:ext cx="1188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s-CL" b="1" dirty="0" smtClean="0">
                  <a:solidFill>
                    <a:srgbClr val="800000"/>
                  </a:solidFill>
                </a:rPr>
                <a:t>PRESCHOOL</a:t>
              </a:r>
            </a:p>
          </p:txBody>
        </p:sp>
        <p:sp>
          <p:nvSpPr>
            <p:cNvPr id="73" name="CuadroTexto 72"/>
            <p:cNvSpPr txBox="1"/>
            <p:nvPr/>
          </p:nvSpPr>
          <p:spPr>
            <a:xfrm>
              <a:off x="4549502" y="3417088"/>
              <a:ext cx="2605906" cy="138499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s-CL" b="1" dirty="0" smtClean="0">
                  <a:solidFill>
                    <a:srgbClr val="0070C0"/>
                  </a:solidFill>
                </a:rPr>
                <a:t>+ LETTER KNOWLEDGE</a:t>
              </a:r>
            </a:p>
            <a:p>
              <a:r>
                <a:rPr lang="es-CL" b="1" dirty="0" smtClean="0">
                  <a:solidFill>
                    <a:srgbClr val="0070C0"/>
                  </a:solidFill>
                </a:rPr>
                <a:t>+ RAPID NAMING</a:t>
              </a:r>
            </a:p>
            <a:p>
              <a:r>
                <a:rPr lang="es-CL" b="1" dirty="0" smtClean="0">
                  <a:solidFill>
                    <a:srgbClr val="0070C0"/>
                  </a:solidFill>
                </a:rPr>
                <a:t>+ PERSISTENT LATE TALKER </a:t>
              </a:r>
            </a:p>
            <a:p>
              <a:r>
                <a:rPr lang="es-CL" b="1" dirty="0" smtClean="0">
                  <a:solidFill>
                    <a:srgbClr val="0070C0"/>
                  </a:solidFill>
                </a:rPr>
                <a:t>+ PHONEME </a:t>
              </a:r>
              <a:r>
                <a:rPr lang="es-CL" b="1" dirty="0">
                  <a:solidFill>
                    <a:srgbClr val="0070C0"/>
                  </a:solidFill>
                </a:rPr>
                <a:t>AWARNESS</a:t>
              </a:r>
            </a:p>
            <a:p>
              <a:r>
                <a:rPr lang="es-CL" b="1" dirty="0" smtClean="0">
                  <a:solidFill>
                    <a:srgbClr val="0070C0"/>
                  </a:solidFill>
                </a:rPr>
                <a:t>DIFFICULTIES</a:t>
              </a:r>
              <a:endParaRPr lang="es-CL" b="1" dirty="0">
                <a:solidFill>
                  <a:srgbClr val="0070C0"/>
                </a:solidFill>
              </a:endParaRPr>
            </a:p>
          </p:txBody>
        </p:sp>
        <p:cxnSp>
          <p:nvCxnSpPr>
            <p:cNvPr id="74" name="Conector recto de flecha 73"/>
            <p:cNvCxnSpPr/>
            <p:nvPr/>
          </p:nvCxnSpPr>
          <p:spPr>
            <a:xfrm>
              <a:off x="4418255" y="3540657"/>
              <a:ext cx="0" cy="1152000"/>
            </a:xfrm>
            <a:prstGeom prst="straightConnector1">
              <a:avLst/>
            </a:prstGeom>
            <a:ln w="57150">
              <a:solidFill>
                <a:schemeClr val="bg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upo 13"/>
          <p:cNvGrpSpPr/>
          <p:nvPr/>
        </p:nvGrpSpPr>
        <p:grpSpPr>
          <a:xfrm>
            <a:off x="3118244" y="2435819"/>
            <a:ext cx="5862843" cy="2449394"/>
            <a:chOff x="3103537" y="2352689"/>
            <a:chExt cx="5862843" cy="2449394"/>
          </a:xfrm>
        </p:grpSpPr>
        <p:sp>
          <p:nvSpPr>
            <p:cNvPr id="76" name="Rectángulo 75"/>
            <p:cNvSpPr/>
            <p:nvPr/>
          </p:nvSpPr>
          <p:spPr>
            <a:xfrm>
              <a:off x="3103537" y="2352689"/>
              <a:ext cx="5580000" cy="2449394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CuadroTexto 76"/>
            <p:cNvSpPr txBox="1"/>
            <p:nvPr/>
          </p:nvSpPr>
          <p:spPr>
            <a:xfrm rot="16200000">
              <a:off x="7711881" y="3486190"/>
              <a:ext cx="22320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s-CL" b="1" dirty="0" smtClean="0">
                  <a:solidFill>
                    <a:srgbClr val="FF0000"/>
                  </a:solidFill>
                </a:rPr>
                <a:t>EARLY SPEECH DELAY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7407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5">
            <a:extLst>
              <a:ext uri="{FF2B5EF4-FFF2-40B4-BE49-F238E27FC236}">
                <a16:creationId xmlns:a16="http://schemas.microsoft.com/office/drawing/2014/main" id="{8A24C220-7575-5543-AC3E-999699ABB8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7" name="video ejemplo siplycChico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341034" y="305043"/>
            <a:ext cx="3048000" cy="2286000"/>
          </a:xfrm>
          <a:prstGeom prst="rect">
            <a:avLst/>
          </a:prstGeom>
        </p:spPr>
      </p:pic>
      <p:grpSp>
        <p:nvGrpSpPr>
          <p:cNvPr id="3" name="Grupo 2"/>
          <p:cNvGrpSpPr/>
          <p:nvPr/>
        </p:nvGrpSpPr>
        <p:grpSpPr>
          <a:xfrm>
            <a:off x="47588" y="2955988"/>
            <a:ext cx="9044837" cy="2152657"/>
            <a:chOff x="47588" y="3204228"/>
            <a:chExt cx="9044837" cy="2152657"/>
          </a:xfrm>
        </p:grpSpPr>
        <p:pic>
          <p:nvPicPr>
            <p:cNvPr id="6" name="Imagen 5"/>
            <p:cNvPicPr/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319" b="24962"/>
            <a:stretch/>
          </p:blipFill>
          <p:spPr bwMode="auto">
            <a:xfrm>
              <a:off x="49428" y="3529380"/>
              <a:ext cx="9031274" cy="14911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CuadroTexto 4"/>
            <p:cNvSpPr txBox="1"/>
            <p:nvPr/>
          </p:nvSpPr>
          <p:spPr>
            <a:xfrm>
              <a:off x="47588" y="5049439"/>
              <a:ext cx="4440006" cy="30744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1400" b="1" dirty="0" smtClean="0">
                  <a:solidFill>
                    <a:schemeClr val="accent5">
                      <a:lumMod val="75000"/>
                    </a:schemeClr>
                  </a:solidFill>
                </a:rPr>
                <a:t>ENCODING</a:t>
              </a:r>
              <a:endParaRPr lang="en-US" sz="14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7" name="CuadroTexto 6"/>
            <p:cNvSpPr txBox="1"/>
            <p:nvPr/>
          </p:nvSpPr>
          <p:spPr>
            <a:xfrm>
              <a:off x="6994291" y="5049439"/>
              <a:ext cx="2086412" cy="30744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1400" b="1" dirty="0" smtClean="0">
                  <a:solidFill>
                    <a:srgbClr val="00B050"/>
                  </a:solidFill>
                </a:rPr>
                <a:t>VOCALIZATIONS</a:t>
              </a:r>
              <a:endParaRPr lang="en-US" sz="1400" b="1" dirty="0">
                <a:solidFill>
                  <a:srgbClr val="00B050"/>
                </a:solidFill>
              </a:endParaRPr>
            </a:p>
          </p:txBody>
        </p:sp>
        <p:sp>
          <p:nvSpPr>
            <p:cNvPr id="8" name="CuadroTexto 7"/>
            <p:cNvSpPr txBox="1"/>
            <p:nvPr/>
          </p:nvSpPr>
          <p:spPr>
            <a:xfrm>
              <a:off x="4590856" y="5049439"/>
              <a:ext cx="2274178" cy="30744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1400" b="1" dirty="0" smtClean="0">
                  <a:solidFill>
                    <a:srgbClr val="A50021"/>
                  </a:solidFill>
                </a:rPr>
                <a:t>RECALL</a:t>
              </a:r>
              <a:endParaRPr lang="en-US" sz="1400" b="1" dirty="0">
                <a:solidFill>
                  <a:srgbClr val="A50021"/>
                </a:solidFill>
              </a:endParaRPr>
            </a:p>
          </p:txBody>
        </p:sp>
        <p:sp>
          <p:nvSpPr>
            <p:cNvPr id="9" name="CuadroTexto 8"/>
            <p:cNvSpPr txBox="1"/>
            <p:nvPr/>
          </p:nvSpPr>
          <p:spPr>
            <a:xfrm>
              <a:off x="101512" y="3204229"/>
              <a:ext cx="4287608" cy="30744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1400" b="1" dirty="0" smtClean="0">
                  <a:solidFill>
                    <a:schemeClr val="accent5">
                      <a:lumMod val="75000"/>
                    </a:schemeClr>
                  </a:solidFill>
                </a:rPr>
                <a:t>WORD 1			WORD 2</a:t>
              </a:r>
              <a:endParaRPr lang="en-US" sz="14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10" name="CuadroTexto 9"/>
            <p:cNvSpPr txBox="1"/>
            <p:nvPr/>
          </p:nvSpPr>
          <p:spPr>
            <a:xfrm>
              <a:off x="4574440" y="3218293"/>
              <a:ext cx="2274178" cy="30744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1400" b="1" dirty="0" smtClean="0">
                  <a:solidFill>
                    <a:srgbClr val="A50021"/>
                  </a:solidFill>
                </a:rPr>
                <a:t>WORD RECOGNITION</a:t>
              </a:r>
              <a:endParaRPr lang="en-US" sz="1400" b="1" dirty="0">
                <a:solidFill>
                  <a:srgbClr val="A50021"/>
                </a:solidFill>
              </a:endParaRPr>
            </a:p>
          </p:txBody>
        </p:sp>
        <p:sp>
          <p:nvSpPr>
            <p:cNvPr id="11" name="CuadroTexto 10"/>
            <p:cNvSpPr txBox="1"/>
            <p:nvPr/>
          </p:nvSpPr>
          <p:spPr>
            <a:xfrm>
              <a:off x="7006013" y="3204228"/>
              <a:ext cx="2086412" cy="30744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1400" b="1" dirty="0" smtClean="0">
                  <a:solidFill>
                    <a:srgbClr val="00B050"/>
                  </a:solidFill>
                </a:rPr>
                <a:t>VOCALIZE</a:t>
              </a:r>
              <a:endParaRPr lang="en-US" sz="1400" b="1" dirty="0">
                <a:solidFill>
                  <a:srgbClr val="00B050"/>
                </a:solidFill>
              </a:endParaRPr>
            </a:p>
          </p:txBody>
        </p:sp>
      </p:grpSp>
      <p:sp>
        <p:nvSpPr>
          <p:cNvPr id="14" name="Rectángulo 13"/>
          <p:cNvSpPr/>
          <p:nvPr/>
        </p:nvSpPr>
        <p:spPr>
          <a:xfrm>
            <a:off x="1027277" y="5107885"/>
            <a:ext cx="7172347" cy="11079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0" tIns="0" rIns="0" bIns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L" altLang="en-US" sz="2400" b="1" dirty="0" smtClean="0">
                <a:solidFill>
                  <a:srgbClr val="00587E"/>
                </a:solidFill>
                <a:latin typeface="Arial Nova Cond" panose="020B0506020202020204" pitchFamily="34" charset="0"/>
              </a:rPr>
              <a:t>PRE-POST DESIGN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L" altLang="en-US" sz="2400" b="1" dirty="0" smtClean="0">
                <a:solidFill>
                  <a:srgbClr val="0066FF"/>
                </a:solidFill>
                <a:latin typeface="Arial Nova Cond" panose="020B0506020202020204" pitchFamily="34" charset="0"/>
              </a:rPr>
              <a:t>CONTROL GROUP = WAITING LIST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L" altLang="en-US" sz="2400" b="1" dirty="0" smtClean="0">
                <a:solidFill>
                  <a:srgbClr val="A50021"/>
                </a:solidFill>
                <a:latin typeface="Arial Nova Cond" panose="020B0506020202020204" pitchFamily="34" charset="0"/>
              </a:rPr>
              <a:t>2 MONTHS DURATION</a:t>
            </a:r>
          </a:p>
        </p:txBody>
      </p:sp>
      <p:grpSp>
        <p:nvGrpSpPr>
          <p:cNvPr id="4" name="Grupo 3"/>
          <p:cNvGrpSpPr/>
          <p:nvPr/>
        </p:nvGrpSpPr>
        <p:grpSpPr>
          <a:xfrm>
            <a:off x="453263" y="340362"/>
            <a:ext cx="7823395" cy="2661008"/>
            <a:chOff x="396991" y="407037"/>
            <a:chExt cx="7823395" cy="2661008"/>
          </a:xfrm>
        </p:grpSpPr>
        <p:sp>
          <p:nvSpPr>
            <p:cNvPr id="12" name="Rectángulo 11"/>
            <p:cNvSpPr/>
            <p:nvPr/>
          </p:nvSpPr>
          <p:spPr>
            <a:xfrm>
              <a:off x="396991" y="407037"/>
              <a:ext cx="4793985" cy="215443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lIns="0" tIns="0" rIns="0" bIns="0">
              <a:spAutoFit/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CL" altLang="en-US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SIELO = SOFTWARE</a:t>
              </a:r>
            </a:p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CL" altLang="en-US" sz="2800" b="1" dirty="0" smtClean="0">
                <a:solidFill>
                  <a:schemeClr val="accent5">
                    <a:lumMod val="75000"/>
                  </a:schemeClr>
                </a:solidFill>
                <a:latin typeface="Arial Nova Cond" panose="020B0506020202020204" pitchFamily="34" charset="0"/>
              </a:endParaRPr>
            </a:p>
            <a:p>
              <a:pPr marL="457200" lvl="0" indent="-4572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es-CL" altLang="en-US" sz="2800" b="1" dirty="0" smtClean="0">
                  <a:solidFill>
                    <a:schemeClr val="accent5">
                      <a:lumMod val="75000"/>
                    </a:schemeClr>
                  </a:solidFill>
                  <a:latin typeface="Arial Nova Cond" panose="020B0506020202020204" pitchFamily="34" charset="0"/>
                </a:rPr>
                <a:t>INCREASE VOCABULARY</a:t>
              </a:r>
            </a:p>
            <a:p>
              <a:pPr marL="457200" lvl="0" indent="-4572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es-CL" altLang="en-US" sz="2800" b="1" dirty="0" smtClean="0">
                  <a:solidFill>
                    <a:schemeClr val="accent5">
                      <a:lumMod val="75000"/>
                    </a:schemeClr>
                  </a:solidFill>
                  <a:latin typeface="Arial Nova Cond" panose="020B0506020202020204" pitchFamily="34" charset="0"/>
                </a:rPr>
                <a:t>LEARN LETTER SOUND</a:t>
              </a:r>
            </a:p>
            <a:p>
              <a:pPr marL="457200" lvl="0" indent="-4572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es-CL" altLang="en-US" sz="2800" b="1" dirty="0" smtClean="0">
                  <a:solidFill>
                    <a:schemeClr val="accent5">
                      <a:lumMod val="75000"/>
                    </a:schemeClr>
                  </a:solidFill>
                  <a:latin typeface="Arial Nova Cond" panose="020B0506020202020204" pitchFamily="34" charset="0"/>
                </a:rPr>
                <a:t>PROMOTE VOCALIZATIONS</a:t>
              </a:r>
            </a:p>
          </p:txBody>
        </p:sp>
        <p:sp>
          <p:nvSpPr>
            <p:cNvPr id="2" name="Rectángulo 1"/>
            <p:cNvSpPr/>
            <p:nvPr/>
          </p:nvSpPr>
          <p:spPr>
            <a:xfrm>
              <a:off x="5522377" y="2637158"/>
              <a:ext cx="2698009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s-CL" sz="1100" dirty="0" smtClean="0"/>
                <a:t>(Guevara, </a:t>
              </a:r>
              <a:r>
                <a:rPr lang="es-CL" sz="1100" dirty="0" err="1" smtClean="0"/>
                <a:t>Pittaluga</a:t>
              </a:r>
              <a:r>
                <a:rPr lang="es-CL" sz="1100" dirty="0" smtClean="0"/>
                <a:t>, Pino, </a:t>
              </a:r>
              <a:r>
                <a:rPr lang="es-CL" sz="1100" dirty="0" err="1" smtClean="0"/>
                <a:t>Dehaene</a:t>
              </a:r>
              <a:r>
                <a:rPr lang="es-CL" sz="1100" dirty="0" smtClean="0"/>
                <a:t>, </a:t>
              </a:r>
              <a:r>
                <a:rPr lang="es-CL" sz="1100" dirty="0" err="1" smtClean="0"/>
                <a:t>Dehaene-Lambertz</a:t>
              </a:r>
              <a:r>
                <a:rPr lang="es-CL" sz="1100" dirty="0" smtClean="0"/>
                <a:t>, Peña, in </a:t>
              </a:r>
              <a:r>
                <a:rPr lang="es-CL" sz="1100" dirty="0" err="1" smtClean="0"/>
                <a:t>preparation</a:t>
              </a:r>
              <a:r>
                <a:rPr lang="es-CL" sz="1100" dirty="0" smtClean="0"/>
                <a:t>)</a:t>
              </a:r>
              <a:endParaRPr lang="en-US" sz="11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865858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9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video>
              <p:cMediaNode vol="80000">
                <p:cTn id="20" fill="hold" display="0">
                  <p:stCondLst>
                    <p:cond delay="indefinite"/>
                  </p:stCondLst>
                </p:cTn>
                <p:tgtEl>
                  <p:spTgt spid="17"/>
                </p:tgtEl>
              </p:cMediaNode>
            </p:video>
          </p:childTnLst>
        </p:cTn>
      </p:par>
    </p:tnLst>
    <p:bldLst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 5">
            <a:extLst>
              <a:ext uri="{FF2B5EF4-FFF2-40B4-BE49-F238E27FC236}">
                <a16:creationId xmlns:a16="http://schemas.microsoft.com/office/drawing/2014/main" id="{8A24C220-7575-5543-AC3E-999699ABB8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769"/>
          <a:stretch/>
        </p:blipFill>
        <p:spPr>
          <a:xfrm>
            <a:off x="0" y="1561514"/>
            <a:ext cx="9144000" cy="5296486"/>
          </a:xfrm>
          <a:prstGeom prst="rect">
            <a:avLst/>
          </a:prstGeom>
        </p:spPr>
      </p:pic>
      <p:grpSp>
        <p:nvGrpSpPr>
          <p:cNvPr id="3" name="Grupo 2"/>
          <p:cNvGrpSpPr/>
          <p:nvPr/>
        </p:nvGrpSpPr>
        <p:grpSpPr>
          <a:xfrm>
            <a:off x="2237387" y="3621931"/>
            <a:ext cx="5904000" cy="2933965"/>
            <a:chOff x="2237387" y="3647301"/>
            <a:chExt cx="5904000" cy="2933965"/>
          </a:xfrm>
        </p:grpSpPr>
        <p:graphicFrame>
          <p:nvGraphicFramePr>
            <p:cNvPr id="20" name="Gráfico 19">
              <a:extLst>
                <a:ext uri="{FF2B5EF4-FFF2-40B4-BE49-F238E27FC236}">
                  <a16:creationId xmlns:a16="http://schemas.microsoft.com/office/drawing/2014/main" id="{321AE02E-5DF2-4B0A-A252-ED7C508AC3D7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530738766"/>
                </p:ext>
              </p:extLst>
            </p:nvPr>
          </p:nvGraphicFramePr>
          <p:xfrm>
            <a:off x="2237387" y="3809266"/>
            <a:ext cx="5904000" cy="2772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78C40E53-3C37-4EE4-B982-FED7ADFE534C}"/>
                </a:ext>
              </a:extLst>
            </p:cNvPr>
            <p:cNvSpPr txBox="1"/>
            <p:nvPr/>
          </p:nvSpPr>
          <p:spPr>
            <a:xfrm>
              <a:off x="3992567" y="4956319"/>
              <a:ext cx="153888" cy="184666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lIns="0" tIns="0" rIns="0" bIns="0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b="1" dirty="0"/>
                <a:t>**</a:t>
              </a:r>
            </a:p>
          </p:txBody>
        </p:sp>
        <p:sp>
          <p:nvSpPr>
            <p:cNvPr id="8" name="CuadroTexto 8">
              <a:extLst>
                <a:ext uri="{FF2B5EF4-FFF2-40B4-BE49-F238E27FC236}">
                  <a16:creationId xmlns:a16="http://schemas.microsoft.com/office/drawing/2014/main" id="{EF7B3C2D-9A5B-482A-BA8F-D56931F237D5}"/>
                </a:ext>
              </a:extLst>
            </p:cNvPr>
            <p:cNvSpPr txBox="1"/>
            <p:nvPr/>
          </p:nvSpPr>
          <p:spPr>
            <a:xfrm>
              <a:off x="7352119" y="4774403"/>
              <a:ext cx="153888" cy="184666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lIns="0" tIns="0" rIns="0" bIns="0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b="1" dirty="0" smtClean="0"/>
                <a:t>**</a:t>
              </a:r>
              <a:endParaRPr lang="en-US" sz="1200" b="1" dirty="0"/>
            </a:p>
          </p:txBody>
        </p:sp>
        <p:sp>
          <p:nvSpPr>
            <p:cNvPr id="9" name="CuadroTexto 9">
              <a:extLst>
                <a:ext uri="{FF2B5EF4-FFF2-40B4-BE49-F238E27FC236}">
                  <a16:creationId xmlns:a16="http://schemas.microsoft.com/office/drawing/2014/main" id="{E4CE3FBB-DA64-45EA-A5E5-DC40B5D53742}"/>
                </a:ext>
              </a:extLst>
            </p:cNvPr>
            <p:cNvSpPr txBox="1"/>
            <p:nvPr/>
          </p:nvSpPr>
          <p:spPr>
            <a:xfrm>
              <a:off x="3770155" y="5081189"/>
              <a:ext cx="153888" cy="184666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lIns="0" tIns="0" rIns="0" bIns="0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 b="1" dirty="0"/>
                <a:t>**</a:t>
              </a:r>
            </a:p>
          </p:txBody>
        </p:sp>
        <p:sp>
          <p:nvSpPr>
            <p:cNvPr id="10" name="CuadroTexto 11">
              <a:extLst>
                <a:ext uri="{FF2B5EF4-FFF2-40B4-BE49-F238E27FC236}">
                  <a16:creationId xmlns:a16="http://schemas.microsoft.com/office/drawing/2014/main" id="{17992B37-3463-458E-9ED3-91CC83273E1C}"/>
                </a:ext>
              </a:extLst>
            </p:cNvPr>
            <p:cNvSpPr txBox="1"/>
            <p:nvPr/>
          </p:nvSpPr>
          <p:spPr>
            <a:xfrm>
              <a:off x="6182050" y="4575603"/>
              <a:ext cx="230832" cy="184666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lIns="0" tIns="0" rIns="0" bIns="0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 b="1" dirty="0"/>
                <a:t>***</a:t>
              </a:r>
            </a:p>
          </p:txBody>
        </p:sp>
        <p:sp>
          <p:nvSpPr>
            <p:cNvPr id="18" name="CuadroTexto 17">
              <a:extLst>
                <a:ext uri="{FF2B5EF4-FFF2-40B4-BE49-F238E27FC236}">
                  <a16:creationId xmlns:a16="http://schemas.microsoft.com/office/drawing/2014/main" id="{9364CF06-66B8-433C-9655-021BDAD867AD}"/>
                </a:ext>
              </a:extLst>
            </p:cNvPr>
            <p:cNvSpPr txBox="1"/>
            <p:nvPr/>
          </p:nvSpPr>
          <p:spPr>
            <a:xfrm>
              <a:off x="5714612" y="3975255"/>
              <a:ext cx="1265959" cy="49244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600" dirty="0">
                  <a:ln w="0"/>
                </a:rPr>
                <a:t>F</a:t>
              </a:r>
              <a:r>
                <a:rPr lang="en-US" sz="1600" baseline="-25000" dirty="0">
                  <a:ln w="0"/>
                </a:rPr>
                <a:t>(1,104)</a:t>
              </a:r>
              <a:r>
                <a:rPr lang="en-US" sz="1600" dirty="0">
                  <a:ln w="0"/>
                </a:rPr>
                <a:t> = 7.59</a:t>
              </a:r>
            </a:p>
            <a:p>
              <a:pPr algn="ctr"/>
              <a:r>
                <a:rPr lang="en-US" sz="1600" dirty="0">
                  <a:ln w="0"/>
                </a:rPr>
                <a:t>p = .007</a:t>
              </a:r>
            </a:p>
          </p:txBody>
        </p:sp>
        <p:sp>
          <p:nvSpPr>
            <p:cNvPr id="21" name="Abrir llave 20">
              <a:extLst>
                <a:ext uri="{FF2B5EF4-FFF2-40B4-BE49-F238E27FC236}">
                  <a16:creationId xmlns:a16="http://schemas.microsoft.com/office/drawing/2014/main" id="{058E9744-9C9E-4FBD-8D72-B8C4C740C6DD}"/>
                </a:ext>
              </a:extLst>
            </p:cNvPr>
            <p:cNvSpPr/>
            <p:nvPr/>
          </p:nvSpPr>
          <p:spPr>
            <a:xfrm rot="5400000">
              <a:off x="6222068" y="4438311"/>
              <a:ext cx="8100" cy="162000"/>
            </a:xfrm>
            <a:prstGeom prst="leftBrace">
              <a:avLst>
                <a:gd name="adj1" fmla="val 861"/>
                <a:gd name="adj2" fmla="val 50184"/>
              </a:avLst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600"/>
            </a:p>
          </p:txBody>
        </p:sp>
        <p:sp>
          <p:nvSpPr>
            <p:cNvPr id="32" name="CuadroTexto 31">
              <a:extLst>
                <a:ext uri="{FF2B5EF4-FFF2-40B4-BE49-F238E27FC236}">
                  <a16:creationId xmlns:a16="http://schemas.microsoft.com/office/drawing/2014/main" id="{95834980-012F-484A-8641-C83909F7E8A8}"/>
                </a:ext>
              </a:extLst>
            </p:cNvPr>
            <p:cNvSpPr txBox="1"/>
            <p:nvPr/>
          </p:nvSpPr>
          <p:spPr>
            <a:xfrm>
              <a:off x="3464047" y="6131451"/>
              <a:ext cx="330550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n w="0"/>
                  <a:latin typeface="Arial Nova Cond" panose="020B0506020202020204" pitchFamily="34" charset="0"/>
                </a:rPr>
                <a:t>Control(n=59) 	     Exp. (n=47) </a:t>
              </a:r>
            </a:p>
          </p:txBody>
        </p:sp>
        <p:sp>
          <p:nvSpPr>
            <p:cNvPr id="33" name="Rectángulo 32">
              <a:extLst>
                <a:ext uri="{FF2B5EF4-FFF2-40B4-BE49-F238E27FC236}">
                  <a16:creationId xmlns:a16="http://schemas.microsoft.com/office/drawing/2014/main" id="{6FC7D02D-4856-49F5-935B-A053C56A9BC2}"/>
                </a:ext>
              </a:extLst>
            </p:cNvPr>
            <p:cNvSpPr/>
            <p:nvPr/>
          </p:nvSpPr>
          <p:spPr>
            <a:xfrm>
              <a:off x="3371249" y="6183536"/>
              <a:ext cx="180000" cy="180000"/>
            </a:xfrm>
            <a:prstGeom prst="rect">
              <a:avLst/>
            </a:prstGeom>
            <a:solidFill>
              <a:srgbClr val="FF66FF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/>
            </a:p>
          </p:txBody>
        </p:sp>
        <p:sp>
          <p:nvSpPr>
            <p:cNvPr id="34" name="Rectángulo 33">
              <a:extLst>
                <a:ext uri="{FF2B5EF4-FFF2-40B4-BE49-F238E27FC236}">
                  <a16:creationId xmlns:a16="http://schemas.microsoft.com/office/drawing/2014/main" id="{E883D427-9F6E-4DAD-9ACC-CF2CFE0DCD99}"/>
                </a:ext>
              </a:extLst>
            </p:cNvPr>
            <p:cNvSpPr/>
            <p:nvPr/>
          </p:nvSpPr>
          <p:spPr>
            <a:xfrm>
              <a:off x="5453718" y="6183536"/>
              <a:ext cx="180000" cy="180000"/>
            </a:xfrm>
            <a:prstGeom prst="rect">
              <a:avLst/>
            </a:prstGeom>
            <a:pattFill prst="smCheck">
              <a:fgClr>
                <a:srgbClr val="FF66FF"/>
              </a:fgClr>
              <a:bgClr>
                <a:schemeClr val="bg1"/>
              </a:bgClr>
            </a:patt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/>
            </a:p>
          </p:txBody>
        </p:sp>
        <p:sp>
          <p:nvSpPr>
            <p:cNvPr id="23" name="CuadroTexto 22">
              <a:extLst>
                <a:ext uri="{FF2B5EF4-FFF2-40B4-BE49-F238E27FC236}">
                  <a16:creationId xmlns:a16="http://schemas.microsoft.com/office/drawing/2014/main" id="{569E42AD-9459-4B05-9D56-70411DD66DA5}"/>
                </a:ext>
              </a:extLst>
            </p:cNvPr>
            <p:cNvSpPr txBox="1"/>
            <p:nvPr/>
          </p:nvSpPr>
          <p:spPr>
            <a:xfrm>
              <a:off x="2418489" y="3647301"/>
              <a:ext cx="572289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Arial Rounded MT Bold" panose="020F0704030504030204" pitchFamily="34" charset="0"/>
                </a:rPr>
                <a:t>VOCABULARY COMPREHENSION – 3.5 YEARS OLD</a:t>
              </a:r>
              <a:endParaRPr lang="en-US" sz="1600" dirty="0"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2" name="Grupo 1"/>
          <p:cNvGrpSpPr/>
          <p:nvPr/>
        </p:nvGrpSpPr>
        <p:grpSpPr>
          <a:xfrm>
            <a:off x="2098492" y="259853"/>
            <a:ext cx="6556130" cy="3035648"/>
            <a:chOff x="2323580" y="186063"/>
            <a:chExt cx="6556130" cy="3035648"/>
          </a:xfrm>
        </p:grpSpPr>
        <p:graphicFrame>
          <p:nvGraphicFramePr>
            <p:cNvPr id="24" name="Gráfico 23">
              <a:extLst>
                <a:ext uri="{FF2B5EF4-FFF2-40B4-BE49-F238E27FC236}">
                  <a16:creationId xmlns:a16="http://schemas.microsoft.com/office/drawing/2014/main" id="{B9445767-2053-41EC-87AB-BD639FF4F78F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17124235"/>
                </p:ext>
              </p:extLst>
            </p:nvPr>
          </p:nvGraphicFramePr>
          <p:xfrm>
            <a:off x="2323580" y="345958"/>
            <a:ext cx="6556130" cy="2772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25" name="Abrir llave 24">
              <a:extLst>
                <a:ext uri="{FF2B5EF4-FFF2-40B4-BE49-F238E27FC236}">
                  <a16:creationId xmlns:a16="http://schemas.microsoft.com/office/drawing/2014/main" id="{6064FD7A-3DFA-41CD-B251-FB7BA0257860}"/>
                </a:ext>
              </a:extLst>
            </p:cNvPr>
            <p:cNvSpPr/>
            <p:nvPr/>
          </p:nvSpPr>
          <p:spPr>
            <a:xfrm rot="5400000">
              <a:off x="3581385" y="1206305"/>
              <a:ext cx="27000" cy="270000"/>
            </a:xfrm>
            <a:prstGeom prst="leftBrace">
              <a:avLst>
                <a:gd name="adj1" fmla="val 861"/>
                <a:gd name="adj2" fmla="val 50184"/>
              </a:avLst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0" tIns="0" rIns="0" bIns="0" rtlCol="0" anchor="ctr"/>
            <a:lstStyle/>
            <a:p>
              <a:pPr algn="ctr"/>
              <a:endParaRPr lang="en-US" sz="900"/>
            </a:p>
          </p:txBody>
        </p:sp>
        <p:sp>
          <p:nvSpPr>
            <p:cNvPr id="30" name="CuadroTexto 29">
              <a:extLst>
                <a:ext uri="{FF2B5EF4-FFF2-40B4-BE49-F238E27FC236}">
                  <a16:creationId xmlns:a16="http://schemas.microsoft.com/office/drawing/2014/main" id="{994FD211-36D8-406F-B988-7530504B7066}"/>
                </a:ext>
              </a:extLst>
            </p:cNvPr>
            <p:cNvSpPr txBox="1"/>
            <p:nvPr/>
          </p:nvSpPr>
          <p:spPr>
            <a:xfrm>
              <a:off x="3119163" y="775739"/>
              <a:ext cx="1190960" cy="49244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600" dirty="0">
                  <a:ln w="0"/>
                  <a:latin typeface="Arial Nova Cond" panose="020B0506020202020204" pitchFamily="34" charset="0"/>
                </a:rPr>
                <a:t>F</a:t>
              </a:r>
              <a:r>
                <a:rPr lang="en-US" sz="1600" baseline="-25000" dirty="0">
                  <a:ln w="0"/>
                  <a:latin typeface="Arial Nova Cond" panose="020B0506020202020204" pitchFamily="34" charset="0"/>
                </a:rPr>
                <a:t>(1,81)</a:t>
              </a:r>
              <a:r>
                <a:rPr lang="en-US" sz="1600" dirty="0">
                  <a:ln w="0"/>
                  <a:latin typeface="Arial Nova Cond" panose="020B0506020202020204" pitchFamily="34" charset="0"/>
                </a:rPr>
                <a:t> = 4.73</a:t>
              </a:r>
            </a:p>
            <a:p>
              <a:pPr algn="ctr"/>
              <a:r>
                <a:rPr lang="en-US" sz="1600" dirty="0">
                  <a:ln w="0"/>
                  <a:latin typeface="Arial Nova Cond" panose="020B0506020202020204" pitchFamily="34" charset="0"/>
                </a:rPr>
                <a:t>p = .032</a:t>
              </a:r>
            </a:p>
          </p:txBody>
        </p:sp>
        <p:sp>
          <p:nvSpPr>
            <p:cNvPr id="31" name="CuadroTexto 30">
              <a:extLst>
                <a:ext uri="{FF2B5EF4-FFF2-40B4-BE49-F238E27FC236}">
                  <a16:creationId xmlns:a16="http://schemas.microsoft.com/office/drawing/2014/main" id="{D710137E-D73A-462F-A960-5BC13A77EA05}"/>
                </a:ext>
              </a:extLst>
            </p:cNvPr>
            <p:cNvSpPr txBox="1"/>
            <p:nvPr/>
          </p:nvSpPr>
          <p:spPr>
            <a:xfrm>
              <a:off x="3741865" y="1333717"/>
              <a:ext cx="2430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200" b="1" dirty="0">
                  <a:ln w="0"/>
                  <a:latin typeface="Arial Nova Cond Light" panose="020B0306020202020204" pitchFamily="34" charset="0"/>
                </a:rPr>
                <a:t>***</a:t>
              </a:r>
            </a:p>
          </p:txBody>
        </p:sp>
        <p:sp>
          <p:nvSpPr>
            <p:cNvPr id="36" name="CuadroTexto 35">
              <a:extLst>
                <a:ext uri="{FF2B5EF4-FFF2-40B4-BE49-F238E27FC236}">
                  <a16:creationId xmlns:a16="http://schemas.microsoft.com/office/drawing/2014/main" id="{25A0C398-04F8-4799-B730-1E4A6609F7B5}"/>
                </a:ext>
              </a:extLst>
            </p:cNvPr>
            <p:cNvSpPr txBox="1"/>
            <p:nvPr/>
          </p:nvSpPr>
          <p:spPr>
            <a:xfrm>
              <a:off x="4897125" y="1276656"/>
              <a:ext cx="2430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200" b="1" dirty="0">
                  <a:ln w="0"/>
                  <a:latin typeface="Arial Nova Cond Light" panose="020B0306020202020204" pitchFamily="34" charset="0"/>
                </a:rPr>
                <a:t>**</a:t>
              </a:r>
            </a:p>
          </p:txBody>
        </p:sp>
        <p:sp>
          <p:nvSpPr>
            <p:cNvPr id="37" name="CuadroTexto 36">
              <a:extLst>
                <a:ext uri="{FF2B5EF4-FFF2-40B4-BE49-F238E27FC236}">
                  <a16:creationId xmlns:a16="http://schemas.microsoft.com/office/drawing/2014/main" id="{E6161E2A-31ED-430B-ACA3-1A776BD8D20A}"/>
                </a:ext>
              </a:extLst>
            </p:cNvPr>
            <p:cNvSpPr txBox="1"/>
            <p:nvPr/>
          </p:nvSpPr>
          <p:spPr>
            <a:xfrm>
              <a:off x="6023680" y="1342040"/>
              <a:ext cx="2430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200" b="1" dirty="0">
                  <a:ln w="0"/>
                  <a:latin typeface="Arial Nova Cond Light" panose="020B0306020202020204" pitchFamily="34" charset="0"/>
                </a:rPr>
                <a:t>**</a:t>
              </a:r>
            </a:p>
          </p:txBody>
        </p:sp>
        <p:sp>
          <p:nvSpPr>
            <p:cNvPr id="38" name="CuadroTexto 37">
              <a:extLst>
                <a:ext uri="{FF2B5EF4-FFF2-40B4-BE49-F238E27FC236}">
                  <a16:creationId xmlns:a16="http://schemas.microsoft.com/office/drawing/2014/main" id="{569E42AD-9459-4B05-9D56-70411DD66DA5}"/>
                </a:ext>
              </a:extLst>
            </p:cNvPr>
            <p:cNvSpPr txBox="1"/>
            <p:nvPr/>
          </p:nvSpPr>
          <p:spPr>
            <a:xfrm>
              <a:off x="2418490" y="186063"/>
              <a:ext cx="507641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Arial Rounded MT Bold" panose="020F0704030504030204" pitchFamily="34" charset="0"/>
                </a:rPr>
                <a:t>ASQ-3 - COMMUNICATION – 2 YEARS OLD</a:t>
              </a:r>
              <a:endParaRPr lang="en-US" sz="1600" dirty="0">
                <a:latin typeface="Arial Rounded MT Bold" panose="020F0704030504030204" pitchFamily="34" charset="0"/>
              </a:endParaRPr>
            </a:p>
          </p:txBody>
        </p:sp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id="{95834980-012F-484A-8641-C83909F7E8A8}"/>
                </a:ext>
              </a:extLst>
            </p:cNvPr>
            <p:cNvSpPr txBox="1"/>
            <p:nvPr/>
          </p:nvSpPr>
          <p:spPr>
            <a:xfrm>
              <a:off x="4038481" y="2883157"/>
              <a:ext cx="330550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ln w="0"/>
                  <a:latin typeface="Arial Nova Cond" panose="020B0506020202020204" pitchFamily="34" charset="0"/>
                </a:rPr>
                <a:t>Control (n=37) </a:t>
              </a:r>
              <a:r>
                <a:rPr lang="en-US" sz="1600" dirty="0">
                  <a:ln w="0"/>
                  <a:latin typeface="Arial Nova Cond" panose="020B0506020202020204" pitchFamily="34" charset="0"/>
                </a:rPr>
                <a:t>	     Exp. (</a:t>
              </a:r>
              <a:r>
                <a:rPr lang="en-US" sz="1600" dirty="0" smtClean="0">
                  <a:ln w="0"/>
                  <a:latin typeface="Arial Nova Cond" panose="020B0506020202020204" pitchFamily="34" charset="0"/>
                </a:rPr>
                <a:t>n=46) </a:t>
              </a:r>
              <a:endParaRPr lang="en-US" sz="1600" dirty="0">
                <a:ln w="0"/>
                <a:latin typeface="Arial Nova Cond" panose="020B0506020202020204" pitchFamily="34" charset="0"/>
              </a:endParaRPr>
            </a:p>
          </p:txBody>
        </p:sp>
        <p:sp>
          <p:nvSpPr>
            <p:cNvPr id="26" name="Rectángulo 25">
              <a:extLst>
                <a:ext uri="{FF2B5EF4-FFF2-40B4-BE49-F238E27FC236}">
                  <a16:creationId xmlns:a16="http://schemas.microsoft.com/office/drawing/2014/main" id="{6FC7D02D-4856-49F5-935B-A053C56A9BC2}"/>
                </a:ext>
              </a:extLst>
            </p:cNvPr>
            <p:cNvSpPr/>
            <p:nvPr/>
          </p:nvSpPr>
          <p:spPr>
            <a:xfrm>
              <a:off x="3945683" y="2935242"/>
              <a:ext cx="180000" cy="180000"/>
            </a:xfrm>
            <a:prstGeom prst="rect">
              <a:avLst/>
            </a:prstGeom>
            <a:solidFill>
              <a:srgbClr val="66FFFF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/>
            </a:p>
          </p:txBody>
        </p:sp>
        <p:sp>
          <p:nvSpPr>
            <p:cNvPr id="27" name="Rectángulo 26">
              <a:extLst>
                <a:ext uri="{FF2B5EF4-FFF2-40B4-BE49-F238E27FC236}">
                  <a16:creationId xmlns:a16="http://schemas.microsoft.com/office/drawing/2014/main" id="{E883D427-9F6E-4DAD-9ACC-CF2CFE0DCD99}"/>
                </a:ext>
              </a:extLst>
            </p:cNvPr>
            <p:cNvSpPr/>
            <p:nvPr/>
          </p:nvSpPr>
          <p:spPr>
            <a:xfrm>
              <a:off x="6040642" y="2935242"/>
              <a:ext cx="180000" cy="180000"/>
            </a:xfrm>
            <a:prstGeom prst="rect">
              <a:avLst/>
            </a:prstGeom>
            <a:pattFill prst="smCheck">
              <a:fgClr>
                <a:srgbClr val="66FFFF"/>
              </a:fgClr>
              <a:bgClr>
                <a:schemeClr val="bg1"/>
              </a:bgClr>
            </a:patt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/>
            </a:p>
          </p:txBody>
        </p:sp>
      </p:grpSp>
      <p:sp>
        <p:nvSpPr>
          <p:cNvPr id="28" name="CuadroTexto 27">
            <a:extLst>
              <a:ext uri="{FF2B5EF4-FFF2-40B4-BE49-F238E27FC236}">
                <a16:creationId xmlns:a16="http://schemas.microsoft.com/office/drawing/2014/main" id="{569E42AD-9459-4B05-9D56-70411DD66DA5}"/>
              </a:ext>
            </a:extLst>
          </p:cNvPr>
          <p:cNvSpPr txBox="1"/>
          <p:nvPr/>
        </p:nvSpPr>
        <p:spPr>
          <a:xfrm>
            <a:off x="85291" y="2951175"/>
            <a:ext cx="21025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b="1" dirty="0" smtClean="0">
                <a:solidFill>
                  <a:srgbClr val="A50021"/>
                </a:solidFill>
                <a:latin typeface="Arial Nova Cond" panose="020B0506020202020204" pitchFamily="34" charset="0"/>
              </a:rPr>
              <a:t>RESULTS</a:t>
            </a:r>
          </a:p>
          <a:p>
            <a:pPr algn="ctr"/>
            <a:endParaRPr lang="es-CL" sz="1600" dirty="0" smtClean="0">
              <a:latin typeface="Arial Nova Cond" panose="020B0506020202020204" pitchFamily="34" charset="0"/>
            </a:endParaRPr>
          </a:p>
          <a:p>
            <a:pPr algn="ctr"/>
            <a:r>
              <a:rPr lang="es-CL" sz="2000" b="1" dirty="0" smtClean="0">
                <a:latin typeface="Arial Nova Cond" panose="020B0506020202020204" pitchFamily="34" charset="0"/>
              </a:rPr>
              <a:t>COGNITIVE GAIN</a:t>
            </a:r>
            <a:endParaRPr lang="es-CL" sz="1600" b="1" dirty="0" smtClean="0">
              <a:latin typeface="Arial Nova Cond" panose="020B0506020202020204" pitchFamily="34" charset="0"/>
            </a:endParaRPr>
          </a:p>
          <a:p>
            <a:pPr algn="ctr"/>
            <a:endParaRPr lang="es-CL" sz="1600" dirty="0">
              <a:latin typeface="Arial Nova Cond" panose="020B0506020202020204" pitchFamily="34" charset="0"/>
            </a:endParaRPr>
          </a:p>
          <a:p>
            <a:pPr algn="ctr"/>
            <a:r>
              <a:rPr lang="es-CL" sz="1600" u="sng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(POST-PRE)</a:t>
            </a:r>
          </a:p>
          <a:p>
            <a:pPr algn="ctr"/>
            <a:r>
              <a:rPr lang="es-CL" sz="1600" dirty="0" err="1" smtClean="0">
                <a:solidFill>
                  <a:srgbClr val="00B0F0"/>
                </a:solidFill>
                <a:latin typeface="Comic Sans MS" panose="030F0702030302020204" pitchFamily="66" charset="0"/>
              </a:rPr>
              <a:t>SDpre</a:t>
            </a:r>
            <a:endParaRPr lang="en-US" sz="1600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6627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1446</TotalTime>
  <Words>530</Words>
  <Application>Microsoft Office PowerPoint</Application>
  <PresentationFormat>Presentación en pantalla (4:3)</PresentationFormat>
  <Paragraphs>178</Paragraphs>
  <Slides>15</Slides>
  <Notes>8</Notes>
  <HiddenSlides>0</HiddenSlides>
  <MMClips>1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6" baseType="lpstr">
      <vt:lpstr>Arial</vt:lpstr>
      <vt:lpstr>Arial Nova Cond</vt:lpstr>
      <vt:lpstr>Arial Nova Cond Light</vt:lpstr>
      <vt:lpstr>Arial Rounded MT Bold</vt:lpstr>
      <vt:lpstr>Calibri</vt:lpstr>
      <vt:lpstr>Calibri Light</vt:lpstr>
      <vt:lpstr>Comic Sans MS</vt:lpstr>
      <vt:lpstr>OpenSans</vt:lpstr>
      <vt:lpstr>Times New Roman</vt:lpstr>
      <vt:lpstr>Wingdings</vt:lpstr>
      <vt:lpstr>Thème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Microsoft Office</dc:creator>
  <cp:lastModifiedBy>marcella.pena.g@gmail.com</cp:lastModifiedBy>
  <cp:revision>110</cp:revision>
  <dcterms:created xsi:type="dcterms:W3CDTF">2018-11-12T10:18:09Z</dcterms:created>
  <dcterms:modified xsi:type="dcterms:W3CDTF">2019-03-28T12:23:06Z</dcterms:modified>
</cp:coreProperties>
</file>