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56.jpg" ContentType="image/png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576" r:id="rId2"/>
    <p:sldId id="427" r:id="rId3"/>
    <p:sldId id="354" r:id="rId4"/>
    <p:sldId id="352" r:id="rId5"/>
    <p:sldId id="533" r:id="rId6"/>
    <p:sldId id="362" r:id="rId7"/>
    <p:sldId id="553" r:id="rId8"/>
    <p:sldId id="554" r:id="rId9"/>
    <p:sldId id="555" r:id="rId10"/>
    <p:sldId id="468" r:id="rId11"/>
    <p:sldId id="542" r:id="rId12"/>
    <p:sldId id="567" r:id="rId13"/>
    <p:sldId id="548" r:id="rId14"/>
    <p:sldId id="521" r:id="rId15"/>
    <p:sldId id="522" r:id="rId16"/>
    <p:sldId id="497" r:id="rId17"/>
    <p:sldId id="490" r:id="rId18"/>
    <p:sldId id="524" r:id="rId19"/>
    <p:sldId id="545" r:id="rId20"/>
    <p:sldId id="527" r:id="rId21"/>
    <p:sldId id="492" r:id="rId22"/>
    <p:sldId id="529" r:id="rId23"/>
    <p:sldId id="570" r:id="rId24"/>
    <p:sldId id="571" r:id="rId25"/>
    <p:sldId id="549" r:id="rId26"/>
    <p:sldId id="557" r:id="rId27"/>
    <p:sldId id="575" r:id="rId28"/>
    <p:sldId id="566" r:id="rId29"/>
    <p:sldId id="532" r:id="rId30"/>
    <p:sldId id="540" r:id="rId31"/>
    <p:sldId id="541" r:id="rId32"/>
    <p:sldId id="574" r:id="rId33"/>
  </p:sldIdLst>
  <p:sldSz cx="9144000" cy="6858000" type="screen4x3"/>
  <p:notesSz cx="6858000" cy="9144000"/>
  <p:defaultTextStyle>
    <a:defPPr>
      <a:defRPr lang="pt-B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idarta Ribeiro" initials="" lastIdx="1" clrIdx="0"/>
  <p:cmAuthor id="1" name="Mauro Copelli" initials="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7416"/>
    <a:srgbClr val="2D926F"/>
    <a:srgbClr val="298061"/>
    <a:srgbClr val="5C803A"/>
    <a:srgbClr val="FDFDFD"/>
    <a:srgbClr val="323232"/>
    <a:srgbClr val="2D2D2D"/>
    <a:srgbClr val="3E3E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66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printerSettings" Target="printerSettings/printerSettings1.bin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7F703C-3999-1446-8EAE-16F5954FB34A}" type="datetimeFigureOut">
              <a:rPr lang="pt-BR" smtClean="0"/>
              <a:pPr/>
              <a:t>24/03/19</a:t>
            </a:fld>
            <a:endParaRPr lang="pt-B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0FE4BA-5C28-7D4E-A066-C2E1DCAB7D40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468871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0FE4BA-5C28-7D4E-A066-C2E1DCAB7D40}" type="slidenum">
              <a:rPr lang="pt-BR" smtClean="0"/>
              <a:pPr/>
              <a:t>3</a:t>
            </a:fld>
            <a:endParaRPr 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DDCAF7-CD0A-4489-8742-283237BE118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0918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DDCAF7-CD0A-4489-8742-283237BE118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0918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DDCAF7-CD0A-4489-8742-283237BE118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0918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23">
              <a:defRPr sz="25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685817" indent="-263776" defTabSz="914423">
              <a:defRPr sz="25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055103" indent="-211021" defTabSz="914423">
              <a:defRPr sz="25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77145" indent="-211021" defTabSz="914423">
              <a:defRPr sz="25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899186" indent="-211021" defTabSz="914423">
              <a:defRPr sz="25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21227" indent="-211021" algn="ctr" defTabSz="91442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743269" indent="-211021" algn="ctr" defTabSz="91442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165310" indent="-211021" algn="ctr" defTabSz="91442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587351" indent="-211021" algn="ctr" defTabSz="91442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Font typeface="Times New Roman" charset="0"/>
              <a:buNone/>
            </a:pPr>
            <a:fld id="{3CE44E31-DE9D-1941-A951-3B8C3AAABFEE}" type="slidenum">
              <a:rPr lang="en-GB" sz="1200" b="0"/>
              <a:pPr>
                <a:buFont typeface="Times New Roman" charset="0"/>
                <a:buNone/>
              </a:pPr>
              <a:t>32</a:t>
            </a:fld>
            <a:endParaRPr lang="en-GB" sz="1200" b="0"/>
          </a:p>
        </p:txBody>
      </p:sp>
      <p:sp>
        <p:nvSpPr>
          <p:cNvPr id="150531" name="Text Box 1"/>
          <p:cNvSpPr txBox="1">
            <a:spLocks noChangeArrowheads="1"/>
          </p:cNvSpPr>
          <p:nvPr/>
        </p:nvSpPr>
        <p:spPr bwMode="auto">
          <a:xfrm>
            <a:off x="1142490" y="686474"/>
            <a:ext cx="4573022" cy="342811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1431" tIns="45716" rIns="91431" bIns="45716" anchor="ctr"/>
          <a:lstStyle>
            <a:lvl1pPr>
              <a:defRPr sz="27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7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7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7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>
              <a:latin typeface="Calibri" charset="0"/>
            </a:endParaRPr>
          </a:p>
        </p:txBody>
      </p:sp>
      <p:sp>
        <p:nvSpPr>
          <p:cNvPr id="150532" name="Text Box 2"/>
          <p:cNvSpPr>
            <a:spLocks noGrp="1" noChangeArrowheads="1"/>
          </p:cNvSpPr>
          <p:nvPr>
            <p:ph type="body"/>
          </p:nvPr>
        </p:nvSpPr>
        <p:spPr>
          <a:xfrm>
            <a:off x="913992" y="4342939"/>
            <a:ext cx="4997814" cy="408338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pPr eaLnBrk="1" hangingPunct="1">
              <a:spcBef>
                <a:spcPct val="0"/>
              </a:spcBef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pt-B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CC1F2-8F31-B64B-B9BB-F2343C51AC8E}" type="datetimeFigureOut">
              <a:rPr lang="pt-BR" smtClean="0"/>
              <a:pPr/>
              <a:t>24/03/19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77BDD-A64F-D648-B039-7885FB837FA2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CC1F2-8F31-B64B-B9BB-F2343C51AC8E}" type="datetimeFigureOut">
              <a:rPr lang="pt-BR" smtClean="0"/>
              <a:pPr/>
              <a:t>24/03/19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77BDD-A64F-D648-B039-7885FB837FA2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CC1F2-8F31-B64B-B9BB-F2343C51AC8E}" type="datetimeFigureOut">
              <a:rPr lang="pt-BR" smtClean="0"/>
              <a:pPr/>
              <a:t>24/03/19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77BDD-A64F-D648-B039-7885FB837FA2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CC1F2-8F31-B64B-B9BB-F2343C51AC8E}" type="datetimeFigureOut">
              <a:rPr lang="pt-BR" smtClean="0"/>
              <a:pPr/>
              <a:t>24/03/19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77BDD-A64F-D648-B039-7885FB837FA2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CC1F2-8F31-B64B-B9BB-F2343C51AC8E}" type="datetimeFigureOut">
              <a:rPr lang="pt-BR" smtClean="0"/>
              <a:pPr/>
              <a:t>24/03/19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77BDD-A64F-D648-B039-7885FB837FA2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pt-B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CC1F2-8F31-B64B-B9BB-F2343C51AC8E}" type="datetimeFigureOut">
              <a:rPr lang="pt-BR" smtClean="0"/>
              <a:pPr/>
              <a:t>24/03/19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77BDD-A64F-D648-B039-7885FB837FA2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pt-B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pt-B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CC1F2-8F31-B64B-B9BB-F2343C51AC8E}" type="datetimeFigureOut">
              <a:rPr lang="pt-BR" smtClean="0"/>
              <a:pPr/>
              <a:t>24/03/19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77BDD-A64F-D648-B039-7885FB837FA2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CC1F2-8F31-B64B-B9BB-F2343C51AC8E}" type="datetimeFigureOut">
              <a:rPr lang="pt-BR" smtClean="0"/>
              <a:pPr/>
              <a:t>24/03/19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77BDD-A64F-D648-B039-7885FB837FA2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CC1F2-8F31-B64B-B9BB-F2343C51AC8E}" type="datetimeFigureOut">
              <a:rPr lang="pt-BR" smtClean="0"/>
              <a:pPr/>
              <a:t>24/03/19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77BDD-A64F-D648-B039-7885FB837FA2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CC1F2-8F31-B64B-B9BB-F2343C51AC8E}" type="datetimeFigureOut">
              <a:rPr lang="pt-BR" smtClean="0"/>
              <a:pPr/>
              <a:t>24/03/19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77BDD-A64F-D648-B039-7885FB837FA2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pt-B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CC1F2-8F31-B64B-B9BB-F2343C51AC8E}" type="datetimeFigureOut">
              <a:rPr lang="pt-BR" smtClean="0"/>
              <a:pPr/>
              <a:t>24/03/19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77BDD-A64F-D648-B039-7885FB837FA2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CC1F2-8F31-B64B-B9BB-F2343C51AC8E}" type="datetimeFigureOut">
              <a:rPr lang="pt-BR" smtClean="0"/>
              <a:pPr/>
              <a:t>24/03/19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E77BDD-A64F-D648-B039-7885FB837FA2}" type="slidenum">
              <a:rPr lang="pt-BR" smtClean="0"/>
              <a:pPr/>
              <a:t>‹#›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tiff"/><Relationship Id="rId9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4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Relationship Id="rId3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g"/><Relationship Id="rId3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4" Type="http://schemas.openxmlformats.org/officeDocument/2006/relationships/image" Target="../media/image40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1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4" Type="http://schemas.openxmlformats.org/officeDocument/2006/relationships/image" Target="../media/image49.jpeg"/><Relationship Id="rId5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gif"/></Relationships>
</file>

<file path=ppt/slides/_rels/slide2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0.jpeg"/><Relationship Id="rId1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g"/><Relationship Id="rId3" Type="http://schemas.openxmlformats.org/officeDocument/2006/relationships/image" Target="../media/image52.jpeg"/><Relationship Id="rId4" Type="http://schemas.openxmlformats.org/officeDocument/2006/relationships/image" Target="../media/image53.jpeg"/><Relationship Id="rId5" Type="http://schemas.openxmlformats.org/officeDocument/2006/relationships/image" Target="../media/image54.jpeg"/><Relationship Id="rId6" Type="http://schemas.openxmlformats.org/officeDocument/2006/relationships/image" Target="../media/image55.jpeg"/><Relationship Id="rId7" Type="http://schemas.openxmlformats.org/officeDocument/2006/relationships/image" Target="../media/image56.jpg"/><Relationship Id="rId8" Type="http://schemas.openxmlformats.org/officeDocument/2006/relationships/image" Target="../media/image57.jpeg"/><Relationship Id="rId9" Type="http://schemas.openxmlformats.org/officeDocument/2006/relationships/image" Target="../media/image58.jpeg"/><Relationship Id="rId10" Type="http://schemas.openxmlformats.org/officeDocument/2006/relationships/image" Target="../media/image59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6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4" Type="http://schemas.openxmlformats.org/officeDocument/2006/relationships/image" Target="../media/image66.jpeg"/><Relationship Id="rId5" Type="http://schemas.openxmlformats.org/officeDocument/2006/relationships/image" Target="../media/image67.jpeg"/><Relationship Id="rId6" Type="http://schemas.openxmlformats.org/officeDocument/2006/relationships/image" Target="../media/image68.png"/><Relationship Id="rId7" Type="http://schemas.openxmlformats.org/officeDocument/2006/relationships/image" Target="../media/image69.jpeg"/><Relationship Id="rId8" Type="http://schemas.openxmlformats.org/officeDocument/2006/relationships/image" Target="../media/image70.jpeg"/><Relationship Id="rId9" Type="http://schemas.openxmlformats.org/officeDocument/2006/relationships/image" Target="../media/image71.png"/><Relationship Id="rId10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Relationship Id="rId3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="" xmlns:a16="http://schemas.microsoft.com/office/drawing/2014/main" id="{8A70994B-F13C-8A43-87F4-E34C75E698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9463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4"/>
          <p:cNvSpPr txBox="1">
            <a:spLocks/>
          </p:cNvSpPr>
          <p:nvPr/>
        </p:nvSpPr>
        <p:spPr>
          <a:xfrm>
            <a:off x="660400" y="574676"/>
            <a:ext cx="79121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400" dirty="0">
              <a:latin typeface="Century Gothic"/>
              <a:cs typeface="Century Gothic"/>
            </a:endParaRPr>
          </a:p>
        </p:txBody>
      </p:sp>
      <p:pic>
        <p:nvPicPr>
          <p:cNvPr id="12" name="Picture 11" descr="tree-img_new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800" y="2374900"/>
            <a:ext cx="2711393" cy="2451099"/>
          </a:xfrm>
          <a:prstGeom prst="rect">
            <a:avLst/>
          </a:prstGeom>
        </p:spPr>
      </p:pic>
      <p:pic>
        <p:nvPicPr>
          <p:cNvPr id="13" name="Picture 12" descr="Sono escola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099" y="2374900"/>
            <a:ext cx="2506134" cy="250613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21851" y="574676"/>
            <a:ext cx="6373209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600" dirty="0" smtClean="0">
                <a:latin typeface="Century Gothic"/>
                <a:cs typeface="Century Gothic"/>
              </a:rPr>
              <a:t>Sleep as ”low hanging fruit”</a:t>
            </a:r>
          </a:p>
          <a:p>
            <a:pPr algn="ctr"/>
            <a:r>
              <a:rPr lang="en-US" sz="2600" dirty="0" smtClean="0">
                <a:latin typeface="Century Gothic"/>
                <a:cs typeface="Century Gothic"/>
              </a:rPr>
              <a:t>to </a:t>
            </a:r>
            <a:r>
              <a:rPr lang="en-US" sz="2600" dirty="0">
                <a:latin typeface="Century Gothic"/>
                <a:cs typeface="Century Gothic"/>
              </a:rPr>
              <a:t>equalize physiological </a:t>
            </a:r>
            <a:r>
              <a:rPr lang="en-US" sz="2600" dirty="0" smtClean="0">
                <a:latin typeface="Century Gothic"/>
                <a:cs typeface="Century Gothic"/>
              </a:rPr>
              <a:t>opportunities</a:t>
            </a:r>
            <a:endParaRPr lang="en-US" sz="26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085796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2206737"/>
            <a:ext cx="8432793" cy="1952289"/>
            <a:chOff x="237555" y="4438206"/>
            <a:chExt cx="8688748" cy="2011546"/>
          </a:xfrm>
        </p:grpSpPr>
        <p:pic>
          <p:nvPicPr>
            <p:cNvPr id="7" name="Picture 6" descr="2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7555" y="4438206"/>
              <a:ext cx="2675966" cy="2011546"/>
            </a:xfrm>
            <a:prstGeom prst="rect">
              <a:avLst/>
            </a:prstGeom>
          </p:spPr>
        </p:pic>
        <p:pic>
          <p:nvPicPr>
            <p:cNvPr id="8" name="Picture 7" descr="3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43946" y="4438206"/>
              <a:ext cx="2675966" cy="2011546"/>
            </a:xfrm>
            <a:prstGeom prst="rect">
              <a:avLst/>
            </a:prstGeom>
          </p:spPr>
        </p:pic>
        <p:pic>
          <p:nvPicPr>
            <p:cNvPr id="9" name="Picture 8" descr="5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50337" y="4438206"/>
              <a:ext cx="2675966" cy="2011546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265130" y="4558772"/>
            <a:ext cx="8237210" cy="2025034"/>
            <a:chOff x="265130" y="4558772"/>
            <a:chExt cx="8237210" cy="2025034"/>
          </a:xfrm>
        </p:grpSpPr>
        <p:pic>
          <p:nvPicPr>
            <p:cNvPr id="11" name="Picture 8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65130" y="4558772"/>
              <a:ext cx="2700044" cy="20250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802298" y="4558774"/>
              <a:ext cx="2700042" cy="2025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6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033714" y="4558772"/>
              <a:ext cx="2700044" cy="20250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" name="Picture 1" descr="Nathalia.tiff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891"/>
          <a:stretch/>
        </p:blipFill>
        <p:spPr>
          <a:xfrm>
            <a:off x="0" y="0"/>
            <a:ext cx="1576402" cy="1375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1222" y="1279812"/>
            <a:ext cx="13091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dirty="0" err="1" smtClean="0"/>
              <a:t>Nathália</a:t>
            </a:r>
            <a:r>
              <a:rPr lang="pt-BR" sz="1400" dirty="0" smtClean="0"/>
              <a:t> Lemos</a:t>
            </a:r>
          </a:p>
          <a:p>
            <a:pPr algn="ctr"/>
            <a:r>
              <a:rPr lang="pt-BR" sz="1400" dirty="0" smtClean="0"/>
              <a:t>UFRN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1673959" y="1279812"/>
            <a:ext cx="21041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dirty="0" smtClean="0"/>
              <a:t>Janaina </a:t>
            </a:r>
            <a:r>
              <a:rPr lang="pt-BR" sz="1400" dirty="0" err="1" smtClean="0"/>
              <a:t>Weissheimer</a:t>
            </a:r>
            <a:r>
              <a:rPr lang="pt-BR" sz="1400" dirty="0" smtClean="0"/>
              <a:t>, PhD</a:t>
            </a:r>
            <a:endParaRPr lang="pt-BR" sz="1400" dirty="0"/>
          </a:p>
          <a:p>
            <a:r>
              <a:rPr lang="en-US" sz="1400" dirty="0" smtClean="0"/>
              <a:t>UFRN</a:t>
            </a:r>
            <a:endParaRPr lang="en-US" sz="1400" dirty="0"/>
          </a:p>
        </p:txBody>
      </p:sp>
      <p:pic>
        <p:nvPicPr>
          <p:cNvPr id="5" name="Picture 4" descr="foto Janaina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596" y="71333"/>
            <a:ext cx="1021294" cy="127661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75100" y="301536"/>
            <a:ext cx="48895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Century Gothic"/>
                <a:cs typeface="Century Gothic"/>
              </a:rPr>
              <a:t>6th grade (11-12 years old);</a:t>
            </a:r>
          </a:p>
          <a:p>
            <a:r>
              <a:rPr lang="en-US" sz="1600" dirty="0">
                <a:latin typeface="Century Gothic"/>
                <a:cs typeface="Century Gothic"/>
              </a:rPr>
              <a:t>Pre-test and surprise Post-test (1, 2 and 5 days)</a:t>
            </a:r>
          </a:p>
          <a:p>
            <a:r>
              <a:rPr lang="en-US" sz="1600" dirty="0">
                <a:latin typeface="Century Gothic"/>
                <a:cs typeface="Century Gothic"/>
              </a:rPr>
              <a:t>Lecture on "Vision and Memory" for 15 min;</a:t>
            </a:r>
          </a:p>
          <a:p>
            <a:r>
              <a:rPr lang="en-US" sz="1600" dirty="0">
                <a:latin typeface="Century Gothic"/>
                <a:cs typeface="Century Gothic"/>
              </a:rPr>
              <a:t>Randomization: sleep versus </a:t>
            </a:r>
            <a:r>
              <a:rPr lang="en-US" sz="1600" dirty="0" smtClean="0">
                <a:latin typeface="Century Gothic"/>
                <a:cs typeface="Century Gothic"/>
              </a:rPr>
              <a:t>waking</a:t>
            </a:r>
            <a:endParaRPr lang="en-US" sz="16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396543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halia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891"/>
          <a:stretch/>
        </p:blipFill>
        <p:spPr>
          <a:xfrm>
            <a:off x="0" y="0"/>
            <a:ext cx="1576402" cy="1375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1222" y="1279812"/>
            <a:ext cx="13091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dirty="0" err="1" smtClean="0"/>
              <a:t>Nathália</a:t>
            </a:r>
            <a:r>
              <a:rPr lang="pt-BR" sz="1400" dirty="0" smtClean="0"/>
              <a:t> Lemos</a:t>
            </a:r>
          </a:p>
          <a:p>
            <a:pPr algn="ctr"/>
            <a:r>
              <a:rPr lang="pt-BR" sz="1400" dirty="0" smtClean="0"/>
              <a:t>UFRN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1673959" y="1279812"/>
            <a:ext cx="21041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dirty="0" smtClean="0"/>
              <a:t>Janaina </a:t>
            </a:r>
            <a:r>
              <a:rPr lang="pt-BR" sz="1400" dirty="0" err="1" smtClean="0"/>
              <a:t>Weissheimer</a:t>
            </a:r>
            <a:r>
              <a:rPr lang="pt-BR" sz="1400" dirty="0" smtClean="0"/>
              <a:t>, PhD</a:t>
            </a:r>
            <a:endParaRPr lang="pt-BR" sz="1400" dirty="0"/>
          </a:p>
          <a:p>
            <a:r>
              <a:rPr lang="en-US" sz="1400" dirty="0" smtClean="0"/>
              <a:t>UFRN</a:t>
            </a:r>
            <a:endParaRPr lang="en-US" sz="1400" dirty="0"/>
          </a:p>
        </p:txBody>
      </p:sp>
      <p:pic>
        <p:nvPicPr>
          <p:cNvPr id="5" name="Picture 4" descr="foto Janain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596" y="71333"/>
            <a:ext cx="1021294" cy="127661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75100" y="301536"/>
            <a:ext cx="48895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Century Gothic"/>
                <a:cs typeface="Century Gothic"/>
              </a:rPr>
              <a:t>6th grade (11-12 years old);</a:t>
            </a:r>
          </a:p>
          <a:p>
            <a:r>
              <a:rPr lang="en-US" sz="1600" dirty="0">
                <a:latin typeface="Century Gothic"/>
                <a:cs typeface="Century Gothic"/>
              </a:rPr>
              <a:t>Pre-test and surprise Post-test (1, 2 and 5 days)</a:t>
            </a:r>
          </a:p>
          <a:p>
            <a:r>
              <a:rPr lang="en-US" sz="1600" dirty="0">
                <a:latin typeface="Century Gothic"/>
                <a:cs typeface="Century Gothic"/>
              </a:rPr>
              <a:t>Lecture on "Vision and Memory" for 15 min;</a:t>
            </a:r>
          </a:p>
          <a:p>
            <a:r>
              <a:rPr lang="en-US" sz="1600" dirty="0">
                <a:latin typeface="Century Gothic"/>
                <a:cs typeface="Century Gothic"/>
              </a:rPr>
              <a:t>Randomization: sleep versus </a:t>
            </a:r>
            <a:r>
              <a:rPr lang="en-US" sz="1600" dirty="0" smtClean="0">
                <a:latin typeface="Century Gothic"/>
                <a:cs typeface="Century Gothic"/>
              </a:rPr>
              <a:t>waking</a:t>
            </a:r>
            <a:endParaRPr lang="en-US" sz="1600" dirty="0">
              <a:latin typeface="Century Gothic"/>
              <a:cs typeface="Century Gothic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01598" y="2076813"/>
            <a:ext cx="8806707" cy="4794587"/>
            <a:chOff x="101598" y="2076813"/>
            <a:chExt cx="8806707" cy="4794587"/>
          </a:xfrm>
        </p:grpSpPr>
        <p:grpSp>
          <p:nvGrpSpPr>
            <p:cNvPr id="17" name="Group 16"/>
            <p:cNvGrpSpPr/>
            <p:nvPr/>
          </p:nvGrpSpPr>
          <p:grpSpPr>
            <a:xfrm>
              <a:off x="101598" y="2076813"/>
              <a:ext cx="8806707" cy="4794587"/>
              <a:chOff x="101598" y="2076813"/>
              <a:chExt cx="8806707" cy="4794587"/>
            </a:xfrm>
          </p:grpSpPr>
          <p:pic>
            <p:nvPicPr>
              <p:cNvPr id="19" name="Picture 18" descr="Slide Nathalia.jp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598" y="2076813"/>
                <a:ext cx="8432793" cy="4794587"/>
              </a:xfrm>
              <a:prstGeom prst="rect">
                <a:avLst/>
              </a:prstGeom>
            </p:spPr>
          </p:pic>
          <p:sp>
            <p:nvSpPr>
              <p:cNvPr id="20" name="TextBox 19"/>
              <p:cNvSpPr txBox="1"/>
              <p:nvPr/>
            </p:nvSpPr>
            <p:spPr>
              <a:xfrm>
                <a:off x="6593064" y="5984265"/>
                <a:ext cx="231524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200" dirty="0" smtClean="0">
                    <a:latin typeface="Arial"/>
                    <a:cs typeface="Arial"/>
                  </a:rPr>
                  <a:t>Lemos, </a:t>
                </a:r>
                <a:r>
                  <a:rPr lang="pt-BR" sz="1200" dirty="0" err="1" smtClean="0">
                    <a:latin typeface="Arial"/>
                    <a:cs typeface="Arial"/>
                  </a:rPr>
                  <a:t>Weissheimer</a:t>
                </a:r>
                <a:r>
                  <a:rPr lang="pt-BR" sz="1200" dirty="0" smtClean="0">
                    <a:latin typeface="Arial"/>
                    <a:cs typeface="Arial"/>
                  </a:rPr>
                  <a:t> &amp; Ribeiro (2014) Front </a:t>
                </a:r>
                <a:r>
                  <a:rPr lang="pt-BR" sz="1200" dirty="0" err="1" smtClean="0">
                    <a:latin typeface="Arial"/>
                    <a:cs typeface="Arial"/>
                  </a:rPr>
                  <a:t>Syst</a:t>
                </a:r>
                <a:r>
                  <a:rPr lang="pt-BR" sz="1200" dirty="0" smtClean="0">
                    <a:latin typeface="Arial"/>
                    <a:cs typeface="Arial"/>
                  </a:rPr>
                  <a:t> </a:t>
                </a:r>
                <a:r>
                  <a:rPr lang="pt-BR" sz="1200" dirty="0" err="1" smtClean="0">
                    <a:latin typeface="Arial"/>
                    <a:cs typeface="Arial"/>
                  </a:rPr>
                  <a:t>Neurosci</a:t>
                </a:r>
                <a:endParaRPr lang="pt-BR" sz="1200" dirty="0" smtClean="0">
                  <a:latin typeface="Arial"/>
                  <a:cs typeface="Arial"/>
                </a:endParaRPr>
              </a:p>
              <a:p>
                <a:r>
                  <a:rPr lang="is-IS" sz="1200" dirty="0" smtClean="0">
                    <a:latin typeface="Arial"/>
                    <a:cs typeface="Arial"/>
                  </a:rPr>
                  <a:t>doi</a:t>
                </a:r>
                <a:r>
                  <a:rPr lang="is-IS" sz="1200" dirty="0">
                    <a:latin typeface="Arial"/>
                    <a:cs typeface="Arial"/>
                  </a:rPr>
                  <a:t>: 10.3389/fnsys.2014.00103</a:t>
                </a:r>
                <a:endParaRPr lang="pt-BR" sz="1200" dirty="0">
                  <a:latin typeface="Arial"/>
                  <a:cs typeface="Arial"/>
                </a:endParaRP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5108983" y="2402293"/>
              <a:ext cx="389049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3200" dirty="0" smtClean="0"/>
                <a:t>*</a:t>
              </a:r>
              <a:endParaRPr lang="pt-BR"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0491413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8152" y="1940657"/>
            <a:ext cx="16672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 smtClean="0"/>
              <a:t>Thiago</a:t>
            </a:r>
            <a:r>
              <a:rPr lang="en-US" sz="1400" dirty="0" smtClean="0"/>
              <a:t> Cabral, M.Sc. </a:t>
            </a:r>
          </a:p>
          <a:p>
            <a:pPr algn="ctr"/>
            <a:r>
              <a:rPr lang="en-US" sz="1400" dirty="0" err="1" smtClean="0"/>
              <a:t>ICe</a:t>
            </a:r>
            <a:r>
              <a:rPr lang="en-US" sz="1400" dirty="0" smtClean="0"/>
              <a:t>, UFRN</a:t>
            </a:r>
            <a:endParaRPr lang="en-US" sz="1400" dirty="0">
              <a:solidFill>
                <a:srgbClr val="FF0000"/>
              </a:solidFill>
            </a:endParaRPr>
          </a:p>
        </p:txBody>
      </p:sp>
      <p:pic>
        <p:nvPicPr>
          <p:cNvPr id="3" name="Picture 2" descr="thiagocabral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6567"/>
          <a:stretch/>
        </p:blipFill>
        <p:spPr>
          <a:xfrm>
            <a:off x="339247" y="590990"/>
            <a:ext cx="1213254" cy="1349668"/>
          </a:xfrm>
          <a:prstGeom prst="rect">
            <a:avLst/>
          </a:prstGeom>
        </p:spPr>
      </p:pic>
      <p:pic>
        <p:nvPicPr>
          <p:cNvPr id="33" name="Picture 32" descr="Natalia Nov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2" t="-70" r="2283" b="15"/>
          <a:stretch>
            <a:fillRect/>
          </a:stretch>
        </p:blipFill>
        <p:spPr bwMode="auto">
          <a:xfrm rot="5400000">
            <a:off x="2101843" y="688802"/>
            <a:ext cx="1352546" cy="1156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Box 7"/>
          <p:cNvSpPr txBox="1">
            <a:spLocks noChangeArrowheads="1"/>
          </p:cNvSpPr>
          <p:nvPr/>
        </p:nvSpPr>
        <p:spPr bwMode="auto">
          <a:xfrm>
            <a:off x="1790489" y="1940657"/>
            <a:ext cx="20042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7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7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7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7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1400" b="0" dirty="0">
                <a:latin typeface="Calibri"/>
                <a:cs typeface="Calibri"/>
              </a:rPr>
              <a:t>Natalia </a:t>
            </a:r>
            <a:r>
              <a:rPr lang="en-US" sz="1400" b="0" dirty="0" err="1">
                <a:latin typeface="Calibri"/>
                <a:cs typeface="Calibri"/>
              </a:rPr>
              <a:t>Mota</a:t>
            </a:r>
            <a:r>
              <a:rPr lang="en-US" sz="1400" b="0" dirty="0">
                <a:latin typeface="Calibri"/>
                <a:cs typeface="Calibri"/>
              </a:rPr>
              <a:t>, </a:t>
            </a:r>
            <a:r>
              <a:rPr lang="en-US" sz="1400" b="0" dirty="0" smtClean="0">
                <a:latin typeface="Calibri"/>
                <a:cs typeface="Calibri"/>
              </a:rPr>
              <a:t>M.D., </a:t>
            </a:r>
            <a:r>
              <a:rPr lang="en-US" sz="1400" b="0" dirty="0" err="1" smtClean="0">
                <a:latin typeface="Calibri"/>
                <a:cs typeface="Calibri"/>
              </a:rPr>
              <a:t>Ph.D</a:t>
            </a:r>
            <a:endParaRPr lang="en-US" sz="1400" b="0" dirty="0">
              <a:latin typeface="Calibri"/>
              <a:cs typeface="Calibri"/>
            </a:endParaRPr>
          </a:p>
          <a:p>
            <a:pPr algn="ctr"/>
            <a:r>
              <a:rPr lang="en-US" sz="1400" b="0" dirty="0" err="1" smtClean="0">
                <a:latin typeface="Calibri"/>
                <a:cs typeface="Calibri"/>
              </a:rPr>
              <a:t>ICe</a:t>
            </a:r>
            <a:r>
              <a:rPr lang="en-US" sz="1400" b="0" dirty="0" smtClean="0">
                <a:latin typeface="Calibri"/>
                <a:cs typeface="Calibri"/>
              </a:rPr>
              <a:t>, UFRN</a:t>
            </a:r>
            <a:endParaRPr lang="en-US" sz="1400" b="0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pic>
        <p:nvPicPr>
          <p:cNvPr id="5" name="Picture 4" descr="Schedule Cabra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1" y="3720221"/>
            <a:ext cx="8712199" cy="104813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004746" y="580241"/>
            <a:ext cx="5139254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Century Gothic"/>
                <a:cs typeface="Century Gothic"/>
              </a:rPr>
              <a:t>Naturalistic </a:t>
            </a:r>
            <a:r>
              <a:rPr lang="en-US" sz="1400" dirty="0">
                <a:latin typeface="Century Gothic"/>
                <a:cs typeface="Century Gothic"/>
              </a:rPr>
              <a:t>experimental design</a:t>
            </a:r>
            <a:r>
              <a:rPr lang="en-US" sz="1400" dirty="0" smtClean="0">
                <a:latin typeface="Century Gothic"/>
                <a:cs typeface="Century Gothic"/>
              </a:rPr>
              <a:t>:</a:t>
            </a:r>
          </a:p>
          <a:p>
            <a:r>
              <a:rPr lang="en-US" sz="1400" dirty="0">
                <a:latin typeface="Century Gothic"/>
                <a:cs typeface="Century Gothic"/>
              </a:rPr>
              <a:t>S</a:t>
            </a:r>
            <a:r>
              <a:rPr lang="en-US" sz="1400" dirty="0" smtClean="0">
                <a:latin typeface="Century Gothic"/>
                <a:cs typeface="Century Gothic"/>
              </a:rPr>
              <a:t>chool </a:t>
            </a:r>
            <a:r>
              <a:rPr lang="en-US" sz="1400" dirty="0">
                <a:latin typeface="Century Gothic"/>
                <a:cs typeface="Century Gothic"/>
              </a:rPr>
              <a:t>curriculum and regular teacher</a:t>
            </a:r>
          </a:p>
          <a:p>
            <a:endParaRPr lang="en-US" sz="1400" dirty="0">
              <a:latin typeface="Century Gothic"/>
              <a:cs typeface="Century Gothic"/>
            </a:endParaRPr>
          </a:p>
          <a:p>
            <a:r>
              <a:rPr lang="en-US" sz="1400" dirty="0">
                <a:latin typeface="Century Gothic"/>
                <a:cs typeface="Century Gothic"/>
              </a:rPr>
              <a:t>Students in the 5th year (10-11 years); N = 24 for 6 weeks</a:t>
            </a:r>
          </a:p>
          <a:p>
            <a:endParaRPr lang="en-US" sz="1400" dirty="0">
              <a:latin typeface="Century Gothic"/>
              <a:cs typeface="Century Gothic"/>
            </a:endParaRPr>
          </a:p>
          <a:p>
            <a:r>
              <a:rPr lang="en-US" sz="1400" dirty="0">
                <a:latin typeface="Century Gothic"/>
                <a:cs typeface="Century Gothic"/>
              </a:rPr>
              <a:t>Science (3 weeks), History (3 weeks)</a:t>
            </a:r>
          </a:p>
          <a:p>
            <a:endParaRPr lang="en-US" sz="1400" dirty="0">
              <a:latin typeface="Century Gothic"/>
              <a:cs typeface="Century Gothic"/>
            </a:endParaRPr>
          </a:p>
          <a:p>
            <a:r>
              <a:rPr lang="en-US" sz="1400" dirty="0">
                <a:latin typeface="Century Gothic"/>
                <a:cs typeface="Century Gothic"/>
              </a:rPr>
              <a:t>Within each week, the content was divided into 3 independent parts (A, B, C)</a:t>
            </a:r>
          </a:p>
          <a:p>
            <a:endParaRPr lang="en-US" sz="1400" dirty="0">
              <a:latin typeface="Century Gothic"/>
              <a:cs typeface="Century Gothic"/>
            </a:endParaRPr>
          </a:p>
          <a:p>
            <a:r>
              <a:rPr lang="en-US" sz="1400" dirty="0">
                <a:latin typeface="Century Gothic"/>
                <a:cs typeface="Century Gothic"/>
              </a:rPr>
              <a:t>Randomization of the group each week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14262" y="5763653"/>
            <a:ext cx="851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entury Gothic"/>
                <a:cs typeface="Century Gothic"/>
              </a:rPr>
              <a:t>Friday</a:t>
            </a:r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25669" y="5480473"/>
            <a:ext cx="2646878" cy="83099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latin typeface="Century Gothic"/>
                <a:cs typeface="Century Gothic"/>
              </a:rPr>
              <a:t>Test</a:t>
            </a:r>
          </a:p>
          <a:p>
            <a:pPr algn="ctr"/>
            <a:r>
              <a:rPr lang="en-US" sz="1600" dirty="0" smtClean="0">
                <a:latin typeface="Century Gothic"/>
                <a:cs typeface="Century Gothic"/>
              </a:rPr>
              <a:t>10 questions per content</a:t>
            </a:r>
          </a:p>
          <a:p>
            <a:pPr algn="ctr"/>
            <a:r>
              <a:rPr lang="en-US" sz="1600" b="1" dirty="0" smtClean="0">
                <a:latin typeface="Century Gothic"/>
                <a:cs typeface="Century Gothic"/>
              </a:rPr>
              <a:t>A  B  C</a:t>
            </a:r>
            <a:endParaRPr lang="en-US" sz="1600" b="1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834740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13090" y="6426342"/>
            <a:ext cx="57011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Century Gothic"/>
                <a:cs typeface="Century Gothic"/>
              </a:rPr>
              <a:t>Cabral, </a:t>
            </a:r>
            <a:r>
              <a:rPr lang="en-US" sz="1200" dirty="0" err="1" smtClean="0">
                <a:latin typeface="Century Gothic"/>
                <a:cs typeface="Century Gothic"/>
              </a:rPr>
              <a:t>Mota</a:t>
            </a:r>
            <a:r>
              <a:rPr lang="en-US" sz="1200" dirty="0" smtClean="0">
                <a:latin typeface="Century Gothic"/>
                <a:cs typeface="Century Gothic"/>
              </a:rPr>
              <a:t>, </a:t>
            </a:r>
            <a:r>
              <a:rPr lang="en-US" sz="1200" dirty="0" err="1" smtClean="0">
                <a:latin typeface="Century Gothic"/>
                <a:cs typeface="Century Gothic"/>
              </a:rPr>
              <a:t>Fraga</a:t>
            </a:r>
            <a:r>
              <a:rPr lang="en-US" sz="1200" dirty="0" smtClean="0">
                <a:latin typeface="Century Gothic"/>
                <a:cs typeface="Century Gothic"/>
              </a:rPr>
              <a:t>, </a:t>
            </a:r>
            <a:r>
              <a:rPr lang="en-US" sz="1200" dirty="0" err="1" smtClean="0">
                <a:latin typeface="Century Gothic"/>
                <a:cs typeface="Century Gothic"/>
              </a:rPr>
              <a:t>Copelli</a:t>
            </a:r>
            <a:r>
              <a:rPr lang="en-US" sz="1200" dirty="0" smtClean="0">
                <a:latin typeface="Century Gothic"/>
                <a:cs typeface="Century Gothic"/>
              </a:rPr>
              <a:t>, McDaniel, Ribeiro (</a:t>
            </a:r>
            <a:r>
              <a:rPr lang="en-US" sz="1200" dirty="0">
                <a:latin typeface="Century Gothic"/>
                <a:cs typeface="Century Gothic"/>
              </a:rPr>
              <a:t>2018) Post-class naps boost declarative learning in a naturalistic school setting. </a:t>
            </a:r>
            <a:r>
              <a:rPr lang="en-US" sz="1200" dirty="0" err="1">
                <a:latin typeface="Century Gothic"/>
                <a:cs typeface="Century Gothic"/>
              </a:rPr>
              <a:t>npj</a:t>
            </a:r>
            <a:r>
              <a:rPr lang="en-US" sz="1200" dirty="0">
                <a:latin typeface="Century Gothic"/>
                <a:cs typeface="Century Gothic"/>
              </a:rPr>
              <a:t> Science of Learning 3: Article 14.</a:t>
            </a:r>
            <a:r>
              <a:rPr lang="pt-BR" sz="1200" dirty="0">
                <a:latin typeface="Century Gothic"/>
                <a:cs typeface="Century Gothic"/>
              </a:rPr>
              <a:t> </a:t>
            </a:r>
            <a:endParaRPr lang="en-US" sz="1200" dirty="0">
              <a:latin typeface="Century Gothic"/>
              <a:cs typeface="Century Gothic"/>
            </a:endParaRPr>
          </a:p>
        </p:txBody>
      </p:sp>
      <p:pic>
        <p:nvPicPr>
          <p:cNvPr id="3" name="Picture 2" descr="Figure 1_revised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386" y="255143"/>
            <a:ext cx="6454518" cy="6051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627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esco Literacy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1028700"/>
            <a:ext cx="8851900" cy="47371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860800" y="4089400"/>
            <a:ext cx="952500" cy="368300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352800" y="406400"/>
            <a:ext cx="33400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Illiteracy </a:t>
            </a:r>
            <a:r>
              <a:rPr lang="en-US" sz="2800" dirty="0"/>
              <a:t>in the World</a:t>
            </a:r>
          </a:p>
        </p:txBody>
      </p:sp>
    </p:spTree>
    <p:extLst>
      <p:ext uri="{BB962C8B-B14F-4D97-AF65-F5344CB8AC3E}">
        <p14:creationId xmlns:p14="http://schemas.microsoft.com/office/powerpoint/2010/main" val="27273038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etras Espelh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432" y="3500612"/>
            <a:ext cx="2570481" cy="32131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36986" y="337234"/>
            <a:ext cx="28333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x-none" sz="3600" dirty="0" smtClean="0">
                <a:latin typeface="Calibri"/>
                <a:cs typeface="Calibri"/>
              </a:rPr>
              <a:t>Mirror writing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6" name="Picture 5" descr="chairs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944" y="1202982"/>
            <a:ext cx="4605456" cy="2078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733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-s2.0-S1364661311000738-gr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" t="1516" r="453" b="3818"/>
          <a:stretch/>
        </p:blipFill>
        <p:spPr>
          <a:xfrm>
            <a:off x="835200" y="1062000"/>
            <a:ext cx="7441200" cy="4453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15238" y="6057900"/>
            <a:ext cx="49953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 smtClean="0">
                <a:latin typeface="Century Gothic"/>
                <a:cs typeface="Century Gothic"/>
              </a:rPr>
              <a:t>Dehaene</a:t>
            </a:r>
            <a:r>
              <a:rPr lang="en-US" sz="1400" dirty="0" smtClean="0">
                <a:latin typeface="Century Gothic"/>
                <a:cs typeface="Century Gothic"/>
              </a:rPr>
              <a:t>, </a:t>
            </a:r>
            <a:r>
              <a:rPr lang="en-US" sz="1400" dirty="0" err="1" smtClean="0">
                <a:latin typeface="Century Gothic"/>
                <a:cs typeface="Century Gothic"/>
              </a:rPr>
              <a:t>Pegado</a:t>
            </a:r>
            <a:r>
              <a:rPr lang="en-US" sz="1400" dirty="0" smtClean="0">
                <a:latin typeface="Century Gothic"/>
                <a:cs typeface="Century Gothic"/>
              </a:rPr>
              <a:t> et al (2010) Science 330: 1359-64 </a:t>
            </a:r>
            <a:endParaRPr lang="en-US" sz="14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556885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98498" y="4834455"/>
            <a:ext cx="85344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i="1" dirty="0">
                <a:latin typeface="Century Gothic"/>
                <a:cs typeface="Century Gothic"/>
              </a:rPr>
              <a:t>"A tiger is equally threatening</a:t>
            </a:r>
          </a:p>
          <a:p>
            <a:pPr algn="ctr"/>
            <a:r>
              <a:rPr lang="en-US" sz="2000" i="1" dirty="0">
                <a:latin typeface="Century Gothic"/>
                <a:cs typeface="Century Gothic"/>
              </a:rPr>
              <a:t>when seen from the right or left </a:t>
            </a:r>
            <a:r>
              <a:rPr lang="en-US" sz="2000" i="1" dirty="0" smtClean="0">
                <a:latin typeface="Century Gothic"/>
                <a:cs typeface="Century Gothic"/>
              </a:rPr>
              <a:t>profile"</a:t>
            </a:r>
            <a:endParaRPr lang="en-US" sz="2000" i="1" dirty="0">
              <a:latin typeface="Century Gothic"/>
              <a:cs typeface="Century Gothic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0932" y="6157120"/>
            <a:ext cx="8703735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 smtClean="0">
                <a:latin typeface="Century Gothic"/>
                <a:cs typeface="Century Gothic"/>
              </a:rPr>
              <a:t>Rollenhagen</a:t>
            </a:r>
            <a:r>
              <a:rPr lang="en-US" sz="1600" dirty="0" smtClean="0">
                <a:latin typeface="Century Gothic"/>
                <a:cs typeface="Century Gothic"/>
              </a:rPr>
              <a:t> </a:t>
            </a:r>
            <a:r>
              <a:rPr lang="en-US" sz="1600" dirty="0">
                <a:latin typeface="Century Gothic"/>
                <a:cs typeface="Century Gothic"/>
              </a:rPr>
              <a:t>JE, Olson </a:t>
            </a:r>
            <a:r>
              <a:rPr lang="en-US" sz="1600" dirty="0" smtClean="0">
                <a:latin typeface="Century Gothic"/>
                <a:cs typeface="Century Gothic"/>
              </a:rPr>
              <a:t>CR (2000) </a:t>
            </a:r>
            <a:r>
              <a:rPr lang="en-US" sz="1600" dirty="0">
                <a:latin typeface="Century Gothic"/>
                <a:cs typeface="Century Gothic"/>
              </a:rPr>
              <a:t>Mirror-image confusion in single neurons of the macaque </a:t>
            </a:r>
            <a:r>
              <a:rPr lang="en-US" sz="1600" dirty="0" err="1">
                <a:latin typeface="Century Gothic"/>
                <a:cs typeface="Century Gothic"/>
              </a:rPr>
              <a:t>inferotemporal</a:t>
            </a:r>
            <a:r>
              <a:rPr lang="en-US" sz="1600" dirty="0">
                <a:latin typeface="Century Gothic"/>
                <a:cs typeface="Century Gothic"/>
              </a:rPr>
              <a:t> </a:t>
            </a:r>
            <a:r>
              <a:rPr lang="en-US" sz="1600" dirty="0" smtClean="0">
                <a:latin typeface="Century Gothic"/>
                <a:cs typeface="Century Gothic"/>
              </a:rPr>
              <a:t>cortex. Science 287</a:t>
            </a:r>
            <a:r>
              <a:rPr lang="en-US" sz="1600" dirty="0">
                <a:latin typeface="Century Gothic"/>
                <a:cs typeface="Century Gothic"/>
              </a:rPr>
              <a:t>(5457):1506-8.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569372" y="2209802"/>
            <a:ext cx="8106855" cy="2531533"/>
            <a:chOff x="596273" y="2209802"/>
            <a:chExt cx="8106855" cy="2531533"/>
          </a:xfrm>
        </p:grpSpPr>
        <p:pic>
          <p:nvPicPr>
            <p:cNvPr id="6" name="Picture 5" descr="Tigre.jpe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72" r="737"/>
            <a:stretch/>
          </p:blipFill>
          <p:spPr>
            <a:xfrm>
              <a:off x="596273" y="2209802"/>
              <a:ext cx="3873600" cy="2531533"/>
            </a:xfrm>
            <a:prstGeom prst="rect">
              <a:avLst/>
            </a:prstGeom>
          </p:spPr>
        </p:pic>
        <p:pic>
          <p:nvPicPr>
            <p:cNvPr id="7" name="Picture 6" descr="Tigre.jpe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72" r="737"/>
            <a:stretch/>
          </p:blipFill>
          <p:spPr>
            <a:xfrm flipH="1">
              <a:off x="4829528" y="2209802"/>
              <a:ext cx="3873600" cy="2531533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851229" y="448557"/>
            <a:ext cx="73517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atin typeface="Century Gothic"/>
                <a:cs typeface="Century Gothic"/>
              </a:rPr>
              <a:t>Mirror </a:t>
            </a:r>
            <a:r>
              <a:rPr lang="en-US" sz="2400" dirty="0">
                <a:latin typeface="Century Gothic"/>
                <a:cs typeface="Century Gothic"/>
              </a:rPr>
              <a:t>symmetry is advantageous for recognition</a:t>
            </a:r>
          </a:p>
          <a:p>
            <a:pPr algn="ctr"/>
            <a:r>
              <a:rPr lang="en-US" sz="2400" dirty="0">
                <a:latin typeface="Century Gothic"/>
                <a:cs typeface="Century Gothic"/>
              </a:rPr>
              <a:t>of natural objects, such as faces</a:t>
            </a:r>
          </a:p>
        </p:txBody>
      </p:sp>
    </p:spTree>
    <p:extLst>
      <p:ext uri="{BB962C8B-B14F-4D97-AF65-F5344CB8AC3E}">
        <p14:creationId xmlns:p14="http://schemas.microsoft.com/office/powerpoint/2010/main" val="3736831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4904970" y="3095204"/>
            <a:ext cx="1521044" cy="1860645"/>
            <a:chOff x="-11384" y="92951"/>
            <a:chExt cx="1521044" cy="1860645"/>
          </a:xfrm>
        </p:grpSpPr>
        <p:pic>
          <p:nvPicPr>
            <p:cNvPr id="18" name="Picture 17" descr="Foto Ana Raquel Torres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981" y="92951"/>
              <a:ext cx="1214314" cy="1214314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-11384" y="1307265"/>
              <a:ext cx="152104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200" dirty="0" smtClean="0">
                  <a:latin typeface="Century Gothic"/>
                  <a:cs typeface="Century Gothic"/>
                </a:rPr>
                <a:t>Ana Raquel Torres</a:t>
              </a:r>
            </a:p>
            <a:p>
              <a:pPr algn="ctr"/>
              <a:r>
                <a:rPr lang="pt-BR" sz="1200" dirty="0" smtClean="0">
                  <a:latin typeface="Century Gothic"/>
                  <a:cs typeface="Century Gothic"/>
                </a:rPr>
                <a:t>Ph.D.. </a:t>
              </a:r>
              <a:r>
                <a:rPr lang="en-US" sz="1200" dirty="0" smtClean="0">
                  <a:latin typeface="Century Gothic"/>
                  <a:cs typeface="Century Gothic"/>
                </a:rPr>
                <a:t>S</a:t>
              </a:r>
              <a:r>
                <a:rPr lang="pt-BR" sz="1200" dirty="0" err="1" smtClean="0">
                  <a:latin typeface="Century Gothic"/>
                  <a:cs typeface="Century Gothic"/>
                </a:rPr>
                <a:t>tudent</a:t>
              </a:r>
              <a:endParaRPr lang="pt-BR" sz="1200" dirty="0">
                <a:latin typeface="Century Gothic"/>
                <a:cs typeface="Century Gothic"/>
              </a:endParaRPr>
            </a:p>
            <a:p>
              <a:pPr algn="ctr"/>
              <a:r>
                <a:rPr lang="pt-BR" sz="1200" dirty="0" err="1" smtClean="0">
                  <a:latin typeface="Century Gothic"/>
                  <a:cs typeface="Century Gothic"/>
                </a:rPr>
                <a:t>ICe</a:t>
              </a:r>
              <a:r>
                <a:rPr lang="pt-BR" sz="1200" dirty="0" smtClean="0">
                  <a:latin typeface="Century Gothic"/>
                  <a:cs typeface="Century Gothic"/>
                </a:rPr>
                <a:t>, UFRN</a:t>
              </a:r>
              <a:endParaRPr lang="en-US" sz="1200" dirty="0">
                <a:latin typeface="Century Gothic"/>
                <a:cs typeface="Century Gothic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270210" y="3107511"/>
            <a:ext cx="2020280" cy="1675979"/>
            <a:chOff x="-5571302" y="98266"/>
            <a:chExt cx="2020280" cy="1675979"/>
          </a:xfrm>
        </p:grpSpPr>
        <p:pic>
          <p:nvPicPr>
            <p:cNvPr id="23" name="Picture 22" descr="Felipe Pegado.jpe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086321" y="98266"/>
              <a:ext cx="1050317" cy="1208999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-5571302" y="1312580"/>
              <a:ext cx="20202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200" dirty="0" smtClean="0">
                  <a:latin typeface="Century Gothic"/>
                  <a:cs typeface="Century Gothic"/>
                </a:rPr>
                <a:t>Felipe Pegado, MD, PhD</a:t>
              </a:r>
            </a:p>
            <a:p>
              <a:pPr algn="ctr"/>
              <a:r>
                <a:rPr lang="pt-BR" sz="1200" dirty="0" smtClean="0">
                  <a:latin typeface="Century Gothic"/>
                  <a:cs typeface="Century Gothic"/>
                </a:rPr>
                <a:t>Aix-Marseille </a:t>
              </a:r>
              <a:r>
                <a:rPr lang="pt-BR" sz="1200" dirty="0" err="1" smtClean="0">
                  <a:latin typeface="Century Gothic"/>
                  <a:cs typeface="Century Gothic"/>
                </a:rPr>
                <a:t>University</a:t>
              </a:r>
              <a:endParaRPr lang="pt-BR" sz="1200" dirty="0" smtClean="0">
                <a:latin typeface="Century Gothic"/>
                <a:cs typeface="Century Gothic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776835" y="237696"/>
            <a:ext cx="7534083" cy="1995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latin typeface="Century Gothic"/>
                <a:cs typeface="Century Gothic"/>
              </a:rPr>
              <a:t>C</a:t>
            </a:r>
            <a:r>
              <a:rPr lang="en-US" sz="2800" dirty="0" smtClean="0">
                <a:latin typeface="Century Gothic"/>
                <a:cs typeface="Century Gothic"/>
              </a:rPr>
              <a:t>ould we accelerate </a:t>
            </a:r>
            <a:r>
              <a:rPr lang="en-US" sz="2800" dirty="0">
                <a:latin typeface="Century Gothic"/>
                <a:cs typeface="Century Gothic"/>
              </a:rPr>
              <a:t>this </a:t>
            </a:r>
            <a:r>
              <a:rPr lang="en-US" sz="2800" dirty="0" smtClean="0">
                <a:latin typeface="Century Gothic"/>
                <a:cs typeface="Century Gothic"/>
              </a:rPr>
              <a:t>learning process</a:t>
            </a:r>
            <a:endParaRPr lang="en-US" sz="2800" dirty="0">
              <a:latin typeface="Century Gothic"/>
              <a:cs typeface="Century Gothic"/>
            </a:endParaRPr>
          </a:p>
          <a:p>
            <a:pPr algn="ctr">
              <a:lnSpc>
                <a:spcPct val="150000"/>
              </a:lnSpc>
            </a:pPr>
            <a:r>
              <a:rPr lang="en-US" sz="2800" dirty="0">
                <a:latin typeface="Century Gothic"/>
                <a:cs typeface="Century Gothic"/>
              </a:rPr>
              <a:t>b</a:t>
            </a:r>
            <a:r>
              <a:rPr lang="en-US" sz="2800" dirty="0" smtClean="0">
                <a:latin typeface="Century Gothic"/>
                <a:cs typeface="Century Gothic"/>
              </a:rPr>
              <a:t>y using adequate training</a:t>
            </a:r>
            <a:endParaRPr lang="en-US" sz="2800" dirty="0">
              <a:latin typeface="Century Gothic"/>
              <a:cs typeface="Century Gothic"/>
            </a:endParaRPr>
          </a:p>
          <a:p>
            <a:pPr algn="ctr">
              <a:lnSpc>
                <a:spcPct val="150000"/>
              </a:lnSpc>
            </a:pPr>
            <a:r>
              <a:rPr lang="en-US" sz="2800" dirty="0">
                <a:latin typeface="Century Gothic"/>
                <a:cs typeface="Century Gothic"/>
              </a:rPr>
              <a:t>followed by </a:t>
            </a:r>
            <a:r>
              <a:rPr lang="en-US" sz="2800" dirty="0" smtClean="0">
                <a:latin typeface="Century Gothic"/>
                <a:cs typeface="Century Gothic"/>
              </a:rPr>
              <a:t>naps?</a:t>
            </a:r>
            <a:endParaRPr lang="en-US" sz="28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592072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3 Grupo"/>
          <p:cNvGrpSpPr/>
          <p:nvPr/>
        </p:nvGrpSpPr>
        <p:grpSpPr>
          <a:xfrm>
            <a:off x="107504" y="709552"/>
            <a:ext cx="2781300" cy="2200275"/>
            <a:chOff x="1695297" y="709552"/>
            <a:chExt cx="2781300" cy="2200275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5297" y="709552"/>
              <a:ext cx="2781300" cy="22002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1 CuadroTexto"/>
            <p:cNvSpPr txBox="1"/>
            <p:nvPr/>
          </p:nvSpPr>
          <p:spPr>
            <a:xfrm>
              <a:off x="2169232" y="1558533"/>
              <a:ext cx="108012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 smtClean="0">
                  <a:solidFill>
                    <a:srgbClr val="009FE3"/>
                  </a:solidFill>
                </a:rPr>
                <a:t>EVERY</a:t>
              </a:r>
            </a:p>
            <a:p>
              <a:pPr algn="ctr"/>
              <a:r>
                <a:rPr lang="es-ES" b="1" dirty="0" smtClean="0">
                  <a:solidFill>
                    <a:srgbClr val="009FE3"/>
                  </a:solidFill>
                </a:rPr>
                <a:t>MINUTE</a:t>
              </a:r>
              <a:endParaRPr lang="es-AR" b="1" dirty="0">
                <a:solidFill>
                  <a:srgbClr val="009FE3"/>
                </a:solidFill>
              </a:endParaRPr>
            </a:p>
          </p:txBody>
        </p:sp>
      </p:grpSp>
      <p:sp>
        <p:nvSpPr>
          <p:cNvPr id="6" name="5 CuadroTexto"/>
          <p:cNvSpPr txBox="1"/>
          <p:nvPr/>
        </p:nvSpPr>
        <p:spPr>
          <a:xfrm>
            <a:off x="527686" y="247887"/>
            <a:ext cx="2037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solidFill>
                  <a:srgbClr val="009FE3"/>
                </a:solidFill>
                <a:latin typeface="Century Gothic"/>
                <a:cs typeface="Century Gothic"/>
              </a:rPr>
              <a:t>UNICEF 2015</a:t>
            </a:r>
            <a:endParaRPr lang="es-AR" sz="2400" b="1" dirty="0">
              <a:solidFill>
                <a:srgbClr val="009FE3"/>
              </a:solidFill>
              <a:latin typeface="Century Gothic"/>
              <a:cs typeface="Century Gothic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2965004" y="1050701"/>
            <a:ext cx="4604196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9FE3"/>
                </a:solidFill>
                <a:latin typeface="Century Gothic"/>
                <a:cs typeface="Century Gothic"/>
              </a:rPr>
              <a:t>c</a:t>
            </a:r>
            <a:r>
              <a:rPr lang="en-US" sz="2400" dirty="0" smtClean="0">
                <a:solidFill>
                  <a:srgbClr val="009FE3"/>
                </a:solidFill>
                <a:latin typeface="Century Gothic"/>
                <a:cs typeface="Century Gothic"/>
              </a:rPr>
              <a:t>hildren below 5 years of age die in the world</a:t>
            </a:r>
          </a:p>
          <a:p>
            <a:r>
              <a:rPr lang="en-US" sz="2400" dirty="0" smtClean="0">
                <a:solidFill>
                  <a:srgbClr val="009FE3"/>
                </a:solidFill>
                <a:latin typeface="Century Gothic"/>
                <a:cs typeface="Century Gothic"/>
              </a:rPr>
              <a:t>for causes related to poverty</a:t>
            </a:r>
            <a:endParaRPr lang="es-AR" sz="2400" dirty="0">
              <a:solidFill>
                <a:srgbClr val="009FE3"/>
              </a:solidFill>
              <a:latin typeface="Century Gothic"/>
              <a:cs typeface="Century Gothic"/>
            </a:endParaRPr>
          </a:p>
        </p:txBody>
      </p:sp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3416848"/>
            <a:ext cx="4165600" cy="3125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16189" y="685800"/>
            <a:ext cx="1122798" cy="110799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6600" dirty="0" smtClean="0">
                <a:solidFill>
                  <a:srgbClr val="FD7416"/>
                </a:solidFill>
                <a:latin typeface="Century Gothic"/>
                <a:cs typeface="Century Gothic"/>
              </a:rPr>
              <a:t>21</a:t>
            </a:r>
            <a:endParaRPr lang="en-US" sz="6600" dirty="0">
              <a:solidFill>
                <a:srgbClr val="FD7416"/>
              </a:solidFill>
              <a:latin typeface="Century Gothic"/>
              <a:cs typeface="Century Gothic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38987" y="2420035"/>
            <a:ext cx="4394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Century Gothic"/>
                <a:cs typeface="Century Gothic"/>
              </a:rPr>
              <a:t>https://</a:t>
            </a:r>
            <a:r>
              <a:rPr lang="en-US" sz="1400" dirty="0" err="1">
                <a:latin typeface="Century Gothic"/>
                <a:cs typeface="Century Gothic"/>
              </a:rPr>
              <a:t>www.unicef.org</a:t>
            </a:r>
            <a:r>
              <a:rPr lang="en-US" sz="1400" dirty="0">
                <a:latin typeface="Century Gothic"/>
                <a:cs typeface="Century Gothic"/>
              </a:rPr>
              <a:t>/</a:t>
            </a:r>
            <a:r>
              <a:rPr lang="en-US" sz="1400" dirty="0" err="1">
                <a:latin typeface="Century Gothic"/>
                <a:cs typeface="Century Gothic"/>
              </a:rPr>
              <a:t>mdg</a:t>
            </a:r>
            <a:r>
              <a:rPr lang="en-US" sz="1400" dirty="0">
                <a:latin typeface="Century Gothic"/>
                <a:cs typeface="Century Gothic"/>
              </a:rPr>
              <a:t>/</a:t>
            </a:r>
            <a:r>
              <a:rPr lang="en-US" sz="1400" dirty="0" err="1">
                <a:latin typeface="Century Gothic"/>
                <a:cs typeface="Century Gothic"/>
              </a:rPr>
              <a:t>childmortality.html</a:t>
            </a:r>
            <a:endParaRPr lang="en-US" sz="14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90739658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68840" y="274638"/>
            <a:ext cx="8229600" cy="1143000"/>
          </a:xfrm>
        </p:spPr>
        <p:txBody>
          <a:bodyPr>
            <a:normAutofit/>
          </a:bodyPr>
          <a:lstStyle/>
          <a:p>
            <a:r>
              <a:rPr lang="pt-BR" sz="3200" dirty="0" err="1" smtClean="0">
                <a:latin typeface="Century Gothic"/>
                <a:cs typeface="Century Gothic"/>
              </a:rPr>
              <a:t>Multi-sensory</a:t>
            </a:r>
            <a:r>
              <a:rPr lang="pt-BR" sz="3200" dirty="0" smtClean="0">
                <a:latin typeface="Century Gothic"/>
                <a:cs typeface="Century Gothic"/>
              </a:rPr>
              <a:t> training</a:t>
            </a:r>
            <a:endParaRPr lang="en-US" sz="3200" dirty="0">
              <a:latin typeface="Century Gothic"/>
              <a:cs typeface="Century Gothic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772815"/>
            <a:ext cx="8920934" cy="481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540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" y="538021"/>
            <a:ext cx="8008214" cy="573348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229100" y="3039848"/>
            <a:ext cx="1104900" cy="3231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sz="1200" dirty="0" smtClean="0"/>
              <a:t>(</a:t>
            </a:r>
            <a:r>
              <a:rPr lang="en-US" sz="1200" dirty="0"/>
              <a:t>N=6)</a:t>
            </a:r>
          </a:p>
          <a:p>
            <a:pPr lvl="1" algn="ctr"/>
            <a:endParaRPr lang="en-US" sz="1200" dirty="0" smtClean="0"/>
          </a:p>
          <a:p>
            <a:pPr lvl="1" algn="ctr"/>
            <a:endParaRPr lang="en-US" sz="1200" dirty="0"/>
          </a:p>
          <a:p>
            <a:pPr lvl="1" algn="ctr"/>
            <a:endParaRPr lang="en-US" sz="1200" dirty="0" smtClean="0"/>
          </a:p>
          <a:p>
            <a:pPr lvl="1" algn="ctr"/>
            <a:endParaRPr lang="en-US" sz="1200" dirty="0"/>
          </a:p>
          <a:p>
            <a:pPr lvl="1" algn="ctr"/>
            <a:r>
              <a:rPr lang="en-US" sz="1200" dirty="0" smtClean="0"/>
              <a:t> </a:t>
            </a:r>
            <a:r>
              <a:rPr lang="en-US" sz="1200" dirty="0"/>
              <a:t>(N=9)</a:t>
            </a:r>
          </a:p>
          <a:p>
            <a:pPr lvl="1" algn="ctr"/>
            <a:endParaRPr lang="en-US" sz="1200" dirty="0" smtClean="0"/>
          </a:p>
          <a:p>
            <a:pPr lvl="1" algn="ctr"/>
            <a:endParaRPr lang="en-US" sz="1200" dirty="0" smtClean="0"/>
          </a:p>
          <a:p>
            <a:pPr lvl="1" algn="ctr"/>
            <a:endParaRPr lang="en-US" sz="1200" dirty="0"/>
          </a:p>
          <a:p>
            <a:pPr lvl="1" algn="ctr"/>
            <a:endParaRPr lang="en-US" sz="1200" dirty="0"/>
          </a:p>
          <a:p>
            <a:pPr lvl="1" algn="ctr"/>
            <a:r>
              <a:rPr lang="en-US" sz="1200" dirty="0" smtClean="0"/>
              <a:t>(</a:t>
            </a:r>
            <a:r>
              <a:rPr lang="en-US" sz="1200" dirty="0"/>
              <a:t>N=6)</a:t>
            </a:r>
          </a:p>
          <a:p>
            <a:pPr lvl="1" algn="ctr"/>
            <a:endParaRPr lang="en-US" sz="1200" dirty="0" smtClean="0"/>
          </a:p>
          <a:p>
            <a:pPr lvl="1" algn="ctr"/>
            <a:endParaRPr lang="en-US" sz="1200" dirty="0" smtClean="0"/>
          </a:p>
          <a:p>
            <a:pPr lvl="1" algn="ctr"/>
            <a:endParaRPr lang="en-US" sz="1200" dirty="0" smtClean="0"/>
          </a:p>
          <a:p>
            <a:pPr lvl="1" algn="ctr"/>
            <a:endParaRPr lang="en-US" sz="1200" dirty="0"/>
          </a:p>
          <a:p>
            <a:pPr lvl="1" algn="ctr"/>
            <a:endParaRPr lang="en-US" sz="1200" dirty="0"/>
          </a:p>
          <a:p>
            <a:pPr lvl="1" algn="ctr"/>
            <a:r>
              <a:rPr lang="en-US" sz="1200" dirty="0" smtClean="0"/>
              <a:t> </a:t>
            </a:r>
            <a:r>
              <a:rPr lang="en-US" sz="1200" dirty="0"/>
              <a:t>(N=8</a:t>
            </a:r>
            <a:r>
              <a:rPr lang="en-US" sz="1200" dirty="0" smtClean="0"/>
              <a:t>)</a:t>
            </a:r>
            <a:endParaRPr lang="en-US" sz="1200" dirty="0"/>
          </a:p>
        </p:txBody>
      </p:sp>
      <p:pic>
        <p:nvPicPr>
          <p:cNvPr id="8" name="Picture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533" y="4406900"/>
            <a:ext cx="2682579" cy="1941512"/>
          </a:xfrm>
          <a:prstGeom prst="rect">
            <a:avLst/>
          </a:prstGeom>
        </p:spPr>
      </p:pic>
      <p:pic>
        <p:nvPicPr>
          <p:cNvPr id="11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0179" y="2946400"/>
            <a:ext cx="2279286" cy="1304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403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782440" y="6446966"/>
            <a:ext cx="59300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entury Gothic"/>
                <a:cs typeface="Century Gothic"/>
              </a:rPr>
              <a:t>Torres, </a:t>
            </a:r>
            <a:r>
              <a:rPr lang="en-US" sz="1200" dirty="0" err="1" smtClean="0">
                <a:latin typeface="Century Gothic"/>
                <a:cs typeface="Century Gothic"/>
              </a:rPr>
              <a:t>Mota</a:t>
            </a:r>
            <a:r>
              <a:rPr lang="en-US" sz="1200" dirty="0">
                <a:latin typeface="Century Gothic"/>
                <a:cs typeface="Century Gothic"/>
              </a:rPr>
              <a:t>, </a:t>
            </a:r>
            <a:r>
              <a:rPr lang="en-US" sz="1200" dirty="0" err="1" smtClean="0">
                <a:latin typeface="Century Gothic"/>
                <a:cs typeface="Century Gothic"/>
              </a:rPr>
              <a:t>Adami</a:t>
            </a:r>
            <a:r>
              <a:rPr lang="en-US" sz="1200" dirty="0" smtClean="0">
                <a:latin typeface="Century Gothic"/>
                <a:cs typeface="Century Gothic"/>
              </a:rPr>
              <a:t>, </a:t>
            </a:r>
            <a:r>
              <a:rPr lang="en-US" sz="1200" dirty="0" err="1" smtClean="0">
                <a:latin typeface="Century Gothic"/>
                <a:cs typeface="Century Gothic"/>
              </a:rPr>
              <a:t>Weissheimer</a:t>
            </a:r>
            <a:r>
              <a:rPr lang="en-US" sz="1200" dirty="0" smtClean="0">
                <a:latin typeface="Century Gothic"/>
                <a:cs typeface="Century Gothic"/>
              </a:rPr>
              <a:t>, </a:t>
            </a:r>
            <a:r>
              <a:rPr lang="en-US" sz="1200" dirty="0" err="1" smtClean="0">
                <a:latin typeface="Century Gothic"/>
                <a:cs typeface="Century Gothic"/>
              </a:rPr>
              <a:t>Naschold</a:t>
            </a:r>
            <a:r>
              <a:rPr lang="en-US" sz="1200" dirty="0" smtClean="0">
                <a:latin typeface="Century Gothic"/>
                <a:cs typeface="Century Gothic"/>
              </a:rPr>
              <a:t>, </a:t>
            </a:r>
            <a:r>
              <a:rPr lang="en-US" sz="1200" dirty="0" err="1" smtClean="0">
                <a:latin typeface="Century Gothic"/>
                <a:cs typeface="Century Gothic"/>
              </a:rPr>
              <a:t>Pegado</a:t>
            </a:r>
            <a:r>
              <a:rPr lang="en-US" sz="1200" dirty="0" smtClean="0">
                <a:latin typeface="Century Gothic"/>
                <a:cs typeface="Century Gothic"/>
              </a:rPr>
              <a:t>, Ribeiro (in preparation)</a:t>
            </a:r>
            <a:endParaRPr lang="en-US" sz="1200" dirty="0">
              <a:latin typeface="Century Gothic"/>
              <a:cs typeface="Century Gothic"/>
            </a:endParaRPr>
          </a:p>
        </p:txBody>
      </p:sp>
      <p:pic>
        <p:nvPicPr>
          <p:cNvPr id="3" name="Picture 2" descr="1 and 2 study_l.mirror_porc correc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635000"/>
            <a:ext cx="8737600" cy="532719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683000" y="266700"/>
            <a:ext cx="2709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entury Gothic"/>
                <a:cs typeface="Century Gothic"/>
              </a:rPr>
              <a:t>% of correct responses</a:t>
            </a:r>
            <a:endParaRPr lang="en-US" b="1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530338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782440" y="6446966"/>
            <a:ext cx="59300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entury Gothic"/>
                <a:cs typeface="Century Gothic"/>
              </a:rPr>
              <a:t>Torres, </a:t>
            </a:r>
            <a:r>
              <a:rPr lang="en-US" sz="1200" dirty="0" err="1" smtClean="0">
                <a:latin typeface="Century Gothic"/>
                <a:cs typeface="Century Gothic"/>
              </a:rPr>
              <a:t>Mota</a:t>
            </a:r>
            <a:r>
              <a:rPr lang="en-US" sz="1200" dirty="0">
                <a:latin typeface="Century Gothic"/>
                <a:cs typeface="Century Gothic"/>
              </a:rPr>
              <a:t>, </a:t>
            </a:r>
            <a:r>
              <a:rPr lang="en-US" sz="1200" dirty="0" err="1" smtClean="0">
                <a:latin typeface="Century Gothic"/>
                <a:cs typeface="Century Gothic"/>
              </a:rPr>
              <a:t>Adami</a:t>
            </a:r>
            <a:r>
              <a:rPr lang="en-US" sz="1200" dirty="0" smtClean="0">
                <a:latin typeface="Century Gothic"/>
                <a:cs typeface="Century Gothic"/>
              </a:rPr>
              <a:t>, </a:t>
            </a:r>
            <a:r>
              <a:rPr lang="en-US" sz="1200" dirty="0" err="1" smtClean="0">
                <a:latin typeface="Century Gothic"/>
                <a:cs typeface="Century Gothic"/>
              </a:rPr>
              <a:t>Weissheimer</a:t>
            </a:r>
            <a:r>
              <a:rPr lang="en-US" sz="1200" dirty="0" smtClean="0">
                <a:latin typeface="Century Gothic"/>
                <a:cs typeface="Century Gothic"/>
              </a:rPr>
              <a:t>, </a:t>
            </a:r>
            <a:r>
              <a:rPr lang="en-US" sz="1200" dirty="0" err="1" smtClean="0">
                <a:latin typeface="Century Gothic"/>
                <a:cs typeface="Century Gothic"/>
              </a:rPr>
              <a:t>Naschold</a:t>
            </a:r>
            <a:r>
              <a:rPr lang="en-US" sz="1200" dirty="0" smtClean="0">
                <a:latin typeface="Century Gothic"/>
                <a:cs typeface="Century Gothic"/>
              </a:rPr>
              <a:t>, </a:t>
            </a:r>
            <a:r>
              <a:rPr lang="en-US" sz="1200" dirty="0" err="1" smtClean="0">
                <a:latin typeface="Century Gothic"/>
                <a:cs typeface="Century Gothic"/>
              </a:rPr>
              <a:t>Pegado</a:t>
            </a:r>
            <a:r>
              <a:rPr lang="en-US" sz="1200" dirty="0" smtClean="0">
                <a:latin typeface="Century Gothic"/>
                <a:cs typeface="Century Gothic"/>
              </a:rPr>
              <a:t>, Ribeiro (in preparation)</a:t>
            </a:r>
            <a:endParaRPr lang="en-US" sz="1200" dirty="0">
              <a:latin typeface="Century Gothic"/>
              <a:cs typeface="Century Gothic"/>
            </a:endParaRPr>
          </a:p>
        </p:txBody>
      </p:sp>
      <p:pic>
        <p:nvPicPr>
          <p:cNvPr id="4" name="Picture 3" descr="1 and 2 study_l.mirror_resp time c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633606"/>
            <a:ext cx="8737600" cy="53285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83000" y="266700"/>
            <a:ext cx="2668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entury Gothic"/>
                <a:cs typeface="Century Gothic"/>
              </a:rPr>
              <a:t>Median response time</a:t>
            </a:r>
            <a:endParaRPr lang="en-US" b="1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140151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782440" y="6446966"/>
            <a:ext cx="59300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entury Gothic"/>
                <a:cs typeface="Century Gothic"/>
              </a:rPr>
              <a:t>Torres, </a:t>
            </a:r>
            <a:r>
              <a:rPr lang="en-US" sz="1200" dirty="0" err="1" smtClean="0">
                <a:latin typeface="Century Gothic"/>
                <a:cs typeface="Century Gothic"/>
              </a:rPr>
              <a:t>Mota</a:t>
            </a:r>
            <a:r>
              <a:rPr lang="en-US" sz="1200" dirty="0">
                <a:latin typeface="Century Gothic"/>
                <a:cs typeface="Century Gothic"/>
              </a:rPr>
              <a:t>, </a:t>
            </a:r>
            <a:r>
              <a:rPr lang="en-US" sz="1200" dirty="0" err="1" smtClean="0">
                <a:latin typeface="Century Gothic"/>
                <a:cs typeface="Century Gothic"/>
              </a:rPr>
              <a:t>Adami</a:t>
            </a:r>
            <a:r>
              <a:rPr lang="en-US" sz="1200" dirty="0" smtClean="0">
                <a:latin typeface="Century Gothic"/>
                <a:cs typeface="Century Gothic"/>
              </a:rPr>
              <a:t>, </a:t>
            </a:r>
            <a:r>
              <a:rPr lang="en-US" sz="1200" dirty="0" err="1" smtClean="0">
                <a:latin typeface="Century Gothic"/>
                <a:cs typeface="Century Gothic"/>
              </a:rPr>
              <a:t>Weissheimer</a:t>
            </a:r>
            <a:r>
              <a:rPr lang="en-US" sz="1200" dirty="0" smtClean="0">
                <a:latin typeface="Century Gothic"/>
                <a:cs typeface="Century Gothic"/>
              </a:rPr>
              <a:t>, </a:t>
            </a:r>
            <a:r>
              <a:rPr lang="en-US" sz="1200" dirty="0" err="1" smtClean="0">
                <a:latin typeface="Century Gothic"/>
                <a:cs typeface="Century Gothic"/>
              </a:rPr>
              <a:t>Naschold</a:t>
            </a:r>
            <a:r>
              <a:rPr lang="en-US" sz="1200" dirty="0" smtClean="0">
                <a:latin typeface="Century Gothic"/>
                <a:cs typeface="Century Gothic"/>
              </a:rPr>
              <a:t>, </a:t>
            </a:r>
            <a:r>
              <a:rPr lang="en-US" sz="1200" dirty="0" err="1" smtClean="0">
                <a:latin typeface="Century Gothic"/>
                <a:cs typeface="Century Gothic"/>
              </a:rPr>
              <a:t>Pegado</a:t>
            </a:r>
            <a:r>
              <a:rPr lang="en-US" sz="1200" dirty="0" smtClean="0">
                <a:latin typeface="Century Gothic"/>
                <a:cs typeface="Century Gothic"/>
              </a:rPr>
              <a:t>, Ribeiro (in preparation)</a:t>
            </a:r>
            <a:endParaRPr lang="en-US" sz="1200" dirty="0">
              <a:latin typeface="Century Gothic"/>
              <a:cs typeface="Century Gothic"/>
            </a:endParaRPr>
          </a:p>
        </p:txBody>
      </p:sp>
      <p:pic>
        <p:nvPicPr>
          <p:cNvPr id="2" name="Picture 1" descr="1 replic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1587499"/>
            <a:ext cx="4486374" cy="3673477"/>
          </a:xfrm>
          <a:prstGeom prst="rect">
            <a:avLst/>
          </a:prstGeom>
        </p:spPr>
      </p:pic>
      <p:pic>
        <p:nvPicPr>
          <p:cNvPr id="3" name="Picture 2" descr="2 replic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860" y="1587499"/>
            <a:ext cx="4486374" cy="367347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90700" y="1816100"/>
            <a:ext cx="1701800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entury Gothic"/>
                <a:cs typeface="Century Gothic"/>
              </a:rPr>
              <a:t>      1</a:t>
            </a:r>
            <a:r>
              <a:rPr lang="en-US" baseline="30000" dirty="0" smtClean="0">
                <a:latin typeface="Century Gothic"/>
                <a:cs typeface="Century Gothic"/>
              </a:rPr>
              <a:t>st</a:t>
            </a:r>
            <a:r>
              <a:rPr lang="en-US" dirty="0" smtClean="0">
                <a:latin typeface="Century Gothic"/>
                <a:cs typeface="Century Gothic"/>
              </a:rPr>
              <a:t> study   </a:t>
            </a:r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19800" y="1816100"/>
            <a:ext cx="1701800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entury Gothic"/>
                <a:cs typeface="Century Gothic"/>
              </a:rPr>
              <a:t>      2</a:t>
            </a:r>
            <a:r>
              <a:rPr lang="en-US" baseline="30000" dirty="0" smtClean="0">
                <a:latin typeface="Century Gothic"/>
                <a:cs typeface="Century Gothic"/>
              </a:rPr>
              <a:t>nd</a:t>
            </a:r>
            <a:r>
              <a:rPr lang="en-US" dirty="0" smtClean="0">
                <a:latin typeface="Century Gothic"/>
                <a:cs typeface="Century Gothic"/>
              </a:rPr>
              <a:t> study   </a:t>
            </a:r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21371" y="614690"/>
            <a:ext cx="28955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entury Gothic"/>
                <a:cs typeface="Century Gothic"/>
              </a:rPr>
              <a:t>Reading Speed</a:t>
            </a:r>
            <a:endParaRPr lang="en-US" sz="28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477539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08490" y="5025341"/>
            <a:ext cx="78062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entury Gothic"/>
                <a:cs typeface="Century Gothic"/>
              </a:rPr>
              <a:t>Multi-sensory training for 3 </a:t>
            </a:r>
            <a:r>
              <a:rPr lang="en-US" sz="2000" dirty="0" smtClean="0">
                <a:latin typeface="Century Gothic"/>
                <a:cs typeface="Century Gothic"/>
              </a:rPr>
              <a:t>weeks</a:t>
            </a:r>
          </a:p>
          <a:p>
            <a:pPr algn="ctr"/>
            <a:r>
              <a:rPr lang="en-US" sz="2000" dirty="0" smtClean="0">
                <a:latin typeface="Century Gothic"/>
                <a:cs typeface="Century Gothic"/>
              </a:rPr>
              <a:t>eliminates </a:t>
            </a:r>
            <a:r>
              <a:rPr lang="en-US" sz="2000" dirty="0">
                <a:latin typeface="Century Gothic"/>
                <a:cs typeface="Century Gothic"/>
              </a:rPr>
              <a:t>mirror invariance for letters</a:t>
            </a:r>
          </a:p>
          <a:p>
            <a:pPr algn="ctr"/>
            <a:endParaRPr lang="en-US" sz="2000" dirty="0">
              <a:latin typeface="Century Gothic"/>
              <a:cs typeface="Century Gothic"/>
            </a:endParaRPr>
          </a:p>
          <a:p>
            <a:pPr algn="ctr"/>
            <a:r>
              <a:rPr lang="en-US" sz="2000" dirty="0" smtClean="0">
                <a:latin typeface="Century Gothic"/>
                <a:cs typeface="Century Gothic"/>
              </a:rPr>
              <a:t>Post-training naps increase memory persistence</a:t>
            </a:r>
          </a:p>
        </p:txBody>
      </p:sp>
      <p:pic>
        <p:nvPicPr>
          <p:cNvPr id="2" name="Picture 1" descr="school_desk_0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394" y="1103992"/>
            <a:ext cx="5460459" cy="36403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82661" y="247152"/>
            <a:ext cx="22579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entury Gothic"/>
                <a:cs typeface="Century Gothic"/>
              </a:rPr>
              <a:t>Conclusions</a:t>
            </a:r>
            <a:endParaRPr lang="en-US" sz="28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013236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905000" y="965200"/>
            <a:ext cx="5309616" cy="4910328"/>
            <a:chOff x="1905000" y="965200"/>
            <a:chExt cx="5309616" cy="4910328"/>
          </a:xfrm>
        </p:grpSpPr>
        <p:pic>
          <p:nvPicPr>
            <p:cNvPr id="5" name="Picture 4" descr="Lowhanging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5000" y="965200"/>
              <a:ext cx="5309616" cy="4910328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315527" y="4301067"/>
              <a:ext cx="7067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298061"/>
                  </a:solidFill>
                </a:rPr>
                <a:t>Sleep</a:t>
              </a:r>
              <a:endParaRPr lang="en-US" b="1" dirty="0">
                <a:solidFill>
                  <a:srgbClr val="298061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395437" y="4893733"/>
              <a:ext cx="10640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298061"/>
                  </a:solidFill>
                </a:rPr>
                <a:t>Nutrition</a:t>
              </a:r>
              <a:endParaRPr lang="en-US" b="1" dirty="0">
                <a:solidFill>
                  <a:srgbClr val="298061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926667" y="4301067"/>
              <a:ext cx="9669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298061"/>
                  </a:solidFill>
                </a:rPr>
                <a:t>Exercise</a:t>
              </a:r>
              <a:endParaRPr lang="en-US" b="1" dirty="0">
                <a:solidFill>
                  <a:srgbClr val="29806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9106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tacare garoto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300" y="3314702"/>
            <a:ext cx="12700" cy="127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25466" y="2256074"/>
            <a:ext cx="8781835" cy="1705985"/>
            <a:chOff x="125466" y="2583944"/>
            <a:chExt cx="8781835" cy="1705985"/>
          </a:xfrm>
        </p:grpSpPr>
        <p:pic>
          <p:nvPicPr>
            <p:cNvPr id="3" name="Picture 2" descr="michelle-obama1 (1)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56" r="8651"/>
            <a:stretch/>
          </p:blipFill>
          <p:spPr>
            <a:xfrm>
              <a:off x="6637867" y="2583944"/>
              <a:ext cx="2269434" cy="1705985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125466" y="3144548"/>
              <a:ext cx="5825067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600" dirty="0" smtClean="0">
                  <a:latin typeface="Century Gothic"/>
                  <a:cs typeface="Century Gothic"/>
                </a:rPr>
                <a:t>Hydration, caloric intake, meal composition, micronutrients</a:t>
              </a:r>
              <a:r>
                <a:rPr lang="en-US" sz="1600" dirty="0" smtClean="0">
                  <a:latin typeface="Century Gothic"/>
                  <a:cs typeface="Century Gothic"/>
                </a:rPr>
                <a:t>, serving </a:t>
              </a:r>
              <a:r>
                <a:rPr lang="en-US" sz="1600" dirty="0" smtClean="0">
                  <a:latin typeface="Century Gothic"/>
                  <a:cs typeface="Century Gothic"/>
                </a:rPr>
                <a:t>sizes, frequency of eating, reward</a:t>
              </a:r>
              <a:endParaRPr lang="en-US" sz="1600" dirty="0">
                <a:latin typeface="Century Gothic"/>
                <a:cs typeface="Century Gothic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135470" y="6213107"/>
            <a:ext cx="8534399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 err="1">
                <a:latin typeface="Century Gothic"/>
                <a:cs typeface="Century Gothic"/>
              </a:rPr>
              <a:t>Sigman</a:t>
            </a:r>
            <a:r>
              <a:rPr lang="en-US" sz="1600" i="1" dirty="0">
                <a:latin typeface="Century Gothic"/>
                <a:cs typeface="Century Gothic"/>
              </a:rPr>
              <a:t>, Peña, </a:t>
            </a:r>
            <a:r>
              <a:rPr lang="en-US" sz="1600" i="1" dirty="0" err="1">
                <a:latin typeface="Century Gothic"/>
                <a:cs typeface="Century Gothic"/>
              </a:rPr>
              <a:t>Goldin</a:t>
            </a:r>
            <a:r>
              <a:rPr lang="en-US" sz="1600" i="1" dirty="0">
                <a:latin typeface="Century Gothic"/>
                <a:cs typeface="Century Gothic"/>
              </a:rPr>
              <a:t> and Ribeiro (2014) Neuroscience and education: prime time to build the </a:t>
            </a:r>
            <a:r>
              <a:rPr lang="en-US" sz="1600" i="1" dirty="0" smtClean="0">
                <a:latin typeface="Century Gothic"/>
                <a:cs typeface="Century Gothic"/>
              </a:rPr>
              <a:t>bridge. Nature </a:t>
            </a:r>
            <a:r>
              <a:rPr lang="en-US" sz="1600" i="1" dirty="0">
                <a:latin typeface="Century Gothic"/>
                <a:cs typeface="Century Gothic"/>
              </a:rPr>
              <a:t>Neuroscience 17: 497-502.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25466" y="4454764"/>
            <a:ext cx="8781835" cy="1510205"/>
            <a:chOff x="125466" y="4293396"/>
            <a:chExt cx="8781835" cy="1510205"/>
          </a:xfrm>
        </p:grpSpPr>
        <p:pic>
          <p:nvPicPr>
            <p:cNvPr id="10" name="Picture 9" descr="Capoeira.jpe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7867" y="4293396"/>
              <a:ext cx="2269434" cy="1510205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25466" y="4448334"/>
              <a:ext cx="610600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600" dirty="0" smtClean="0">
                  <a:latin typeface="Century Gothic"/>
                  <a:cs typeface="Century Gothic"/>
                </a:rPr>
                <a:t>Procedural memories, motor coordination, executive functions, </a:t>
              </a:r>
              <a:r>
                <a:rPr lang="en-US" sz="1600" dirty="0">
                  <a:latin typeface="Century Gothic"/>
                  <a:cs typeface="Century Gothic"/>
                </a:rPr>
                <a:t>cardiovascular </a:t>
              </a:r>
              <a:r>
                <a:rPr lang="en-US" sz="1600" dirty="0" smtClean="0">
                  <a:latin typeface="Century Gothic"/>
                  <a:cs typeface="Century Gothic"/>
                </a:rPr>
                <a:t>enhancement, variations, novelty, surprise, fun, teamwork, resilience, fair play</a:t>
              </a:r>
              <a:r>
                <a:rPr lang="en-US" sz="1600" dirty="0" smtClean="0">
                  <a:latin typeface="Century Gothic"/>
                  <a:cs typeface="Century Gothic"/>
                </a:rPr>
                <a:t>.</a:t>
              </a:r>
              <a:endParaRPr lang="en-US" sz="1600" dirty="0" smtClean="0">
                <a:latin typeface="Century Gothic"/>
                <a:cs typeface="Century Gothic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25466" y="191222"/>
            <a:ext cx="8781835" cy="1572146"/>
            <a:chOff x="125466" y="462150"/>
            <a:chExt cx="8781835" cy="1572146"/>
          </a:xfrm>
        </p:grpSpPr>
        <p:pic>
          <p:nvPicPr>
            <p:cNvPr id="14" name="Picture 13" descr="n-CHILD-SLEEP-large570.jp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40" r="29786"/>
            <a:stretch/>
          </p:blipFill>
          <p:spPr>
            <a:xfrm>
              <a:off x="6637867" y="462150"/>
              <a:ext cx="2269434" cy="1572146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25466" y="925058"/>
              <a:ext cx="6241467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Century Gothic"/>
                  <a:cs typeface="Century Gothic"/>
                </a:rPr>
                <a:t>Have a break, rest, slow-wave sleep, rapid-eye movement sleep, pre-training, post-training</a:t>
              </a:r>
              <a:endParaRPr lang="en-US" sz="1600" dirty="0">
                <a:latin typeface="Century Gothic"/>
                <a:cs typeface="Century Gothic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69361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686564" y="2186985"/>
            <a:ext cx="3478731" cy="2721881"/>
            <a:chOff x="1574800" y="2261897"/>
            <a:chExt cx="3478731" cy="2721881"/>
          </a:xfrm>
        </p:grpSpPr>
        <p:pic>
          <p:nvPicPr>
            <p:cNvPr id="8" name="Picture 7" descr="crimson_rye_vetch_JMSweb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4800" y="3192131"/>
              <a:ext cx="938731" cy="704048"/>
            </a:xfrm>
            <a:prstGeom prst="rect">
              <a:avLst/>
            </a:prstGeom>
          </p:spPr>
        </p:pic>
        <p:pic>
          <p:nvPicPr>
            <p:cNvPr id="9" name="Picture 8" descr="crops.jpe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4175" y="2261897"/>
              <a:ext cx="937883" cy="651985"/>
            </a:xfrm>
            <a:prstGeom prst="rect">
              <a:avLst/>
            </a:prstGeom>
          </p:spPr>
        </p:pic>
        <p:pic>
          <p:nvPicPr>
            <p:cNvPr id="10" name="Picture 9" descr="manure.jpe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4800" y="2587890"/>
              <a:ext cx="947675" cy="775718"/>
            </a:xfrm>
            <a:prstGeom prst="rect">
              <a:avLst/>
            </a:prstGeom>
          </p:spPr>
        </p:pic>
        <p:pic>
          <p:nvPicPr>
            <p:cNvPr id="11" name="Picture 10" descr="chicken.jpe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3744" y="4106726"/>
              <a:ext cx="938731" cy="585054"/>
            </a:xfrm>
            <a:prstGeom prst="rect">
              <a:avLst/>
            </a:prstGeom>
          </p:spPr>
        </p:pic>
        <p:pic>
          <p:nvPicPr>
            <p:cNvPr id="12" name="Picture 11" descr="pigs.jpe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7117" y="4399253"/>
              <a:ext cx="937883" cy="584525"/>
            </a:xfrm>
            <a:prstGeom prst="rect">
              <a:avLst/>
            </a:prstGeom>
          </p:spPr>
        </p:pic>
        <p:pic>
          <p:nvPicPr>
            <p:cNvPr id="13" name="Picture 12" descr="cycle-arrows-clipart-1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1909" y="2940720"/>
              <a:ext cx="1722891" cy="1659507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>
            <a:off x="5252615" y="2083055"/>
            <a:ext cx="3362593" cy="2825811"/>
            <a:chOff x="5575647" y="2641855"/>
            <a:chExt cx="3362593" cy="2825811"/>
          </a:xfrm>
        </p:grpSpPr>
        <p:pic>
          <p:nvPicPr>
            <p:cNvPr id="5" name="Picture 4" descr="storage_of_fruits.jp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013700" y="3397770"/>
              <a:ext cx="924540" cy="739632"/>
            </a:xfrm>
            <a:prstGeom prst="rect">
              <a:avLst/>
            </a:prstGeom>
          </p:spPr>
        </p:pic>
        <p:pic>
          <p:nvPicPr>
            <p:cNvPr id="6" name="Picture 5" descr="Sleepboy.jpg"/>
            <p:cNvPicPr>
              <a:picLocks noChangeAspect="1"/>
            </p:cNvPicPr>
            <p:nvPr/>
          </p:nvPicPr>
          <p:blipFill>
            <a:blip r:embed="rId9"/>
            <a:srcRect l="15406" r="5135" b="11617"/>
            <a:stretch>
              <a:fillRect/>
            </a:stretch>
          </p:blipFill>
          <p:spPr>
            <a:xfrm>
              <a:off x="7678430" y="4785818"/>
              <a:ext cx="924540" cy="681848"/>
            </a:xfrm>
            <a:prstGeom prst="rect">
              <a:avLst/>
            </a:prstGeom>
          </p:spPr>
        </p:pic>
        <p:pic>
          <p:nvPicPr>
            <p:cNvPr id="7" name="Picture 6" descr="Futebol.jpe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75647" y="4534983"/>
              <a:ext cx="953807" cy="696315"/>
            </a:xfrm>
            <a:prstGeom prst="rect">
              <a:avLst/>
            </a:prstGeom>
          </p:spPr>
        </p:pic>
        <p:pic>
          <p:nvPicPr>
            <p:cNvPr id="14" name="Picture 13" descr="cycle-arrows-clipart-1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4800" y="3435870"/>
              <a:ext cx="1722891" cy="1659507"/>
            </a:xfrm>
            <a:prstGeom prst="rect">
              <a:avLst/>
            </a:prstGeom>
          </p:spPr>
        </p:pic>
        <p:pic>
          <p:nvPicPr>
            <p:cNvPr id="16" name="Picture 15" descr="Professor.jpg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575647" y="3013313"/>
              <a:ext cx="1026537" cy="768913"/>
            </a:xfrm>
            <a:prstGeom prst="rect">
              <a:avLst/>
            </a:prstGeom>
          </p:spPr>
        </p:pic>
        <p:pic>
          <p:nvPicPr>
            <p:cNvPr id="27" name="Picture 2" descr="Alfredo_monteverde2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9207" y="2641855"/>
              <a:ext cx="990193" cy="7429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TextBox 2"/>
          <p:cNvSpPr txBox="1"/>
          <p:nvPr/>
        </p:nvSpPr>
        <p:spPr>
          <a:xfrm>
            <a:off x="190501" y="536525"/>
            <a:ext cx="38226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entury Gothic"/>
                <a:cs typeface="Century Gothic"/>
              </a:rPr>
              <a:t>The optimized rotation </a:t>
            </a:r>
            <a:r>
              <a:rPr lang="en-US" dirty="0" smtClean="0">
                <a:latin typeface="Century Gothic"/>
                <a:cs typeface="Century Gothic"/>
              </a:rPr>
              <a:t>of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  <a:latin typeface="Century Gothic"/>
                <a:cs typeface="Century Gothic"/>
              </a:rPr>
              <a:t>agricultural </a:t>
            </a:r>
            <a:r>
              <a:rPr lang="en-US" dirty="0">
                <a:solidFill>
                  <a:srgbClr val="FF0000"/>
                </a:solidFill>
                <a:latin typeface="Century Gothic"/>
                <a:cs typeface="Century Gothic"/>
              </a:rPr>
              <a:t>inputs</a:t>
            </a:r>
          </a:p>
          <a:p>
            <a:pPr algn="ctr"/>
            <a:r>
              <a:rPr lang="en-US" dirty="0">
                <a:latin typeface="Century Gothic"/>
                <a:cs typeface="Century Gothic"/>
              </a:rPr>
              <a:t>increases food production</a:t>
            </a:r>
          </a:p>
          <a:p>
            <a:pPr algn="ctr"/>
            <a:r>
              <a:rPr lang="en-US" dirty="0">
                <a:latin typeface="Century Gothic"/>
                <a:cs typeface="Century Gothic"/>
              </a:rPr>
              <a:t>without contributions of more inputs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661356" y="520700"/>
            <a:ext cx="45733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entury Gothic"/>
                <a:cs typeface="Century Gothic"/>
              </a:rPr>
              <a:t>Could the optimized rotation of</a:t>
            </a:r>
          </a:p>
          <a:p>
            <a:pPr algn="ctr"/>
            <a:r>
              <a:rPr lang="en-US" dirty="0">
                <a:solidFill>
                  <a:srgbClr val="FF0000"/>
                </a:solidFill>
                <a:latin typeface="Century Gothic"/>
                <a:cs typeface="Century Gothic"/>
              </a:rPr>
              <a:t>educational inputs</a:t>
            </a:r>
          </a:p>
          <a:p>
            <a:pPr algn="ctr"/>
            <a:r>
              <a:rPr lang="en-US" dirty="0">
                <a:latin typeface="Century Gothic"/>
                <a:cs typeface="Century Gothic"/>
              </a:rPr>
              <a:t>improve school learning</a:t>
            </a:r>
          </a:p>
          <a:p>
            <a:pPr algn="ctr"/>
            <a:r>
              <a:rPr lang="en-US" dirty="0">
                <a:latin typeface="Century Gothic"/>
                <a:cs typeface="Century Gothic"/>
              </a:rPr>
              <a:t>without extra cost?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31207" y="5264428"/>
            <a:ext cx="8874888" cy="1561453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dirty="0" smtClean="0">
                <a:latin typeface="Century Gothic"/>
                <a:cs typeface="Century Gothic"/>
              </a:rPr>
              <a:t>Ribeiro and </a:t>
            </a:r>
            <a:r>
              <a:rPr lang="en-US" sz="1600" dirty="0" err="1" smtClean="0">
                <a:latin typeface="Century Gothic"/>
                <a:cs typeface="Century Gothic"/>
              </a:rPr>
              <a:t>Stickgold</a:t>
            </a:r>
            <a:r>
              <a:rPr lang="en-US" sz="1600" dirty="0" smtClean="0">
                <a:latin typeface="Century Gothic"/>
                <a:cs typeface="Century Gothic"/>
              </a:rPr>
              <a:t> (2014) Sleep and school learning. Trends </a:t>
            </a:r>
            <a:r>
              <a:rPr lang="en-US" sz="1600" dirty="0">
                <a:latin typeface="Century Gothic"/>
                <a:cs typeface="Century Gothic"/>
              </a:rPr>
              <a:t>in Neuroscience and </a:t>
            </a:r>
            <a:r>
              <a:rPr lang="en-US" sz="1600" dirty="0" smtClean="0">
                <a:latin typeface="Century Gothic"/>
                <a:cs typeface="Century Gothic"/>
              </a:rPr>
              <a:t>Education 3: 18-23.</a:t>
            </a:r>
          </a:p>
          <a:p>
            <a:pPr>
              <a:lnSpc>
                <a:spcPct val="120000"/>
              </a:lnSpc>
            </a:pPr>
            <a:endParaRPr lang="en-US" sz="1600" dirty="0" smtClean="0">
              <a:latin typeface="Century Gothic"/>
              <a:cs typeface="Century Gothic"/>
            </a:endParaRPr>
          </a:p>
          <a:p>
            <a:pPr>
              <a:lnSpc>
                <a:spcPct val="120000"/>
              </a:lnSpc>
            </a:pPr>
            <a:r>
              <a:rPr lang="en-US" sz="1600" dirty="0" smtClean="0">
                <a:latin typeface="Century Gothic"/>
                <a:cs typeface="Century Gothic"/>
              </a:rPr>
              <a:t>Ribeiro, </a:t>
            </a:r>
            <a:r>
              <a:rPr lang="en-US" sz="1600" dirty="0" err="1" smtClean="0">
                <a:latin typeface="Century Gothic"/>
                <a:cs typeface="Century Gothic"/>
              </a:rPr>
              <a:t>Mota</a:t>
            </a:r>
            <a:r>
              <a:rPr lang="en-US" sz="1600" dirty="0" smtClean="0">
                <a:latin typeface="Century Gothic"/>
                <a:cs typeface="Century Gothic"/>
              </a:rPr>
              <a:t>, </a:t>
            </a:r>
            <a:r>
              <a:rPr lang="en-US" sz="1600" dirty="0" err="1" smtClean="0">
                <a:latin typeface="Century Gothic"/>
                <a:cs typeface="Century Gothic"/>
              </a:rPr>
              <a:t>Fernandes</a:t>
            </a:r>
            <a:r>
              <a:rPr lang="en-US" sz="1600" dirty="0" smtClean="0">
                <a:latin typeface="Century Gothic"/>
                <a:cs typeface="Century Gothic"/>
              </a:rPr>
              <a:t>, </a:t>
            </a:r>
            <a:r>
              <a:rPr lang="en-US" sz="1600" dirty="0" err="1" smtClean="0">
                <a:latin typeface="Century Gothic"/>
                <a:cs typeface="Century Gothic"/>
              </a:rPr>
              <a:t>Deslandes</a:t>
            </a:r>
            <a:r>
              <a:rPr lang="en-US" sz="1600" dirty="0" smtClean="0">
                <a:latin typeface="Century Gothic"/>
                <a:cs typeface="Century Gothic"/>
              </a:rPr>
              <a:t>, </a:t>
            </a:r>
            <a:r>
              <a:rPr lang="en-US" sz="1600" dirty="0" err="1" smtClean="0">
                <a:latin typeface="Century Gothic"/>
                <a:cs typeface="Century Gothic"/>
              </a:rPr>
              <a:t>Brockington</a:t>
            </a:r>
            <a:r>
              <a:rPr lang="en-US" sz="1600" dirty="0" smtClean="0">
                <a:latin typeface="Century Gothic"/>
                <a:cs typeface="Century Gothic"/>
              </a:rPr>
              <a:t>, </a:t>
            </a:r>
            <a:r>
              <a:rPr lang="en-US" sz="1600" dirty="0" err="1" smtClean="0">
                <a:latin typeface="Century Gothic"/>
                <a:cs typeface="Century Gothic"/>
              </a:rPr>
              <a:t>Copelli</a:t>
            </a:r>
            <a:r>
              <a:rPr lang="en-US" sz="1600" dirty="0" smtClean="0">
                <a:latin typeface="Century Gothic"/>
                <a:cs typeface="Century Gothic"/>
              </a:rPr>
              <a:t> (2017) Prospects UNESCO. doi</a:t>
            </a:r>
            <a:r>
              <a:rPr lang="en-US" sz="1600" dirty="0">
                <a:latin typeface="Century Gothic"/>
                <a:cs typeface="Century Gothic"/>
              </a:rPr>
              <a:t>:10.1007/s11125-017-9393-</a:t>
            </a:r>
            <a:r>
              <a:rPr lang="en-US" sz="1600" dirty="0" smtClean="0">
                <a:latin typeface="Century Gothic"/>
                <a:cs typeface="Century Gothic"/>
              </a:rPr>
              <a:t>x.</a:t>
            </a:r>
            <a:endParaRPr lang="en-US" sz="16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429680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el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154" y="449762"/>
            <a:ext cx="6751721" cy="44996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10196" y="5303813"/>
            <a:ext cx="7083640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atin typeface="Century Gothic"/>
                <a:cs typeface="Century Gothic"/>
              </a:rPr>
              <a:t>Physiological leveling at schools can </a:t>
            </a:r>
            <a:r>
              <a:rPr lang="en-US" sz="2400" dirty="0">
                <a:latin typeface="Century Gothic"/>
                <a:cs typeface="Century Gothic"/>
              </a:rPr>
              <a:t>help</a:t>
            </a:r>
          </a:p>
          <a:p>
            <a:pPr algn="ctr"/>
            <a:r>
              <a:rPr lang="en-US" sz="2400" dirty="0">
                <a:latin typeface="Century Gothic"/>
                <a:cs typeface="Century Gothic"/>
              </a:rPr>
              <a:t>to make the educational field more balanced</a:t>
            </a:r>
          </a:p>
          <a:p>
            <a:pPr algn="ctr"/>
            <a:r>
              <a:rPr lang="en-US" sz="2400" dirty="0">
                <a:latin typeface="Century Gothic"/>
                <a:cs typeface="Century Gothic"/>
              </a:rPr>
              <a:t>for low-income students</a:t>
            </a:r>
          </a:p>
        </p:txBody>
      </p:sp>
    </p:spTree>
    <p:extLst>
      <p:ext uri="{BB962C8B-B14F-4D97-AF65-F5344CB8AC3E}">
        <p14:creationId xmlns:p14="http://schemas.microsoft.com/office/powerpoint/2010/main" val="24133182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LOGUE_PARAISOPOLI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1263" y="3589391"/>
            <a:ext cx="4882737" cy="3268609"/>
          </a:xfrm>
          <a:prstGeom prst="rect">
            <a:avLst/>
          </a:prstGeom>
        </p:spPr>
      </p:pic>
      <p:pic>
        <p:nvPicPr>
          <p:cNvPr id="5" name="Picture 4" descr="BLOGUE_VIDIGAL_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02955"/>
            <a:ext cx="4261262" cy="2855046"/>
          </a:xfrm>
          <a:prstGeom prst="rect">
            <a:avLst/>
          </a:prstGeom>
        </p:spPr>
      </p:pic>
      <p:pic>
        <p:nvPicPr>
          <p:cNvPr id="7" name="Picture 6" descr="favelasRio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-1"/>
            <a:ext cx="4261263" cy="4237323"/>
          </a:xfrm>
          <a:prstGeom prst="rect">
            <a:avLst/>
          </a:prstGeom>
        </p:spPr>
      </p:pic>
      <p:pic>
        <p:nvPicPr>
          <p:cNvPr id="8" name="Picture 7" descr="barracas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1264" y="0"/>
            <a:ext cx="4882736" cy="3662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627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verty lin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330" y="0"/>
            <a:ext cx="98469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94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EA Farm (1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266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565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7" name="Picture 7" descr="capes-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606" y="108235"/>
            <a:ext cx="1265238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9508" name="Picture 11" descr="Logo_cnpq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394" y="277131"/>
            <a:ext cx="1718819" cy="7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9509" name="Picture 1" descr="ICe Todo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1196975"/>
            <a:ext cx="9288463" cy="619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-120436" y="-10764"/>
            <a:ext cx="2772390" cy="1203422"/>
            <a:chOff x="-31536" y="-10764"/>
            <a:chExt cx="2772390" cy="1203422"/>
          </a:xfrm>
        </p:grpSpPr>
        <p:pic>
          <p:nvPicPr>
            <p:cNvPr id="149510" name="Picture 2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8835" y="635917"/>
              <a:ext cx="2759689" cy="5567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" name="Picture 1" descr="Neuromat.jpe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536" y="-10764"/>
              <a:ext cx="2759689" cy="655426"/>
            </a:xfrm>
            <a:prstGeom prst="rect">
              <a:avLst/>
            </a:prstGeom>
          </p:spPr>
        </p:pic>
      </p:grp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8">
            <a:lum bright="18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6238" y="240817"/>
            <a:ext cx="1124224" cy="833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2855247" y="39017"/>
            <a:ext cx="1813754" cy="1143000"/>
            <a:chOff x="3098800" y="39017"/>
            <a:chExt cx="1813754" cy="1143000"/>
          </a:xfrm>
        </p:grpSpPr>
        <p:pic>
          <p:nvPicPr>
            <p:cNvPr id="3" name="Picture 2" descr="google-logo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8800" y="39017"/>
              <a:ext cx="1813754" cy="652315"/>
            </a:xfrm>
            <a:prstGeom prst="rect">
              <a:avLst/>
            </a:prstGeom>
          </p:spPr>
        </p:pic>
        <p:pic>
          <p:nvPicPr>
            <p:cNvPr id="10" name="Picture 9" descr="BI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600" y="698499"/>
              <a:ext cx="1603863" cy="4835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6843449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3668" y="469458"/>
            <a:ext cx="7761474" cy="128314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400" dirty="0" smtClean="0">
                <a:latin typeface="Century Gothic"/>
                <a:cs typeface="Century Gothic"/>
              </a:rPr>
              <a:t>Everyone </a:t>
            </a:r>
            <a:r>
              <a:rPr lang="en-US" sz="2400" dirty="0">
                <a:latin typeface="Century Gothic"/>
                <a:cs typeface="Century Gothic"/>
              </a:rPr>
              <a:t>agrees that the </a:t>
            </a:r>
            <a:r>
              <a:rPr lang="en-US" sz="2400" dirty="0" smtClean="0">
                <a:latin typeface="Century Gothic"/>
                <a:cs typeface="Century Gothic"/>
              </a:rPr>
              <a:t>solution</a:t>
            </a:r>
          </a:p>
          <a:p>
            <a:pPr marL="0" indent="0" algn="ctr">
              <a:buNone/>
            </a:pPr>
            <a:r>
              <a:rPr lang="en-US" sz="2400" dirty="0" smtClean="0">
                <a:latin typeface="Century Gothic"/>
                <a:cs typeface="Century Gothic"/>
              </a:rPr>
              <a:t>must </a:t>
            </a:r>
            <a:r>
              <a:rPr lang="en-US" sz="2400" dirty="0">
                <a:latin typeface="Century Gothic"/>
                <a:cs typeface="Century Gothic"/>
              </a:rPr>
              <a:t>come from the school</a:t>
            </a:r>
            <a:r>
              <a:rPr lang="en-US" sz="2400" dirty="0" smtClean="0">
                <a:latin typeface="Century Gothic"/>
                <a:cs typeface="Century Gothic"/>
              </a:rPr>
              <a:t>,</a:t>
            </a:r>
          </a:p>
          <a:p>
            <a:pPr marL="0" indent="0" algn="ctr">
              <a:buNone/>
            </a:pPr>
            <a:r>
              <a:rPr lang="en-US" sz="2400" dirty="0" smtClean="0">
                <a:latin typeface="Century Gothic"/>
                <a:cs typeface="Century Gothic"/>
              </a:rPr>
              <a:t>but </a:t>
            </a:r>
            <a:r>
              <a:rPr lang="en-US" sz="2400" dirty="0">
                <a:latin typeface="Century Gothic"/>
                <a:cs typeface="Century Gothic"/>
              </a:rPr>
              <a:t>how to reach a really effective school?</a:t>
            </a:r>
            <a:endParaRPr lang="en-US" sz="2400" dirty="0" smtClean="0">
              <a:latin typeface="Century Gothic"/>
              <a:cs typeface="Century Gothic"/>
            </a:endParaRPr>
          </a:p>
        </p:txBody>
      </p:sp>
      <p:pic>
        <p:nvPicPr>
          <p:cNvPr id="2" name="Picture 1" descr="escola-desenho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2000" contrast="7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104" y="2438996"/>
            <a:ext cx="5080000" cy="31369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52800" y="3136900"/>
            <a:ext cx="102599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Century Gothic"/>
                <a:cs typeface="Century Gothic"/>
              </a:rPr>
              <a:t>School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42425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ogo injusto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20"/>
          <a:stretch/>
        </p:blipFill>
        <p:spPr>
          <a:xfrm>
            <a:off x="548221" y="1536688"/>
            <a:ext cx="8043333" cy="46486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08948" y="298110"/>
            <a:ext cx="652612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Century Gothic"/>
                <a:cs typeface="Century Gothic"/>
              </a:rPr>
              <a:t>In the game of education</a:t>
            </a:r>
            <a:r>
              <a:rPr lang="en-US" sz="2800" dirty="0" smtClean="0">
                <a:latin typeface="Century Gothic"/>
                <a:cs typeface="Century Gothic"/>
              </a:rPr>
              <a:t>,</a:t>
            </a:r>
          </a:p>
          <a:p>
            <a:pPr algn="ctr"/>
            <a:r>
              <a:rPr lang="en-US" sz="2800" dirty="0" smtClean="0">
                <a:latin typeface="Century Gothic"/>
                <a:cs typeface="Century Gothic"/>
              </a:rPr>
              <a:t>the </a:t>
            </a:r>
            <a:r>
              <a:rPr lang="en-US" sz="2800" dirty="0">
                <a:latin typeface="Century Gothic"/>
                <a:cs typeface="Century Gothic"/>
              </a:rPr>
              <a:t>court is neither fair nor balanced</a:t>
            </a:r>
            <a:endParaRPr lang="es-ES_tradnl" sz="28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116632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4501" y="282492"/>
            <a:ext cx="8254999" cy="107721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Century Gothic"/>
                <a:cs typeface="Century Gothic"/>
              </a:rPr>
              <a:t>In </a:t>
            </a:r>
            <a:r>
              <a:rPr lang="en-US" sz="3200" dirty="0" smtClean="0">
                <a:latin typeface="Century Gothic"/>
                <a:cs typeface="Century Gothic"/>
              </a:rPr>
              <a:t>Poverty</a:t>
            </a:r>
            <a:r>
              <a:rPr lang="en-US" sz="3200" dirty="0" smtClean="0">
                <a:latin typeface="Century Gothic"/>
                <a:cs typeface="Century Gothic"/>
              </a:rPr>
              <a:t>,</a:t>
            </a:r>
          </a:p>
          <a:p>
            <a:pPr algn="ctr"/>
            <a:r>
              <a:rPr lang="en-US" sz="3200" dirty="0" smtClean="0">
                <a:latin typeface="Century Gothic"/>
                <a:cs typeface="Century Gothic"/>
              </a:rPr>
              <a:t>Biology overcomes Psychology</a:t>
            </a:r>
            <a:r>
              <a:rPr lang="en-US" sz="3200" dirty="0" smtClean="0">
                <a:latin typeface="Century Gothic"/>
                <a:cs typeface="Century Gothic"/>
              </a:rPr>
              <a:t>!</a:t>
            </a:r>
            <a:endParaRPr lang="en-US" sz="3200" dirty="0">
              <a:latin typeface="Century Gothic"/>
              <a:cs typeface="Century Gothic"/>
            </a:endParaRPr>
          </a:p>
        </p:txBody>
      </p:sp>
      <p:pic>
        <p:nvPicPr>
          <p:cNvPr id="2" name="Picture 1" descr="POVERTY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301" y="1461310"/>
            <a:ext cx="3276600" cy="2476502"/>
          </a:xfrm>
          <a:prstGeom prst="rect">
            <a:avLst/>
          </a:prstGeom>
        </p:spPr>
      </p:pic>
      <p:pic>
        <p:nvPicPr>
          <p:cNvPr id="7" name="Picture 6" descr="Leonardo-da-Vinci-Vitruvian-Ma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212" y="4068231"/>
            <a:ext cx="2250779" cy="2476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780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ree-img_new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818" y="2374900"/>
            <a:ext cx="2711393" cy="2451099"/>
          </a:xfrm>
          <a:prstGeom prst="rect">
            <a:avLst/>
          </a:prstGeom>
        </p:spPr>
      </p:pic>
      <p:pic>
        <p:nvPicPr>
          <p:cNvPr id="2" name="Picture 1" descr="apple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211" y="2548467"/>
            <a:ext cx="1847907" cy="20931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21851" y="574676"/>
            <a:ext cx="6373209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600" dirty="0" smtClean="0">
                <a:latin typeface="Century Gothic"/>
                <a:cs typeface="Century Gothic"/>
              </a:rPr>
              <a:t>Nutrition as ”low hanging fruit”</a:t>
            </a:r>
          </a:p>
          <a:p>
            <a:pPr algn="ctr"/>
            <a:r>
              <a:rPr lang="en-US" sz="2600" dirty="0" smtClean="0">
                <a:latin typeface="Century Gothic"/>
                <a:cs typeface="Century Gothic"/>
              </a:rPr>
              <a:t>to </a:t>
            </a:r>
            <a:r>
              <a:rPr lang="en-US" sz="2600" dirty="0">
                <a:latin typeface="Century Gothic"/>
                <a:cs typeface="Century Gothic"/>
              </a:rPr>
              <a:t>equalize physiological </a:t>
            </a:r>
            <a:r>
              <a:rPr lang="en-US" sz="2600" dirty="0" smtClean="0">
                <a:latin typeface="Century Gothic"/>
                <a:cs typeface="Century Gothic"/>
              </a:rPr>
              <a:t>opportunities</a:t>
            </a:r>
            <a:endParaRPr lang="en-US" sz="26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044521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8586" y="6437866"/>
            <a:ext cx="29953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 smtClean="0">
                <a:latin typeface="Century Gothic"/>
                <a:cs typeface="Century Gothic"/>
              </a:rPr>
              <a:t>Reivich</a:t>
            </a:r>
            <a:r>
              <a:rPr lang="en-US" dirty="0" smtClean="0">
                <a:latin typeface="Century Gothic"/>
                <a:cs typeface="Century Gothic"/>
              </a:rPr>
              <a:t> </a:t>
            </a:r>
            <a:r>
              <a:rPr lang="en-US" dirty="0">
                <a:latin typeface="Century Gothic"/>
                <a:cs typeface="Century Gothic"/>
              </a:rPr>
              <a:t>&amp;</a:t>
            </a:r>
            <a:r>
              <a:rPr lang="en-US" dirty="0" smtClean="0">
                <a:latin typeface="Century Gothic"/>
                <a:cs typeface="Century Gothic"/>
              </a:rPr>
              <a:t> </a:t>
            </a:r>
            <a:r>
              <a:rPr lang="en-US" dirty="0" err="1" smtClean="0">
                <a:latin typeface="Century Gothic"/>
                <a:cs typeface="Century Gothic"/>
              </a:rPr>
              <a:t>Alavi</a:t>
            </a:r>
            <a:r>
              <a:rPr lang="en-US" dirty="0" smtClean="0">
                <a:latin typeface="Century Gothic"/>
                <a:cs typeface="Century Gothic"/>
              </a:rPr>
              <a:t> (1971)</a:t>
            </a:r>
            <a:endParaRPr lang="pt-BR" dirty="0">
              <a:latin typeface="Century Gothic"/>
              <a:cs typeface="Century Gothic"/>
            </a:endParaRPr>
          </a:p>
        </p:txBody>
      </p:sp>
      <p:pic>
        <p:nvPicPr>
          <p:cNvPr id="5" name="Picture 4" descr="Alav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8017" y="912949"/>
            <a:ext cx="4235281" cy="55249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98937" y="239621"/>
            <a:ext cx="514636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entury Gothic"/>
                <a:cs typeface="Century Gothic"/>
              </a:rPr>
              <a:t>The brain needs glucose!</a:t>
            </a:r>
            <a:endParaRPr lang="pt-BR" sz="3200" dirty="0">
              <a:latin typeface="Century Gothic"/>
              <a:cs typeface="Century Gothic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83301" y="6253200"/>
            <a:ext cx="18783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entury Gothic"/>
                <a:cs typeface="Century Gothic"/>
              </a:rPr>
              <a:t>Excretion</a:t>
            </a:r>
            <a:endParaRPr lang="en-US" sz="2400" dirty="0">
              <a:latin typeface="Century Gothic"/>
              <a:cs typeface="Century Gothic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4876803" y="5201730"/>
            <a:ext cx="1806498" cy="123613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683301" y="2169066"/>
            <a:ext cx="26590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entury Gothic"/>
                <a:cs typeface="Century Gothic"/>
              </a:rPr>
              <a:t>Consumption</a:t>
            </a:r>
            <a:endParaRPr lang="en-US" sz="2400" dirty="0">
              <a:latin typeface="Century Gothic"/>
              <a:cs typeface="Century Gothic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4876803" y="1444204"/>
            <a:ext cx="1806495" cy="96032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4876803" y="2472264"/>
            <a:ext cx="1806495" cy="103293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3940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85514" y="4956380"/>
            <a:ext cx="71689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Influence of glucose on cognitive performance in young college students. Ingestion of 50 </a:t>
            </a:r>
            <a:r>
              <a:rPr lang="en-US" sz="1400" dirty="0" err="1" smtClean="0"/>
              <a:t>g</a:t>
            </a:r>
            <a:r>
              <a:rPr lang="en-US" sz="1400" dirty="0" smtClean="0"/>
              <a:t> glucose improved immediate (IMM) and delayed (DEL) recall of items from a narrative prose passage and tended to increase performance on an attention test (Minnesota clerical number checking test). * </a:t>
            </a:r>
            <a:r>
              <a:rPr lang="en-US" sz="1400" i="1" dirty="0" smtClean="0"/>
              <a:t>P &lt; 0.01; + P &lt; 0.07; </a:t>
            </a:r>
            <a:r>
              <a:rPr lang="en-US" sz="1400" i="1" dirty="0" err="1" smtClean="0"/>
              <a:t>n</a:t>
            </a:r>
            <a:r>
              <a:rPr lang="en-US" sz="1400" i="1" dirty="0" smtClean="0"/>
              <a:t> = 18.</a:t>
            </a:r>
            <a:endParaRPr lang="pt-BR" sz="1400" dirty="0"/>
          </a:p>
        </p:txBody>
      </p:sp>
      <p:pic>
        <p:nvPicPr>
          <p:cNvPr id="5" name="Picture 4" descr="Glucose5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261" y="283505"/>
            <a:ext cx="6883160" cy="46579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59693" y="6550223"/>
            <a:ext cx="493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latin typeface="Century Gothic"/>
                <a:cs typeface="Century Gothic"/>
              </a:rPr>
              <a:t>Korol</a:t>
            </a:r>
            <a:r>
              <a:rPr lang="en-US" sz="1400" dirty="0" smtClean="0">
                <a:latin typeface="Century Gothic"/>
                <a:cs typeface="Century Gothic"/>
              </a:rPr>
              <a:t> and Gold (1998) Am. J. </a:t>
            </a:r>
            <a:r>
              <a:rPr lang="en-US" sz="1400" dirty="0" err="1" smtClean="0">
                <a:latin typeface="Century Gothic"/>
                <a:cs typeface="Century Gothic"/>
              </a:rPr>
              <a:t>Clin</a:t>
            </a:r>
            <a:r>
              <a:rPr lang="en-US" sz="1400" dirty="0" smtClean="0">
                <a:latin typeface="Century Gothic"/>
                <a:cs typeface="Century Gothic"/>
              </a:rPr>
              <a:t>. </a:t>
            </a:r>
            <a:r>
              <a:rPr lang="en-US" sz="1400" dirty="0" err="1" smtClean="0">
                <a:latin typeface="Century Gothic"/>
                <a:cs typeface="Century Gothic"/>
              </a:rPr>
              <a:t>Nutr</a:t>
            </a:r>
            <a:r>
              <a:rPr lang="en-US" sz="1400" dirty="0" smtClean="0">
                <a:latin typeface="Century Gothic"/>
                <a:cs typeface="Century Gothic"/>
              </a:rPr>
              <a:t>. 67(</a:t>
            </a:r>
            <a:r>
              <a:rPr lang="en-US" sz="1400" dirty="0">
                <a:latin typeface="Century Gothic"/>
                <a:cs typeface="Century Gothic"/>
              </a:rPr>
              <a:t>4</a:t>
            </a:r>
            <a:r>
              <a:rPr lang="en-US" sz="1400" dirty="0" smtClean="0">
                <a:latin typeface="Century Gothic"/>
                <a:cs typeface="Century Gothic"/>
              </a:rPr>
              <a:t>):764S–771S</a:t>
            </a:r>
            <a:endParaRPr lang="pt-BR" sz="14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263435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7801</TotalTime>
  <Words>865</Words>
  <Application>Microsoft Macintosh PowerPoint</Application>
  <PresentationFormat>On-screen Show (4:3)</PresentationFormat>
  <Paragraphs>136</Paragraphs>
  <Slides>32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Multi-sensory training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IINNELS-UFRN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Sidarta Ribeiro</dc:creator>
  <cp:lastModifiedBy>Sidarta Ribeiro</cp:lastModifiedBy>
  <cp:revision>558</cp:revision>
  <cp:lastPrinted>2017-03-18T16:21:21Z</cp:lastPrinted>
  <dcterms:created xsi:type="dcterms:W3CDTF">2012-03-15T13:48:24Z</dcterms:created>
  <dcterms:modified xsi:type="dcterms:W3CDTF">2019-03-24T13:29:14Z</dcterms:modified>
</cp:coreProperties>
</file>