
<file path=[Content_Types].xml><?xml version="1.0" encoding="utf-8"?>
<Types xmlns="http://schemas.openxmlformats.org/package/2006/content-types">
  <Default Extension="png" ContentType="image/png"/>
  <Default Extension="mpg" ContentType="video/mpe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Lst>
  <p:notesMasterIdLst>
    <p:notesMasterId r:id="rId30"/>
  </p:notesMasterIdLst>
  <p:sldIdLst>
    <p:sldId id="282" r:id="rId3"/>
    <p:sldId id="261" r:id="rId4"/>
    <p:sldId id="262" r:id="rId5"/>
    <p:sldId id="260" r:id="rId6"/>
    <p:sldId id="263" r:id="rId7"/>
    <p:sldId id="265" r:id="rId8"/>
    <p:sldId id="264" r:id="rId9"/>
    <p:sldId id="266" r:id="rId10"/>
    <p:sldId id="267" r:id="rId11"/>
    <p:sldId id="268" r:id="rId12"/>
    <p:sldId id="277" r:id="rId13"/>
    <p:sldId id="274" r:id="rId14"/>
    <p:sldId id="276" r:id="rId15"/>
    <p:sldId id="278" r:id="rId16"/>
    <p:sldId id="270" r:id="rId17"/>
    <p:sldId id="280" r:id="rId18"/>
    <p:sldId id="271" r:id="rId19"/>
    <p:sldId id="272" r:id="rId20"/>
    <p:sldId id="279" r:id="rId21"/>
    <p:sldId id="283" r:id="rId22"/>
    <p:sldId id="284" r:id="rId23"/>
    <p:sldId id="287" r:id="rId24"/>
    <p:sldId id="285" r:id="rId25"/>
    <p:sldId id="290" r:id="rId26"/>
    <p:sldId id="269" r:id="rId27"/>
    <p:sldId id="289" r:id="rId28"/>
    <p:sldId id="288" r:id="rId2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95C3"/>
    <a:srgbClr val="84E2A3"/>
    <a:srgbClr val="0099CC"/>
    <a:srgbClr val="FFCCCC"/>
    <a:srgbClr val="FFCCFF"/>
    <a:srgbClr val="CC0099"/>
    <a:srgbClr val="009999"/>
    <a:srgbClr val="0058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8"/>
    <p:restoredTop sz="94643"/>
  </p:normalViewPr>
  <p:slideViewPr>
    <p:cSldViewPr snapToGrid="0" snapToObjects="1">
      <p:cViewPr varScale="1">
        <p:scale>
          <a:sx n="59" d="100"/>
          <a:sy n="59" d="100"/>
        </p:scale>
        <p:origin x="1436" y="3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E1CA49-8243-E742-8487-FD79DE54B35E}" type="datetimeFigureOut">
              <a:rPr lang="fr-FR" smtClean="0"/>
              <a:t>22/03/2019</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3BF4C-0AB0-8044-9DF2-53854F6B591F}" type="slidenum">
              <a:rPr lang="fr-FR" smtClean="0"/>
              <a:t>‹#›</a:t>
            </a:fld>
            <a:endParaRPr lang="fr-FR"/>
          </a:p>
        </p:txBody>
      </p:sp>
    </p:spTree>
    <p:extLst>
      <p:ext uri="{BB962C8B-B14F-4D97-AF65-F5344CB8AC3E}">
        <p14:creationId xmlns:p14="http://schemas.microsoft.com/office/powerpoint/2010/main" val="1940127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2</a:t>
            </a:fld>
            <a:endParaRPr lang="fr-FR" dirty="0"/>
          </a:p>
        </p:txBody>
      </p:sp>
    </p:spTree>
    <p:extLst>
      <p:ext uri="{BB962C8B-B14F-4D97-AF65-F5344CB8AC3E}">
        <p14:creationId xmlns:p14="http://schemas.microsoft.com/office/powerpoint/2010/main" val="615313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11</a:t>
            </a:fld>
            <a:endParaRPr lang="fr-FR" dirty="0"/>
          </a:p>
        </p:txBody>
      </p:sp>
    </p:spTree>
    <p:extLst>
      <p:ext uri="{BB962C8B-B14F-4D97-AF65-F5344CB8AC3E}">
        <p14:creationId xmlns:p14="http://schemas.microsoft.com/office/powerpoint/2010/main" val="615313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13</a:t>
            </a:fld>
            <a:endParaRPr lang="fr-FR" dirty="0"/>
          </a:p>
        </p:txBody>
      </p:sp>
    </p:spTree>
    <p:extLst>
      <p:ext uri="{BB962C8B-B14F-4D97-AF65-F5344CB8AC3E}">
        <p14:creationId xmlns:p14="http://schemas.microsoft.com/office/powerpoint/2010/main" val="615313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14</a:t>
            </a:fld>
            <a:endParaRPr lang="fr-FR" dirty="0"/>
          </a:p>
        </p:txBody>
      </p:sp>
    </p:spTree>
    <p:extLst>
      <p:ext uri="{BB962C8B-B14F-4D97-AF65-F5344CB8AC3E}">
        <p14:creationId xmlns:p14="http://schemas.microsoft.com/office/powerpoint/2010/main" val="615313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15</a:t>
            </a:fld>
            <a:endParaRPr lang="fr-FR" dirty="0"/>
          </a:p>
        </p:txBody>
      </p:sp>
    </p:spTree>
    <p:extLst>
      <p:ext uri="{BB962C8B-B14F-4D97-AF65-F5344CB8AC3E}">
        <p14:creationId xmlns:p14="http://schemas.microsoft.com/office/powerpoint/2010/main" val="615313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16</a:t>
            </a:fld>
            <a:endParaRPr lang="fr-FR" dirty="0"/>
          </a:p>
        </p:txBody>
      </p:sp>
    </p:spTree>
    <p:extLst>
      <p:ext uri="{BB962C8B-B14F-4D97-AF65-F5344CB8AC3E}">
        <p14:creationId xmlns:p14="http://schemas.microsoft.com/office/powerpoint/2010/main" val="615313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17</a:t>
            </a:fld>
            <a:endParaRPr lang="fr-FR" dirty="0"/>
          </a:p>
        </p:txBody>
      </p:sp>
    </p:spTree>
    <p:extLst>
      <p:ext uri="{BB962C8B-B14F-4D97-AF65-F5344CB8AC3E}">
        <p14:creationId xmlns:p14="http://schemas.microsoft.com/office/powerpoint/2010/main" val="615313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18</a:t>
            </a:fld>
            <a:endParaRPr lang="fr-FR" dirty="0"/>
          </a:p>
        </p:txBody>
      </p:sp>
    </p:spTree>
    <p:extLst>
      <p:ext uri="{BB962C8B-B14F-4D97-AF65-F5344CB8AC3E}">
        <p14:creationId xmlns:p14="http://schemas.microsoft.com/office/powerpoint/2010/main" val="615313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19</a:t>
            </a:fld>
            <a:endParaRPr lang="fr-FR" dirty="0"/>
          </a:p>
        </p:txBody>
      </p:sp>
    </p:spTree>
    <p:extLst>
      <p:ext uri="{BB962C8B-B14F-4D97-AF65-F5344CB8AC3E}">
        <p14:creationId xmlns:p14="http://schemas.microsoft.com/office/powerpoint/2010/main" val="615313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21</a:t>
            </a:fld>
            <a:endParaRPr lang="fr-FR" dirty="0"/>
          </a:p>
        </p:txBody>
      </p:sp>
    </p:spTree>
    <p:extLst>
      <p:ext uri="{BB962C8B-B14F-4D97-AF65-F5344CB8AC3E}">
        <p14:creationId xmlns:p14="http://schemas.microsoft.com/office/powerpoint/2010/main" val="615313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22</a:t>
            </a:fld>
            <a:endParaRPr lang="fr-FR" dirty="0"/>
          </a:p>
        </p:txBody>
      </p:sp>
    </p:spTree>
    <p:extLst>
      <p:ext uri="{BB962C8B-B14F-4D97-AF65-F5344CB8AC3E}">
        <p14:creationId xmlns:p14="http://schemas.microsoft.com/office/powerpoint/2010/main" val="615313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3</a:t>
            </a:fld>
            <a:endParaRPr lang="fr-FR" dirty="0"/>
          </a:p>
        </p:txBody>
      </p:sp>
    </p:spTree>
    <p:extLst>
      <p:ext uri="{BB962C8B-B14F-4D97-AF65-F5344CB8AC3E}">
        <p14:creationId xmlns:p14="http://schemas.microsoft.com/office/powerpoint/2010/main" val="615313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24</a:t>
            </a:fld>
            <a:endParaRPr lang="fr-FR" dirty="0"/>
          </a:p>
        </p:txBody>
      </p:sp>
    </p:spTree>
    <p:extLst>
      <p:ext uri="{BB962C8B-B14F-4D97-AF65-F5344CB8AC3E}">
        <p14:creationId xmlns:p14="http://schemas.microsoft.com/office/powerpoint/2010/main" val="615313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25</a:t>
            </a:fld>
            <a:endParaRPr lang="fr-FR" dirty="0"/>
          </a:p>
        </p:txBody>
      </p:sp>
    </p:spTree>
    <p:extLst>
      <p:ext uri="{BB962C8B-B14F-4D97-AF65-F5344CB8AC3E}">
        <p14:creationId xmlns:p14="http://schemas.microsoft.com/office/powerpoint/2010/main" val="615313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26</a:t>
            </a:fld>
            <a:endParaRPr lang="fr-FR" dirty="0"/>
          </a:p>
        </p:txBody>
      </p:sp>
    </p:spTree>
    <p:extLst>
      <p:ext uri="{BB962C8B-B14F-4D97-AF65-F5344CB8AC3E}">
        <p14:creationId xmlns:p14="http://schemas.microsoft.com/office/powerpoint/2010/main" val="615313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4</a:t>
            </a:fld>
            <a:endParaRPr lang="fr-FR"/>
          </a:p>
        </p:txBody>
      </p:sp>
    </p:spTree>
    <p:extLst>
      <p:ext uri="{BB962C8B-B14F-4D97-AF65-F5344CB8AC3E}">
        <p14:creationId xmlns:p14="http://schemas.microsoft.com/office/powerpoint/2010/main" val="615313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p:spPr>
        <p:txBody>
          <a:bodyPr/>
          <a:lstStyle/>
          <a:p>
            <a:r>
              <a:rPr lang="en-GB" smtClean="0">
                <a:latin typeface="Arial" pitchFamily="34" charset="0"/>
              </a:rPr>
              <a:t>A baby has many more connections between neurons than adults. Brains have to be made more efficient as they learn and mature. Also, these changes do not occur evenly across the brain. Those that are latest to mature are also those later to evolve.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6</a:t>
            </a:fld>
            <a:endParaRPr lang="fr-FR" dirty="0"/>
          </a:p>
        </p:txBody>
      </p:sp>
    </p:spTree>
    <p:extLst>
      <p:ext uri="{BB962C8B-B14F-4D97-AF65-F5344CB8AC3E}">
        <p14:creationId xmlns:p14="http://schemas.microsoft.com/office/powerpoint/2010/main" val="615313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7</a:t>
            </a:fld>
            <a:endParaRPr lang="fr-FR" dirty="0"/>
          </a:p>
        </p:txBody>
      </p:sp>
    </p:spTree>
    <p:extLst>
      <p:ext uri="{BB962C8B-B14F-4D97-AF65-F5344CB8AC3E}">
        <p14:creationId xmlns:p14="http://schemas.microsoft.com/office/powerpoint/2010/main" val="615313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8</a:t>
            </a:fld>
            <a:endParaRPr lang="fr-FR" dirty="0"/>
          </a:p>
        </p:txBody>
      </p:sp>
    </p:spTree>
    <p:extLst>
      <p:ext uri="{BB962C8B-B14F-4D97-AF65-F5344CB8AC3E}">
        <p14:creationId xmlns:p14="http://schemas.microsoft.com/office/powerpoint/2010/main" val="615313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9</a:t>
            </a:fld>
            <a:endParaRPr lang="fr-FR" dirty="0"/>
          </a:p>
        </p:txBody>
      </p:sp>
    </p:spTree>
    <p:extLst>
      <p:ext uri="{BB962C8B-B14F-4D97-AF65-F5344CB8AC3E}">
        <p14:creationId xmlns:p14="http://schemas.microsoft.com/office/powerpoint/2010/main" val="615313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B73BF4C-0AB0-8044-9DF2-53854F6B591F}" type="slidenum">
              <a:rPr lang="fr-FR" smtClean="0"/>
              <a:t>10</a:t>
            </a:fld>
            <a:endParaRPr lang="fr-FR" dirty="0"/>
          </a:p>
        </p:txBody>
      </p:sp>
    </p:spTree>
    <p:extLst>
      <p:ext uri="{BB962C8B-B14F-4D97-AF65-F5344CB8AC3E}">
        <p14:creationId xmlns:p14="http://schemas.microsoft.com/office/powerpoint/2010/main" val="615313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B373F79-4DAC-8C47-A649-DC9DB7D60C0F}" type="datetimeFigureOut">
              <a:rPr lang="fr-FR" smtClean="0"/>
              <a:t>22/03/2019</a:t>
            </a:fld>
            <a:endParaRPr lang="fr-F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fr-F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D8D8919-9A34-974B-9F24-221CEE11233F}" type="slidenum">
              <a:rPr lang="fr-FR" smtClean="0"/>
              <a:t>‹#›</a:t>
            </a:fld>
            <a:endParaRPr lang="fr-FR"/>
          </a:p>
        </p:txBody>
      </p:sp>
    </p:spTree>
    <p:extLst>
      <p:ext uri="{BB962C8B-B14F-4D97-AF65-F5344CB8AC3E}">
        <p14:creationId xmlns:p14="http://schemas.microsoft.com/office/powerpoint/2010/main" val="1936674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B373F79-4DAC-8C47-A649-DC9DB7D60C0F}" type="datetimeFigureOut">
              <a:rPr lang="fr-FR" smtClean="0"/>
              <a:t>22/03/2019</a:t>
            </a:fld>
            <a:endParaRPr lang="fr-F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fr-F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D8D8919-9A34-974B-9F24-221CEE11233F}" type="slidenum">
              <a:rPr lang="fr-FR" smtClean="0"/>
              <a:t>‹#›</a:t>
            </a:fld>
            <a:endParaRPr lang="fr-FR"/>
          </a:p>
        </p:txBody>
      </p:sp>
    </p:spTree>
    <p:extLst>
      <p:ext uri="{BB962C8B-B14F-4D97-AF65-F5344CB8AC3E}">
        <p14:creationId xmlns:p14="http://schemas.microsoft.com/office/powerpoint/2010/main" val="1387631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B373F79-4DAC-8C47-A649-DC9DB7D60C0F}" type="datetimeFigureOut">
              <a:rPr lang="fr-FR" smtClean="0"/>
              <a:t>22/03/2019</a:t>
            </a:fld>
            <a:endParaRPr lang="fr-F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fr-F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D8D8919-9A34-974B-9F24-221CEE11233F}" type="slidenum">
              <a:rPr lang="fr-FR" smtClean="0"/>
              <a:t>‹#›</a:t>
            </a:fld>
            <a:endParaRPr lang="fr-FR"/>
          </a:p>
        </p:txBody>
      </p:sp>
    </p:spTree>
    <p:extLst>
      <p:ext uri="{BB962C8B-B14F-4D97-AF65-F5344CB8AC3E}">
        <p14:creationId xmlns:p14="http://schemas.microsoft.com/office/powerpoint/2010/main" val="2142858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30200" y="908050"/>
            <a:ext cx="848995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sldNum" sz="quarter" idx="10"/>
          </p:nvPr>
        </p:nvSpPr>
        <p:spPr>
          <a:ln/>
        </p:spPr>
        <p:txBody>
          <a:bodyPr/>
          <a:lstStyle>
            <a:lvl1pPr>
              <a:defRPr/>
            </a:lvl1pPr>
          </a:lstStyle>
          <a:p>
            <a:pPr>
              <a:defRPr/>
            </a:pPr>
            <a:fld id="{45FF87D6-D2C2-442E-BA33-B142277B760A}" type="slidenum">
              <a:rPr lang="en-US"/>
              <a:pPr>
                <a:defRPr/>
              </a:pPr>
              <a:t>‹#›</a:t>
            </a:fld>
            <a:endParaRPr lang="en-US"/>
          </a:p>
        </p:txBody>
      </p:sp>
    </p:spTree>
    <p:extLst>
      <p:ext uri="{BB962C8B-B14F-4D97-AF65-F5344CB8AC3E}">
        <p14:creationId xmlns:p14="http://schemas.microsoft.com/office/powerpoint/2010/main" val="4200461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MidBlue1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323850" y="1484313"/>
            <a:ext cx="8496300" cy="1368425"/>
          </a:xfrm>
        </p:spPr>
        <p:txBody>
          <a:bodyPr/>
          <a:lstStyle>
            <a:lvl1pPr>
              <a:defRPr/>
            </a:lvl1pPr>
          </a:lstStyle>
          <a:p>
            <a:pPr lvl="0"/>
            <a:r>
              <a:rPr lang="en-US" noProof="0" smtClean="0"/>
              <a:t>Click to edit Master title style</a:t>
            </a:r>
          </a:p>
        </p:txBody>
      </p:sp>
      <p:sp>
        <p:nvSpPr>
          <p:cNvPr id="5123" name="Rectangle 3"/>
          <p:cNvSpPr>
            <a:spLocks noGrp="1" noChangeArrowheads="1"/>
          </p:cNvSpPr>
          <p:nvPr>
            <p:ph type="subTitle" idx="1"/>
          </p:nvPr>
        </p:nvSpPr>
        <p:spPr>
          <a:xfrm>
            <a:off x="323850" y="3068638"/>
            <a:ext cx="8496300" cy="3097212"/>
          </a:xfrm>
        </p:spPr>
        <p:txBody>
          <a:bodyPr/>
          <a:lstStyle>
            <a:lvl1pPr marL="0" indent="0">
              <a:buFontTx/>
              <a:buNone/>
              <a:defRPr/>
            </a:lvl1pPr>
          </a:lstStyle>
          <a:p>
            <a:pPr lvl="0"/>
            <a:r>
              <a:rPr lang="en-US" noProof="0" smtClean="0"/>
              <a:t>Click to edit Master subtitle style</a:t>
            </a:r>
          </a:p>
        </p:txBody>
      </p:sp>
      <p:sp>
        <p:nvSpPr>
          <p:cNvPr id="5" name="Footer Placeholder 4"/>
          <p:cNvSpPr>
            <a:spLocks noGrp="1" noChangeArrowheads="1"/>
          </p:cNvSpPr>
          <p:nvPr>
            <p:ph type="ftr" sz="quarter" idx="10"/>
          </p:nvPr>
        </p:nvSpPr>
        <p:spPr bwMode="auto">
          <a:xfrm>
            <a:off x="323850" y="6245225"/>
            <a:ext cx="84963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prstClr val="black"/>
              </a:solidFill>
            </a:endParaRPr>
          </a:p>
        </p:txBody>
      </p:sp>
    </p:spTree>
    <p:extLst>
      <p:ext uri="{BB962C8B-B14F-4D97-AF65-F5344CB8AC3E}">
        <p14:creationId xmlns:p14="http://schemas.microsoft.com/office/powerpoint/2010/main" val="1705816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sldNum" sz="quarter" idx="10"/>
          </p:nvPr>
        </p:nvSpPr>
        <p:spPr>
          <a:ln/>
        </p:spPr>
        <p:txBody>
          <a:bodyPr/>
          <a:lstStyle>
            <a:lvl1pPr>
              <a:defRPr/>
            </a:lvl1pPr>
          </a:lstStyle>
          <a:p>
            <a:pPr>
              <a:defRPr/>
            </a:pPr>
            <a:fld id="{C2574843-A62C-4373-A637-1A7DF957B1D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111003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9D56A427-1C5A-4ABA-A272-4945DDF0101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290016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sldNum" sz="quarter" idx="10"/>
          </p:nvPr>
        </p:nvSpPr>
        <p:spPr>
          <a:ln/>
        </p:spPr>
        <p:txBody>
          <a:bodyPr/>
          <a:lstStyle>
            <a:lvl1pPr>
              <a:defRPr/>
            </a:lvl1pPr>
          </a:lstStyle>
          <a:p>
            <a:pPr>
              <a:defRPr/>
            </a:pPr>
            <a:fld id="{CCC6E436-D530-4CF5-9080-24C80441DC4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04611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sldNum" sz="quarter" idx="10"/>
          </p:nvPr>
        </p:nvSpPr>
        <p:spPr>
          <a:ln/>
        </p:spPr>
        <p:txBody>
          <a:bodyPr/>
          <a:lstStyle>
            <a:lvl1pPr>
              <a:defRPr/>
            </a:lvl1pPr>
          </a:lstStyle>
          <a:p>
            <a:pPr>
              <a:defRPr/>
            </a:pPr>
            <a:fld id="{65EAC786-04FC-4758-9FC1-F9192911117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875722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sldNum" sz="quarter" idx="10"/>
          </p:nvPr>
        </p:nvSpPr>
        <p:spPr>
          <a:ln/>
        </p:spPr>
        <p:txBody>
          <a:bodyPr/>
          <a:lstStyle>
            <a:lvl1pPr>
              <a:defRPr/>
            </a:lvl1pPr>
          </a:lstStyle>
          <a:p>
            <a:pPr>
              <a:defRPr/>
            </a:pPr>
            <a:fld id="{9B44633A-C8CD-4704-9201-0B6F1D9DD27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84341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BDCCCF10-3DE0-4459-9D6C-19F720518AC2}"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16352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fr-FR"/>
              <a:t>Modifiez le style du titre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B373F79-4DAC-8C47-A649-DC9DB7D60C0F}" type="datetimeFigureOut">
              <a:rPr lang="fr-FR" smtClean="0"/>
              <a:t>22/03/2019</a:t>
            </a:fld>
            <a:endParaRPr lang="fr-F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fr-F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D8D8919-9A34-974B-9F24-221CEE11233F}" type="slidenum">
              <a:rPr lang="fr-FR" smtClean="0"/>
              <a:t>‹#›</a:t>
            </a:fld>
            <a:endParaRPr lang="fr-FR"/>
          </a:p>
        </p:txBody>
      </p:sp>
    </p:spTree>
    <p:extLst>
      <p:ext uri="{BB962C8B-B14F-4D97-AF65-F5344CB8AC3E}">
        <p14:creationId xmlns:p14="http://schemas.microsoft.com/office/powerpoint/2010/main" val="4671655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01E600DA-D0DA-4AFE-A269-38D26A6CB73E}"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447775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1AB955C1-5BE9-4123-BDF6-0B38F2BC0BD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577303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sldNum" sz="quarter" idx="10"/>
          </p:nvPr>
        </p:nvSpPr>
        <p:spPr>
          <a:ln/>
        </p:spPr>
        <p:txBody>
          <a:bodyPr/>
          <a:lstStyle>
            <a:lvl1pPr>
              <a:defRPr/>
            </a:lvl1pPr>
          </a:lstStyle>
          <a:p>
            <a:pPr>
              <a:defRPr/>
            </a:pPr>
            <a:fld id="{5D7FCF8A-5DB5-4FAE-BF3D-7E7506715E2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9057122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908050"/>
            <a:ext cx="2122487" cy="52578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30200" y="908050"/>
            <a:ext cx="6215063"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sldNum" sz="quarter" idx="10"/>
          </p:nvPr>
        </p:nvSpPr>
        <p:spPr>
          <a:ln/>
        </p:spPr>
        <p:txBody>
          <a:bodyPr/>
          <a:lstStyle>
            <a:lvl1pPr>
              <a:defRPr/>
            </a:lvl1pPr>
          </a:lstStyle>
          <a:p>
            <a:pPr>
              <a:defRPr/>
            </a:pPr>
            <a:fld id="{24F87BEC-ACA9-42BA-BEA1-173763FCB61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080120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30200" y="908050"/>
            <a:ext cx="8489950" cy="1296988"/>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330200" y="2708275"/>
            <a:ext cx="4168775" cy="345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51375" y="2708275"/>
            <a:ext cx="4168775" cy="1652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51375" y="4513263"/>
            <a:ext cx="4168775" cy="16525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sldNum" sz="quarter" idx="10"/>
          </p:nvPr>
        </p:nvSpPr>
        <p:spPr>
          <a:ln/>
        </p:spPr>
        <p:txBody>
          <a:bodyPr/>
          <a:lstStyle>
            <a:lvl1pPr>
              <a:defRPr/>
            </a:lvl1pPr>
          </a:lstStyle>
          <a:p>
            <a:pPr>
              <a:defRPr/>
            </a:pPr>
            <a:fld id="{E3DB6F35-C1F8-42A2-AF65-76D956A08E82}"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5271389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30200" y="908050"/>
            <a:ext cx="848995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sldNum" sz="quarter" idx="10"/>
          </p:nvPr>
        </p:nvSpPr>
        <p:spPr>
          <a:ln/>
        </p:spPr>
        <p:txBody>
          <a:bodyPr/>
          <a:lstStyle>
            <a:lvl1pPr>
              <a:defRPr/>
            </a:lvl1pPr>
          </a:lstStyle>
          <a:p>
            <a:pPr>
              <a:defRPr/>
            </a:pPr>
            <a:fld id="{45FF87D6-D2C2-442E-BA33-B142277B760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036426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30200" y="908050"/>
            <a:ext cx="8489950" cy="129698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330200" y="2708275"/>
            <a:ext cx="4168775" cy="345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51375" y="2708275"/>
            <a:ext cx="4168775" cy="1652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51375" y="4513263"/>
            <a:ext cx="4168775" cy="16525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sldNum" sz="quarter" idx="10"/>
          </p:nvPr>
        </p:nvSpPr>
        <p:spPr>
          <a:ln/>
        </p:spPr>
        <p:txBody>
          <a:bodyPr/>
          <a:lstStyle>
            <a:lvl1pPr>
              <a:defRPr/>
            </a:lvl1pPr>
          </a:lstStyle>
          <a:p>
            <a:pPr>
              <a:defRPr/>
            </a:pPr>
            <a:fld id="{55D7F0ED-C05A-4B59-A29D-36581BA3C470}"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130023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B373F79-4DAC-8C47-A649-DC9DB7D60C0F}" type="datetimeFigureOut">
              <a:rPr lang="fr-FR" smtClean="0"/>
              <a:t>22/03/2019</a:t>
            </a:fld>
            <a:endParaRPr lang="fr-F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fr-F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D8D8919-9A34-974B-9F24-221CEE11233F}" type="slidenum">
              <a:rPr lang="fr-FR" smtClean="0"/>
              <a:t>‹#›</a:t>
            </a:fld>
            <a:endParaRPr lang="fr-FR"/>
          </a:p>
        </p:txBody>
      </p:sp>
    </p:spTree>
    <p:extLst>
      <p:ext uri="{BB962C8B-B14F-4D97-AF65-F5344CB8AC3E}">
        <p14:creationId xmlns:p14="http://schemas.microsoft.com/office/powerpoint/2010/main" val="539743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BB373F79-4DAC-8C47-A649-DC9DB7D60C0F}" type="datetimeFigureOut">
              <a:rPr lang="fr-FR" smtClean="0"/>
              <a:t>22/03/2019</a:t>
            </a:fld>
            <a:endParaRPr lang="fr-F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fr-F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FD8D8919-9A34-974B-9F24-221CEE11233F}" type="slidenum">
              <a:rPr lang="fr-FR" smtClean="0"/>
              <a:t>‹#›</a:t>
            </a:fld>
            <a:endParaRPr lang="fr-FR"/>
          </a:p>
        </p:txBody>
      </p:sp>
    </p:spTree>
    <p:extLst>
      <p:ext uri="{BB962C8B-B14F-4D97-AF65-F5344CB8AC3E}">
        <p14:creationId xmlns:p14="http://schemas.microsoft.com/office/powerpoint/2010/main" val="3001597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BB373F79-4DAC-8C47-A649-DC9DB7D60C0F}" type="datetimeFigureOut">
              <a:rPr lang="fr-FR" smtClean="0"/>
              <a:t>22/03/2019</a:t>
            </a:fld>
            <a:endParaRPr lang="fr-F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fr-F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FD8D8919-9A34-974B-9F24-221CEE11233F}" type="slidenum">
              <a:rPr lang="fr-FR" smtClean="0"/>
              <a:t>‹#›</a:t>
            </a:fld>
            <a:endParaRPr lang="fr-FR"/>
          </a:p>
        </p:txBody>
      </p:sp>
    </p:spTree>
    <p:extLst>
      <p:ext uri="{BB962C8B-B14F-4D97-AF65-F5344CB8AC3E}">
        <p14:creationId xmlns:p14="http://schemas.microsoft.com/office/powerpoint/2010/main" val="815328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fr-FR"/>
              <a:t>Modifiez le style du titre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BB373F79-4DAC-8C47-A649-DC9DB7D60C0F}" type="datetimeFigureOut">
              <a:rPr lang="fr-FR" smtClean="0"/>
              <a:t>22/03/2019</a:t>
            </a:fld>
            <a:endParaRPr lang="fr-F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fr-F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FD8D8919-9A34-974B-9F24-221CEE11233F}" type="slidenum">
              <a:rPr lang="fr-FR" smtClean="0"/>
              <a:t>‹#›</a:t>
            </a:fld>
            <a:endParaRPr lang="fr-FR"/>
          </a:p>
        </p:txBody>
      </p:sp>
    </p:spTree>
    <p:extLst>
      <p:ext uri="{BB962C8B-B14F-4D97-AF65-F5344CB8AC3E}">
        <p14:creationId xmlns:p14="http://schemas.microsoft.com/office/powerpoint/2010/main" val="2170002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BB373F79-4DAC-8C47-A649-DC9DB7D60C0F}" type="datetimeFigureOut">
              <a:rPr lang="fr-FR" smtClean="0"/>
              <a:t>22/03/2019</a:t>
            </a:fld>
            <a:endParaRPr lang="fr-F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fr-FR"/>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FD8D8919-9A34-974B-9F24-221CEE11233F}" type="slidenum">
              <a:rPr lang="fr-FR" smtClean="0"/>
              <a:t>‹#›</a:t>
            </a:fld>
            <a:endParaRPr lang="fr-FR"/>
          </a:p>
        </p:txBody>
      </p:sp>
    </p:spTree>
    <p:extLst>
      <p:ext uri="{BB962C8B-B14F-4D97-AF65-F5344CB8AC3E}">
        <p14:creationId xmlns:p14="http://schemas.microsoft.com/office/powerpoint/2010/main" val="744436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BB373F79-4DAC-8C47-A649-DC9DB7D60C0F}" type="datetimeFigureOut">
              <a:rPr lang="fr-FR" smtClean="0"/>
              <a:t>22/03/2019</a:t>
            </a:fld>
            <a:endParaRPr lang="fr-F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fr-F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FD8D8919-9A34-974B-9F24-221CEE11233F}" type="slidenum">
              <a:rPr lang="fr-FR" smtClean="0"/>
              <a:t>‹#›</a:t>
            </a:fld>
            <a:endParaRPr lang="fr-FR"/>
          </a:p>
        </p:txBody>
      </p:sp>
    </p:spTree>
    <p:extLst>
      <p:ext uri="{BB962C8B-B14F-4D97-AF65-F5344CB8AC3E}">
        <p14:creationId xmlns:p14="http://schemas.microsoft.com/office/powerpoint/2010/main" val="3350743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BB373F79-4DAC-8C47-A649-DC9DB7D60C0F}" type="datetimeFigureOut">
              <a:rPr lang="fr-FR" smtClean="0"/>
              <a:t>22/03/2019</a:t>
            </a:fld>
            <a:endParaRPr lang="fr-F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fr-F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FD8D8919-9A34-974B-9F24-221CEE11233F}" type="slidenum">
              <a:rPr lang="fr-FR" smtClean="0"/>
              <a:t>‹#›</a:t>
            </a:fld>
            <a:endParaRPr lang="fr-FR"/>
          </a:p>
        </p:txBody>
      </p:sp>
    </p:spTree>
    <p:extLst>
      <p:ext uri="{BB962C8B-B14F-4D97-AF65-F5344CB8AC3E}">
        <p14:creationId xmlns:p14="http://schemas.microsoft.com/office/powerpoint/2010/main" val="3046888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373F79-4DAC-8C47-A649-DC9DB7D60C0F}" type="datetimeFigureOut">
              <a:rPr lang="fr-FR" smtClean="0"/>
              <a:t>22/03/2019</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8D8919-9A34-974B-9F24-221CEE11233F}" type="slidenum">
              <a:rPr lang="fr-FR" smtClean="0"/>
              <a:t>‹#›</a:t>
            </a:fld>
            <a:endParaRPr lang="fr-FR"/>
          </a:p>
        </p:txBody>
      </p:sp>
    </p:spTree>
    <p:extLst>
      <p:ext uri="{BB962C8B-B14F-4D97-AF65-F5344CB8AC3E}">
        <p14:creationId xmlns:p14="http://schemas.microsoft.com/office/powerpoint/2010/main" val="37511347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30200" y="908050"/>
            <a:ext cx="8489950"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30200" y="2708275"/>
            <a:ext cx="8489950" cy="345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4100" name="Rectangle 4"/>
          <p:cNvSpPr>
            <a:spLocks noGrp="1" noChangeArrowheads="1"/>
          </p:cNvSpPr>
          <p:nvPr>
            <p:ph type="sldNum" sz="quarter" idx="4"/>
          </p:nvPr>
        </p:nvSpPr>
        <p:spPr bwMode="auto">
          <a:xfrm>
            <a:off x="7812088" y="6337300"/>
            <a:ext cx="100806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647E18F0-69AB-4D72-884A-3886B19F83D7}" type="slidenum">
              <a:rPr lang="en-US">
                <a:solidFill>
                  <a:prstClr val="black"/>
                </a:solidFill>
              </a:rPr>
              <a:pPr fontAlgn="base">
                <a:spcBef>
                  <a:spcPct val="0"/>
                </a:spcBef>
                <a:spcAft>
                  <a:spcPct val="0"/>
                </a:spcAft>
                <a:defRPr/>
              </a:pPr>
              <a:t>‹#›</a:t>
            </a:fld>
            <a:endParaRPr lang="en-US">
              <a:solidFill>
                <a:prstClr val="black"/>
              </a:solidFill>
            </a:endParaRPr>
          </a:p>
        </p:txBody>
      </p:sp>
      <p:pic>
        <p:nvPicPr>
          <p:cNvPr id="1029" name="Picture 5" descr="MidBlue9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331871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Calibri" pitchFamily="34" charset="0"/>
        </a:defRPr>
      </a:lvl2pPr>
      <a:lvl3pPr algn="l" rtl="0" eaLnBrk="0" fontAlgn="base" hangingPunct="0">
        <a:spcBef>
          <a:spcPct val="0"/>
        </a:spcBef>
        <a:spcAft>
          <a:spcPct val="0"/>
        </a:spcAft>
        <a:defRPr sz="3000" b="1">
          <a:solidFill>
            <a:schemeClr val="tx2"/>
          </a:solidFill>
          <a:latin typeface="Calibri" pitchFamily="34" charset="0"/>
        </a:defRPr>
      </a:lvl3pPr>
      <a:lvl4pPr algn="l" rtl="0" eaLnBrk="0" fontAlgn="base" hangingPunct="0">
        <a:spcBef>
          <a:spcPct val="0"/>
        </a:spcBef>
        <a:spcAft>
          <a:spcPct val="0"/>
        </a:spcAft>
        <a:defRPr sz="3000" b="1">
          <a:solidFill>
            <a:schemeClr val="tx2"/>
          </a:solidFill>
          <a:latin typeface="Calibri" pitchFamily="34" charset="0"/>
        </a:defRPr>
      </a:lvl4pPr>
      <a:lvl5pPr algn="l" rtl="0" eaLnBrk="0" fontAlgn="base" hangingPunct="0">
        <a:spcBef>
          <a:spcPct val="0"/>
        </a:spcBef>
        <a:spcAft>
          <a:spcPct val="0"/>
        </a:spcAft>
        <a:defRPr sz="3000" b="1">
          <a:solidFill>
            <a:schemeClr val="tx2"/>
          </a:solidFill>
          <a:latin typeface="Calibri" pitchFamily="34"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6.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29.gif"/></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6.pn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6.pn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5.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35.png"/><Relationship Id="rId4" Type="http://schemas.openxmlformats.org/officeDocument/2006/relationships/image" Target="../media/image4.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6.pn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6.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42.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png"/><Relationship Id="rId7"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6.pn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png"/><Relationship Id="rId7" Type="http://schemas.openxmlformats.org/officeDocument/2006/relationships/hyperlink" Target="https://www.youtube.com/watch?list=PL933iMM6fGYKtb5lB8imtdEsaoRX7Emci&amp;time_continue=2&amp;v=e0keo-CJPPU"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6.pn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developingchild.harvard.edu/" TargetMode="External"/><Relationship Id="rId5" Type="http://schemas.openxmlformats.org/officeDocument/2006/relationships/image" Target="../media/image48.emf"/><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png"/><Relationship Id="rId7"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6.png"/><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2" Type="http://schemas.openxmlformats.org/officeDocument/2006/relationships/hyperlink" Target="https://tinyurl.com/yd7apblo"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5.jpe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6.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4.pn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4.png"/><Relationship Id="rId7" Type="http://schemas.openxmlformats.org/officeDocument/2006/relationships/image" Target="../media/image23.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6.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B32B2B1-DFC3-F34C-BB63-AD94E89316AE}"/>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0756871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id="{1899A044-F0C0-9B47-BC58-74AED0EDE939}"/>
              </a:ext>
            </a:extLst>
          </p:cNvPr>
          <p:cNvSpPr txBox="1">
            <a:spLocks/>
          </p:cNvSpPr>
          <p:nvPr/>
        </p:nvSpPr>
        <p:spPr>
          <a:xfrm>
            <a:off x="349387" y="1073217"/>
            <a:ext cx="5161076"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Font typeface="Arial"/>
              <a:buNone/>
            </a:pPr>
            <a:r>
              <a:rPr lang="fr-FR" sz="1800" cap="none" dirty="0" smtClean="0">
                <a:solidFill>
                  <a:srgbClr val="00587E"/>
                </a:solidFill>
                <a:latin typeface="Arial" panose="020B0604020202020204" pitchFamily="34" charset="0"/>
                <a:cs typeface="Arial" panose="020B0604020202020204" pitchFamily="34" charset="0"/>
              </a:rPr>
              <a:t>2. COGNITION SOCIALE</a:t>
            </a:r>
          </a:p>
          <a:p>
            <a:pPr marL="0" indent="0">
              <a:spcBef>
                <a:spcPts val="1200"/>
              </a:spcBef>
              <a:buFont typeface="Arial"/>
              <a:buNone/>
            </a:pPr>
            <a:endParaRPr lang="en-GB" sz="1800" b="0" cap="none" dirty="0" smtClean="0">
              <a:latin typeface="Arial" panose="020B0604020202020204" pitchFamily="34" charset="0"/>
              <a:cs typeface="Arial" panose="020B0604020202020204" pitchFamily="34" charset="0"/>
            </a:endParaRPr>
          </a:p>
          <a:p>
            <a:pPr marL="0" indent="0">
              <a:spcBef>
                <a:spcPts val="1200"/>
              </a:spcBef>
              <a:buNone/>
            </a:pPr>
            <a:r>
              <a:rPr lang="fr-FR" sz="2000" b="0" cap="none" dirty="0" smtClean="0">
                <a:latin typeface="Arial" panose="020B0604020202020204" pitchFamily="34" charset="0"/>
                <a:cs typeface="Arial" panose="020B0604020202020204" pitchFamily="34" charset="0"/>
              </a:rPr>
              <a:t>L'ensemble </a:t>
            </a:r>
            <a:r>
              <a:rPr lang="fr-FR" sz="2000" b="0" cap="none" dirty="0">
                <a:latin typeface="Arial" panose="020B0604020202020204" pitchFamily="34" charset="0"/>
                <a:cs typeface="Arial" panose="020B0604020202020204" pitchFamily="34" charset="0"/>
              </a:rPr>
              <a:t>des processus cognitifs </a:t>
            </a:r>
            <a:r>
              <a:rPr lang="fr-FR" sz="2000" b="0" cap="none" dirty="0" smtClean="0">
                <a:latin typeface="Arial" panose="020B0604020202020204" pitchFamily="34" charset="0"/>
                <a:cs typeface="Arial" panose="020B0604020202020204" pitchFamily="34" charset="0"/>
              </a:rPr>
              <a:t>qui nous permettent de traiter, stocker, et utiliser des informations sur autrui, et qui à leur tour influencent nos pensées et émotions, notre comportement et nos interactions sociales.</a:t>
            </a:r>
          </a:p>
          <a:p>
            <a:pPr marL="0" indent="0">
              <a:spcBef>
                <a:spcPts val="1200"/>
              </a:spcBef>
              <a:buNone/>
            </a:pPr>
            <a:endParaRPr lang="fr-FR" sz="2000" b="0" cap="none" dirty="0">
              <a:latin typeface="Arial" panose="020B0604020202020204" pitchFamily="34" charset="0"/>
              <a:cs typeface="Arial" panose="020B0604020202020204" pitchFamily="34" charset="0"/>
            </a:endParaRPr>
          </a:p>
          <a:p>
            <a:pPr marL="0" indent="0">
              <a:spcBef>
                <a:spcPts val="1200"/>
              </a:spcBef>
              <a:buNone/>
            </a:pPr>
            <a:r>
              <a:rPr lang="fr-FR" sz="2000" b="0" cap="none" dirty="0" smtClean="0">
                <a:latin typeface="Arial" panose="020B0604020202020204" pitchFamily="34" charset="0"/>
                <a:cs typeface="Arial" panose="020B0604020202020204" pitchFamily="34" charset="0"/>
              </a:rPr>
              <a:t>Importance du contexte social pendant l’adolescence.</a:t>
            </a:r>
            <a:br>
              <a:rPr lang="fr-FR" sz="2000" b="0" cap="none" dirty="0" smtClean="0">
                <a:latin typeface="Arial" panose="020B0604020202020204" pitchFamily="34" charset="0"/>
                <a:cs typeface="Arial" panose="020B0604020202020204" pitchFamily="34" charset="0"/>
              </a:rPr>
            </a:br>
            <a:r>
              <a:rPr lang="fr-FR" sz="2000" b="0" cap="none" dirty="0" smtClean="0">
                <a:latin typeface="Arial" panose="020B0604020202020204" pitchFamily="34" charset="0"/>
                <a:cs typeface="Arial" panose="020B0604020202020204" pitchFamily="34" charset="0"/>
              </a:rPr>
              <a:t/>
            </a:r>
            <a:br>
              <a:rPr lang="fr-FR" sz="2000" b="0" cap="none" dirty="0" smtClean="0">
                <a:latin typeface="Arial" panose="020B0604020202020204" pitchFamily="34" charset="0"/>
                <a:cs typeface="Arial" panose="020B0604020202020204" pitchFamily="34" charset="0"/>
              </a:rPr>
            </a:br>
            <a:r>
              <a:rPr lang="fr-FR" sz="2000" b="0" cap="none" dirty="0" smtClean="0">
                <a:latin typeface="Arial" panose="020B0604020202020204" pitchFamily="34" charset="0"/>
                <a:cs typeface="Arial" panose="020B0604020202020204" pitchFamily="34" charset="0"/>
              </a:rPr>
              <a:t/>
            </a:r>
            <a:br>
              <a:rPr lang="fr-FR" sz="2000" b="0" cap="none" dirty="0" smtClean="0">
                <a:latin typeface="Arial" panose="020B0604020202020204" pitchFamily="34" charset="0"/>
                <a:cs typeface="Arial" panose="020B0604020202020204" pitchFamily="34" charset="0"/>
              </a:rPr>
            </a:br>
            <a:r>
              <a:rPr lang="fr-FR" sz="2000" b="0" cap="none" dirty="0" smtClean="0">
                <a:latin typeface="Arial" panose="020B0604020202020204" pitchFamily="34" charset="0"/>
                <a:cs typeface="Arial" panose="020B0604020202020204" pitchFamily="34" charset="0"/>
              </a:rPr>
              <a:t/>
            </a:r>
            <a:br>
              <a:rPr lang="fr-FR" sz="2000" b="0" cap="none" dirty="0" smtClean="0">
                <a:latin typeface="Arial" panose="020B0604020202020204" pitchFamily="34" charset="0"/>
                <a:cs typeface="Arial" panose="020B0604020202020204" pitchFamily="34" charset="0"/>
              </a:rPr>
            </a:br>
            <a:endParaRPr lang="fr-FR" sz="2000" b="0" cap="none" dirty="0">
              <a:latin typeface="Arial" panose="020B0604020202020204" pitchFamily="34" charset="0"/>
              <a:cs typeface="Arial" panose="020B0604020202020204" pitchFamily="34" charset="0"/>
            </a:endParaRPr>
          </a:p>
        </p:txBody>
      </p:sp>
      <p:pic>
        <p:nvPicPr>
          <p:cNvPr id="4" name="Picture 2" descr="C:\Users\idumontheil\Desktop\BBK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83" y="6287713"/>
            <a:ext cx="15208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educationalneuroscience.org.uk/wordpress/wp-content/uploads/2013/10/cropped-cen_logo_trans_wid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8772" y="6276168"/>
            <a:ext cx="2734373" cy="5058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www.thesocialworkplace.com/wp-content/uploads/social-interaction-graphic-croppe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8103" y="1469328"/>
            <a:ext cx="2869565" cy="1916441"/>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Image result for peers adolescenc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0463" y="4064000"/>
            <a:ext cx="3071880" cy="179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4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id="{1899A044-F0C0-9B47-BC58-74AED0EDE939}"/>
              </a:ext>
            </a:extLst>
          </p:cNvPr>
          <p:cNvSpPr txBox="1">
            <a:spLocks/>
          </p:cNvSpPr>
          <p:nvPr/>
        </p:nvSpPr>
        <p:spPr>
          <a:xfrm>
            <a:off x="349387" y="1073217"/>
            <a:ext cx="8435280"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Font typeface="Arial"/>
              <a:buNone/>
            </a:pPr>
            <a:r>
              <a:rPr lang="fr-FR" sz="1800" cap="none" dirty="0" smtClean="0">
                <a:solidFill>
                  <a:srgbClr val="00587E"/>
                </a:solidFill>
                <a:latin typeface="Arial" panose="020B0604020202020204" pitchFamily="34" charset="0"/>
                <a:cs typeface="Arial" panose="020B0604020202020204" pitchFamily="34" charset="0"/>
              </a:rPr>
              <a:t>DEVELOPPEMENT DE LA COGNITION SOCIALE</a:t>
            </a:r>
          </a:p>
        </p:txBody>
      </p:sp>
      <p:pic>
        <p:nvPicPr>
          <p:cNvPr id="4" name="Picture 2" descr="C:\Users\idumontheil\Desktop\BBK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83" y="6287713"/>
            <a:ext cx="15208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educationalneuroscience.org.uk/wordpress/wp-content/uploads/2013/10/cropped-cen_logo_trans_wid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8772" y="6276168"/>
            <a:ext cx="2734373" cy="5058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29214" y="1541243"/>
            <a:ext cx="2306650" cy="457199"/>
          </a:xfrm>
          <a:prstGeom prst="rect">
            <a:avLst/>
          </a:prstGeom>
          <a:solidFill>
            <a:srgbClr val="84E2A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fr-FR" b="1" cap="small" dirty="0" smtClean="0">
                <a:solidFill>
                  <a:schemeClr val="tx1"/>
                </a:solidFill>
              </a:rPr>
              <a:t>Cognition Sociale</a:t>
            </a:r>
            <a:endParaRPr lang="fr-FR" b="1" cap="small" dirty="0">
              <a:solidFill>
                <a:schemeClr val="tx1"/>
              </a:solidFill>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388" y="2141618"/>
            <a:ext cx="7515225"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520047" y="4062856"/>
            <a:ext cx="929034" cy="646331"/>
          </a:xfrm>
          <a:prstGeom prst="rect">
            <a:avLst/>
          </a:prstGeom>
          <a:noFill/>
        </p:spPr>
        <p:txBody>
          <a:bodyPr wrap="square" lIns="0" tIns="0" rIns="0" bIns="0" rtlCol="0">
            <a:spAutoFit/>
          </a:bodyPr>
          <a:lstStyle/>
          <a:p>
            <a:pPr algn="ctr"/>
            <a:r>
              <a:rPr lang="fr-FR" sz="1400" b="1" dirty="0" smtClean="0">
                <a:latin typeface="Arial" panose="020B0604020202020204" pitchFamily="34" charset="0"/>
                <a:cs typeface="Arial" panose="020B0604020202020204" pitchFamily="34" charset="0"/>
              </a:rPr>
              <a:t>Cortex temporal antérieur</a:t>
            </a:r>
            <a:endParaRPr lang="fr-FR" sz="1400" b="1" dirty="0">
              <a:latin typeface="Arial" panose="020B0604020202020204" pitchFamily="34" charset="0"/>
              <a:cs typeface="Arial" panose="020B0604020202020204" pitchFamily="34" charset="0"/>
            </a:endParaRPr>
          </a:p>
        </p:txBody>
      </p:sp>
      <p:sp>
        <p:nvSpPr>
          <p:cNvPr id="11" name="TextBox 10"/>
          <p:cNvSpPr txBox="1"/>
          <p:nvPr/>
        </p:nvSpPr>
        <p:spPr>
          <a:xfrm>
            <a:off x="0" y="1664564"/>
            <a:ext cx="1980826" cy="954107"/>
          </a:xfrm>
          <a:prstGeom prst="rect">
            <a:avLst/>
          </a:prstGeom>
          <a:noFill/>
        </p:spPr>
        <p:txBody>
          <a:bodyPr wrap="square" rtlCol="0">
            <a:spAutoFit/>
          </a:bodyPr>
          <a:lstStyle/>
          <a:p>
            <a:pPr algn="ctr"/>
            <a:r>
              <a:rPr lang="fr-FR" sz="1400" b="1" dirty="0" smtClean="0">
                <a:latin typeface="Arial" panose="020B0604020202020204" pitchFamily="34" charset="0"/>
                <a:cs typeface="Arial" panose="020B0604020202020204" pitchFamily="34" charset="0"/>
              </a:rPr>
              <a:t>Sillon temporal postérieur supérieur/</a:t>
            </a:r>
            <a:br>
              <a:rPr lang="fr-FR" sz="1400" b="1" dirty="0" smtClean="0">
                <a:latin typeface="Arial" panose="020B0604020202020204" pitchFamily="34" charset="0"/>
                <a:cs typeface="Arial" panose="020B0604020202020204" pitchFamily="34" charset="0"/>
              </a:rPr>
            </a:br>
            <a:r>
              <a:rPr lang="fr-FR" sz="1400" b="1" dirty="0" smtClean="0">
                <a:latin typeface="Arial" panose="020B0604020202020204" pitchFamily="34" charset="0"/>
                <a:cs typeface="Arial" panose="020B0604020202020204" pitchFamily="34" charset="0"/>
              </a:rPr>
              <a:t>jonction temporo-pariétale</a:t>
            </a:r>
            <a:endParaRPr lang="fr-FR" sz="1400" b="1" dirty="0">
              <a:latin typeface="Arial" panose="020B0604020202020204" pitchFamily="34" charset="0"/>
              <a:cs typeface="Arial" panose="020B0604020202020204" pitchFamily="34" charset="0"/>
            </a:endParaRPr>
          </a:p>
        </p:txBody>
      </p:sp>
      <p:sp>
        <p:nvSpPr>
          <p:cNvPr id="9" name="TextBox 8"/>
          <p:cNvSpPr txBox="1"/>
          <p:nvPr/>
        </p:nvSpPr>
        <p:spPr>
          <a:xfrm>
            <a:off x="200283" y="5717124"/>
            <a:ext cx="5699760" cy="307777"/>
          </a:xfrm>
          <a:prstGeom prst="rect">
            <a:avLst/>
          </a:prstGeom>
          <a:noFill/>
        </p:spPr>
        <p:txBody>
          <a:bodyPr wrap="square" rtlCol="0">
            <a:spAutoFit/>
          </a:bodyPr>
          <a:lstStyle/>
          <a:p>
            <a:pPr algn="r"/>
            <a:r>
              <a:rPr lang="en-GB" sz="1400" dirty="0" smtClean="0">
                <a:solidFill>
                  <a:prstClr val="black"/>
                </a:solidFill>
                <a:latin typeface="Arial" panose="020B0604020202020204" pitchFamily="34" charset="0"/>
                <a:cs typeface="Arial" panose="020B0604020202020204" pitchFamily="34" charset="0"/>
              </a:rPr>
              <a:t>Dumontheil </a:t>
            </a:r>
            <a:r>
              <a:rPr lang="en-GB" sz="1400" i="1" dirty="0" err="1" smtClean="0">
                <a:solidFill>
                  <a:prstClr val="black"/>
                </a:solidFill>
                <a:latin typeface="Arial" panose="020B0604020202020204" pitchFamily="34" charset="0"/>
                <a:cs typeface="Arial" panose="020B0604020202020204" pitchFamily="34" charset="0"/>
              </a:rPr>
              <a:t>Curr</a:t>
            </a:r>
            <a:r>
              <a:rPr lang="en-GB" sz="1400" i="1" dirty="0" smtClean="0">
                <a:solidFill>
                  <a:prstClr val="black"/>
                </a:solidFill>
                <a:latin typeface="Arial" panose="020B0604020202020204" pitchFamily="34" charset="0"/>
                <a:cs typeface="Arial" panose="020B0604020202020204" pitchFamily="34" charset="0"/>
              </a:rPr>
              <a:t> Opinion in </a:t>
            </a:r>
            <a:r>
              <a:rPr lang="en-GB" sz="1400" i="1" dirty="0" err="1" smtClean="0">
                <a:solidFill>
                  <a:prstClr val="black"/>
                </a:solidFill>
                <a:latin typeface="Arial" panose="020B0604020202020204" pitchFamily="34" charset="0"/>
                <a:cs typeface="Arial" panose="020B0604020202020204" pitchFamily="34" charset="0"/>
              </a:rPr>
              <a:t>Behav</a:t>
            </a:r>
            <a:r>
              <a:rPr lang="en-GB" sz="1400" i="1" dirty="0" smtClean="0">
                <a:solidFill>
                  <a:prstClr val="black"/>
                </a:solidFill>
                <a:latin typeface="Arial" panose="020B0604020202020204" pitchFamily="34" charset="0"/>
                <a:cs typeface="Arial" panose="020B0604020202020204" pitchFamily="34" charset="0"/>
              </a:rPr>
              <a:t> </a:t>
            </a:r>
            <a:r>
              <a:rPr lang="en-GB" sz="1400" i="1" dirty="0" err="1" smtClean="0">
                <a:solidFill>
                  <a:prstClr val="black"/>
                </a:solidFill>
                <a:latin typeface="Arial" panose="020B0604020202020204" pitchFamily="34" charset="0"/>
                <a:cs typeface="Arial" panose="020B0604020202020204" pitchFamily="34" charset="0"/>
              </a:rPr>
              <a:t>Sci</a:t>
            </a:r>
            <a:r>
              <a:rPr lang="en-GB" sz="1400" i="1" dirty="0" smtClean="0">
                <a:solidFill>
                  <a:prstClr val="black"/>
                </a:solidFill>
                <a:latin typeface="Arial" panose="020B0604020202020204" pitchFamily="34" charset="0"/>
                <a:cs typeface="Arial" panose="020B0604020202020204" pitchFamily="34" charset="0"/>
              </a:rPr>
              <a:t> </a:t>
            </a:r>
            <a:r>
              <a:rPr lang="en-GB" sz="1400" dirty="0" smtClean="0">
                <a:solidFill>
                  <a:prstClr val="black"/>
                </a:solidFill>
                <a:latin typeface="Arial" panose="020B0604020202020204" pitchFamily="34" charset="0"/>
                <a:cs typeface="Arial" panose="020B0604020202020204" pitchFamily="34" charset="0"/>
              </a:rPr>
              <a:t>2016</a:t>
            </a:r>
            <a:endParaRPr lang="en-GB" sz="1400" dirty="0">
              <a:solidFill>
                <a:prstClr val="black"/>
              </a:solidFill>
              <a:latin typeface="Arial" panose="020B0604020202020204" pitchFamily="34" charset="0"/>
              <a:cs typeface="Arial" panose="020B0604020202020204" pitchFamily="34" charset="0"/>
            </a:endParaRPr>
          </a:p>
        </p:txBody>
      </p:sp>
      <p:sp>
        <p:nvSpPr>
          <p:cNvPr id="12" name="TextBox 11"/>
          <p:cNvSpPr txBox="1"/>
          <p:nvPr/>
        </p:nvSpPr>
        <p:spPr>
          <a:xfrm>
            <a:off x="8126066" y="2479835"/>
            <a:ext cx="929034" cy="646331"/>
          </a:xfrm>
          <a:prstGeom prst="rect">
            <a:avLst/>
          </a:prstGeom>
          <a:noFill/>
        </p:spPr>
        <p:txBody>
          <a:bodyPr wrap="square" lIns="0" tIns="0" rIns="0" bIns="0" rtlCol="0">
            <a:spAutoFit/>
          </a:bodyPr>
          <a:lstStyle/>
          <a:p>
            <a:pPr algn="ctr"/>
            <a:r>
              <a:rPr lang="fr-FR" sz="1400" b="1" dirty="0" smtClean="0">
                <a:latin typeface="Arial" panose="020B0604020202020204" pitchFamily="34" charset="0"/>
                <a:cs typeface="Arial" panose="020B0604020202020204" pitchFamily="34" charset="0"/>
              </a:rPr>
              <a:t>Cortex préfrontal médial</a:t>
            </a:r>
            <a:endParaRPr lang="fr-FR"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57519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5">
            <a:extLst>
              <a:ext uri="{FF2B5EF4-FFF2-40B4-BE49-F238E27FC236}">
                <a16:creationId xmlns:a16="http://schemas.microsoft.com/office/drawing/2014/main" id="{8A24C220-7575-5543-AC3E-999699ABB89F}"/>
              </a:ext>
            </a:extLst>
          </p:cNvPr>
          <p:cNvPicPr>
            <a:picLocks noChangeAspect="1"/>
          </p:cNvPicPr>
          <p:nvPr/>
        </p:nvPicPr>
        <p:blipFill>
          <a:blip r:embed="rId2"/>
          <a:stretch>
            <a:fillRect/>
          </a:stretch>
        </p:blipFill>
        <p:spPr>
          <a:xfrm>
            <a:off x="0" y="0"/>
            <a:ext cx="9144000" cy="6858000"/>
          </a:xfrm>
          <a:prstGeom prst="rect">
            <a:avLst/>
          </a:prstGeom>
        </p:spPr>
      </p:pic>
      <p:sp>
        <p:nvSpPr>
          <p:cNvPr id="13" name="Espace réservé du contenu 5">
            <a:extLst>
              <a:ext uri="{FF2B5EF4-FFF2-40B4-BE49-F238E27FC236}">
                <a16:creationId xmlns:a16="http://schemas.microsoft.com/office/drawing/2014/main" id="{1899A044-F0C0-9B47-BC58-74AED0EDE939}"/>
              </a:ext>
            </a:extLst>
          </p:cNvPr>
          <p:cNvSpPr txBox="1">
            <a:spLocks/>
          </p:cNvSpPr>
          <p:nvPr/>
        </p:nvSpPr>
        <p:spPr>
          <a:xfrm>
            <a:off x="349387" y="1073217"/>
            <a:ext cx="5161076"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Font typeface="Arial"/>
              <a:buNone/>
            </a:pPr>
            <a:r>
              <a:rPr lang="fr-FR" sz="1800" cap="none" dirty="0" smtClean="0">
                <a:solidFill>
                  <a:srgbClr val="00587E"/>
                </a:solidFill>
                <a:latin typeface="Arial" panose="020B0604020202020204" pitchFamily="34" charset="0"/>
                <a:cs typeface="Arial" panose="020B0604020202020204" pitchFamily="34" charset="0"/>
              </a:rPr>
              <a:t>COGNITION SOCIALE</a:t>
            </a:r>
          </a:p>
          <a:p>
            <a:pPr marL="0" indent="0">
              <a:spcBef>
                <a:spcPts val="1200"/>
              </a:spcBef>
              <a:buFont typeface="Arial"/>
              <a:buNone/>
            </a:pPr>
            <a:endParaRPr lang="en-GB" sz="1800" b="0" cap="none" dirty="0" smtClean="0">
              <a:latin typeface="Arial" panose="020B0604020202020204" pitchFamily="34" charset="0"/>
              <a:cs typeface="Arial" panose="020B0604020202020204" pitchFamily="34" charset="0"/>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54188"/>
            <a:ext cx="6705600" cy="29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938" y="1719263"/>
            <a:ext cx="7086600" cy="314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Rectangle 7"/>
          <p:cNvSpPr>
            <a:spLocks noChangeArrowheads="1"/>
          </p:cNvSpPr>
          <p:nvPr/>
        </p:nvSpPr>
        <p:spPr bwMode="auto">
          <a:xfrm>
            <a:off x="720568" y="5233406"/>
            <a:ext cx="779649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defRPr/>
            </a:pPr>
            <a:r>
              <a:rPr lang="en-GB" sz="1600" dirty="0">
                <a:latin typeface="Arial" panose="020B0604020202020204" pitchFamily="34" charset="0"/>
                <a:cs typeface="Arial" panose="020B0604020202020204" pitchFamily="34" charset="0"/>
              </a:rPr>
              <a:t>N= 26 young adolescents (11-13y), 25 mid-adolescents (14-15y), 26 adults (22-47y)</a:t>
            </a:r>
          </a:p>
        </p:txBody>
      </p:sp>
      <p:sp>
        <p:nvSpPr>
          <p:cNvPr id="74759" name="Text Box 13"/>
          <p:cNvSpPr txBox="1">
            <a:spLocks noChangeArrowheads="1"/>
          </p:cNvSpPr>
          <p:nvPr/>
        </p:nvSpPr>
        <p:spPr bwMode="auto">
          <a:xfrm>
            <a:off x="1738772" y="5754522"/>
            <a:ext cx="71723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GB" sz="1400" dirty="0" smtClean="0">
                <a:cs typeface="Arial" panose="020B0604020202020204" pitchFamily="34" charset="0"/>
              </a:rPr>
              <a:t>Sebastian, </a:t>
            </a:r>
            <a:r>
              <a:rPr lang="en-GB" sz="1400" dirty="0" err="1" smtClean="0">
                <a:cs typeface="Arial" panose="020B0604020202020204" pitchFamily="34" charset="0"/>
              </a:rPr>
              <a:t>Viding</a:t>
            </a:r>
            <a:r>
              <a:rPr lang="en-GB" sz="1400" dirty="0" smtClean="0">
                <a:cs typeface="Arial" panose="020B0604020202020204" pitchFamily="34" charset="0"/>
              </a:rPr>
              <a:t>, Williams, Blakemore, </a:t>
            </a:r>
            <a:r>
              <a:rPr lang="en-GB" sz="1400" i="1" dirty="0" smtClean="0">
                <a:cs typeface="Arial" panose="020B0604020202020204" pitchFamily="34" charset="0"/>
              </a:rPr>
              <a:t>Brain and Cognition </a:t>
            </a:r>
            <a:r>
              <a:rPr lang="en-GB" sz="1400" dirty="0" smtClean="0">
                <a:cs typeface="Arial" panose="020B0604020202020204" pitchFamily="34" charset="0"/>
              </a:rPr>
              <a:t>2010</a:t>
            </a:r>
          </a:p>
        </p:txBody>
      </p:sp>
      <p:pic>
        <p:nvPicPr>
          <p:cNvPr id="14" name="Picture 2" descr="C:\Users\idumontheil\Desktop\BBK_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283" y="6287713"/>
            <a:ext cx="15208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http://www.educationalneuroscience.org.uk/wordpress/wp-content/uploads/2013/10/cropped-cen_logo_trans_wid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8772" y="6276168"/>
            <a:ext cx="2734373" cy="505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556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4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id="{1899A044-F0C0-9B47-BC58-74AED0EDE939}"/>
              </a:ext>
            </a:extLst>
          </p:cNvPr>
          <p:cNvSpPr txBox="1">
            <a:spLocks/>
          </p:cNvSpPr>
          <p:nvPr/>
        </p:nvSpPr>
        <p:spPr>
          <a:xfrm>
            <a:off x="349387" y="1073217"/>
            <a:ext cx="8435280"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Font typeface="Arial"/>
              <a:buNone/>
            </a:pPr>
            <a:r>
              <a:rPr lang="fr-FR" sz="1800" cap="none" dirty="0" smtClean="0">
                <a:solidFill>
                  <a:srgbClr val="00587E"/>
                </a:solidFill>
                <a:latin typeface="Arial" panose="020B0604020202020204" pitchFamily="34" charset="0"/>
                <a:cs typeface="Arial" panose="020B0604020202020204" pitchFamily="34" charset="0"/>
              </a:rPr>
              <a:t>HYPERSENSITIVITE DES ADOLESCENTES A L’EXCLUSION SOCIALE</a:t>
            </a:r>
            <a:endParaRPr lang="fr-FR" sz="1800" cap="none" dirty="0">
              <a:solidFill>
                <a:srgbClr val="00587E"/>
              </a:solidFill>
              <a:latin typeface="Arial" panose="020B0604020202020204" pitchFamily="34" charset="0"/>
              <a:cs typeface="Arial" panose="020B0604020202020204" pitchFamily="34" charset="0"/>
            </a:endParaRPr>
          </a:p>
        </p:txBody>
      </p:sp>
      <p:pic>
        <p:nvPicPr>
          <p:cNvPr id="4" name="Picture 2" descr="C:\Users\idumontheil\Desktop\BBK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83" y="6287713"/>
            <a:ext cx="15208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educationalneuroscience.org.uk/wordpress/wp-content/uploads/2013/10/cropped-cen_logo_trans_wid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8772" y="6276168"/>
            <a:ext cx="2734373" cy="5058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b="7296"/>
          <a:stretch/>
        </p:blipFill>
        <p:spPr bwMode="auto">
          <a:xfrm>
            <a:off x="1625600" y="1695076"/>
            <a:ext cx="5540375" cy="391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13"/>
          <p:cNvSpPr txBox="1">
            <a:spLocks noChangeArrowheads="1"/>
          </p:cNvSpPr>
          <p:nvPr/>
        </p:nvSpPr>
        <p:spPr bwMode="auto">
          <a:xfrm>
            <a:off x="1721108" y="5719388"/>
            <a:ext cx="71723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GB" sz="1400" dirty="0">
                <a:cs typeface="Arial" panose="020B0604020202020204" pitchFamily="34" charset="0"/>
              </a:rPr>
              <a:t>Sebastian, </a:t>
            </a:r>
            <a:r>
              <a:rPr lang="en-GB" sz="1400" dirty="0" err="1">
                <a:cs typeface="Arial" panose="020B0604020202020204" pitchFamily="34" charset="0"/>
              </a:rPr>
              <a:t>Viding</a:t>
            </a:r>
            <a:r>
              <a:rPr lang="en-GB" sz="1400" dirty="0">
                <a:cs typeface="Arial" panose="020B0604020202020204" pitchFamily="34" charset="0"/>
              </a:rPr>
              <a:t>, Williams, Blakemore, </a:t>
            </a:r>
            <a:r>
              <a:rPr lang="en-GB" sz="1400" i="1" dirty="0">
                <a:cs typeface="Arial" panose="020B0604020202020204" pitchFamily="34" charset="0"/>
              </a:rPr>
              <a:t>Brain and Cognition</a:t>
            </a:r>
            <a:r>
              <a:rPr lang="en-GB" sz="1400" dirty="0">
                <a:cs typeface="Arial" panose="020B0604020202020204" pitchFamily="34" charset="0"/>
              </a:rPr>
              <a:t> </a:t>
            </a:r>
            <a:r>
              <a:rPr lang="en-GB" sz="1400" dirty="0" smtClean="0">
                <a:cs typeface="Arial" panose="020B0604020202020204" pitchFamily="34" charset="0"/>
              </a:rPr>
              <a:t>2010</a:t>
            </a:r>
            <a:endParaRPr lang="en-GB" sz="1400" dirty="0">
              <a:cs typeface="Arial" panose="020B0604020202020204" pitchFamily="34" charset="0"/>
            </a:endParaRPr>
          </a:p>
        </p:txBody>
      </p:sp>
      <p:cxnSp>
        <p:nvCxnSpPr>
          <p:cNvPr id="10" name="Straight Arrow Connector 9"/>
          <p:cNvCxnSpPr/>
          <p:nvPr/>
        </p:nvCxnSpPr>
        <p:spPr>
          <a:xfrm>
            <a:off x="3538537" y="2128463"/>
            <a:ext cx="0" cy="660400"/>
          </a:xfrm>
          <a:prstGeom prst="straightConnector1">
            <a:avLst/>
          </a:prstGeom>
          <a:ln w="57150">
            <a:solidFill>
              <a:srgbClr val="FF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214937" y="2585663"/>
            <a:ext cx="0" cy="444500"/>
          </a:xfrm>
          <a:prstGeom prst="straightConnector1">
            <a:avLst/>
          </a:prstGeom>
          <a:ln w="57150">
            <a:solidFill>
              <a:srgbClr val="FF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725737" y="1582363"/>
            <a:ext cx="26670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588150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id="{1899A044-F0C0-9B47-BC58-74AED0EDE939}"/>
              </a:ext>
            </a:extLst>
          </p:cNvPr>
          <p:cNvSpPr txBox="1">
            <a:spLocks/>
          </p:cNvSpPr>
          <p:nvPr/>
        </p:nvSpPr>
        <p:spPr>
          <a:xfrm>
            <a:off x="349387" y="1073217"/>
            <a:ext cx="8435280"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Font typeface="Arial"/>
              <a:buNone/>
            </a:pPr>
            <a:r>
              <a:rPr lang="fr-FR" sz="1800" cap="none" dirty="0" smtClean="0">
                <a:solidFill>
                  <a:srgbClr val="00587E"/>
                </a:solidFill>
                <a:latin typeface="Arial" panose="020B0604020202020204" pitchFamily="34" charset="0"/>
                <a:cs typeface="Arial" panose="020B0604020202020204" pitchFamily="34" charset="0"/>
              </a:rPr>
              <a:t>HYPERSENSITIVITE DES ADOLESCENTES A L’EXCLUSION SOCIALE</a:t>
            </a:r>
            <a:endParaRPr lang="fr-FR" sz="1800" cap="none" dirty="0">
              <a:solidFill>
                <a:srgbClr val="00587E"/>
              </a:solidFill>
              <a:latin typeface="Arial" panose="020B0604020202020204" pitchFamily="34" charset="0"/>
              <a:cs typeface="Arial" panose="020B0604020202020204" pitchFamily="34" charset="0"/>
            </a:endParaRPr>
          </a:p>
        </p:txBody>
      </p:sp>
      <p:pic>
        <p:nvPicPr>
          <p:cNvPr id="4" name="Picture 2" descr="C:\Users\idumontheil\Desktop\BBK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83" y="6287713"/>
            <a:ext cx="15208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educationalneuroscience.org.uk/wordpress/wp-content/uploads/2013/10/cropped-cen_logo_trans_wid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8772" y="6276168"/>
            <a:ext cx="2734373" cy="50585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725737" y="1582363"/>
            <a:ext cx="2667000" cy="29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776412"/>
            <a:ext cx="8107363" cy="274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3"/>
          <p:cNvSpPr txBox="1">
            <a:spLocks noChangeArrowheads="1"/>
          </p:cNvSpPr>
          <p:nvPr/>
        </p:nvSpPr>
        <p:spPr bwMode="auto">
          <a:xfrm>
            <a:off x="6254192" y="4340226"/>
            <a:ext cx="25304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200" dirty="0"/>
              <a:t>p &lt; .001 uncorrected</a:t>
            </a:r>
          </a:p>
        </p:txBody>
      </p:sp>
      <p:sp>
        <p:nvSpPr>
          <p:cNvPr id="15" name="Text Box 13"/>
          <p:cNvSpPr txBox="1">
            <a:spLocks noChangeArrowheads="1"/>
          </p:cNvSpPr>
          <p:nvPr/>
        </p:nvSpPr>
        <p:spPr bwMode="auto">
          <a:xfrm>
            <a:off x="1971675" y="5754688"/>
            <a:ext cx="71723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GB" sz="1400" dirty="0">
                <a:cs typeface="Arial" panose="020B0604020202020204" pitchFamily="34" charset="0"/>
              </a:rPr>
              <a:t>Sebastian, Tan, </a:t>
            </a:r>
            <a:r>
              <a:rPr lang="en-GB" sz="1400" dirty="0" err="1">
                <a:cs typeface="Arial" panose="020B0604020202020204" pitchFamily="34" charset="0"/>
              </a:rPr>
              <a:t>Roiser</a:t>
            </a:r>
            <a:r>
              <a:rPr lang="en-GB" sz="1400" dirty="0">
                <a:cs typeface="Arial" panose="020B0604020202020204" pitchFamily="34" charset="0"/>
              </a:rPr>
              <a:t>, </a:t>
            </a:r>
            <a:r>
              <a:rPr lang="en-GB" sz="1400" dirty="0" err="1">
                <a:cs typeface="Arial" panose="020B0604020202020204" pitchFamily="34" charset="0"/>
              </a:rPr>
              <a:t>Viding</a:t>
            </a:r>
            <a:r>
              <a:rPr lang="en-GB" sz="1400" dirty="0">
                <a:cs typeface="Arial" panose="020B0604020202020204" pitchFamily="34" charset="0"/>
              </a:rPr>
              <a:t>, </a:t>
            </a:r>
            <a:r>
              <a:rPr lang="en-GB" sz="1400" dirty="0" err="1">
                <a:cs typeface="Arial" panose="020B0604020202020204" pitchFamily="34" charset="0"/>
              </a:rPr>
              <a:t>Dumontheil</a:t>
            </a:r>
            <a:r>
              <a:rPr lang="en-GB" sz="1400" dirty="0">
                <a:cs typeface="Arial" panose="020B0604020202020204" pitchFamily="34" charset="0"/>
              </a:rPr>
              <a:t>, Blakemore, </a:t>
            </a:r>
            <a:r>
              <a:rPr lang="en-GB" sz="1400" i="1" dirty="0" err="1">
                <a:cs typeface="Arial" panose="020B0604020202020204" pitchFamily="34" charset="0"/>
              </a:rPr>
              <a:t>NeuroImage</a:t>
            </a:r>
            <a:r>
              <a:rPr lang="en-GB" sz="1400" dirty="0">
                <a:cs typeface="Arial" panose="020B0604020202020204" pitchFamily="34" charset="0"/>
              </a:rPr>
              <a:t> </a:t>
            </a:r>
            <a:r>
              <a:rPr lang="en-GB" sz="1400" dirty="0" smtClean="0">
                <a:cs typeface="Arial" panose="020B0604020202020204" pitchFamily="34" charset="0"/>
              </a:rPr>
              <a:t>2011</a:t>
            </a:r>
            <a:endParaRPr lang="en-GB" sz="1400" dirty="0">
              <a:cs typeface="Arial" panose="020B0604020202020204" pitchFamily="34" charset="0"/>
            </a:endParaRPr>
          </a:p>
        </p:txBody>
      </p:sp>
      <p:sp>
        <p:nvSpPr>
          <p:cNvPr id="16" name="Text Box 9"/>
          <p:cNvSpPr txBox="1">
            <a:spLocks noChangeArrowheads="1"/>
          </p:cNvSpPr>
          <p:nvPr/>
        </p:nvSpPr>
        <p:spPr bwMode="auto">
          <a:xfrm>
            <a:off x="349387" y="4554359"/>
            <a:ext cx="30542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dirty="0" smtClean="0">
                <a:latin typeface="Arial" panose="020B0604020202020204" pitchFamily="34" charset="0"/>
                <a:cs typeface="Arial" panose="020B0604020202020204" pitchFamily="34" charset="0"/>
              </a:rPr>
              <a:t>Activation associée </a:t>
            </a:r>
            <a:r>
              <a:rPr lang="fr-FR" dirty="0">
                <a:latin typeface="Arial" panose="020B0604020202020204" pitchFamily="34" charset="0"/>
                <a:cs typeface="Arial" panose="020B0604020202020204" pitchFamily="34" charset="0"/>
              </a:rPr>
              <a:t>à</a:t>
            </a:r>
            <a:r>
              <a:rPr lang="fr-FR" dirty="0" smtClean="0">
                <a:latin typeface="Arial" panose="020B0604020202020204" pitchFamily="34" charset="0"/>
                <a:cs typeface="Arial" panose="020B0604020202020204" pitchFamily="34" charset="0"/>
              </a:rPr>
              <a:t> une moindre résistance à l’influence de leur pairs chez les adolescentes</a:t>
            </a:r>
            <a:endParaRPr lang="fr-FR" dirty="0">
              <a:latin typeface="Arial" panose="020B0604020202020204" pitchFamily="34" charset="0"/>
              <a:cs typeface="Arial" panose="020B0604020202020204" pitchFamily="34" charset="0"/>
            </a:endParaRPr>
          </a:p>
        </p:txBody>
      </p:sp>
      <p:sp>
        <p:nvSpPr>
          <p:cNvPr id="17" name="Text Box 10"/>
          <p:cNvSpPr txBox="1">
            <a:spLocks noChangeArrowheads="1"/>
          </p:cNvSpPr>
          <p:nvPr/>
        </p:nvSpPr>
        <p:spPr bwMode="auto">
          <a:xfrm>
            <a:off x="5635625" y="4684713"/>
            <a:ext cx="35623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dirty="0" smtClean="0">
                <a:latin typeface="Arial" panose="020B0604020202020204" pitchFamily="34" charset="0"/>
                <a:cs typeface="Arial" panose="020B0604020202020204" pitchFamily="34" charset="0"/>
              </a:rPr>
              <a:t>Activation plus élevée chez les adultes refléterait une meilleure régulation de leurs émotions </a:t>
            </a:r>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278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id="{1899A044-F0C0-9B47-BC58-74AED0EDE939}"/>
              </a:ext>
            </a:extLst>
          </p:cNvPr>
          <p:cNvSpPr txBox="1">
            <a:spLocks/>
          </p:cNvSpPr>
          <p:nvPr/>
        </p:nvSpPr>
        <p:spPr>
          <a:xfrm>
            <a:off x="349387" y="1073217"/>
            <a:ext cx="5594212"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Font typeface="Arial"/>
              <a:buNone/>
            </a:pPr>
            <a:r>
              <a:rPr lang="fr-FR" sz="1800" cap="none" dirty="0" smtClean="0">
                <a:solidFill>
                  <a:srgbClr val="00587E"/>
                </a:solidFill>
                <a:latin typeface="Arial" panose="020B0604020202020204" pitchFamily="34" charset="0"/>
                <a:cs typeface="Arial" panose="020B0604020202020204" pitchFamily="34" charset="0"/>
              </a:rPr>
              <a:t>3. EMOTIONS ET RECHERCHE DE SENSATIONS </a:t>
            </a:r>
          </a:p>
          <a:p>
            <a:pPr marL="0" indent="0">
              <a:spcBef>
                <a:spcPts val="1200"/>
              </a:spcBef>
              <a:buFont typeface="Arial"/>
              <a:buNone/>
            </a:pPr>
            <a:endParaRPr lang="en-GB" sz="1800" b="0" cap="none" dirty="0" smtClean="0">
              <a:latin typeface="Arial" panose="020B0604020202020204" pitchFamily="34" charset="0"/>
              <a:cs typeface="Arial" panose="020B0604020202020204" pitchFamily="34" charset="0"/>
            </a:endParaRPr>
          </a:p>
          <a:p>
            <a:pPr marL="0" indent="0">
              <a:spcBef>
                <a:spcPts val="1200"/>
              </a:spcBef>
              <a:buNone/>
            </a:pPr>
            <a:r>
              <a:rPr lang="fr-FR" sz="2000" b="0" cap="none" dirty="0" smtClean="0">
                <a:latin typeface="Arial" panose="020B0604020202020204" pitchFamily="34" charset="0"/>
                <a:cs typeface="Arial" panose="020B0604020202020204" pitchFamily="34" charset="0"/>
              </a:rPr>
              <a:t/>
            </a:r>
            <a:br>
              <a:rPr lang="fr-FR" sz="2000" b="0" cap="none" dirty="0" smtClean="0">
                <a:latin typeface="Arial" panose="020B0604020202020204" pitchFamily="34" charset="0"/>
                <a:cs typeface="Arial" panose="020B0604020202020204" pitchFamily="34" charset="0"/>
              </a:rPr>
            </a:br>
            <a:endParaRPr lang="fr-FR" sz="2000" b="0" cap="none" dirty="0">
              <a:latin typeface="Arial" panose="020B0604020202020204" pitchFamily="34" charset="0"/>
              <a:cs typeface="Arial" panose="020B0604020202020204" pitchFamily="34" charset="0"/>
            </a:endParaRPr>
          </a:p>
        </p:txBody>
      </p:sp>
      <p:pic>
        <p:nvPicPr>
          <p:cNvPr id="4" name="Picture 2" descr="C:\Users\idumontheil\Desktop\BBK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83" y="6287713"/>
            <a:ext cx="15208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educationalneuroscience.org.uk/wordpress/wp-content/uploads/2013/10/cropped-cen_logo_trans_wid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8772" y="6276168"/>
            <a:ext cx="2734373" cy="5058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thri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0074" y="1744460"/>
            <a:ext cx="2776343" cy="18764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225209" y="5782035"/>
            <a:ext cx="3707476" cy="307777"/>
          </a:xfrm>
          <a:prstGeom prst="rect">
            <a:avLst/>
          </a:prstGeom>
          <a:noFill/>
        </p:spPr>
        <p:txBody>
          <a:bodyPr wrap="square" rtlCol="0">
            <a:spAutoFit/>
          </a:bodyPr>
          <a:lstStyle/>
          <a:p>
            <a:pPr algn="r"/>
            <a:r>
              <a:rPr lang="en-GB" sz="1400" dirty="0" smtClean="0">
                <a:latin typeface="Arial" panose="020B0604020202020204" pitchFamily="34" charset="0"/>
                <a:cs typeface="Arial" panose="020B0604020202020204" pitchFamily="34" charset="0"/>
              </a:rPr>
              <a:t>Hare et al. </a:t>
            </a:r>
            <a:r>
              <a:rPr lang="en-GB" sz="1400" i="1" dirty="0" smtClean="0">
                <a:latin typeface="Arial" panose="020B0604020202020204" pitchFamily="34" charset="0"/>
                <a:cs typeface="Arial" panose="020B0604020202020204" pitchFamily="34" charset="0"/>
              </a:rPr>
              <a:t>Biological Psychiatry</a:t>
            </a:r>
            <a:r>
              <a:rPr lang="en-GB" sz="1400" dirty="0" smtClean="0">
                <a:latin typeface="Arial" panose="020B0604020202020204" pitchFamily="34" charset="0"/>
                <a:cs typeface="Arial" panose="020B0604020202020204" pitchFamily="34" charset="0"/>
              </a:rPr>
              <a:t> 2008</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27905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id="{1899A044-F0C0-9B47-BC58-74AED0EDE939}"/>
              </a:ext>
            </a:extLst>
          </p:cNvPr>
          <p:cNvSpPr txBox="1">
            <a:spLocks/>
          </p:cNvSpPr>
          <p:nvPr/>
        </p:nvSpPr>
        <p:spPr>
          <a:xfrm>
            <a:off x="349387" y="1073217"/>
            <a:ext cx="8435280"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pPr>
            <a:r>
              <a:rPr lang="fr-FR" sz="1800" cap="none" dirty="0">
                <a:solidFill>
                  <a:srgbClr val="00587E"/>
                </a:solidFill>
                <a:latin typeface="Arial" panose="020B0604020202020204" pitchFamily="34" charset="0"/>
                <a:cs typeface="Arial" panose="020B0604020202020204" pitchFamily="34" charset="0"/>
              </a:rPr>
              <a:t>EMOTIONS ET RECHERCHE DE SENSATIONS</a:t>
            </a:r>
            <a:endParaRPr lang="fr-FR" sz="1800" cap="none" dirty="0" smtClean="0">
              <a:solidFill>
                <a:srgbClr val="00587E"/>
              </a:solidFill>
              <a:latin typeface="Arial" panose="020B0604020202020204" pitchFamily="34" charset="0"/>
              <a:cs typeface="Arial" panose="020B0604020202020204" pitchFamily="34" charset="0"/>
            </a:endParaRPr>
          </a:p>
        </p:txBody>
      </p:sp>
      <p:pic>
        <p:nvPicPr>
          <p:cNvPr id="4" name="Picture 2" descr="C:\Users\idumontheil\Desktop\BBK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83" y="6287713"/>
            <a:ext cx="15208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educationalneuroscience.org.uk/wordpress/wp-content/uploads/2013/10/cropped-cen_logo_trans_wid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8772" y="6276168"/>
            <a:ext cx="2734373" cy="5058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693014" y="1541243"/>
            <a:ext cx="2306650" cy="457199"/>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fr-FR" b="1" cap="small" dirty="0" smtClean="0">
                <a:solidFill>
                  <a:schemeClr val="tx1"/>
                </a:solidFill>
              </a:rPr>
              <a:t>Emotion - Récompense</a:t>
            </a:r>
            <a:endParaRPr lang="fr-FR" b="1" cap="small" dirty="0">
              <a:solidFill>
                <a:schemeClr val="tx1"/>
              </a:solidFill>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388" y="2141618"/>
            <a:ext cx="7515225"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1641" y="5104256"/>
            <a:ext cx="929034" cy="215444"/>
          </a:xfrm>
          <a:prstGeom prst="rect">
            <a:avLst/>
          </a:prstGeom>
          <a:noFill/>
        </p:spPr>
        <p:txBody>
          <a:bodyPr wrap="square" lIns="0" tIns="0" rIns="0" bIns="0" rtlCol="0">
            <a:spAutoFit/>
          </a:bodyPr>
          <a:lstStyle/>
          <a:p>
            <a:pPr algn="ctr"/>
            <a:r>
              <a:rPr lang="fr-FR" sz="1400" b="1" dirty="0" smtClean="0">
                <a:latin typeface="Arial" panose="020B0604020202020204" pitchFamily="34" charset="0"/>
                <a:cs typeface="Arial" panose="020B0604020202020204" pitchFamily="34" charset="0"/>
              </a:rPr>
              <a:t>Striatum</a:t>
            </a:r>
            <a:endParaRPr lang="fr-FR" sz="1400" b="1" dirty="0">
              <a:latin typeface="Arial" panose="020B0604020202020204" pitchFamily="34" charset="0"/>
              <a:cs typeface="Arial" panose="020B0604020202020204" pitchFamily="34" charset="0"/>
            </a:endParaRPr>
          </a:p>
        </p:txBody>
      </p:sp>
      <p:sp>
        <p:nvSpPr>
          <p:cNvPr id="9" name="TextBox 8"/>
          <p:cNvSpPr txBox="1"/>
          <p:nvPr/>
        </p:nvSpPr>
        <p:spPr>
          <a:xfrm>
            <a:off x="200283" y="5717124"/>
            <a:ext cx="5699760" cy="307777"/>
          </a:xfrm>
          <a:prstGeom prst="rect">
            <a:avLst/>
          </a:prstGeom>
          <a:noFill/>
        </p:spPr>
        <p:txBody>
          <a:bodyPr wrap="square" rtlCol="0">
            <a:spAutoFit/>
          </a:bodyPr>
          <a:lstStyle/>
          <a:p>
            <a:pPr algn="r"/>
            <a:r>
              <a:rPr lang="en-GB" sz="1400" dirty="0" smtClean="0">
                <a:solidFill>
                  <a:prstClr val="black"/>
                </a:solidFill>
                <a:latin typeface="Arial" panose="020B0604020202020204" pitchFamily="34" charset="0"/>
                <a:cs typeface="Arial" panose="020B0604020202020204" pitchFamily="34" charset="0"/>
              </a:rPr>
              <a:t>Dumontheil </a:t>
            </a:r>
            <a:r>
              <a:rPr lang="en-GB" sz="1400" i="1" dirty="0" err="1" smtClean="0">
                <a:solidFill>
                  <a:prstClr val="black"/>
                </a:solidFill>
                <a:latin typeface="Arial" panose="020B0604020202020204" pitchFamily="34" charset="0"/>
                <a:cs typeface="Arial" panose="020B0604020202020204" pitchFamily="34" charset="0"/>
              </a:rPr>
              <a:t>Curr</a:t>
            </a:r>
            <a:r>
              <a:rPr lang="en-GB" sz="1400" i="1" dirty="0" smtClean="0">
                <a:solidFill>
                  <a:prstClr val="black"/>
                </a:solidFill>
                <a:latin typeface="Arial" panose="020B0604020202020204" pitchFamily="34" charset="0"/>
                <a:cs typeface="Arial" panose="020B0604020202020204" pitchFamily="34" charset="0"/>
              </a:rPr>
              <a:t> Opinion in </a:t>
            </a:r>
            <a:r>
              <a:rPr lang="en-GB" sz="1400" i="1" dirty="0" err="1" smtClean="0">
                <a:solidFill>
                  <a:prstClr val="black"/>
                </a:solidFill>
                <a:latin typeface="Arial" panose="020B0604020202020204" pitchFamily="34" charset="0"/>
                <a:cs typeface="Arial" panose="020B0604020202020204" pitchFamily="34" charset="0"/>
              </a:rPr>
              <a:t>Behav</a:t>
            </a:r>
            <a:r>
              <a:rPr lang="en-GB" sz="1400" i="1" dirty="0" smtClean="0">
                <a:solidFill>
                  <a:prstClr val="black"/>
                </a:solidFill>
                <a:latin typeface="Arial" panose="020B0604020202020204" pitchFamily="34" charset="0"/>
                <a:cs typeface="Arial" panose="020B0604020202020204" pitchFamily="34" charset="0"/>
              </a:rPr>
              <a:t> </a:t>
            </a:r>
            <a:r>
              <a:rPr lang="en-GB" sz="1400" i="1" dirty="0" err="1" smtClean="0">
                <a:solidFill>
                  <a:prstClr val="black"/>
                </a:solidFill>
                <a:latin typeface="Arial" panose="020B0604020202020204" pitchFamily="34" charset="0"/>
                <a:cs typeface="Arial" panose="020B0604020202020204" pitchFamily="34" charset="0"/>
              </a:rPr>
              <a:t>Sci</a:t>
            </a:r>
            <a:r>
              <a:rPr lang="en-GB" sz="1400" i="1" dirty="0" smtClean="0">
                <a:solidFill>
                  <a:prstClr val="black"/>
                </a:solidFill>
                <a:latin typeface="Arial" panose="020B0604020202020204" pitchFamily="34" charset="0"/>
                <a:cs typeface="Arial" panose="020B0604020202020204" pitchFamily="34" charset="0"/>
              </a:rPr>
              <a:t> </a:t>
            </a:r>
            <a:r>
              <a:rPr lang="en-GB" sz="1400" dirty="0" smtClean="0">
                <a:solidFill>
                  <a:prstClr val="black"/>
                </a:solidFill>
                <a:latin typeface="Arial" panose="020B0604020202020204" pitchFamily="34" charset="0"/>
                <a:cs typeface="Arial" panose="020B0604020202020204" pitchFamily="34" charset="0"/>
              </a:rPr>
              <a:t>2016</a:t>
            </a:r>
            <a:endParaRPr lang="en-GB" sz="1400" dirty="0">
              <a:solidFill>
                <a:prstClr val="black"/>
              </a:solidFill>
              <a:latin typeface="Arial" panose="020B0604020202020204" pitchFamily="34" charset="0"/>
              <a:cs typeface="Arial" panose="020B0604020202020204" pitchFamily="34" charset="0"/>
            </a:endParaRPr>
          </a:p>
        </p:txBody>
      </p:sp>
      <p:sp>
        <p:nvSpPr>
          <p:cNvPr id="13" name="TextBox 12"/>
          <p:cNvSpPr txBox="1"/>
          <p:nvPr/>
        </p:nvSpPr>
        <p:spPr>
          <a:xfrm>
            <a:off x="2708058" y="4673368"/>
            <a:ext cx="929034" cy="215444"/>
          </a:xfrm>
          <a:prstGeom prst="rect">
            <a:avLst/>
          </a:prstGeom>
          <a:noFill/>
        </p:spPr>
        <p:txBody>
          <a:bodyPr wrap="square" lIns="0" tIns="0" rIns="0" bIns="0" rtlCol="0">
            <a:spAutoFit/>
          </a:bodyPr>
          <a:lstStyle/>
          <a:p>
            <a:pPr algn="ctr"/>
            <a:r>
              <a:rPr lang="fr-FR" sz="1400" b="1" dirty="0" smtClean="0">
                <a:latin typeface="Arial" panose="020B0604020202020204" pitchFamily="34" charset="0"/>
                <a:cs typeface="Arial" panose="020B0604020202020204" pitchFamily="34" charset="0"/>
              </a:rPr>
              <a:t>Amygdale</a:t>
            </a:r>
            <a:endParaRPr lang="fr-FR"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12561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A24C220-7575-5543-AC3E-999699ABB89F}"/>
              </a:ext>
            </a:extLst>
          </p:cNvPr>
          <p:cNvPicPr>
            <a:picLocks noChangeAspect="1"/>
          </p:cNvPicPr>
          <p:nvPr/>
        </p:nvPicPr>
        <p:blipFill>
          <a:blip r:embed="rId4"/>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id="{1899A044-F0C0-9B47-BC58-74AED0EDE939}"/>
              </a:ext>
            </a:extLst>
          </p:cNvPr>
          <p:cNvSpPr txBox="1">
            <a:spLocks/>
          </p:cNvSpPr>
          <p:nvPr/>
        </p:nvSpPr>
        <p:spPr>
          <a:xfrm>
            <a:off x="349387" y="1073217"/>
            <a:ext cx="5594212"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Font typeface="Arial"/>
              <a:buNone/>
            </a:pPr>
            <a:r>
              <a:rPr lang="fr-FR" sz="1800" cap="none" dirty="0" smtClean="0">
                <a:solidFill>
                  <a:srgbClr val="00587E"/>
                </a:solidFill>
                <a:latin typeface="Arial" panose="020B0604020202020204" pitchFamily="34" charset="0"/>
                <a:cs typeface="Arial" panose="020B0604020202020204" pitchFamily="34" charset="0"/>
              </a:rPr>
              <a:t>EMOTIONS ET RECHERCHE DE SENSATIONS </a:t>
            </a:r>
          </a:p>
          <a:p>
            <a:pPr marL="0" indent="0">
              <a:spcBef>
                <a:spcPts val="1200"/>
              </a:spcBef>
              <a:buFont typeface="Arial"/>
              <a:buNone/>
            </a:pPr>
            <a:endParaRPr lang="en-GB" sz="1800" b="0" cap="none" dirty="0" smtClean="0">
              <a:latin typeface="Arial" panose="020B0604020202020204" pitchFamily="34" charset="0"/>
              <a:cs typeface="Arial" panose="020B0604020202020204" pitchFamily="34" charset="0"/>
            </a:endParaRPr>
          </a:p>
          <a:p>
            <a:pPr marL="0" indent="0">
              <a:spcBef>
                <a:spcPts val="1200"/>
              </a:spcBef>
              <a:buNone/>
            </a:pPr>
            <a:r>
              <a:rPr lang="fr-FR" sz="2000" b="0" cap="none" dirty="0" smtClean="0">
                <a:latin typeface="Arial" panose="020B0604020202020204" pitchFamily="34" charset="0"/>
                <a:cs typeface="Arial" panose="020B0604020202020204" pitchFamily="34" charset="0"/>
              </a:rPr>
              <a:t/>
            </a:r>
            <a:br>
              <a:rPr lang="fr-FR" sz="2000" b="0" cap="none" dirty="0" smtClean="0">
                <a:latin typeface="Arial" panose="020B0604020202020204" pitchFamily="34" charset="0"/>
                <a:cs typeface="Arial" panose="020B0604020202020204" pitchFamily="34" charset="0"/>
              </a:rPr>
            </a:br>
            <a:endParaRPr lang="fr-FR" sz="2000" b="0" cap="none" dirty="0">
              <a:latin typeface="Arial" panose="020B0604020202020204" pitchFamily="34" charset="0"/>
              <a:cs typeface="Arial" panose="020B0604020202020204" pitchFamily="34" charset="0"/>
            </a:endParaRPr>
          </a:p>
        </p:txBody>
      </p:sp>
      <p:pic>
        <p:nvPicPr>
          <p:cNvPr id="4" name="Picture 2" descr="C:\Users\idumontheil\Desktop\BBK_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283" y="6287713"/>
            <a:ext cx="15208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educationalneuroscience.org.uk/wordpress/wp-content/uploads/2013/10/cropped-cen_logo_trans_wid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8772" y="6276168"/>
            <a:ext cx="2734373" cy="5058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Object 3"/>
          <p:cNvGraphicFramePr>
            <a:graphicFrameLocks noChangeAspect="1"/>
          </p:cNvGraphicFramePr>
          <p:nvPr>
            <p:extLst>
              <p:ext uri="{D42A27DB-BD31-4B8C-83A1-F6EECF244321}">
                <p14:modId xmlns:p14="http://schemas.microsoft.com/office/powerpoint/2010/main" val="3012079166"/>
              </p:ext>
            </p:extLst>
          </p:nvPr>
        </p:nvGraphicFramePr>
        <p:xfrm>
          <a:off x="1116013" y="1657570"/>
          <a:ext cx="6559550" cy="2608263"/>
        </p:xfrm>
        <a:graphic>
          <a:graphicData uri="http://schemas.openxmlformats.org/presentationml/2006/ole">
            <mc:AlternateContent xmlns:mc="http://schemas.openxmlformats.org/markup-compatibility/2006">
              <mc:Choice xmlns:v="urn:schemas-microsoft-com:vml" Requires="v">
                <p:oleObj spid="_x0000_s3084" name="Image" r:id="rId7" imgW="7758730" imgH="3085714" progId="Photoshop.Image.10">
                  <p:embed/>
                </p:oleObj>
              </mc:Choice>
              <mc:Fallback>
                <p:oleObj name="Image" r:id="rId7" imgW="7758730" imgH="3085714" progId="Photoshop.Image.10">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6013" y="1657570"/>
                        <a:ext cx="6559550" cy="2608263"/>
                      </a:xfrm>
                      <a:prstGeom prst="rect">
                        <a:avLst/>
                      </a:prstGeom>
                      <a:noFill/>
                      <a:ln>
                        <a:noFill/>
                      </a:ln>
                      <a:extLst/>
                    </p:spPr>
                  </p:pic>
                </p:oleObj>
              </mc:Fallback>
            </mc:AlternateContent>
          </a:graphicData>
        </a:graphic>
      </p:graphicFrame>
      <p:sp>
        <p:nvSpPr>
          <p:cNvPr id="15" name="Text Box 5"/>
          <p:cNvSpPr txBox="1">
            <a:spLocks noChangeArrowheads="1"/>
          </p:cNvSpPr>
          <p:nvPr/>
        </p:nvSpPr>
        <p:spPr bwMode="auto">
          <a:xfrm>
            <a:off x="6886295" y="5651665"/>
            <a:ext cx="188545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en-GB" sz="1400" dirty="0" smtClean="0">
                <a:ea typeface="ＭＳ Ｐゴシック" pitchFamily="34" charset="-128"/>
                <a:cs typeface="Arial" panose="020B0604020202020204" pitchFamily="34" charset="0"/>
              </a:rPr>
              <a:t>Steinberg et al., 2008</a:t>
            </a:r>
          </a:p>
        </p:txBody>
      </p:sp>
      <p:pic>
        <p:nvPicPr>
          <p:cNvPr id="16"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4515" t="2909" b="3705"/>
          <a:stretch/>
        </p:blipFill>
        <p:spPr bwMode="auto">
          <a:xfrm>
            <a:off x="2073442" y="2897032"/>
            <a:ext cx="2244724" cy="3192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rotWithShape="1">
          <a:blip r:embed="rId10">
            <a:extLst>
              <a:ext uri="{28A0092B-C50C-407E-A947-70E740481C1C}">
                <a14:useLocalDpi xmlns:a14="http://schemas.microsoft.com/office/drawing/2010/main" val="0"/>
              </a:ext>
            </a:extLst>
          </a:blip>
          <a:srcRect t="2045" r="7666" b="3748"/>
          <a:stretch/>
        </p:blipFill>
        <p:spPr bwMode="auto">
          <a:xfrm>
            <a:off x="4291309" y="2897031"/>
            <a:ext cx="1950273" cy="3192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235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id="{1899A044-F0C0-9B47-BC58-74AED0EDE939}"/>
              </a:ext>
            </a:extLst>
          </p:cNvPr>
          <p:cNvSpPr txBox="1">
            <a:spLocks/>
          </p:cNvSpPr>
          <p:nvPr/>
        </p:nvSpPr>
        <p:spPr>
          <a:xfrm>
            <a:off x="349387" y="1073217"/>
            <a:ext cx="5594212"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Font typeface="Arial"/>
              <a:buNone/>
            </a:pPr>
            <a:r>
              <a:rPr lang="fr-FR" sz="1800" cap="none" dirty="0" smtClean="0">
                <a:solidFill>
                  <a:srgbClr val="00587E"/>
                </a:solidFill>
                <a:latin typeface="Arial" panose="020B0604020202020204" pitchFamily="34" charset="0"/>
                <a:cs typeface="Arial" panose="020B0604020202020204" pitchFamily="34" charset="0"/>
              </a:rPr>
              <a:t>EMOTIONS ET RECHERCHE DE SENSATIONS </a:t>
            </a:r>
          </a:p>
          <a:p>
            <a:pPr marL="0" indent="0">
              <a:spcBef>
                <a:spcPts val="1200"/>
              </a:spcBef>
              <a:buFont typeface="Arial"/>
              <a:buNone/>
            </a:pPr>
            <a:endParaRPr lang="en-GB" sz="1800" b="0" cap="none" dirty="0" smtClean="0">
              <a:latin typeface="Arial" panose="020B0604020202020204" pitchFamily="34" charset="0"/>
              <a:cs typeface="Arial" panose="020B0604020202020204" pitchFamily="34" charset="0"/>
            </a:endParaRPr>
          </a:p>
          <a:p>
            <a:pPr marL="0" indent="0">
              <a:spcBef>
                <a:spcPts val="1200"/>
              </a:spcBef>
              <a:buNone/>
            </a:pPr>
            <a:r>
              <a:rPr lang="fr-FR" sz="2000" b="0" cap="none" dirty="0" smtClean="0">
                <a:latin typeface="Arial" panose="020B0604020202020204" pitchFamily="34" charset="0"/>
                <a:cs typeface="Arial" panose="020B0604020202020204" pitchFamily="34" charset="0"/>
              </a:rPr>
              <a:t/>
            </a:r>
            <a:br>
              <a:rPr lang="fr-FR" sz="2000" b="0" cap="none" dirty="0" smtClean="0">
                <a:latin typeface="Arial" panose="020B0604020202020204" pitchFamily="34" charset="0"/>
                <a:cs typeface="Arial" panose="020B0604020202020204" pitchFamily="34" charset="0"/>
              </a:rPr>
            </a:br>
            <a:endParaRPr lang="fr-FR" sz="2000" b="0" cap="none" dirty="0">
              <a:latin typeface="Arial" panose="020B0604020202020204" pitchFamily="34" charset="0"/>
              <a:cs typeface="Arial" panose="020B0604020202020204" pitchFamily="34" charset="0"/>
            </a:endParaRPr>
          </a:p>
        </p:txBody>
      </p:sp>
      <p:pic>
        <p:nvPicPr>
          <p:cNvPr id="4" name="Picture 2" descr="C:\Users\idumontheil\Desktop\BBK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83" y="6287713"/>
            <a:ext cx="15208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educationalneuroscience.org.uk/wordpress/wp-content/uploads/2013/10/cropped-cen_logo_trans_wid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8772" y="6276168"/>
            <a:ext cx="2734373" cy="5058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0002" y="1528366"/>
            <a:ext cx="1724427" cy="2128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60084"/>
          <a:stretch/>
        </p:blipFill>
        <p:spPr bwMode="auto">
          <a:xfrm>
            <a:off x="1048201" y="3949288"/>
            <a:ext cx="1959575" cy="219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3426719" y="1530218"/>
            <a:ext cx="4368720" cy="4484129"/>
            <a:chOff x="2933700" y="1433749"/>
            <a:chExt cx="5043370" cy="5176601"/>
          </a:xfrm>
        </p:grpSpPr>
        <p:pic>
          <p:nvPicPr>
            <p:cNvPr id="1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89332" y="1433749"/>
              <a:ext cx="3487738" cy="260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38571"/>
            <a:stretch/>
          </p:blipFill>
          <p:spPr bwMode="auto">
            <a:xfrm>
              <a:off x="2933700" y="4071938"/>
              <a:ext cx="3481388" cy="253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Down Arrow 18"/>
            <p:cNvSpPr/>
            <p:nvPr/>
          </p:nvSpPr>
          <p:spPr>
            <a:xfrm rot="1440000">
              <a:off x="4562475" y="2085975"/>
              <a:ext cx="106363" cy="1993900"/>
            </a:xfrm>
            <a:prstGeom prst="downArrow">
              <a:avLst>
                <a:gd name="adj1" fmla="val 50000"/>
                <a:gd name="adj2" fmla="val 76493"/>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 name="Down Arrow 19"/>
            <p:cNvSpPr/>
            <p:nvPr/>
          </p:nvSpPr>
          <p:spPr>
            <a:xfrm rot="1440000">
              <a:off x="6308725" y="2308225"/>
              <a:ext cx="104775" cy="1935163"/>
            </a:xfrm>
            <a:prstGeom prst="downArrow">
              <a:avLst>
                <a:gd name="adj1" fmla="val 50000"/>
                <a:gd name="adj2" fmla="val 75492"/>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21" name="TextBox 6"/>
          <p:cNvSpPr txBox="1">
            <a:spLocks noChangeArrowheads="1"/>
          </p:cNvSpPr>
          <p:nvPr/>
        </p:nvSpPr>
        <p:spPr bwMode="auto">
          <a:xfrm>
            <a:off x="5943599" y="5513673"/>
            <a:ext cx="30384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GB" sz="1400" dirty="0" err="1">
                <a:cs typeface="Arial" panose="020B0604020202020204" pitchFamily="34" charset="0"/>
              </a:rPr>
              <a:t>Chein</a:t>
            </a:r>
            <a:r>
              <a:rPr lang="en-GB" sz="1400" dirty="0">
                <a:cs typeface="Arial" panose="020B0604020202020204" pitchFamily="34" charset="0"/>
              </a:rPr>
              <a:t> et al., </a:t>
            </a:r>
            <a:r>
              <a:rPr lang="en-GB" sz="1400" i="1" dirty="0" err="1">
                <a:cs typeface="Arial" panose="020B0604020202020204" pitchFamily="34" charset="0"/>
              </a:rPr>
              <a:t>Dev</a:t>
            </a:r>
            <a:r>
              <a:rPr lang="en-GB" sz="1400" i="1" dirty="0">
                <a:cs typeface="Arial" panose="020B0604020202020204" pitchFamily="34" charset="0"/>
              </a:rPr>
              <a:t> Science</a:t>
            </a:r>
            <a:r>
              <a:rPr lang="en-GB" sz="1400" dirty="0">
                <a:cs typeface="Arial" panose="020B0604020202020204" pitchFamily="34" charset="0"/>
              </a:rPr>
              <a:t> </a:t>
            </a:r>
            <a:r>
              <a:rPr lang="en-GB" sz="1400" dirty="0" smtClean="0">
                <a:cs typeface="Arial" panose="020B0604020202020204" pitchFamily="34" charset="0"/>
              </a:rPr>
              <a:t>2011</a:t>
            </a:r>
            <a:endParaRPr lang="en-GB" sz="1400" dirty="0">
              <a:cs typeface="Arial" panose="020B0604020202020204" pitchFamily="34" charset="0"/>
            </a:endParaRPr>
          </a:p>
        </p:txBody>
      </p:sp>
      <p:sp>
        <p:nvSpPr>
          <p:cNvPr id="22" name="Down Arrow 5"/>
          <p:cNvSpPr>
            <a:spLocks noChangeArrowheads="1"/>
          </p:cNvSpPr>
          <p:nvPr/>
        </p:nvSpPr>
        <p:spPr bwMode="auto">
          <a:xfrm>
            <a:off x="2752975" y="2311267"/>
            <a:ext cx="100013" cy="1723571"/>
          </a:xfrm>
          <a:prstGeom prst="downArrow">
            <a:avLst>
              <a:gd name="adj1" fmla="val 50000"/>
              <a:gd name="adj2" fmla="val 76460"/>
            </a:avLst>
          </a:prstGeom>
          <a:solidFill>
            <a:srgbClr val="0066FF"/>
          </a:solidFill>
          <a:ln w="25400" algn="ctr">
            <a:solidFill>
              <a:srgbClr val="0066FF"/>
            </a:solidFill>
            <a:miter lim="800000"/>
            <a:headEnd/>
            <a:tailEnd/>
          </a:ln>
        </p:spPr>
        <p:txBody>
          <a:bodyPr anchor="ctr"/>
          <a:lstStyle/>
          <a:p>
            <a:pPr algn="ctr">
              <a:defRPr/>
            </a:pPr>
            <a:endParaRPr lang="en-GB">
              <a:solidFill>
                <a:schemeClr val="lt1"/>
              </a:solidFill>
              <a:latin typeface="+mn-lt"/>
            </a:endParaRPr>
          </a:p>
        </p:txBody>
      </p:sp>
    </p:spTree>
    <p:extLst>
      <p:ext uri="{BB962C8B-B14F-4D97-AF65-F5344CB8AC3E}">
        <p14:creationId xmlns:p14="http://schemas.microsoft.com/office/powerpoint/2010/main" val="132751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id="{1899A044-F0C0-9B47-BC58-74AED0EDE939}"/>
              </a:ext>
            </a:extLst>
          </p:cNvPr>
          <p:cNvSpPr txBox="1">
            <a:spLocks/>
          </p:cNvSpPr>
          <p:nvPr/>
        </p:nvSpPr>
        <p:spPr>
          <a:xfrm>
            <a:off x="349387" y="1073217"/>
            <a:ext cx="5594212"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Font typeface="Arial"/>
              <a:buNone/>
            </a:pPr>
            <a:r>
              <a:rPr lang="fr-FR" sz="1800" cap="none" dirty="0" smtClean="0">
                <a:solidFill>
                  <a:srgbClr val="00587E"/>
                </a:solidFill>
                <a:latin typeface="Arial" panose="020B0604020202020204" pitchFamily="34" charset="0"/>
                <a:cs typeface="Arial" panose="020B0604020202020204" pitchFamily="34" charset="0"/>
              </a:rPr>
              <a:t>EMOTIONS ET RECHERCHE DE SENSATIONS </a:t>
            </a:r>
          </a:p>
          <a:p>
            <a:pPr marL="0" indent="0">
              <a:spcBef>
                <a:spcPts val="1200"/>
              </a:spcBef>
              <a:buFont typeface="Arial"/>
              <a:buNone/>
            </a:pPr>
            <a:endParaRPr lang="en-GB" sz="1800" b="0" cap="none" dirty="0" smtClean="0">
              <a:latin typeface="Arial" panose="020B0604020202020204" pitchFamily="34" charset="0"/>
              <a:cs typeface="Arial" panose="020B0604020202020204" pitchFamily="34" charset="0"/>
            </a:endParaRPr>
          </a:p>
          <a:p>
            <a:pPr marL="0" indent="0">
              <a:spcBef>
                <a:spcPts val="1200"/>
              </a:spcBef>
              <a:buNone/>
            </a:pPr>
            <a:r>
              <a:rPr lang="fr-FR" sz="2000" b="0" cap="none" dirty="0" smtClean="0">
                <a:latin typeface="Arial" panose="020B0604020202020204" pitchFamily="34" charset="0"/>
                <a:cs typeface="Arial" panose="020B0604020202020204" pitchFamily="34" charset="0"/>
              </a:rPr>
              <a:t/>
            </a:r>
            <a:br>
              <a:rPr lang="fr-FR" sz="2000" b="0" cap="none" dirty="0" smtClean="0">
                <a:latin typeface="Arial" panose="020B0604020202020204" pitchFamily="34" charset="0"/>
                <a:cs typeface="Arial" panose="020B0604020202020204" pitchFamily="34" charset="0"/>
              </a:rPr>
            </a:br>
            <a:endParaRPr lang="fr-FR" sz="2000" b="0" cap="none" dirty="0">
              <a:latin typeface="Arial" panose="020B0604020202020204" pitchFamily="34" charset="0"/>
              <a:cs typeface="Arial" panose="020B0604020202020204" pitchFamily="34" charset="0"/>
            </a:endParaRPr>
          </a:p>
        </p:txBody>
      </p:sp>
      <p:pic>
        <p:nvPicPr>
          <p:cNvPr id="4" name="Picture 2" descr="C:\Users\idumontheil\Desktop\BBK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83" y="6287713"/>
            <a:ext cx="15208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educationalneuroscience.org.uk/wordpress/wp-content/uploads/2013/10/cropped-cen_logo_trans_wid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8772" y="6276168"/>
            <a:ext cx="2734373" cy="5058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5044" y="2097737"/>
            <a:ext cx="6161951" cy="3593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5039544" y="5665827"/>
            <a:ext cx="4104456" cy="307777"/>
          </a:xfrm>
          <a:prstGeom prst="rect">
            <a:avLst/>
          </a:prstGeom>
          <a:noFill/>
        </p:spPr>
        <p:txBody>
          <a:bodyPr wrap="square" rtlCol="0">
            <a:spAutoFit/>
          </a:bodyPr>
          <a:lstStyle/>
          <a:p>
            <a:pPr algn="r"/>
            <a:r>
              <a:rPr lang="en-GB" sz="1400" dirty="0" smtClean="0">
                <a:latin typeface="Arial" panose="020B0604020202020204" pitchFamily="34" charset="0"/>
                <a:cs typeface="Arial" panose="020B0604020202020204" pitchFamily="34" charset="0"/>
              </a:rPr>
              <a:t>Steinberg et al. </a:t>
            </a:r>
            <a:r>
              <a:rPr lang="en-GB" sz="1400" i="1" dirty="0" smtClean="0">
                <a:latin typeface="Arial" panose="020B0604020202020204" pitchFamily="34" charset="0"/>
                <a:cs typeface="Arial" panose="020B0604020202020204" pitchFamily="34" charset="0"/>
              </a:rPr>
              <a:t>Dev Science </a:t>
            </a:r>
            <a:r>
              <a:rPr lang="en-GB" sz="1400" dirty="0" smtClean="0">
                <a:latin typeface="Arial" panose="020B0604020202020204" pitchFamily="34" charset="0"/>
                <a:cs typeface="Arial" panose="020B0604020202020204" pitchFamily="34" charset="0"/>
              </a:rPr>
              <a:t>2018</a:t>
            </a:r>
            <a:endParaRPr lang="en-GB" sz="1400" dirty="0">
              <a:latin typeface="Arial" panose="020B0604020202020204" pitchFamily="34" charset="0"/>
              <a:cs typeface="Arial" panose="020B0604020202020204" pitchFamily="34" charset="0"/>
            </a:endParaRPr>
          </a:p>
        </p:txBody>
      </p:sp>
      <p:pic>
        <p:nvPicPr>
          <p:cNvPr id="1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7750" y="2676751"/>
            <a:ext cx="1223358" cy="960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descr="Image result for iowa gambling tas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399" y="3638069"/>
            <a:ext cx="1695791" cy="91577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267799" y="4591943"/>
            <a:ext cx="1819017" cy="738664"/>
          </a:xfrm>
          <a:prstGeom prst="rect">
            <a:avLst/>
          </a:prstGeom>
          <a:noFill/>
        </p:spPr>
        <p:txBody>
          <a:bodyPr wrap="square" rtlCol="0">
            <a:spAutoFit/>
          </a:bodyPr>
          <a:lstStyle/>
          <a:p>
            <a:pPr algn="ctr"/>
            <a:r>
              <a:rPr lang="en-GB" sz="1400" dirty="0" smtClean="0">
                <a:latin typeface="Arial" panose="020B0604020202020204" pitchFamily="34" charset="0"/>
                <a:cs typeface="Arial" panose="020B0604020202020204" pitchFamily="34" charset="0"/>
              </a:rPr>
              <a:t>Questionnaire sur la </a:t>
            </a:r>
            <a:r>
              <a:rPr lang="en-GB" sz="1400" dirty="0" err="1" smtClean="0">
                <a:latin typeface="Arial" panose="020B0604020202020204" pitchFamily="34" charset="0"/>
                <a:cs typeface="Arial" panose="020B0604020202020204" pitchFamily="34" charset="0"/>
              </a:rPr>
              <a:t>recherche</a:t>
            </a:r>
            <a:r>
              <a:rPr lang="en-GB" sz="1400" dirty="0" smtClean="0">
                <a:latin typeface="Arial" panose="020B0604020202020204" pitchFamily="34" charset="0"/>
                <a:cs typeface="Arial" panose="020B0604020202020204" pitchFamily="34" charset="0"/>
              </a:rPr>
              <a:t> de sensations</a:t>
            </a:r>
            <a:endParaRPr lang="fr-FR" sz="1400" dirty="0">
              <a:latin typeface="Arial" panose="020B0604020202020204" pitchFamily="34" charset="0"/>
              <a:cs typeface="Arial" panose="020B0604020202020204" pitchFamily="34" charset="0"/>
            </a:endParaRPr>
          </a:p>
        </p:txBody>
      </p:sp>
      <p:sp>
        <p:nvSpPr>
          <p:cNvPr id="25" name="Right Brace 24"/>
          <p:cNvSpPr/>
          <p:nvPr/>
        </p:nvSpPr>
        <p:spPr>
          <a:xfrm>
            <a:off x="1920588" y="2635620"/>
            <a:ext cx="331328" cy="2656887"/>
          </a:xfrm>
          <a:prstGeom prst="rightBrace">
            <a:avLst>
              <a:gd name="adj1" fmla="val 40531"/>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6" name="TextBox 25"/>
          <p:cNvSpPr txBox="1"/>
          <p:nvPr/>
        </p:nvSpPr>
        <p:spPr>
          <a:xfrm rot="16200000">
            <a:off x="1003301" y="3656328"/>
            <a:ext cx="3251197" cy="400110"/>
          </a:xfrm>
          <a:prstGeom prst="rect">
            <a:avLst/>
          </a:prstGeom>
          <a:solidFill>
            <a:schemeClr val="bg1"/>
          </a:solidFill>
        </p:spPr>
        <p:txBody>
          <a:bodyPr wrap="square" rtlCol="0">
            <a:spAutoFit/>
          </a:bodyPr>
          <a:lstStyle/>
          <a:p>
            <a:pPr algn="ctr"/>
            <a:r>
              <a:rPr lang="fr-FR" sz="2000" dirty="0" smtClean="0">
                <a:latin typeface="Arial" panose="020B0604020202020204" pitchFamily="34" charset="0"/>
                <a:cs typeface="Arial" panose="020B0604020202020204" pitchFamily="34" charset="0"/>
              </a:rPr>
              <a:t>Recherche de sensations</a:t>
            </a:r>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163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id="{1899A044-F0C0-9B47-BC58-74AED0EDE939}"/>
              </a:ext>
            </a:extLst>
          </p:cNvPr>
          <p:cNvSpPr txBox="1">
            <a:spLocks/>
          </p:cNvSpPr>
          <p:nvPr/>
        </p:nvSpPr>
        <p:spPr>
          <a:xfrm>
            <a:off x="349387" y="1073217"/>
            <a:ext cx="8435280"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Font typeface="Arial"/>
              <a:buNone/>
            </a:pPr>
            <a:r>
              <a:rPr lang="en-GB" sz="1800" cap="none" dirty="0" smtClean="0">
                <a:solidFill>
                  <a:srgbClr val="00587E"/>
                </a:solidFill>
                <a:latin typeface="Arial" panose="020B0604020202020204" pitchFamily="34" charset="0"/>
                <a:cs typeface="Arial" panose="020B0604020202020204" pitchFamily="34" charset="0"/>
              </a:rPr>
              <a:t>LE PARADOXE DE L’ADOLESCENCE</a:t>
            </a:r>
            <a:endParaRPr lang="fr-FR" sz="1800" cap="none" dirty="0">
              <a:solidFill>
                <a:srgbClr val="00587E"/>
              </a:solidFill>
              <a:latin typeface="Arial" panose="020B0604020202020204" pitchFamily="34" charset="0"/>
              <a:cs typeface="Arial" panose="020B0604020202020204" pitchFamily="34" charset="0"/>
            </a:endParaRPr>
          </a:p>
          <a:p>
            <a:pPr marL="0" indent="0">
              <a:spcBef>
                <a:spcPts val="0"/>
              </a:spcBef>
              <a:buNone/>
            </a:pPr>
            <a:endParaRPr lang="fr-FR" sz="1800" b="0" cap="none" dirty="0" smtClean="0">
              <a:latin typeface="Arial" panose="020B0604020202020204" pitchFamily="34" charset="0"/>
              <a:cs typeface="Arial" panose="020B0604020202020204" pitchFamily="34" charset="0"/>
            </a:endParaRPr>
          </a:p>
          <a:p>
            <a:pPr marL="0" indent="0">
              <a:spcBef>
                <a:spcPts val="0"/>
              </a:spcBef>
              <a:buNone/>
            </a:pPr>
            <a:r>
              <a:rPr lang="fr-FR" sz="1800" b="0" cap="none" dirty="0" smtClean="0">
                <a:latin typeface="Arial" panose="020B0604020202020204" pitchFamily="34" charset="0"/>
                <a:cs typeface="Arial" panose="020B0604020202020204" pitchFamily="34" charset="0"/>
              </a:rPr>
              <a:t>« Chez les adolescents et les jeunes adultes, les capacités cognitives liées aux succès scolaires et économiques atteignent un sommet … [cependant] l’application de ces facultés mentales en réalité semble cruellement inadéquate. Au lieu d’apprendre de leurs expériences, de raisonner en ce qui concerne les risques, et de prendre des décisions sensées, les jeunes font souvent des choix dangereux pour leur santé</a:t>
            </a:r>
            <a:r>
              <a:rPr lang="fr-FR" sz="1400" b="0" cap="none" dirty="0" smtClean="0">
                <a:latin typeface="Arial" panose="020B0604020202020204" pitchFamily="34" charset="0"/>
                <a:cs typeface="Arial" panose="020B0604020202020204" pitchFamily="34" charset="0"/>
              </a:rPr>
              <a:t>. »</a:t>
            </a:r>
            <a:endParaRPr lang="fr-FR" sz="1400" b="0" cap="none" dirty="0">
              <a:latin typeface="Arial" panose="020B0604020202020204" pitchFamily="34" charset="0"/>
              <a:cs typeface="Arial" panose="020B0604020202020204" pitchFamily="34" charset="0"/>
            </a:endParaRPr>
          </a:p>
        </p:txBody>
      </p:sp>
      <p:pic>
        <p:nvPicPr>
          <p:cNvPr id="4" name="Picture 2" descr="C:\Users\idumontheil\Desktop\BBK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83" y="6287713"/>
            <a:ext cx="15208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educationalneuroscience.org.uk/wordpress/wp-content/uploads/2013/10/cropped-cen_logo_trans_wid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8772" y="6276168"/>
            <a:ext cx="2734373" cy="5058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18801" y="3434834"/>
            <a:ext cx="2872197" cy="369332"/>
          </a:xfrm>
          <a:prstGeom prst="rect">
            <a:avLst/>
          </a:prstGeom>
        </p:spPr>
        <p:txBody>
          <a:bodyPr wrap="none">
            <a:spAutoFit/>
          </a:bodyPr>
          <a:lstStyle/>
          <a:p>
            <a:r>
              <a:rPr lang="en-GB" dirty="0"/>
              <a:t>Reyna and Dougherty (2012)</a:t>
            </a:r>
            <a:endParaRPr lang="en-US" dirty="0"/>
          </a:p>
        </p:txBody>
      </p:sp>
      <p:pic>
        <p:nvPicPr>
          <p:cNvPr id="8" name="Picture 2" descr="http://timewellness.files.wordpress.com/2012/10/87248388a.jpg?w=480&amp;h=320&amp;crop=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373" y="3663612"/>
            <a:ext cx="3429001" cy="2286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t2.gstatic.com/images?q=tbn:ANd9GcRRM41fJwBpqnmTgHx0ESD22B6fGpuipWa78TQFZ_0Ke7Adyow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3588" y="4583667"/>
            <a:ext cx="4061999" cy="16925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blog.smu.edu/research/files/2013/08/Boy-on-steps-400x3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38637" y="3976279"/>
            <a:ext cx="2316388" cy="1737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66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5">
            <a:extLst>
              <a:ext uri="{FF2B5EF4-FFF2-40B4-BE49-F238E27FC236}">
                <a16:creationId xmlns:a16="http://schemas.microsoft.com/office/drawing/2014/main" id="{8A24C220-7575-5543-AC3E-999699ABB89F}"/>
              </a:ext>
            </a:extLst>
          </p:cNvPr>
          <p:cNvPicPr>
            <a:picLocks noChangeAspect="1"/>
          </p:cNvPicPr>
          <p:nvPr/>
        </p:nvPicPr>
        <p:blipFill>
          <a:blip r:embed="rId2"/>
          <a:stretch>
            <a:fillRect/>
          </a:stretch>
        </p:blipFill>
        <p:spPr>
          <a:xfrm>
            <a:off x="0" y="0"/>
            <a:ext cx="9144000" cy="6858000"/>
          </a:xfrm>
          <a:prstGeom prst="rect">
            <a:avLst/>
          </a:prstGeom>
        </p:spPr>
      </p:pic>
      <p:pic>
        <p:nvPicPr>
          <p:cNvPr id="24" name="Picture 2" descr="C:\Users\idumontheil\Desktop\BBK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283" y="6287713"/>
            <a:ext cx="15208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descr="http://www.educationalneuroscience.org.uk/wordpress/wp-content/uploads/2013/10/cropped-cen_logo_trans_wid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8772" y="6276168"/>
            <a:ext cx="2734373" cy="5058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6636" t="54165" r="18912" b="13491"/>
          <a:stretch/>
        </p:blipFill>
        <p:spPr bwMode="auto">
          <a:xfrm>
            <a:off x="5838572" y="3560051"/>
            <a:ext cx="1045020" cy="1738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6"/>
          <p:cNvSpPr txBox="1">
            <a:spLocks noChangeArrowheads="1"/>
          </p:cNvSpPr>
          <p:nvPr/>
        </p:nvSpPr>
        <p:spPr bwMode="auto">
          <a:xfrm>
            <a:off x="4394200" y="6544124"/>
            <a:ext cx="4749800" cy="336550"/>
          </a:xfrm>
          <a:prstGeom prst="rect">
            <a:avLst/>
          </a:prstGeom>
          <a:noFill/>
          <a:ln w="9525">
            <a:noFill/>
            <a:miter lim="800000"/>
            <a:headEnd/>
            <a:tailEnd/>
          </a:ln>
          <a:effectLst/>
        </p:spPr>
        <p:txBody>
          <a:bodyPr>
            <a:spAutoFit/>
          </a:bodyPr>
          <a:lstStyle/>
          <a:p>
            <a:pPr algn="r" fontAlgn="base">
              <a:spcBef>
                <a:spcPct val="50000"/>
              </a:spcBef>
              <a:spcAft>
                <a:spcPct val="0"/>
              </a:spcAft>
            </a:pPr>
            <a:r>
              <a:rPr lang="fr-FR" sz="1600" dirty="0" err="1" smtClean="0">
                <a:solidFill>
                  <a:prstClr val="black"/>
                </a:solidFill>
                <a:latin typeface="Arial" panose="020B0604020202020204" pitchFamily="34" charset="0"/>
                <a:cs typeface="Arial" panose="020B0604020202020204" pitchFamily="34" charset="0"/>
              </a:rPr>
              <a:t>Crone</a:t>
            </a:r>
            <a:r>
              <a:rPr lang="fr-FR" sz="1600" dirty="0" smtClean="0">
                <a:solidFill>
                  <a:prstClr val="black"/>
                </a:solidFill>
                <a:latin typeface="Arial" panose="020B0604020202020204" pitchFamily="34" charset="0"/>
                <a:cs typeface="Arial" panose="020B0604020202020204" pitchFamily="34" charset="0"/>
              </a:rPr>
              <a:t> &amp; Dahl </a:t>
            </a:r>
            <a:r>
              <a:rPr lang="fr-FR" sz="1600" i="1" dirty="0" smtClean="0">
                <a:solidFill>
                  <a:prstClr val="black"/>
                </a:solidFill>
                <a:latin typeface="Arial" panose="020B0604020202020204" pitchFamily="34" charset="0"/>
                <a:cs typeface="Arial" panose="020B0604020202020204" pitchFamily="34" charset="0"/>
              </a:rPr>
              <a:t>Nature Neuroscience</a:t>
            </a:r>
            <a:r>
              <a:rPr lang="fr-FR" sz="1600" dirty="0" smtClean="0">
                <a:solidFill>
                  <a:prstClr val="black"/>
                </a:solidFill>
                <a:latin typeface="Arial" panose="020B0604020202020204" pitchFamily="34" charset="0"/>
                <a:cs typeface="Arial" panose="020B0604020202020204" pitchFamily="34" charset="0"/>
              </a:rPr>
              <a:t> 2012</a:t>
            </a:r>
            <a:endParaRPr lang="fr-FR" sz="1600" dirty="0">
              <a:solidFill>
                <a:prstClr val="black"/>
              </a:solidFill>
              <a:latin typeface="Arial" panose="020B0604020202020204" pitchFamily="34" charset="0"/>
              <a:cs typeface="Arial" panose="020B0604020202020204" pitchFamily="34" charset="0"/>
            </a:endParaRPr>
          </a:p>
        </p:txBody>
      </p:sp>
      <p:sp>
        <p:nvSpPr>
          <p:cNvPr id="3" name="Rectangle 2"/>
          <p:cNvSpPr/>
          <p:nvPr/>
        </p:nvSpPr>
        <p:spPr>
          <a:xfrm>
            <a:off x="179630" y="499849"/>
            <a:ext cx="6122307" cy="468000"/>
          </a:xfrm>
          <a:prstGeom prst="rect">
            <a:avLst/>
          </a:prstGeom>
          <a:gradFill flip="none" rotWithShape="1">
            <a:gsLst>
              <a:gs pos="0">
                <a:srgbClr val="00B0F0"/>
              </a:gs>
              <a:gs pos="50000">
                <a:schemeClr val="accent5">
                  <a:lumMod val="20000"/>
                  <a:lumOff val="8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fr-FR" sz="1600" dirty="0" smtClean="0">
                <a:solidFill>
                  <a:prstClr val="black"/>
                </a:solidFill>
                <a:latin typeface="Arial" panose="020B0604020202020204" pitchFamily="34" charset="0"/>
                <a:cs typeface="Arial" panose="020B0604020202020204" pitchFamily="34" charset="0"/>
              </a:rPr>
              <a:t>Développement graduel du contrôle cognitif</a:t>
            </a:r>
            <a:endParaRPr lang="fr-FR" sz="1600" dirty="0">
              <a:solidFill>
                <a:prstClr val="black"/>
              </a:solidFill>
              <a:latin typeface="Arial" panose="020B0604020202020204" pitchFamily="34" charset="0"/>
              <a:cs typeface="Arial" panose="020B0604020202020204" pitchFamily="34" charset="0"/>
            </a:endParaRPr>
          </a:p>
        </p:txBody>
      </p:sp>
      <p:sp>
        <p:nvSpPr>
          <p:cNvPr id="7" name="Rectangle 6"/>
          <p:cNvSpPr/>
          <p:nvPr/>
        </p:nvSpPr>
        <p:spPr>
          <a:xfrm>
            <a:off x="186891" y="1044124"/>
            <a:ext cx="6121897" cy="468000"/>
          </a:xfrm>
          <a:prstGeom prst="rect">
            <a:avLst/>
          </a:prstGeom>
          <a:gradFill flip="none" rotWithShape="1">
            <a:gsLst>
              <a:gs pos="0">
                <a:srgbClr val="00B0F0"/>
              </a:gs>
              <a:gs pos="50000">
                <a:schemeClr val="accent5">
                  <a:lumMod val="20000"/>
                  <a:lumOff val="8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fr-FR" sz="1600" dirty="0" smtClean="0">
                <a:solidFill>
                  <a:prstClr val="black"/>
                </a:solidFill>
                <a:latin typeface="Arial" panose="020B0604020202020204" pitchFamily="34" charset="0"/>
                <a:cs typeface="Arial" panose="020B0604020202020204" pitchFamily="34" charset="0"/>
              </a:rPr>
              <a:t>Développement graduel de la cognition sociale</a:t>
            </a:r>
            <a:endParaRPr lang="fr-FR" sz="1600" dirty="0">
              <a:solidFill>
                <a:prstClr val="black"/>
              </a:solidFill>
              <a:latin typeface="Arial" panose="020B0604020202020204" pitchFamily="34" charset="0"/>
              <a:cs typeface="Arial" panose="020B0604020202020204" pitchFamily="34" charset="0"/>
            </a:endParaRPr>
          </a:p>
        </p:txBody>
      </p:sp>
      <p:sp>
        <p:nvSpPr>
          <p:cNvPr id="12" name="Rectangle 11"/>
          <p:cNvSpPr/>
          <p:nvPr/>
        </p:nvSpPr>
        <p:spPr>
          <a:xfrm>
            <a:off x="6975032" y="1767841"/>
            <a:ext cx="2088936" cy="1341120"/>
          </a:xfrm>
          <a:prstGeom prst="rect">
            <a:avLst/>
          </a:prstGeom>
          <a:gradFill flip="none" rotWithShape="1">
            <a:gsLst>
              <a:gs pos="0">
                <a:schemeClr val="bg1"/>
              </a:gs>
              <a:gs pos="50000">
                <a:schemeClr val="bg1">
                  <a:lumMod val="85000"/>
                </a:schemeClr>
              </a:gs>
              <a:gs pos="100000">
                <a:schemeClr val="bg1">
                  <a:lumMod val="65000"/>
                </a:schemeClr>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fontAlgn="base">
              <a:spcBef>
                <a:spcPct val="0"/>
              </a:spcBef>
              <a:spcAft>
                <a:spcPct val="0"/>
              </a:spcAft>
            </a:pPr>
            <a:r>
              <a:rPr lang="fr-FR" sz="1600" b="1" dirty="0" smtClean="0">
                <a:solidFill>
                  <a:prstClr val="black"/>
                </a:solidFill>
                <a:latin typeface="Arial" panose="020B0604020202020204" pitchFamily="34" charset="0"/>
                <a:cs typeface="Arial" panose="020B0604020202020204" pitchFamily="34" charset="0"/>
              </a:rPr>
              <a:t>Trajectoires + </a:t>
            </a:r>
            <a:r>
              <a:rPr lang="fr-FR" sz="1600" dirty="0" smtClean="0">
                <a:solidFill>
                  <a:prstClr val="black"/>
                </a:solidFill>
                <a:latin typeface="Arial" panose="020B0604020202020204" pitchFamily="34" charset="0"/>
                <a:cs typeface="Arial" panose="020B0604020202020204" pitchFamily="34" charset="0"/>
              </a:rPr>
              <a:t>exploration adaptative, buts à long-terme matures, compétence sociale</a:t>
            </a:r>
            <a:endParaRPr lang="fr-FR" sz="1600" dirty="0">
              <a:solidFill>
                <a:prstClr val="black"/>
              </a:solidFill>
              <a:latin typeface="Arial" panose="020B0604020202020204" pitchFamily="34" charset="0"/>
              <a:cs typeface="Arial" panose="020B0604020202020204" pitchFamily="34" charset="0"/>
            </a:endParaRPr>
          </a:p>
        </p:txBody>
      </p:sp>
      <p:sp>
        <p:nvSpPr>
          <p:cNvPr id="14" name="Rectangle 13"/>
          <p:cNvSpPr/>
          <p:nvPr/>
        </p:nvSpPr>
        <p:spPr>
          <a:xfrm>
            <a:off x="6975032" y="3215640"/>
            <a:ext cx="2106808" cy="2410467"/>
          </a:xfrm>
          <a:prstGeom prst="rect">
            <a:avLst/>
          </a:prstGeom>
          <a:gradFill flip="none" rotWithShape="1">
            <a:gsLst>
              <a:gs pos="0">
                <a:schemeClr val="bg1"/>
              </a:gs>
              <a:gs pos="50000">
                <a:schemeClr val="bg1">
                  <a:lumMod val="85000"/>
                </a:schemeClr>
              </a:gs>
              <a:gs pos="100000">
                <a:schemeClr val="bg1">
                  <a:lumMod val="65000"/>
                </a:schemeClr>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fontAlgn="base">
              <a:spcBef>
                <a:spcPct val="0"/>
              </a:spcBef>
              <a:spcAft>
                <a:spcPct val="0"/>
              </a:spcAft>
            </a:pPr>
            <a:r>
              <a:rPr lang="fr-FR" sz="1600" b="1" dirty="0" smtClean="0">
                <a:solidFill>
                  <a:prstClr val="black"/>
                </a:solidFill>
                <a:latin typeface="Arial" panose="020B0604020202020204" pitchFamily="34" charset="0"/>
                <a:cs typeface="Arial" panose="020B0604020202020204" pitchFamily="34" charset="0"/>
              </a:rPr>
              <a:t>Trajectoires -</a:t>
            </a:r>
          </a:p>
          <a:p>
            <a:pPr algn="ctr" fontAlgn="base">
              <a:spcBef>
                <a:spcPct val="0"/>
              </a:spcBef>
              <a:spcAft>
                <a:spcPct val="0"/>
              </a:spcAft>
            </a:pPr>
            <a:r>
              <a:rPr lang="fr-FR" sz="1600" dirty="0" smtClean="0">
                <a:solidFill>
                  <a:prstClr val="black"/>
                </a:solidFill>
                <a:latin typeface="Arial" panose="020B0604020202020204" pitchFamily="34" charset="0"/>
                <a:cs typeface="Arial" panose="020B0604020202020204" pitchFamily="34" charset="0"/>
              </a:rPr>
              <a:t>• Diminution de la motivation (dépression, isolation sociale)</a:t>
            </a:r>
          </a:p>
          <a:p>
            <a:pPr algn="ctr" fontAlgn="base">
              <a:spcBef>
                <a:spcPct val="0"/>
              </a:spcBef>
              <a:spcAft>
                <a:spcPct val="0"/>
              </a:spcAft>
            </a:pPr>
            <a:r>
              <a:rPr lang="fr-FR" sz="1600" dirty="0" smtClean="0">
                <a:solidFill>
                  <a:prstClr val="black"/>
                </a:solidFill>
                <a:latin typeface="Arial" panose="020B0604020202020204" pitchFamily="34" charset="0"/>
                <a:cs typeface="Arial" panose="020B0604020202020204" pitchFamily="34" charset="0"/>
              </a:rPr>
              <a:t>• Motivation excessive vers des buts négatifs (abus de substances, prise de risque excessive)</a:t>
            </a:r>
          </a:p>
        </p:txBody>
      </p:sp>
      <p:pic>
        <p:nvPicPr>
          <p:cNvPr id="1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89838" r="18748" b="6253"/>
          <a:stretch/>
        </p:blipFill>
        <p:spPr bwMode="auto">
          <a:xfrm>
            <a:off x="-28093" y="5725895"/>
            <a:ext cx="7068445"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1838" t="26959" r="35713" b="19945"/>
          <a:stretch/>
        </p:blipFill>
        <p:spPr bwMode="auto">
          <a:xfrm>
            <a:off x="2913941" y="2322296"/>
            <a:ext cx="2511499" cy="2947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6636" t="27935" r="18912" b="45700"/>
          <a:stretch/>
        </p:blipFill>
        <p:spPr bwMode="auto">
          <a:xfrm>
            <a:off x="5831312" y="2110549"/>
            <a:ext cx="1045020" cy="1417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5745192" y="4979230"/>
            <a:ext cx="1017917" cy="4399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dirty="0">
              <a:solidFill>
                <a:prstClr val="white"/>
              </a:solidFill>
              <a:latin typeface="Arial" panose="020B0604020202020204" pitchFamily="34" charset="0"/>
              <a:cs typeface="Arial" panose="020B0604020202020204" pitchFamily="34" charset="0"/>
            </a:endParaRPr>
          </a:p>
        </p:txBody>
      </p:sp>
      <p:sp>
        <p:nvSpPr>
          <p:cNvPr id="9" name="Rectangle 8"/>
          <p:cNvSpPr/>
          <p:nvPr/>
        </p:nvSpPr>
        <p:spPr>
          <a:xfrm>
            <a:off x="2471254" y="2395796"/>
            <a:ext cx="3113312" cy="507070"/>
          </a:xfrm>
          <a:prstGeom prst="rect">
            <a:avLst/>
          </a:prstGeom>
          <a:gradFill flip="none" rotWithShape="1">
            <a:gsLst>
              <a:gs pos="0">
                <a:schemeClr val="accent5">
                  <a:lumMod val="20000"/>
                  <a:lumOff val="80000"/>
                </a:schemeClr>
              </a:gs>
              <a:gs pos="50000">
                <a:schemeClr val="accent5">
                  <a:lumMod val="60000"/>
                  <a:lumOff val="40000"/>
                </a:schemeClr>
              </a:gs>
              <a:gs pos="100000">
                <a:schemeClr val="accent5">
                  <a:lumMod val="75000"/>
                </a:schemeClr>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fr-FR" sz="1600" dirty="0" smtClean="0">
                <a:solidFill>
                  <a:prstClr val="black"/>
                </a:solidFill>
                <a:latin typeface="Arial" panose="020B0604020202020204" pitchFamily="34" charset="0"/>
                <a:cs typeface="Arial" panose="020B0604020202020204" pitchFamily="34" charset="0"/>
              </a:rPr>
              <a:t>Flexibilité de la motivation et des buts (priorités changeantes)</a:t>
            </a:r>
            <a:endParaRPr lang="fr-FR" sz="1600" dirty="0">
              <a:solidFill>
                <a:prstClr val="black"/>
              </a:solidFill>
              <a:latin typeface="Arial" panose="020B0604020202020204" pitchFamily="34" charset="0"/>
              <a:cs typeface="Arial" panose="020B0604020202020204" pitchFamily="34" charset="0"/>
            </a:endParaRPr>
          </a:p>
        </p:txBody>
      </p:sp>
      <p:pic>
        <p:nvPicPr>
          <p:cNvPr id="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8945" t="27107" r="58486" b="61145"/>
          <a:stretch/>
        </p:blipFill>
        <p:spPr bwMode="auto">
          <a:xfrm>
            <a:off x="1386311" y="2372935"/>
            <a:ext cx="1015999" cy="652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52248" y="1590775"/>
            <a:ext cx="2755900" cy="729344"/>
          </a:xfrm>
          <a:prstGeom prst="rect">
            <a:avLst/>
          </a:prstGeom>
          <a:gradFill flip="none" rotWithShape="1">
            <a:gsLst>
              <a:gs pos="0">
                <a:schemeClr val="accent5">
                  <a:lumMod val="20000"/>
                  <a:lumOff val="80000"/>
                </a:schemeClr>
              </a:gs>
              <a:gs pos="50000">
                <a:schemeClr val="accent5">
                  <a:lumMod val="60000"/>
                  <a:lumOff val="40000"/>
                </a:schemeClr>
              </a:gs>
              <a:gs pos="100000">
                <a:schemeClr val="accent5">
                  <a:lumMod val="75000"/>
                </a:schemeClr>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fontAlgn="base">
              <a:spcBef>
                <a:spcPct val="0"/>
              </a:spcBef>
              <a:spcAft>
                <a:spcPct val="0"/>
              </a:spcAft>
            </a:pPr>
            <a:r>
              <a:rPr lang="fr-FR" sz="1600" dirty="0" smtClean="0">
                <a:solidFill>
                  <a:prstClr val="black"/>
                </a:solidFill>
                <a:latin typeface="Arial" panose="020B0604020202020204" pitchFamily="34" charset="0"/>
                <a:cs typeface="Arial" panose="020B0604020202020204" pitchFamily="34" charset="0"/>
              </a:rPr>
              <a:t>Engagement flexible du cortex frontal en fonction de la motivation</a:t>
            </a:r>
            <a:endParaRPr lang="fr-FR" sz="1600"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37177" y="5792661"/>
            <a:ext cx="2627086" cy="338554"/>
          </a:xfrm>
          <a:prstGeom prst="rect">
            <a:avLst/>
          </a:prstGeom>
          <a:noFill/>
        </p:spPr>
        <p:txBody>
          <a:bodyPr wrap="square" rtlCol="0">
            <a:spAutoFit/>
          </a:bodyPr>
          <a:lstStyle/>
          <a:p>
            <a:pPr fontAlgn="base">
              <a:spcBef>
                <a:spcPct val="0"/>
              </a:spcBef>
              <a:spcAft>
                <a:spcPct val="0"/>
              </a:spcAft>
            </a:pPr>
            <a:r>
              <a:rPr lang="fr-FR" sz="1600" dirty="0" err="1" smtClean="0">
                <a:solidFill>
                  <a:prstClr val="black"/>
                </a:solidFill>
                <a:latin typeface="Arial" panose="020B0604020202020204" pitchFamily="34" charset="0"/>
                <a:cs typeface="Arial" panose="020B0604020202020204" pitchFamily="34" charset="0"/>
              </a:rPr>
              <a:t>Puberty</a:t>
            </a:r>
            <a:r>
              <a:rPr lang="fr-FR" sz="1600" dirty="0" smtClean="0">
                <a:solidFill>
                  <a:prstClr val="black"/>
                </a:solidFill>
                <a:latin typeface="Arial" pitchFamily="34" charset="0"/>
                <a:cs typeface="Arial" panose="020B0604020202020204" pitchFamily="34" charset="0"/>
              </a:rPr>
              <a:t> </a:t>
            </a:r>
            <a:r>
              <a:rPr lang="fr-FR" sz="1600" dirty="0" err="1" smtClean="0">
                <a:solidFill>
                  <a:prstClr val="black"/>
                </a:solidFill>
                <a:latin typeface="Arial" pitchFamily="34" charset="0"/>
                <a:cs typeface="Arial" panose="020B0604020202020204" pitchFamily="34" charset="0"/>
              </a:rPr>
              <a:t>onset</a:t>
            </a:r>
            <a:endParaRPr lang="fr-FR" sz="1600" dirty="0">
              <a:solidFill>
                <a:prstClr val="black"/>
              </a:solidFill>
              <a:latin typeface="Arial" pitchFamily="34" charset="0"/>
              <a:cs typeface="Arial" panose="020B0604020202020204" pitchFamily="34" charset="0"/>
            </a:endParaRPr>
          </a:p>
        </p:txBody>
      </p:sp>
      <p:sp>
        <p:nvSpPr>
          <p:cNvPr id="20" name="TextBox 19"/>
          <p:cNvSpPr txBox="1"/>
          <p:nvPr/>
        </p:nvSpPr>
        <p:spPr>
          <a:xfrm>
            <a:off x="2676994" y="5977890"/>
            <a:ext cx="2627086" cy="338554"/>
          </a:xfrm>
          <a:prstGeom prst="rect">
            <a:avLst/>
          </a:prstGeom>
          <a:noFill/>
        </p:spPr>
        <p:txBody>
          <a:bodyPr wrap="square" rtlCol="0">
            <a:spAutoFit/>
          </a:bodyPr>
          <a:lstStyle/>
          <a:p>
            <a:pPr fontAlgn="base">
              <a:spcBef>
                <a:spcPct val="0"/>
              </a:spcBef>
              <a:spcAft>
                <a:spcPct val="0"/>
              </a:spcAft>
            </a:pPr>
            <a:r>
              <a:rPr lang="fr-FR" sz="1600" b="1" dirty="0" smtClean="0">
                <a:solidFill>
                  <a:prstClr val="black"/>
                </a:solidFill>
                <a:latin typeface="Arial" panose="020B0604020202020204" pitchFamily="34" charset="0"/>
                <a:cs typeface="Arial" panose="020B0604020202020204" pitchFamily="34" charset="0"/>
              </a:rPr>
              <a:t>Time</a:t>
            </a:r>
            <a:endParaRPr lang="fr-FR" sz="1600" b="1" dirty="0">
              <a:solidFill>
                <a:prstClr val="black"/>
              </a:solidFill>
              <a:latin typeface="Arial" pitchFamily="34" charset="0"/>
              <a:cs typeface="Arial" panose="020B0604020202020204" pitchFamily="34" charset="0"/>
            </a:endParaRPr>
          </a:p>
        </p:txBody>
      </p:sp>
      <p:sp>
        <p:nvSpPr>
          <p:cNvPr id="21" name="TextBox 20"/>
          <p:cNvSpPr txBox="1"/>
          <p:nvPr/>
        </p:nvSpPr>
        <p:spPr>
          <a:xfrm>
            <a:off x="4983842" y="5793569"/>
            <a:ext cx="2627086" cy="338554"/>
          </a:xfrm>
          <a:prstGeom prst="rect">
            <a:avLst/>
          </a:prstGeom>
          <a:noFill/>
        </p:spPr>
        <p:txBody>
          <a:bodyPr wrap="square" rtlCol="0">
            <a:spAutoFit/>
          </a:bodyPr>
          <a:lstStyle/>
          <a:p>
            <a:pPr fontAlgn="base">
              <a:spcBef>
                <a:spcPct val="0"/>
              </a:spcBef>
              <a:spcAft>
                <a:spcPct val="0"/>
              </a:spcAft>
            </a:pPr>
            <a:r>
              <a:rPr lang="fr-FR" sz="1600" dirty="0" smtClean="0">
                <a:solidFill>
                  <a:prstClr val="black"/>
                </a:solidFill>
                <a:latin typeface="Arial" panose="020B0604020202020204" pitchFamily="34" charset="0"/>
                <a:cs typeface="Arial" panose="020B0604020202020204" pitchFamily="34" charset="0"/>
              </a:rPr>
              <a:t>Transition to </a:t>
            </a:r>
            <a:r>
              <a:rPr lang="fr-FR" sz="1600" dirty="0" err="1" smtClean="0">
                <a:solidFill>
                  <a:prstClr val="black"/>
                </a:solidFill>
                <a:latin typeface="Arial" pitchFamily="34" charset="0"/>
                <a:cs typeface="Arial" panose="020B0604020202020204" pitchFamily="34" charset="0"/>
              </a:rPr>
              <a:t>adulthood</a:t>
            </a:r>
            <a:endParaRPr lang="fr-FR" sz="1600" dirty="0">
              <a:solidFill>
                <a:prstClr val="black"/>
              </a:solidFill>
              <a:latin typeface="Arial" pitchFamily="34" charset="0"/>
              <a:cs typeface="Arial" panose="020B0604020202020204" pitchFamily="34" charset="0"/>
            </a:endParaRPr>
          </a:p>
        </p:txBody>
      </p:sp>
      <p:sp>
        <p:nvSpPr>
          <p:cNvPr id="5" name="Rectangle 4"/>
          <p:cNvSpPr/>
          <p:nvPr/>
        </p:nvSpPr>
        <p:spPr>
          <a:xfrm>
            <a:off x="2224007" y="4252694"/>
            <a:ext cx="3614565" cy="972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dirty="0">
              <a:solidFill>
                <a:prstClr val="white"/>
              </a:solidFill>
              <a:latin typeface="Arial" panose="020B0604020202020204" pitchFamily="34" charset="0"/>
              <a:cs typeface="Arial" panose="020B0604020202020204" pitchFamily="34" charset="0"/>
            </a:endParaRPr>
          </a:p>
        </p:txBody>
      </p:sp>
      <p:sp>
        <p:nvSpPr>
          <p:cNvPr id="10" name="Rectangle 9"/>
          <p:cNvSpPr/>
          <p:nvPr/>
        </p:nvSpPr>
        <p:spPr>
          <a:xfrm>
            <a:off x="2379447" y="4321639"/>
            <a:ext cx="3425372" cy="570401"/>
          </a:xfrm>
          <a:prstGeom prst="rect">
            <a:avLst/>
          </a:prstGeom>
          <a:gradFill flip="none" rotWithShape="1">
            <a:gsLst>
              <a:gs pos="0">
                <a:schemeClr val="bg1"/>
              </a:gs>
              <a:gs pos="50000">
                <a:srgbClr val="FFFFCC"/>
              </a:gs>
              <a:gs pos="100000">
                <a:srgbClr val="FFFF00"/>
              </a:gs>
            </a:gsLst>
            <a:path path="circle">
              <a:fillToRect l="50000" t="50000" r="50000" b="50000"/>
            </a:path>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fr-FR" sz="2000" b="1" dirty="0" smtClean="0">
                <a:solidFill>
                  <a:prstClr val="black"/>
                </a:solidFill>
                <a:latin typeface="Arial" panose="020B0604020202020204" pitchFamily="34" charset="0"/>
                <a:cs typeface="Arial" panose="020B0604020202020204" pitchFamily="34" charset="0"/>
              </a:rPr>
              <a:t>↑</a:t>
            </a:r>
            <a:r>
              <a:rPr lang="fr-FR" sz="1600" dirty="0" smtClean="0">
                <a:solidFill>
                  <a:prstClr val="black"/>
                </a:solidFill>
                <a:latin typeface="Arial" panose="020B0604020202020204" pitchFamily="34" charset="0"/>
                <a:cs typeface="Arial" panose="020B0604020202020204" pitchFamily="34" charset="0"/>
              </a:rPr>
              <a:t> influence socio-affective sur les buts et le comportement</a:t>
            </a:r>
            <a:endParaRPr lang="fr-FR" sz="1600" dirty="0">
              <a:solidFill>
                <a:prstClr val="black"/>
              </a:solidFill>
              <a:latin typeface="Arial" panose="020B0604020202020204" pitchFamily="34" charset="0"/>
              <a:cs typeface="Arial" panose="020B0604020202020204" pitchFamily="34" charset="0"/>
            </a:endParaRPr>
          </a:p>
        </p:txBody>
      </p:sp>
      <p:pic>
        <p:nvPicPr>
          <p:cNvPr id="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4159" y="313950"/>
            <a:ext cx="2698993" cy="1361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89602" y="5081588"/>
            <a:ext cx="6743554" cy="600959"/>
          </a:xfrm>
          <a:prstGeom prst="rect">
            <a:avLst/>
          </a:prstGeom>
          <a:gradFill flip="none" rotWithShape="1">
            <a:gsLst>
              <a:gs pos="0">
                <a:schemeClr val="bg1"/>
              </a:gs>
              <a:gs pos="50000">
                <a:srgbClr val="FFFFCC"/>
              </a:gs>
              <a:gs pos="100000">
                <a:srgbClr val="FFFF00"/>
              </a:gs>
            </a:gsLst>
            <a:path path="circle">
              <a:fillToRect l="50000" t="50000" r="50000" b="50000"/>
            </a:path>
            <a:tileRect/>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fontAlgn="base">
              <a:spcBef>
                <a:spcPct val="0"/>
              </a:spcBef>
              <a:spcAft>
                <a:spcPct val="0"/>
              </a:spcAft>
            </a:pPr>
            <a:r>
              <a:rPr lang="fr-FR" sz="1600" dirty="0" smtClean="0">
                <a:solidFill>
                  <a:prstClr val="black"/>
                </a:solidFill>
                <a:latin typeface="Arial" panose="020B0604020202020204" pitchFamily="34" charset="0"/>
                <a:cs typeface="Arial" panose="020B0604020202020204" pitchFamily="34" charset="0"/>
              </a:rPr>
              <a:t>Influence pubertaire sur les systèmes de traitement des émotions et de la motivation (recherche de sensation, de nouveauté, du regard des pairs)</a:t>
            </a:r>
            <a:endParaRPr lang="fr-FR"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055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2" grpId="0" animBg="1"/>
      <p:bldP spid="14" grpId="0" animBg="1"/>
      <p:bldP spid="9" grpId="0" animBg="1"/>
      <p:bldP spid="4" grpId="0" animBg="1"/>
      <p:bldP spid="5" grpId="0" animBg="1"/>
      <p:bldP spid="5" grpId="1"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id="{1899A044-F0C0-9B47-BC58-74AED0EDE939}"/>
              </a:ext>
            </a:extLst>
          </p:cNvPr>
          <p:cNvSpPr txBox="1">
            <a:spLocks/>
          </p:cNvSpPr>
          <p:nvPr/>
        </p:nvSpPr>
        <p:spPr>
          <a:xfrm>
            <a:off x="349387" y="1073217"/>
            <a:ext cx="8435280"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Font typeface="Arial"/>
              <a:buNone/>
            </a:pPr>
            <a:r>
              <a:rPr lang="fr-FR" sz="1800" cap="none" dirty="0" smtClean="0">
                <a:solidFill>
                  <a:srgbClr val="00587E"/>
                </a:solidFill>
                <a:latin typeface="Arial" panose="020B0604020202020204" pitchFamily="34" charset="0"/>
                <a:cs typeface="Arial" panose="020B0604020202020204" pitchFamily="34" charset="0"/>
              </a:rPr>
              <a:t>DIFFERENCES INDIVIDUELLES</a:t>
            </a:r>
            <a:endParaRPr lang="fr-FR" sz="1800" cap="none" dirty="0">
              <a:solidFill>
                <a:srgbClr val="00587E"/>
              </a:solidFill>
              <a:latin typeface="Arial" panose="020B0604020202020204" pitchFamily="34" charset="0"/>
              <a:cs typeface="Arial" panose="020B0604020202020204" pitchFamily="34" charset="0"/>
            </a:endParaRPr>
          </a:p>
        </p:txBody>
      </p:sp>
      <p:pic>
        <p:nvPicPr>
          <p:cNvPr id="4" name="Picture 2" descr="C:\Users\idumontheil\Desktop\BBK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83" y="6287713"/>
            <a:ext cx="15208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educationalneuroscience.org.uk/wordpress/wp-content/uploads/2013/10/cropped-cen_logo_trans_wid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8772" y="6276168"/>
            <a:ext cx="2734373" cy="5058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ownloa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4300" y="1772201"/>
            <a:ext cx="3492500" cy="2324100"/>
          </a:xfrm>
          <a:prstGeom prst="rect">
            <a:avLst/>
          </a:prstGeom>
        </p:spPr>
      </p:pic>
      <p:pic>
        <p:nvPicPr>
          <p:cNvPr id="9" name="Picture 8" descr="james_dean.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143" y="1923831"/>
            <a:ext cx="2782732" cy="3478416"/>
          </a:xfrm>
          <a:prstGeom prst="rect">
            <a:avLst/>
          </a:prstGeom>
        </p:spPr>
      </p:pic>
      <p:pic>
        <p:nvPicPr>
          <p:cNvPr id="10" name="Picture 9" descr="images.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24333" y="3663039"/>
            <a:ext cx="3492500" cy="2324100"/>
          </a:xfrm>
          <a:prstGeom prst="rect">
            <a:avLst/>
          </a:prstGeom>
        </p:spPr>
      </p:pic>
    </p:spTree>
    <p:extLst>
      <p:ext uri="{BB962C8B-B14F-4D97-AF65-F5344CB8AC3E}">
        <p14:creationId xmlns:p14="http://schemas.microsoft.com/office/powerpoint/2010/main" val="10125026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id="{1899A044-F0C0-9B47-BC58-74AED0EDE939}"/>
              </a:ext>
            </a:extLst>
          </p:cNvPr>
          <p:cNvSpPr txBox="1">
            <a:spLocks/>
          </p:cNvSpPr>
          <p:nvPr/>
        </p:nvSpPr>
        <p:spPr>
          <a:xfrm>
            <a:off x="349387" y="1073217"/>
            <a:ext cx="6973433"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Font typeface="Arial"/>
              <a:buNone/>
            </a:pPr>
            <a:r>
              <a:rPr lang="fr-FR" sz="1800" cap="none" dirty="0" smtClean="0">
                <a:solidFill>
                  <a:srgbClr val="00587E"/>
                </a:solidFill>
                <a:latin typeface="Arial" panose="020B0604020202020204" pitchFamily="34" charset="0"/>
                <a:cs typeface="Arial" panose="020B0604020202020204" pitchFamily="34" charset="0"/>
              </a:rPr>
              <a:t>ET L’EDUCATION?</a:t>
            </a:r>
          </a:p>
          <a:p>
            <a:pPr marL="0" indent="0">
              <a:spcBef>
                <a:spcPts val="1200"/>
              </a:spcBef>
              <a:buNone/>
            </a:pPr>
            <a:r>
              <a:rPr lang="fr-FR" sz="2000" cap="none" dirty="0" smtClean="0">
                <a:solidFill>
                  <a:srgbClr val="4A95C3"/>
                </a:solidFill>
                <a:latin typeface="Arial" panose="020B0604020202020204" pitchFamily="34" charset="0"/>
                <a:cs typeface="Arial" panose="020B0604020202020204" pitchFamily="34" charset="0"/>
              </a:rPr>
              <a:t>Santé physique</a:t>
            </a:r>
          </a:p>
          <a:p>
            <a:pPr marL="0" indent="0">
              <a:spcBef>
                <a:spcPts val="1200"/>
              </a:spcBef>
              <a:buNone/>
            </a:pPr>
            <a:r>
              <a:rPr lang="fr-FR" sz="2000" b="0" cap="none" dirty="0" smtClean="0">
                <a:latin typeface="Arial" panose="020B0604020202020204" pitchFamily="34" charset="0"/>
                <a:cs typeface="Arial" panose="020B0604020202020204" pitchFamily="34" charset="0"/>
              </a:rPr>
              <a:t>Exercices physiques, nutrition, stress, sommeil, …</a:t>
            </a:r>
          </a:p>
          <a:p>
            <a:pPr marL="0" indent="0">
              <a:spcBef>
                <a:spcPts val="1200"/>
              </a:spcBef>
              <a:buNone/>
            </a:pPr>
            <a:r>
              <a:rPr lang="fr-FR" sz="2000" cap="none" dirty="0" smtClean="0">
                <a:solidFill>
                  <a:srgbClr val="4A95C3"/>
                </a:solidFill>
                <a:latin typeface="Arial" panose="020B0604020202020204" pitchFamily="34" charset="0"/>
                <a:cs typeface="Arial" panose="020B0604020202020204" pitchFamily="34" charset="0"/>
              </a:rPr>
              <a:t>Contexte social et affectif</a:t>
            </a:r>
          </a:p>
          <a:p>
            <a:pPr marL="0" indent="0">
              <a:spcBef>
                <a:spcPts val="1200"/>
              </a:spcBef>
              <a:buNone/>
            </a:pPr>
            <a:r>
              <a:rPr lang="fr-FR" sz="2000" b="0" cap="none" dirty="0" smtClean="0">
                <a:latin typeface="Arial" panose="020B0604020202020204" pitchFamily="34" charset="0"/>
                <a:cs typeface="Arial" panose="020B0604020202020204" pitchFamily="34" charset="0"/>
              </a:rPr>
              <a:t>Pairs, modèles, pleine conscience, collaboration, compétition, récompenses, …</a:t>
            </a:r>
          </a:p>
          <a:p>
            <a:pPr marL="0" indent="0">
              <a:spcBef>
                <a:spcPts val="1200"/>
              </a:spcBef>
              <a:buNone/>
            </a:pPr>
            <a:r>
              <a:rPr lang="fr-FR" sz="2000" cap="none" dirty="0" smtClean="0">
                <a:solidFill>
                  <a:srgbClr val="4A95C3"/>
                </a:solidFill>
                <a:latin typeface="Arial" panose="020B0604020202020204" pitchFamily="34" charset="0"/>
                <a:cs typeface="Arial" panose="020B0604020202020204" pitchFamily="34" charset="0"/>
              </a:rPr>
              <a:t>Contrôle cognitif </a:t>
            </a:r>
          </a:p>
          <a:p>
            <a:pPr marL="0" indent="0">
              <a:spcBef>
                <a:spcPts val="1200"/>
              </a:spcBef>
              <a:buNone/>
            </a:pPr>
            <a:r>
              <a:rPr lang="fr-FR" sz="2000" b="0" cap="none" dirty="0" smtClean="0">
                <a:latin typeface="Arial" panose="020B0604020202020204" pitchFamily="34" charset="0"/>
                <a:cs typeface="Arial" panose="020B0604020202020204" pitchFamily="34" charset="0"/>
              </a:rPr>
              <a:t>Entraînement cognitif spécifique (maths) ou général (mémoire de travail), métacognition …</a:t>
            </a:r>
          </a:p>
          <a:p>
            <a:pPr marL="0" indent="0">
              <a:spcBef>
                <a:spcPts val="1200"/>
              </a:spcBef>
              <a:buNone/>
            </a:pPr>
            <a:r>
              <a:rPr lang="fr-FR" sz="2000" cap="none" dirty="0" smtClean="0">
                <a:solidFill>
                  <a:srgbClr val="4A95C3"/>
                </a:solidFill>
                <a:latin typeface="Arial" panose="020B0604020202020204" pitchFamily="34" charset="0"/>
                <a:cs typeface="Arial" panose="020B0604020202020204" pitchFamily="34" charset="0"/>
              </a:rPr>
              <a:t>Régulation des émotions</a:t>
            </a:r>
          </a:p>
          <a:p>
            <a:pPr marL="0" indent="0">
              <a:spcBef>
                <a:spcPts val="1200"/>
              </a:spcBef>
              <a:buNone/>
            </a:pPr>
            <a:r>
              <a:rPr lang="fr-FR" sz="2000" b="0" cap="none" dirty="0" smtClean="0">
                <a:latin typeface="Arial" panose="020B0604020202020204" pitchFamily="34" charset="0"/>
                <a:cs typeface="Arial" panose="020B0604020202020204" pitchFamily="34" charset="0"/>
              </a:rPr>
              <a:t>Métacognition, développement de stratégies, relaxation, …</a:t>
            </a:r>
          </a:p>
          <a:p>
            <a:pPr marL="0" indent="0">
              <a:spcBef>
                <a:spcPts val="1200"/>
              </a:spcBef>
              <a:buNone/>
            </a:pPr>
            <a:endParaRPr lang="fr-FR" sz="2000" b="0" cap="none" dirty="0" smtClean="0">
              <a:latin typeface="Arial" panose="020B0604020202020204" pitchFamily="34" charset="0"/>
              <a:cs typeface="Arial" panose="020B0604020202020204" pitchFamily="34" charset="0"/>
            </a:endParaRPr>
          </a:p>
        </p:txBody>
      </p:sp>
      <p:pic>
        <p:nvPicPr>
          <p:cNvPr id="4" name="Picture 2" descr="C:\Users\idumontheil\Desktop\BBK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83" y="6287713"/>
            <a:ext cx="15208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educationalneuroscience.org.uk/wordpress/wp-content/uploads/2013/10/cropped-cen_logo_trans_wid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8772" y="6276168"/>
            <a:ext cx="2734373" cy="5058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een_brai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8580" y="459098"/>
            <a:ext cx="2633488" cy="1741268"/>
          </a:xfrm>
          <a:prstGeom prst="rect">
            <a:avLst/>
          </a:prstGeom>
        </p:spPr>
      </p:pic>
      <p:pic>
        <p:nvPicPr>
          <p:cNvPr id="12" name="Picture 3" descr="F:\ecrits\Webpage\Meta2.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8580" y="3394290"/>
            <a:ext cx="2541722" cy="1843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3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5">
            <a:extLst>
              <a:ext uri="{FF2B5EF4-FFF2-40B4-BE49-F238E27FC236}">
                <a16:creationId xmlns:a16="http://schemas.microsoft.com/office/drawing/2014/main" id="{8A24C220-7575-5543-AC3E-999699ABB89F}"/>
              </a:ext>
            </a:extLst>
          </p:cNvPr>
          <p:cNvPicPr>
            <a:picLocks noChangeAspect="1"/>
          </p:cNvPicPr>
          <p:nvPr/>
        </p:nvPicPr>
        <p:blipFill>
          <a:blip r:embed="rId2"/>
          <a:stretch>
            <a:fillRect/>
          </a:stretch>
        </p:blipFill>
        <p:spPr>
          <a:xfrm>
            <a:off x="0" y="0"/>
            <a:ext cx="9144000" cy="6858000"/>
          </a:xfrm>
          <a:prstGeom prst="rect">
            <a:avLst/>
          </a:prstGeom>
        </p:spPr>
      </p:pic>
      <p:pic>
        <p:nvPicPr>
          <p:cNvPr id="9" name="Picture 2" descr="C:\Users\idumontheil\Desktop\BBK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283" y="6287713"/>
            <a:ext cx="15208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www.educationalneuroscience.org.uk/wordpress/wp-content/uploads/2013/10/cropped-cen_logo_trans_wid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8772" y="6276168"/>
            <a:ext cx="2734373" cy="5058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353919" y="1092631"/>
            <a:ext cx="3310794" cy="4254284"/>
          </a:xfrm>
          <a:prstGeom prst="rect">
            <a:avLst/>
          </a:prstGeom>
          <a:solidFill>
            <a:schemeClr val="bg1"/>
          </a:solidFill>
        </p:spPr>
      </p:pic>
      <p:sp>
        <p:nvSpPr>
          <p:cNvPr id="3" name="Rectangle 2"/>
          <p:cNvSpPr/>
          <p:nvPr/>
        </p:nvSpPr>
        <p:spPr>
          <a:xfrm>
            <a:off x="5467768" y="5600592"/>
            <a:ext cx="3676232" cy="369332"/>
          </a:xfrm>
          <a:prstGeom prst="rect">
            <a:avLst/>
          </a:prstGeom>
        </p:spPr>
        <p:txBody>
          <a:bodyPr wrap="none">
            <a:spAutoFit/>
          </a:bodyPr>
          <a:lstStyle/>
          <a:p>
            <a:r>
              <a:rPr lang="en-US" dirty="0" smtClean="0">
                <a:hlinkClick r:id="rId6"/>
              </a:rPr>
              <a:t>https://developingchild.harvard.edu/</a:t>
            </a:r>
            <a:r>
              <a:rPr lang="en-US" dirty="0" smtClean="0"/>
              <a:t> </a:t>
            </a:r>
            <a:endParaRPr lang="en-US" dirty="0"/>
          </a:p>
        </p:txBody>
      </p:sp>
      <p:sp>
        <p:nvSpPr>
          <p:cNvPr id="6" name="TextBox 5"/>
          <p:cNvSpPr txBox="1"/>
          <p:nvPr/>
        </p:nvSpPr>
        <p:spPr>
          <a:xfrm>
            <a:off x="4192293" y="845692"/>
            <a:ext cx="4800630" cy="2031325"/>
          </a:xfrm>
          <a:prstGeom prst="rect">
            <a:avLst/>
          </a:prstGeom>
          <a:noFill/>
        </p:spPr>
        <p:txBody>
          <a:bodyPr wrap="square" rtlCol="0">
            <a:spAutoFit/>
          </a:bodyPr>
          <a:lstStyle/>
          <a:p>
            <a:r>
              <a:rPr lang="fr-FR" dirty="0" smtClean="0">
                <a:latin typeface="Arial" panose="020B0604020202020204" pitchFamily="34" charset="0"/>
                <a:cs typeface="Arial" panose="020B0604020202020204" pitchFamily="34" charset="0"/>
              </a:rPr>
              <a:t>“Pendant que les enfants développent leurs fonctions exécutives et de régulation, ils ont besoin de s’exercer à réfléchir à leurs expériences, parler de ce qu’ils font et de pourquoi ils le font, de vérifier leurs actions, de considérer les étapes suivantes et </a:t>
            </a:r>
            <a:r>
              <a:rPr lang="fr-FR" dirty="0">
                <a:latin typeface="Arial" panose="020B0604020202020204" pitchFamily="34" charset="0"/>
                <a:cs typeface="Arial" panose="020B0604020202020204" pitchFamily="34" charset="0"/>
              </a:rPr>
              <a:t>d’évaluer </a:t>
            </a:r>
            <a:r>
              <a:rPr lang="fr-FR" dirty="0" smtClean="0">
                <a:latin typeface="Arial" panose="020B0604020202020204" pitchFamily="34" charset="0"/>
                <a:cs typeface="Arial" panose="020B0604020202020204" pitchFamily="34" charset="0"/>
              </a:rPr>
              <a:t>l’</a:t>
            </a:r>
            <a:r>
              <a:rPr lang="fr-FR" dirty="0" err="1" smtClean="0">
                <a:latin typeface="Arial" panose="020B0604020202020204" pitchFamily="34" charset="0"/>
                <a:cs typeface="Arial" panose="020B0604020202020204" pitchFamily="34" charset="0"/>
              </a:rPr>
              <a:t>éfficacité</a:t>
            </a:r>
            <a:r>
              <a:rPr lang="fr-FR" dirty="0" smtClean="0">
                <a:latin typeface="Arial" panose="020B0604020202020204" pitchFamily="34" charset="0"/>
                <a:cs typeface="Arial" panose="020B0604020202020204" pitchFamily="34" charset="0"/>
              </a:rPr>
              <a:t> de leurs décisions.” </a:t>
            </a:r>
          </a:p>
        </p:txBody>
      </p:sp>
      <p:sp>
        <p:nvSpPr>
          <p:cNvPr id="7" name="TextBox 6"/>
          <p:cNvSpPr txBox="1"/>
          <p:nvPr/>
        </p:nvSpPr>
        <p:spPr>
          <a:xfrm>
            <a:off x="4184544" y="3025380"/>
            <a:ext cx="4707641" cy="2585323"/>
          </a:xfrm>
          <a:prstGeom prst="rect">
            <a:avLst/>
          </a:prstGeom>
          <a:noFill/>
        </p:spPr>
        <p:txBody>
          <a:bodyPr wrap="square" rtlCol="0">
            <a:spAutoFit/>
          </a:bodyPr>
          <a:lstStyle/>
          <a:p>
            <a:r>
              <a:rPr lang="fr-FR" dirty="0" smtClean="0">
                <a:latin typeface="Arial" panose="020B0604020202020204" pitchFamily="34" charset="0"/>
                <a:cs typeface="Arial" panose="020B0604020202020204" pitchFamily="34" charset="0"/>
              </a:rPr>
              <a:t>“Les adultes jouent un rôle fondamental de soutien et d’encadrement du développement de ces capacités, d’abord en aidant les enfants à compléter des tâches difficiles, ensuite en s’effaçant graduellement pour laisser les enfants gérer les processus indépendamment – et apprendre de leurs erreurs – quand ils sont prêts et capables de le faire.”</a:t>
            </a:r>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71241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id="{1899A044-F0C0-9B47-BC58-74AED0EDE939}"/>
              </a:ext>
            </a:extLst>
          </p:cNvPr>
          <p:cNvSpPr txBox="1">
            <a:spLocks/>
          </p:cNvSpPr>
          <p:nvPr/>
        </p:nvSpPr>
        <p:spPr>
          <a:xfrm>
            <a:off x="349387" y="1073217"/>
            <a:ext cx="8112688"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Font typeface="Arial"/>
              <a:buNone/>
            </a:pPr>
            <a:r>
              <a:rPr lang="fr-FR" sz="1800" cap="none" dirty="0" smtClean="0">
                <a:solidFill>
                  <a:srgbClr val="00587E"/>
                </a:solidFill>
                <a:latin typeface="Arial" panose="020B0604020202020204" pitchFamily="34" charset="0"/>
                <a:cs typeface="Arial" panose="020B0604020202020204" pitchFamily="34" charset="0"/>
              </a:rPr>
              <a:t>POUR RESUMER</a:t>
            </a:r>
          </a:p>
          <a:p>
            <a:pPr>
              <a:spcBef>
                <a:spcPts val="1200"/>
              </a:spcBef>
            </a:pPr>
            <a:r>
              <a:rPr lang="fr-FR" sz="1800" b="0" cap="none" dirty="0" smtClean="0">
                <a:latin typeface="Arial" panose="020B0604020202020204" pitchFamily="34" charset="0"/>
                <a:cs typeface="Arial" panose="020B0604020202020204" pitchFamily="34" charset="0"/>
              </a:rPr>
              <a:t>L’adolescence est une période de changements hormonaux,</a:t>
            </a:r>
          </a:p>
          <a:p>
            <a:pPr>
              <a:spcBef>
                <a:spcPts val="1200"/>
              </a:spcBef>
            </a:pPr>
            <a:r>
              <a:rPr lang="fr-FR" sz="1800" b="0" cap="none" dirty="0" smtClean="0">
                <a:latin typeface="Arial" panose="020B0604020202020204" pitchFamily="34" charset="0"/>
                <a:cs typeface="Arial" panose="020B0604020202020204" pitchFamily="34" charset="0"/>
              </a:rPr>
              <a:t>de changements structurels et fonctionnels du cerveau, </a:t>
            </a:r>
          </a:p>
          <a:p>
            <a:pPr>
              <a:spcBef>
                <a:spcPts val="1200"/>
              </a:spcBef>
            </a:pPr>
            <a:r>
              <a:rPr lang="fr-FR" sz="1800" b="0" cap="none" dirty="0" smtClean="0">
                <a:latin typeface="Arial" panose="020B0604020202020204" pitchFamily="34" charset="0"/>
                <a:cs typeface="Arial" panose="020B0604020202020204" pitchFamily="34" charset="0"/>
              </a:rPr>
              <a:t>et de changements cognitifs, en particulier dans les domaines du traitement des émotions et des récompenses, de la cognition sociale et des fonctions exécutives.</a:t>
            </a:r>
          </a:p>
          <a:p>
            <a:pPr>
              <a:spcBef>
                <a:spcPts val="1200"/>
              </a:spcBef>
            </a:pPr>
            <a:r>
              <a:rPr lang="fr-FR" sz="1800" b="0" cap="none" dirty="0" smtClean="0">
                <a:latin typeface="Arial" panose="020B0604020202020204" pitchFamily="34" charset="0"/>
                <a:cs typeface="Arial" panose="020B0604020202020204" pitchFamily="34" charset="0"/>
              </a:rPr>
              <a:t>Les adolescents sont particulièrement sensibles au contexte socio-affectif et motivationnel, qui a un impact sur leur prise de décision.</a:t>
            </a:r>
          </a:p>
          <a:p>
            <a:pPr>
              <a:spcBef>
                <a:spcPts val="1200"/>
              </a:spcBef>
            </a:pPr>
            <a:r>
              <a:rPr lang="fr-FR" sz="1800" b="0" cap="none" dirty="0" smtClean="0">
                <a:latin typeface="Arial" panose="020B0604020202020204" pitchFamily="34" charset="0"/>
                <a:cs typeface="Arial" panose="020B0604020202020204" pitchFamily="34" charset="0"/>
              </a:rPr>
              <a:t>Ces facteurs dans leur ensemble influencent le comportement, la santé mentale, et l’apprentissage des adolescents.</a:t>
            </a:r>
          </a:p>
          <a:p>
            <a:pPr marL="0" indent="0">
              <a:spcBef>
                <a:spcPts val="1200"/>
              </a:spcBef>
              <a:buFont typeface="Arial"/>
              <a:buNone/>
            </a:pPr>
            <a:endParaRPr lang="fr-FR" sz="1800" b="0" cap="none" dirty="0" smtClean="0">
              <a:latin typeface="Arial" panose="020B0604020202020204" pitchFamily="34" charset="0"/>
              <a:cs typeface="Arial" panose="020B0604020202020204" pitchFamily="34" charset="0"/>
            </a:endParaRPr>
          </a:p>
          <a:p>
            <a:pPr marL="0" indent="0">
              <a:spcBef>
                <a:spcPts val="1200"/>
              </a:spcBef>
              <a:buNone/>
            </a:pPr>
            <a:r>
              <a:rPr lang="fr-FR" sz="2000" b="0" cap="none" dirty="0" smtClean="0">
                <a:latin typeface="Arial" panose="020B0604020202020204" pitchFamily="34" charset="0"/>
                <a:cs typeface="Arial" panose="020B0604020202020204" pitchFamily="34" charset="0"/>
              </a:rPr>
              <a:t/>
            </a:r>
            <a:br>
              <a:rPr lang="fr-FR" sz="2000" b="0" cap="none" dirty="0" smtClean="0">
                <a:latin typeface="Arial" panose="020B0604020202020204" pitchFamily="34" charset="0"/>
                <a:cs typeface="Arial" panose="020B0604020202020204" pitchFamily="34" charset="0"/>
              </a:rPr>
            </a:br>
            <a:endParaRPr lang="fr-FR" sz="2000" b="0" cap="none" dirty="0">
              <a:latin typeface="Arial" panose="020B0604020202020204" pitchFamily="34" charset="0"/>
              <a:cs typeface="Arial" panose="020B0604020202020204" pitchFamily="34" charset="0"/>
            </a:endParaRPr>
          </a:p>
        </p:txBody>
      </p:sp>
      <p:pic>
        <p:nvPicPr>
          <p:cNvPr id="4" name="Picture 2" descr="C:\Users\idumontheil\Desktop\BBK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83" y="6287713"/>
            <a:ext cx="15208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educationalneuroscience.org.uk/wordpress/wp-content/uploads/2013/10/cropped-cen_logo_trans_wid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8772" y="6276168"/>
            <a:ext cx="2734373" cy="505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9965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id="{1899A044-F0C0-9B47-BC58-74AED0EDE939}"/>
              </a:ext>
            </a:extLst>
          </p:cNvPr>
          <p:cNvSpPr txBox="1">
            <a:spLocks/>
          </p:cNvSpPr>
          <p:nvPr/>
        </p:nvSpPr>
        <p:spPr>
          <a:xfrm>
            <a:off x="349387" y="1073217"/>
            <a:ext cx="8435280"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pPr>
            <a:endParaRPr lang="fr-FR" sz="1400" b="0" cap="none" dirty="0">
              <a:latin typeface="Arial" panose="020B0604020202020204" pitchFamily="34" charset="0"/>
              <a:cs typeface="Arial" panose="020B0604020202020204" pitchFamily="34" charset="0"/>
            </a:endParaRPr>
          </a:p>
        </p:txBody>
      </p:sp>
      <p:pic>
        <p:nvPicPr>
          <p:cNvPr id="4" name="Picture 2" descr="C:\Users\idumontheil\Desktop\BBK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563" y="2180532"/>
            <a:ext cx="2324363" cy="73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educationalneuroscience.org.uk/wordpress/wp-content/uploads/2013/10/cropped-cen_logo_trans_wid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373" y="1178388"/>
            <a:ext cx="4288648" cy="7934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Image result for michael thomas birkbe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00" name="Picture 4" descr="Image result for michael thomas birkbe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0338" y="870448"/>
            <a:ext cx="1711462" cy="171146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sarah-jayne blakemo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9926" y="3467099"/>
            <a:ext cx="1739901" cy="17399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781800" y="1121305"/>
            <a:ext cx="2463800" cy="646331"/>
          </a:xfrm>
          <a:prstGeom prst="rect">
            <a:avLst/>
          </a:prstGeom>
          <a:noFill/>
        </p:spPr>
        <p:txBody>
          <a:bodyPr wrap="square" rtlCol="0">
            <a:spAutoFit/>
          </a:bodyPr>
          <a:lstStyle/>
          <a:p>
            <a:r>
              <a:rPr lang="en-GB" dirty="0" err="1" smtClean="0"/>
              <a:t>Prof.</a:t>
            </a:r>
            <a:r>
              <a:rPr lang="en-GB" dirty="0" smtClean="0"/>
              <a:t> Michael Thomas</a:t>
            </a:r>
          </a:p>
          <a:p>
            <a:r>
              <a:rPr lang="en-GB" dirty="0" smtClean="0"/>
              <a:t>Birkbeck</a:t>
            </a:r>
            <a:endParaRPr lang="fr-FR" dirty="0"/>
          </a:p>
        </p:txBody>
      </p:sp>
      <p:sp>
        <p:nvSpPr>
          <p:cNvPr id="10" name="TextBox 9"/>
          <p:cNvSpPr txBox="1"/>
          <p:nvPr/>
        </p:nvSpPr>
        <p:spPr>
          <a:xfrm>
            <a:off x="4684994" y="3737505"/>
            <a:ext cx="3214406" cy="646331"/>
          </a:xfrm>
          <a:prstGeom prst="rect">
            <a:avLst/>
          </a:prstGeom>
          <a:noFill/>
        </p:spPr>
        <p:txBody>
          <a:bodyPr wrap="square" rtlCol="0">
            <a:spAutoFit/>
          </a:bodyPr>
          <a:lstStyle/>
          <a:p>
            <a:r>
              <a:rPr lang="en-GB" dirty="0" err="1" smtClean="0"/>
              <a:t>Prof.</a:t>
            </a:r>
            <a:r>
              <a:rPr lang="en-GB" dirty="0" smtClean="0"/>
              <a:t> Sarah-Jayne Blakemore</a:t>
            </a:r>
          </a:p>
          <a:p>
            <a:r>
              <a:rPr lang="en-GB" dirty="0" smtClean="0"/>
              <a:t>University College London</a:t>
            </a:r>
            <a:endParaRPr lang="fr-FR" dirty="0"/>
          </a:p>
        </p:txBody>
      </p:sp>
      <p:sp>
        <p:nvSpPr>
          <p:cNvPr id="8" name="AutoShape 8" descr="Inventing Ourselves by Sarah-Jayne Blakemore | Hardback Book | Transworld Publishers Ltd | 256 p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06" name="Picture 10" descr="Stock phot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775" y="3467099"/>
            <a:ext cx="185737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6566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id="{1899A044-F0C0-9B47-BC58-74AED0EDE939}"/>
              </a:ext>
            </a:extLst>
          </p:cNvPr>
          <p:cNvSpPr txBox="1">
            <a:spLocks/>
          </p:cNvSpPr>
          <p:nvPr/>
        </p:nvSpPr>
        <p:spPr>
          <a:xfrm>
            <a:off x="349387" y="1073217"/>
            <a:ext cx="5594212"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Font typeface="Arial"/>
              <a:buNone/>
            </a:pPr>
            <a:r>
              <a:rPr lang="en-GB" sz="1800" cap="none" dirty="0" smtClean="0">
                <a:solidFill>
                  <a:srgbClr val="00587E"/>
                </a:solidFill>
                <a:latin typeface="Arial" panose="020B0604020202020204" pitchFamily="34" charset="0"/>
                <a:cs typeface="Arial" panose="020B0604020202020204" pitchFamily="34" charset="0"/>
              </a:rPr>
              <a:t>EXTRA</a:t>
            </a:r>
            <a:endParaRPr lang="fr-FR" sz="1800" cap="none" dirty="0" smtClean="0">
              <a:solidFill>
                <a:srgbClr val="00587E"/>
              </a:solidFill>
              <a:latin typeface="Arial" panose="020B0604020202020204" pitchFamily="34" charset="0"/>
              <a:cs typeface="Arial" panose="020B0604020202020204" pitchFamily="34" charset="0"/>
            </a:endParaRPr>
          </a:p>
          <a:p>
            <a:pPr marL="0" indent="0">
              <a:spcBef>
                <a:spcPts val="1200"/>
              </a:spcBef>
              <a:buFont typeface="Arial"/>
              <a:buNone/>
            </a:pPr>
            <a:endParaRPr lang="en-GB" sz="1800" b="0" cap="none" dirty="0" smtClean="0">
              <a:latin typeface="Arial" panose="020B0604020202020204" pitchFamily="34" charset="0"/>
              <a:cs typeface="Arial" panose="020B0604020202020204" pitchFamily="34" charset="0"/>
            </a:endParaRPr>
          </a:p>
          <a:p>
            <a:pPr marL="0" indent="0">
              <a:spcBef>
                <a:spcPts val="1200"/>
              </a:spcBef>
              <a:buNone/>
            </a:pPr>
            <a:r>
              <a:rPr lang="fr-FR" sz="2000" b="0" cap="none" dirty="0" smtClean="0">
                <a:latin typeface="Arial" panose="020B0604020202020204" pitchFamily="34" charset="0"/>
                <a:cs typeface="Arial" panose="020B0604020202020204" pitchFamily="34" charset="0"/>
              </a:rPr>
              <a:t/>
            </a:r>
            <a:br>
              <a:rPr lang="fr-FR" sz="2000" b="0" cap="none" dirty="0" smtClean="0">
                <a:latin typeface="Arial" panose="020B0604020202020204" pitchFamily="34" charset="0"/>
                <a:cs typeface="Arial" panose="020B0604020202020204" pitchFamily="34" charset="0"/>
              </a:rPr>
            </a:br>
            <a:endParaRPr lang="fr-FR" sz="2000" b="0" cap="none" dirty="0">
              <a:latin typeface="Arial" panose="020B0604020202020204" pitchFamily="34" charset="0"/>
              <a:cs typeface="Arial" panose="020B0604020202020204" pitchFamily="34" charset="0"/>
            </a:endParaRPr>
          </a:p>
        </p:txBody>
      </p:sp>
      <p:pic>
        <p:nvPicPr>
          <p:cNvPr id="4" name="Picture 2" descr="C:\Users\idumontheil\Desktop\BBK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83" y="6287713"/>
            <a:ext cx="15208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educationalneuroscience.org.uk/wordpress/wp-content/uploads/2013/10/cropped-cen_logo_trans_wid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8772" y="6276168"/>
            <a:ext cx="2734373" cy="505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6768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8534"/>
            <a:ext cx="8229600" cy="544839"/>
          </a:xfrm>
        </p:spPr>
        <p:txBody>
          <a:bodyPr>
            <a:noAutofit/>
          </a:bodyPr>
          <a:lstStyle/>
          <a:p>
            <a:r>
              <a:rPr lang="en-US" sz="3200" dirty="0" smtClean="0"/>
              <a:t>Executive function activities for adolescents</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85442453"/>
              </p:ext>
            </p:extLst>
          </p:nvPr>
        </p:nvGraphicFramePr>
        <p:xfrm>
          <a:off x="268514" y="1066800"/>
          <a:ext cx="8454572" cy="5669280"/>
        </p:xfrm>
        <a:graphic>
          <a:graphicData uri="http://schemas.openxmlformats.org/drawingml/2006/table">
            <a:tbl>
              <a:tblPr firstRow="1" bandRow="1">
                <a:tableStyleId>{5C22544A-7EE6-4342-B048-85BDC9FD1C3A}</a:tableStyleId>
              </a:tblPr>
              <a:tblGrid>
                <a:gridCol w="4003620">
                  <a:extLst>
                    <a:ext uri="{9D8B030D-6E8A-4147-A177-3AD203B41FA5}">
                      <a16:colId xmlns:a16="http://schemas.microsoft.com/office/drawing/2014/main" val="20000"/>
                    </a:ext>
                  </a:extLst>
                </a:gridCol>
                <a:gridCol w="4450952">
                  <a:extLst>
                    <a:ext uri="{9D8B030D-6E8A-4147-A177-3AD203B41FA5}">
                      <a16:colId xmlns:a16="http://schemas.microsoft.com/office/drawing/2014/main" val="20001"/>
                    </a:ext>
                  </a:extLst>
                </a:gridCol>
              </a:tblGrid>
              <a:tr h="370840">
                <a:tc>
                  <a:txBody>
                    <a:bodyPr/>
                    <a:lstStyle/>
                    <a:p>
                      <a:r>
                        <a:rPr lang="en-US" sz="2400" dirty="0" smtClean="0"/>
                        <a:t>Goal setting, planning and monitoring</a:t>
                      </a:r>
                      <a:endParaRPr lang="en-US" sz="1600" dirty="0" smtClean="0"/>
                    </a:p>
                    <a:p>
                      <a:pPr marL="285750" indent="-285750">
                        <a:buFont typeface="Arial"/>
                        <a:buChar char="•"/>
                      </a:pPr>
                      <a:r>
                        <a:rPr lang="en-US" sz="1600" dirty="0" smtClean="0"/>
                        <a:t>Focus on the planning process by identifying</a:t>
                      </a:r>
                      <a:r>
                        <a:rPr lang="en-US" sz="1600" baseline="0" dirty="0" smtClean="0"/>
                        <a:t> meaningful goals</a:t>
                      </a:r>
                    </a:p>
                    <a:p>
                      <a:pPr marL="285750" indent="-285750">
                        <a:buFont typeface="Arial"/>
                        <a:buChar char="•"/>
                      </a:pPr>
                      <a:r>
                        <a:rPr lang="en-US" sz="1600" baseline="0" dirty="0" smtClean="0"/>
                        <a:t>Help teens develop plans for these goals</a:t>
                      </a:r>
                    </a:p>
                    <a:p>
                      <a:pPr marL="285750" indent="-285750">
                        <a:buFont typeface="Arial"/>
                        <a:buChar char="•"/>
                      </a:pPr>
                      <a:r>
                        <a:rPr lang="en-US" sz="1600" baseline="0" dirty="0" smtClean="0"/>
                        <a:t>Taking  on large social issues </a:t>
                      </a:r>
                      <a:r>
                        <a:rPr lang="mr-IN" sz="1600" baseline="0" dirty="0" smtClean="0"/>
                        <a:t>–</a:t>
                      </a:r>
                      <a:r>
                        <a:rPr lang="en-US" sz="1600" baseline="0" dirty="0" smtClean="0"/>
                        <a:t> support organisations give advice  for concrete actions</a:t>
                      </a:r>
                    </a:p>
                    <a:p>
                      <a:pPr marL="285750" indent="-285750">
                        <a:buFont typeface="Arial"/>
                        <a:buChar char="•"/>
                      </a:pPr>
                      <a:r>
                        <a:rPr lang="en-US" sz="1600" baseline="0" dirty="0" smtClean="0"/>
                        <a:t>Remind adolescents to periodically monitor their behaviour against plans</a:t>
                      </a:r>
                      <a:endParaRPr lang="en-US" sz="1600" dirty="0"/>
                    </a:p>
                  </a:txBody>
                  <a:tcPr/>
                </a:tc>
                <a:tc>
                  <a:txBody>
                    <a:bodyPr/>
                    <a:lstStyle/>
                    <a:p>
                      <a:r>
                        <a:rPr lang="en-US" sz="2400" dirty="0" smtClean="0"/>
                        <a:t>Tool</a:t>
                      </a:r>
                      <a:r>
                        <a:rPr lang="en-US" sz="2400" baseline="0" dirty="0" smtClean="0"/>
                        <a:t>s for self-monitoring</a:t>
                      </a:r>
                      <a:endParaRPr lang="en-US" sz="1600" baseline="0" dirty="0" smtClean="0"/>
                    </a:p>
                    <a:p>
                      <a:pPr marL="285750" indent="-285750">
                        <a:buFont typeface="Arial"/>
                        <a:buChar char="•"/>
                      </a:pPr>
                      <a:r>
                        <a:rPr lang="en-US" sz="1600" baseline="0" dirty="0" smtClean="0"/>
                        <a:t>Self-talk is a powerful way to bring thoughts and actions into consciousness</a:t>
                      </a:r>
                    </a:p>
                    <a:p>
                      <a:pPr marL="285750" indent="-285750">
                        <a:buFont typeface="Arial"/>
                        <a:buChar char="•"/>
                      </a:pPr>
                      <a:r>
                        <a:rPr lang="en-US" sz="1600" baseline="0" dirty="0" smtClean="0"/>
                        <a:t>Encourage self-talk that focuses on growth</a:t>
                      </a:r>
                    </a:p>
                    <a:p>
                      <a:pPr marL="285750" indent="-285750">
                        <a:buFont typeface="Arial"/>
                        <a:buChar char="•"/>
                      </a:pPr>
                      <a:r>
                        <a:rPr lang="en-US" sz="1600" baseline="0" dirty="0" smtClean="0"/>
                        <a:t>Help adolescents be mindful of interruptions</a:t>
                      </a:r>
                    </a:p>
                    <a:p>
                      <a:pPr marL="285750" indent="-285750">
                        <a:buFont typeface="Arial"/>
                        <a:buChar char="•"/>
                      </a:pPr>
                      <a:r>
                        <a:rPr lang="en-US" sz="1600" baseline="0" dirty="0" smtClean="0"/>
                        <a:t>Improve understanding the motivation of others by identifying hypotheses about others’ motivations and then consider alternatives</a:t>
                      </a:r>
                    </a:p>
                    <a:p>
                      <a:pPr marL="285750" indent="-285750">
                        <a:buFont typeface="Arial"/>
                        <a:buChar char="•"/>
                      </a:pPr>
                      <a:r>
                        <a:rPr lang="en-US" sz="1600" baseline="0" dirty="0" smtClean="0"/>
                        <a:t>Writing a personal journal to foster self-reflection</a:t>
                      </a:r>
                    </a:p>
                  </a:txBody>
                  <a:tcPr/>
                </a:tc>
                <a:extLst>
                  <a:ext uri="{0D108BD9-81ED-4DB2-BD59-A6C34878D82A}">
                    <a16:rowId xmlns:a16="http://schemas.microsoft.com/office/drawing/2014/main" val="10000"/>
                  </a:ext>
                </a:extLst>
              </a:tr>
              <a:tr h="370840">
                <a:tc>
                  <a:txBody>
                    <a:bodyPr/>
                    <a:lstStyle/>
                    <a:p>
                      <a:r>
                        <a:rPr lang="en-US" sz="2400" b="1" dirty="0" smtClean="0"/>
                        <a:t>Activities to practice self-regulation</a:t>
                      </a:r>
                      <a:r>
                        <a:rPr lang="en-US" sz="2400" b="1" baseline="0" dirty="0" smtClean="0"/>
                        <a:t> skills</a:t>
                      </a:r>
                      <a:endParaRPr lang="en-US" sz="1600" baseline="0" dirty="0" smtClean="0"/>
                    </a:p>
                    <a:p>
                      <a:pPr marL="171450" indent="-171450">
                        <a:buFont typeface="Arial"/>
                        <a:buChar char="•"/>
                      </a:pPr>
                      <a:r>
                        <a:rPr lang="en-US" sz="1600" baseline="0" dirty="0" smtClean="0"/>
                        <a:t>Sports</a:t>
                      </a:r>
                    </a:p>
                    <a:p>
                      <a:pPr marL="171450" indent="-171450">
                        <a:buFont typeface="Arial"/>
                        <a:buChar char="•"/>
                      </a:pPr>
                      <a:r>
                        <a:rPr lang="en-US" sz="1600" baseline="0" dirty="0" smtClean="0"/>
                        <a:t>Yoga and meditation</a:t>
                      </a:r>
                    </a:p>
                    <a:p>
                      <a:pPr marL="171450" indent="-171450">
                        <a:buFont typeface="Arial"/>
                        <a:buChar char="•"/>
                      </a:pPr>
                      <a:r>
                        <a:rPr lang="en-US" sz="1600" baseline="0" dirty="0" smtClean="0"/>
                        <a:t>Music</a:t>
                      </a:r>
                    </a:p>
                    <a:p>
                      <a:pPr marL="171450" indent="-171450">
                        <a:buFont typeface="Arial"/>
                        <a:buChar char="•"/>
                      </a:pPr>
                      <a:r>
                        <a:rPr lang="en-US" sz="1600" baseline="0" dirty="0" smtClean="0"/>
                        <a:t>Theatre</a:t>
                      </a:r>
                    </a:p>
                    <a:p>
                      <a:pPr marL="171450" indent="-171450">
                        <a:buFont typeface="Arial"/>
                        <a:buChar char="•"/>
                      </a:pPr>
                      <a:r>
                        <a:rPr lang="en-US" sz="1600" baseline="0" dirty="0" smtClean="0"/>
                        <a:t>Strategy/games and logic puzzles</a:t>
                      </a:r>
                    </a:p>
                    <a:p>
                      <a:pPr marL="171450" indent="-171450">
                        <a:buFont typeface="Arial"/>
                        <a:buChar char="•"/>
                      </a:pPr>
                      <a:r>
                        <a:rPr lang="en-US" sz="1600" baseline="0" dirty="0" smtClean="0"/>
                        <a:t>Action computer games </a:t>
                      </a:r>
                      <a:endParaRPr lang="en-US" sz="1600" dirty="0"/>
                    </a:p>
                  </a:txBody>
                  <a:tcPr/>
                </a:tc>
                <a:tc>
                  <a:txBody>
                    <a:bodyPr/>
                    <a:lstStyle/>
                    <a:p>
                      <a:r>
                        <a:rPr lang="en-US" sz="2400" b="1" dirty="0" smtClean="0"/>
                        <a:t>Study skills</a:t>
                      </a:r>
                      <a:endParaRPr lang="en-US" sz="1600" dirty="0" smtClean="0"/>
                    </a:p>
                    <a:p>
                      <a:pPr marL="171450" indent="-171450">
                        <a:buFont typeface="Arial"/>
                        <a:buChar char="•"/>
                      </a:pPr>
                      <a:r>
                        <a:rPr lang="en-US" sz="1600" dirty="0" smtClean="0"/>
                        <a:t>Break down a project in to manageable pieces</a:t>
                      </a:r>
                    </a:p>
                    <a:p>
                      <a:pPr marL="171450" indent="-171450">
                        <a:buFont typeface="Arial"/>
                        <a:buChar char="•"/>
                      </a:pPr>
                      <a:r>
                        <a:rPr lang="en-US" sz="1600" dirty="0" smtClean="0"/>
                        <a:t>Identify reasonable plans</a:t>
                      </a:r>
                    </a:p>
                    <a:p>
                      <a:pPr marL="171450" indent="-171450">
                        <a:buFont typeface="Arial"/>
                        <a:buChar char="•"/>
                      </a:pPr>
                      <a:r>
                        <a:rPr lang="en-US" sz="1600" dirty="0" smtClean="0"/>
                        <a:t>Self-monitor</a:t>
                      </a:r>
                      <a:r>
                        <a:rPr lang="en-US" sz="1600" baseline="0" dirty="0" smtClean="0"/>
                        <a:t> while working</a:t>
                      </a:r>
                    </a:p>
                    <a:p>
                      <a:pPr marL="171450" indent="-171450">
                        <a:buFont typeface="Arial"/>
                        <a:buChar char="•"/>
                      </a:pPr>
                      <a:r>
                        <a:rPr lang="en-US" sz="1600" baseline="0" dirty="0" smtClean="0"/>
                        <a:t>Be aware of critical times for focused attention</a:t>
                      </a:r>
                    </a:p>
                    <a:p>
                      <a:pPr marL="171450" indent="-171450">
                        <a:buFont typeface="Arial"/>
                        <a:buChar char="•"/>
                      </a:pPr>
                      <a:r>
                        <a:rPr lang="en-US" sz="1600" baseline="0" dirty="0" smtClean="0"/>
                        <a:t>Use memory supports for organising tasks</a:t>
                      </a:r>
                    </a:p>
                    <a:p>
                      <a:pPr marL="171450" indent="-171450">
                        <a:buFont typeface="Arial"/>
                        <a:buChar char="•"/>
                      </a:pPr>
                      <a:r>
                        <a:rPr lang="en-US" sz="1600" baseline="0" dirty="0" smtClean="0"/>
                        <a:t>Keep a calendar of project deadlines</a:t>
                      </a:r>
                    </a:p>
                    <a:p>
                      <a:pPr marL="171450" indent="-171450">
                        <a:buFont typeface="Arial"/>
                        <a:buChar char="•"/>
                      </a:pPr>
                      <a:r>
                        <a:rPr lang="en-US" sz="1600" baseline="0" dirty="0" smtClean="0"/>
                        <a:t>After completing an assignment, reflect on what worked</a:t>
                      </a:r>
                    </a:p>
                    <a:p>
                      <a:pPr marL="171450" indent="-171450">
                        <a:buFont typeface="Arial"/>
                        <a:buChar char="•"/>
                      </a:pPr>
                      <a:r>
                        <a:rPr lang="en-US" sz="1600" baseline="0" dirty="0" smtClean="0"/>
                        <a:t>Think about what was learned from assignments not completed well</a:t>
                      </a:r>
                      <a:endParaRPr lang="en-US" sz="1600" dirty="0"/>
                    </a:p>
                  </a:txBody>
                  <a:tcPr/>
                </a:tc>
                <a:extLst>
                  <a:ext uri="{0D108BD9-81ED-4DB2-BD59-A6C34878D82A}">
                    <a16:rowId xmlns:a16="http://schemas.microsoft.com/office/drawing/2014/main" val="10001"/>
                  </a:ext>
                </a:extLst>
              </a:tr>
            </a:tbl>
          </a:graphicData>
        </a:graphic>
      </p:graphicFrame>
      <p:sp>
        <p:nvSpPr>
          <p:cNvPr id="5" name="TextBox 4"/>
          <p:cNvSpPr txBox="1"/>
          <p:nvPr/>
        </p:nvSpPr>
        <p:spPr>
          <a:xfrm>
            <a:off x="519169" y="6343525"/>
            <a:ext cx="3298088" cy="369332"/>
          </a:xfrm>
          <a:prstGeom prst="rect">
            <a:avLst/>
          </a:prstGeom>
          <a:noFill/>
        </p:spPr>
        <p:txBody>
          <a:bodyPr wrap="square" rtlCol="0">
            <a:spAutoFit/>
          </a:bodyPr>
          <a:lstStyle/>
          <a:p>
            <a:r>
              <a:rPr lang="en-US" dirty="0" smtClean="0">
                <a:hlinkClick r:id="rId2"/>
              </a:rPr>
              <a:t>https://tinyurl.com/yd7apblo</a:t>
            </a:r>
            <a:r>
              <a:rPr lang="en-US" dirty="0" smtClean="0"/>
              <a:t> </a:t>
            </a:r>
            <a:endParaRPr lang="en-US" dirty="0"/>
          </a:p>
        </p:txBody>
      </p:sp>
    </p:spTree>
    <p:extLst>
      <p:ext uri="{BB962C8B-B14F-4D97-AF65-F5344CB8AC3E}">
        <p14:creationId xmlns:p14="http://schemas.microsoft.com/office/powerpoint/2010/main" val="37398992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id="{1899A044-F0C0-9B47-BC58-74AED0EDE939}"/>
              </a:ext>
            </a:extLst>
          </p:cNvPr>
          <p:cNvSpPr txBox="1">
            <a:spLocks/>
          </p:cNvSpPr>
          <p:nvPr/>
        </p:nvSpPr>
        <p:spPr>
          <a:xfrm>
            <a:off x="349387" y="1073217"/>
            <a:ext cx="8435280"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Font typeface="Arial"/>
              <a:buNone/>
            </a:pPr>
            <a:r>
              <a:rPr lang="en-GB" sz="1800" cap="none" dirty="0" smtClean="0">
                <a:solidFill>
                  <a:srgbClr val="00587E"/>
                </a:solidFill>
                <a:latin typeface="Arial" panose="020B0604020202020204" pitchFamily="34" charset="0"/>
                <a:cs typeface="Arial" panose="020B0604020202020204" pitchFamily="34" charset="0"/>
              </a:rPr>
              <a:t>L’ADOLESCENCE</a:t>
            </a:r>
            <a:endParaRPr lang="fr-FR" sz="1800" cap="none" dirty="0">
              <a:solidFill>
                <a:srgbClr val="00587E"/>
              </a:solidFill>
              <a:latin typeface="Arial" panose="020B0604020202020204" pitchFamily="34" charset="0"/>
              <a:cs typeface="Arial" panose="020B0604020202020204" pitchFamily="34" charset="0"/>
            </a:endParaRPr>
          </a:p>
          <a:p>
            <a:pPr marL="0" indent="0">
              <a:spcBef>
                <a:spcPts val="0"/>
              </a:spcBef>
              <a:buNone/>
            </a:pPr>
            <a:endParaRPr lang="fr-FR" sz="1800" b="0" cap="none" dirty="0" smtClean="0">
              <a:latin typeface="Arial" panose="020B0604020202020204" pitchFamily="34" charset="0"/>
              <a:cs typeface="Arial" panose="020B0604020202020204" pitchFamily="34" charset="0"/>
            </a:endParaRPr>
          </a:p>
          <a:p>
            <a:pPr marL="0" indent="0">
              <a:spcBef>
                <a:spcPts val="1200"/>
              </a:spcBef>
              <a:buNone/>
            </a:pPr>
            <a:r>
              <a:rPr lang="en-GB" sz="2000" cap="none" dirty="0" smtClean="0">
                <a:solidFill>
                  <a:srgbClr val="4A95C3"/>
                </a:solidFill>
                <a:latin typeface="Arial" panose="020B0604020202020204" pitchFamily="34" charset="0"/>
                <a:cs typeface="Arial" panose="020B0604020202020204" pitchFamily="34" charset="0"/>
              </a:rPr>
              <a:t>Début</a:t>
            </a:r>
            <a:endParaRPr lang="fr-FR" sz="2000" cap="none" dirty="0" smtClean="0">
              <a:solidFill>
                <a:srgbClr val="4A95C3"/>
              </a:solidFill>
              <a:latin typeface="Arial" panose="020B0604020202020204" pitchFamily="34" charset="0"/>
              <a:cs typeface="Arial" panose="020B0604020202020204" pitchFamily="34" charset="0"/>
            </a:endParaRPr>
          </a:p>
          <a:p>
            <a:pPr marL="0" indent="0">
              <a:spcBef>
                <a:spcPts val="1200"/>
              </a:spcBef>
              <a:buNone/>
            </a:pPr>
            <a:r>
              <a:rPr lang="fr-FR" sz="1800" cap="none" dirty="0" smtClean="0">
                <a:latin typeface="Arial" panose="020B0604020202020204" pitchFamily="34" charset="0"/>
                <a:cs typeface="Arial" panose="020B0604020202020204" pitchFamily="34" charset="0"/>
              </a:rPr>
              <a:t>Biologique : </a:t>
            </a:r>
            <a:r>
              <a:rPr lang="fr-FR" sz="1800" b="0" cap="none" dirty="0" smtClean="0">
                <a:latin typeface="Arial" panose="020B0604020202020204" pitchFamily="34" charset="0"/>
                <a:cs typeface="Arial" panose="020B0604020202020204" pitchFamily="34" charset="0"/>
              </a:rPr>
              <a:t>puberté, processus biologique li</a:t>
            </a:r>
            <a:r>
              <a:rPr lang="fr-FR" sz="1800" b="0" cap="none" dirty="0">
                <a:latin typeface="Arial" panose="020B0604020202020204" pitchFamily="34" charset="0"/>
                <a:cs typeface="Arial" panose="020B0604020202020204" pitchFamily="34" charset="0"/>
              </a:rPr>
              <a:t>é</a:t>
            </a:r>
            <a:r>
              <a:rPr lang="fr-FR" sz="1800" b="0" cap="none" dirty="0" smtClean="0">
                <a:latin typeface="Arial" panose="020B0604020202020204" pitchFamily="34" charset="0"/>
                <a:cs typeface="Arial" panose="020B0604020202020204" pitchFamily="34" charset="0"/>
              </a:rPr>
              <a:t> </a:t>
            </a:r>
            <a:r>
              <a:rPr lang="fr-FR" sz="1800" b="0" cap="none" dirty="0">
                <a:latin typeface="Arial" panose="020B0604020202020204" pitchFamily="34" charset="0"/>
                <a:cs typeface="Arial" panose="020B0604020202020204" pitchFamily="34" charset="0"/>
              </a:rPr>
              <a:t>à</a:t>
            </a:r>
            <a:r>
              <a:rPr lang="fr-FR" sz="1800" b="0" cap="none" dirty="0" smtClean="0">
                <a:latin typeface="Arial" panose="020B0604020202020204" pitchFamily="34" charset="0"/>
                <a:cs typeface="Arial" panose="020B0604020202020204" pitchFamily="34" charset="0"/>
              </a:rPr>
              <a:t> des changements hormonaux qui conduit à la maturité physique et la capacité reproductrice</a:t>
            </a:r>
          </a:p>
          <a:p>
            <a:pPr marL="0" indent="0">
              <a:spcBef>
                <a:spcPts val="1200"/>
              </a:spcBef>
              <a:buNone/>
            </a:pPr>
            <a:r>
              <a:rPr lang="fr-FR" sz="2000" cap="none" dirty="0" smtClean="0">
                <a:solidFill>
                  <a:srgbClr val="4A95C3"/>
                </a:solidFill>
                <a:latin typeface="Arial" panose="020B0604020202020204" pitchFamily="34" charset="0"/>
                <a:cs typeface="Arial" panose="020B0604020202020204" pitchFamily="34" charset="0"/>
              </a:rPr>
              <a:t>Fin</a:t>
            </a:r>
            <a:endParaRPr lang="fr-FR" sz="2000" cap="none" dirty="0">
              <a:solidFill>
                <a:srgbClr val="4A95C3"/>
              </a:solidFill>
              <a:latin typeface="Arial" panose="020B0604020202020204" pitchFamily="34" charset="0"/>
              <a:cs typeface="Arial" panose="020B0604020202020204" pitchFamily="34" charset="0"/>
            </a:endParaRPr>
          </a:p>
          <a:p>
            <a:pPr marL="0" indent="0">
              <a:spcBef>
                <a:spcPts val="1200"/>
              </a:spcBef>
              <a:buNone/>
            </a:pPr>
            <a:r>
              <a:rPr lang="fr-FR" sz="1800" cap="none" dirty="0" smtClean="0">
                <a:latin typeface="Arial" panose="020B0604020202020204" pitchFamily="34" charset="0"/>
                <a:cs typeface="Arial" panose="020B0604020202020204" pitchFamily="34" charset="0"/>
              </a:rPr>
              <a:t>Socio-culturel: </a:t>
            </a:r>
            <a:r>
              <a:rPr lang="fr-FR" sz="1800" b="0" cap="none" dirty="0" smtClean="0">
                <a:latin typeface="Arial" panose="020B0604020202020204" pitchFamily="34" charset="0"/>
                <a:cs typeface="Arial" panose="020B0604020202020204" pitchFamily="34" charset="0"/>
              </a:rPr>
              <a:t>membre de la </a:t>
            </a:r>
            <a:r>
              <a:rPr lang="fr-FR" sz="1800" b="0" cap="none" dirty="0">
                <a:latin typeface="Arial" panose="020B0604020202020204" pitchFamily="34" charset="0"/>
                <a:cs typeface="Arial" panose="020B0604020202020204" pitchFamily="34" charset="0"/>
              </a:rPr>
              <a:t>société indépendant et responsable </a:t>
            </a:r>
            <a:endParaRPr lang="fr-FR" sz="1800" b="0" cap="none" dirty="0" smtClean="0">
              <a:latin typeface="Arial" panose="020B0604020202020204" pitchFamily="34" charset="0"/>
              <a:cs typeface="Arial" panose="020B0604020202020204" pitchFamily="34" charset="0"/>
            </a:endParaRPr>
          </a:p>
          <a:p>
            <a:pPr marL="0" indent="0">
              <a:spcBef>
                <a:spcPts val="1200"/>
              </a:spcBef>
              <a:buNone/>
            </a:pPr>
            <a:endParaRPr lang="fr-FR" sz="1600" cap="none" dirty="0">
              <a:latin typeface="Arial" panose="020B0604020202020204" pitchFamily="34" charset="0"/>
              <a:cs typeface="Arial" panose="020B0604020202020204" pitchFamily="34" charset="0"/>
            </a:endParaRPr>
          </a:p>
          <a:p>
            <a:pPr marL="0" indent="0">
              <a:spcBef>
                <a:spcPts val="1200"/>
              </a:spcBef>
              <a:buNone/>
            </a:pPr>
            <a:endParaRPr lang="fr-FR" sz="1400" cap="none" dirty="0" smtClean="0">
              <a:latin typeface="Arial" panose="020B0604020202020204" pitchFamily="34" charset="0"/>
              <a:cs typeface="Arial" panose="020B0604020202020204" pitchFamily="34" charset="0"/>
            </a:endParaRPr>
          </a:p>
          <a:p>
            <a:pPr marL="0" indent="0">
              <a:spcBef>
                <a:spcPts val="0"/>
              </a:spcBef>
              <a:buNone/>
            </a:pPr>
            <a:endParaRPr lang="fr-FR" sz="1400" b="0" cap="none" dirty="0">
              <a:latin typeface="Arial" panose="020B0604020202020204" pitchFamily="34" charset="0"/>
              <a:cs typeface="Arial" panose="020B0604020202020204" pitchFamily="34" charset="0"/>
            </a:endParaRPr>
          </a:p>
        </p:txBody>
      </p:sp>
      <p:pic>
        <p:nvPicPr>
          <p:cNvPr id="4" name="Picture 2" descr="C:\Users\idumontheil\Desktop\BBK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83" y="6287713"/>
            <a:ext cx="15208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educationalneuroscience.org.uk/wordpress/wp-content/uploads/2013/10/cropped-cen_logo_trans_wid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8772" y="6276168"/>
            <a:ext cx="2734373" cy="5058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44" y="3701976"/>
            <a:ext cx="5683308" cy="2434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descr="Image result for puberty"/>
          <p:cNvPicPr>
            <a:picLocks noChangeAspect="1" noChangeArrowheads="1"/>
          </p:cNvPicPr>
          <p:nvPr/>
        </p:nvPicPr>
        <p:blipFill rotWithShape="1">
          <a:blip r:embed="rId7">
            <a:extLst>
              <a:ext uri="{28A0092B-C50C-407E-A947-70E740481C1C}">
                <a14:useLocalDpi xmlns:a14="http://schemas.microsoft.com/office/drawing/2010/main" val="0"/>
              </a:ext>
            </a:extLst>
          </a:blip>
          <a:srcRect t="11141" b="12456"/>
          <a:stretch/>
        </p:blipFill>
        <p:spPr bwMode="auto">
          <a:xfrm>
            <a:off x="4775200" y="174341"/>
            <a:ext cx="4209241" cy="179775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747956" y="6068791"/>
            <a:ext cx="4688378" cy="338554"/>
          </a:xfrm>
          <a:prstGeom prst="rect">
            <a:avLst/>
          </a:prstGeom>
          <a:noFill/>
        </p:spPr>
        <p:txBody>
          <a:bodyPr wrap="square" rtlCol="0">
            <a:spAutoFit/>
          </a:bodyPr>
          <a:lstStyle/>
          <a:p>
            <a:pPr algn="r"/>
            <a:r>
              <a:rPr lang="en-GB" sz="1600" dirty="0" err="1" smtClean="0"/>
              <a:t>Vijayakumar</a:t>
            </a:r>
            <a:r>
              <a:rPr lang="en-GB" sz="1600" dirty="0" smtClean="0"/>
              <a:t> et al</a:t>
            </a:r>
            <a:r>
              <a:rPr lang="en-GB" sz="1600" dirty="0"/>
              <a:t>. </a:t>
            </a:r>
            <a:r>
              <a:rPr lang="en-GB" sz="1600" dirty="0" err="1" smtClean="0"/>
              <a:t>bioRxiv</a:t>
            </a:r>
            <a:endParaRPr lang="en-GB" sz="1600" dirty="0"/>
          </a:p>
        </p:txBody>
      </p:sp>
      <p:sp>
        <p:nvSpPr>
          <p:cNvPr id="14" name="TextBox 13"/>
          <p:cNvSpPr txBox="1"/>
          <p:nvPr/>
        </p:nvSpPr>
        <p:spPr>
          <a:xfrm>
            <a:off x="6657776" y="4000500"/>
            <a:ext cx="2006599" cy="1661993"/>
          </a:xfrm>
          <a:prstGeom prst="rect">
            <a:avLst/>
          </a:prstGeom>
          <a:solidFill>
            <a:srgbClr val="FFCCCC"/>
          </a:solidFill>
          <a:ln>
            <a:solidFill>
              <a:srgbClr val="CC0099"/>
            </a:solidFill>
          </a:ln>
        </p:spPr>
        <p:txBody>
          <a:bodyPr wrap="square" rtlCol="0">
            <a:spAutoFit/>
          </a:bodyPr>
          <a:lstStyle/>
          <a:p>
            <a:pPr>
              <a:spcAft>
                <a:spcPts val="1200"/>
              </a:spcAft>
            </a:pPr>
            <a:r>
              <a:rPr lang="en-GB" b="1" dirty="0" err="1" smtClean="0">
                <a:solidFill>
                  <a:srgbClr val="CC0099"/>
                </a:solidFill>
                <a:latin typeface="Arial" panose="020B0604020202020204" pitchFamily="34" charset="0"/>
                <a:cs typeface="Arial" panose="020B0604020202020204" pitchFamily="34" charset="0"/>
              </a:rPr>
              <a:t>Historiquement</a:t>
            </a:r>
            <a:endParaRPr lang="en-GB" b="1" dirty="0" smtClean="0">
              <a:solidFill>
                <a:srgbClr val="CC0099"/>
              </a:solidFill>
              <a:latin typeface="Arial" panose="020B0604020202020204" pitchFamily="34" charset="0"/>
              <a:cs typeface="Arial" panose="020B0604020202020204" pitchFamily="34" charset="0"/>
            </a:endParaRPr>
          </a:p>
          <a:p>
            <a:pPr>
              <a:spcAft>
                <a:spcPts val="1200"/>
              </a:spcAft>
            </a:pPr>
            <a:r>
              <a:rPr lang="en-GB" dirty="0" smtClean="0">
                <a:latin typeface="Arial" panose="020B0604020202020204" pitchFamily="34" charset="0"/>
                <a:cs typeface="Arial" panose="020B0604020202020204" pitchFamily="34" charset="0"/>
              </a:rPr>
              <a:t>15 – 18 </a:t>
            </a:r>
            <a:r>
              <a:rPr lang="en-GB" dirty="0" err="1" smtClean="0">
                <a:latin typeface="Arial" panose="020B0604020202020204" pitchFamily="34" charset="0"/>
                <a:cs typeface="Arial" panose="020B0604020202020204" pitchFamily="34" charset="0"/>
              </a:rPr>
              <a:t>ans</a:t>
            </a:r>
            <a:endParaRPr lang="en-GB" dirty="0" smtClean="0">
              <a:latin typeface="Arial" panose="020B0604020202020204" pitchFamily="34" charset="0"/>
              <a:cs typeface="Arial" panose="020B0604020202020204" pitchFamily="34" charset="0"/>
            </a:endParaRPr>
          </a:p>
          <a:p>
            <a:pPr>
              <a:spcAft>
                <a:spcPts val="1200"/>
              </a:spcAft>
            </a:pPr>
            <a:r>
              <a:rPr lang="en-GB" b="1" dirty="0" err="1" smtClean="0">
                <a:solidFill>
                  <a:srgbClr val="CC0099"/>
                </a:solidFill>
                <a:latin typeface="Arial" panose="020B0604020202020204" pitchFamily="34" charset="0"/>
                <a:cs typeface="Arial" panose="020B0604020202020204" pitchFamily="34" charset="0"/>
              </a:rPr>
              <a:t>Maintenant</a:t>
            </a:r>
            <a:r>
              <a:rPr lang="en-GB" b="1" dirty="0" smtClean="0">
                <a:solidFill>
                  <a:srgbClr val="CC0099"/>
                </a:solidFill>
                <a:latin typeface="Arial" panose="020B0604020202020204" pitchFamily="34" charset="0"/>
                <a:cs typeface="Arial" panose="020B0604020202020204" pitchFamily="34" charset="0"/>
              </a:rPr>
              <a:t> </a:t>
            </a:r>
          </a:p>
          <a:p>
            <a:pPr>
              <a:spcAft>
                <a:spcPts val="1200"/>
              </a:spcAft>
            </a:pPr>
            <a:r>
              <a:rPr lang="en-GB" dirty="0" smtClean="0">
                <a:latin typeface="Arial" panose="020B0604020202020204" pitchFamily="34" charset="0"/>
                <a:cs typeface="Arial" panose="020B0604020202020204" pitchFamily="34" charset="0"/>
              </a:rPr>
              <a:t>12 – 25 </a:t>
            </a:r>
            <a:r>
              <a:rPr lang="en-GB" dirty="0" err="1" smtClean="0">
                <a:latin typeface="Arial" panose="020B0604020202020204" pitchFamily="34" charset="0"/>
                <a:cs typeface="Arial" panose="020B0604020202020204" pitchFamily="34" charset="0"/>
              </a:rPr>
              <a:t>ans</a:t>
            </a:r>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035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id="{1899A044-F0C0-9B47-BC58-74AED0EDE939}"/>
              </a:ext>
            </a:extLst>
          </p:cNvPr>
          <p:cNvSpPr txBox="1">
            <a:spLocks/>
          </p:cNvSpPr>
          <p:nvPr/>
        </p:nvSpPr>
        <p:spPr>
          <a:xfrm>
            <a:off x="349387" y="1073217"/>
            <a:ext cx="8435280"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Font typeface="Arial"/>
              <a:buNone/>
            </a:pPr>
            <a:r>
              <a:rPr lang="fr-FR" sz="1800" dirty="0" smtClean="0">
                <a:solidFill>
                  <a:srgbClr val="00587E"/>
                </a:solidFill>
                <a:latin typeface="Arial" panose="020B0604020202020204" pitchFamily="34" charset="0"/>
                <a:cs typeface="Arial" panose="020B0604020202020204" pitchFamily="34" charset="0"/>
              </a:rPr>
              <a:t>La structure du cerveau change pendant l’adolescence </a:t>
            </a:r>
            <a:endParaRPr lang="fr-FR" sz="1800" dirty="0">
              <a:solidFill>
                <a:srgbClr val="00587E"/>
              </a:solidFill>
              <a:latin typeface="Arial" panose="020B0604020202020204" pitchFamily="34" charset="0"/>
              <a:cs typeface="Arial" panose="020B0604020202020204" pitchFamily="34" charset="0"/>
            </a:endParaRPr>
          </a:p>
        </p:txBody>
      </p:sp>
      <p:pic>
        <p:nvPicPr>
          <p:cNvPr id="4" name="Picture 2" descr="C:\Users\idumontheil\Desktop\BBK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83" y="6287713"/>
            <a:ext cx="15208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educationalneuroscience.org.uk/wordpress/wp-content/uploads/2013/10/cropped-cen_logo_trans_wid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8772" y="6276168"/>
            <a:ext cx="2734373" cy="505859"/>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5405437" y="5810380"/>
            <a:ext cx="373856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GB" sz="1400" dirty="0" err="1">
                <a:latin typeface="Calibri" pitchFamily="34" charset="0"/>
              </a:rPr>
              <a:t>Lebel</a:t>
            </a:r>
            <a:r>
              <a:rPr lang="en-GB" sz="1400" dirty="0">
                <a:latin typeface="Calibri" pitchFamily="34" charset="0"/>
              </a:rPr>
              <a:t> &amp; Beaulieu,</a:t>
            </a:r>
            <a:r>
              <a:rPr lang="en-GB" sz="1400" i="1" dirty="0">
                <a:latin typeface="Calibri" pitchFamily="34" charset="0"/>
              </a:rPr>
              <a:t> J of Neuroscience (</a:t>
            </a:r>
            <a:r>
              <a:rPr lang="en-GB" sz="1400" dirty="0">
                <a:latin typeface="Calibri" pitchFamily="34" charset="0"/>
              </a:rPr>
              <a:t>2011)</a:t>
            </a:r>
            <a:endParaRPr lang="en-US" sz="1400" dirty="0">
              <a:latin typeface="Calibri" pitchFamily="34" charset="0"/>
            </a:endParaRPr>
          </a:p>
        </p:txBody>
      </p:sp>
      <p:sp>
        <p:nvSpPr>
          <p:cNvPr id="10" name="Rectangle 9"/>
          <p:cNvSpPr/>
          <p:nvPr/>
        </p:nvSpPr>
        <p:spPr>
          <a:xfrm>
            <a:off x="3340100" y="2801486"/>
            <a:ext cx="165100" cy="146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Rectangle 10"/>
          <p:cNvSpPr/>
          <p:nvPr/>
        </p:nvSpPr>
        <p:spPr>
          <a:xfrm>
            <a:off x="3333750" y="3266624"/>
            <a:ext cx="165100" cy="146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TextBox 24"/>
          <p:cNvSpPr txBox="1">
            <a:spLocks noChangeArrowheads="1"/>
          </p:cNvSpPr>
          <p:nvPr/>
        </p:nvSpPr>
        <p:spPr bwMode="auto">
          <a:xfrm rot="-5400000">
            <a:off x="-651668" y="3297580"/>
            <a:ext cx="18542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200" dirty="0" smtClean="0">
                <a:latin typeface="+mj-lt"/>
              </a:rPr>
              <a:t>Volume (</a:t>
            </a:r>
            <a:r>
              <a:rPr lang="en-GB" sz="2200" dirty="0">
                <a:latin typeface="+mj-lt"/>
              </a:rPr>
              <a:t>cm</a:t>
            </a:r>
            <a:r>
              <a:rPr lang="en-GB" sz="2200" baseline="30000" dirty="0">
                <a:latin typeface="+mj-lt"/>
              </a:rPr>
              <a:t>3</a:t>
            </a:r>
            <a:r>
              <a:rPr lang="en-GB" sz="2200" dirty="0">
                <a:latin typeface="+mj-lt"/>
              </a:rPr>
              <a:t>)</a:t>
            </a:r>
          </a:p>
        </p:txBody>
      </p:sp>
      <p:pic>
        <p:nvPicPr>
          <p:cNvPr id="28" name="Picture 2"/>
          <p:cNvPicPr>
            <a:picLocks noChangeAspect="1" noChangeArrowheads="1"/>
          </p:cNvPicPr>
          <p:nvPr/>
        </p:nvPicPr>
        <p:blipFill>
          <a:blip r:embed="rId6">
            <a:duotone>
              <a:srgbClr val="0F6FC6">
                <a:shade val="45000"/>
                <a:satMod val="135000"/>
              </a:srgbClr>
              <a:prstClr val="white"/>
            </a:duotone>
            <a:extLst>
              <a:ext uri="{28A0092B-C50C-407E-A947-70E740481C1C}">
                <a14:useLocalDpi xmlns:a14="http://schemas.microsoft.com/office/drawing/2010/main" val="0"/>
              </a:ext>
            </a:extLst>
          </a:blip>
          <a:srcRect l="67839"/>
          <a:stretch>
            <a:fillRect/>
          </a:stretch>
        </p:blipFill>
        <p:spPr bwMode="auto">
          <a:xfrm>
            <a:off x="469900" y="1937886"/>
            <a:ext cx="2952750"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a:off x="3340100" y="2801486"/>
            <a:ext cx="165100" cy="146050"/>
          </a:xfrm>
          <a:prstGeom prst="rect">
            <a:avLst/>
          </a:prstGeom>
          <a:solidFill>
            <a:sysClr val="window" lastClr="FFFFFF"/>
          </a:solidFill>
          <a:ln w="2540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3333750" y="3266624"/>
            <a:ext cx="165100" cy="146050"/>
          </a:xfrm>
          <a:prstGeom prst="rect">
            <a:avLst/>
          </a:prstGeom>
          <a:solidFill>
            <a:sysClr val="window" lastClr="FFFFFF"/>
          </a:solidFill>
          <a:ln w="25400" cap="flat" cmpd="sng" algn="ctr">
            <a:no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1" name="Group 25"/>
          <p:cNvGrpSpPr>
            <a:grpSpLocks/>
          </p:cNvGrpSpPr>
          <p:nvPr/>
        </p:nvGrpSpPr>
        <p:grpSpPr bwMode="auto">
          <a:xfrm>
            <a:off x="6269259" y="2260181"/>
            <a:ext cx="2659924" cy="2961472"/>
            <a:chOff x="3299639" y="2183192"/>
            <a:chExt cx="2659381" cy="2961684"/>
          </a:xfrm>
        </p:grpSpPr>
        <p:pic>
          <p:nvPicPr>
            <p:cNvPr id="32" name="Picture 2"/>
            <p:cNvPicPr>
              <a:picLocks noChangeAspect="1" noChangeArrowheads="1"/>
            </p:cNvPicPr>
            <p:nvPr/>
          </p:nvPicPr>
          <p:blipFill rotWithShape="1">
            <a:blip r:embed="rId7">
              <a:grayscl/>
              <a:extLst>
                <a:ext uri="{BEBA8EAE-BF5A-486C-A8C5-ECC9F3942E4B}">
                  <a14:imgProps xmlns:a14="http://schemas.microsoft.com/office/drawing/2010/main">
                    <a14:imgLayer r:embed="rId8">
                      <a14:imgEffect>
                        <a14:colorTemperature colorTemp="5125"/>
                      </a14:imgEffect>
                      <a14:imgEffect>
                        <a14:saturation sat="33000"/>
                      </a14:imgEffect>
                    </a14:imgLayer>
                  </a14:imgProps>
                </a:ext>
                <a:ext uri="{28A0092B-C50C-407E-A947-70E740481C1C}">
                  <a14:useLocalDpi xmlns:a14="http://schemas.microsoft.com/office/drawing/2010/main" val="0"/>
                </a:ext>
              </a:extLst>
            </a:blip>
            <a:srcRect l="36314" t="10010" r="34724"/>
            <a:stretch/>
          </p:blipFill>
          <p:spPr bwMode="auto">
            <a:xfrm>
              <a:off x="3299639" y="2183192"/>
              <a:ext cx="2659381" cy="2961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p:nvPr/>
          </p:nvCxnSpPr>
          <p:spPr>
            <a:xfrm>
              <a:off x="3619523" y="3327059"/>
              <a:ext cx="2228395" cy="679499"/>
            </a:xfrm>
            <a:prstGeom prst="line">
              <a:avLst/>
            </a:prstGeom>
            <a:noFill/>
            <a:ln w="50800" cap="flat" cmpd="sng" algn="ctr">
              <a:solidFill>
                <a:sysClr val="windowText" lastClr="000000"/>
              </a:solidFill>
              <a:prstDash val="solid"/>
            </a:ln>
            <a:effectLst/>
          </p:spPr>
        </p:cxnSp>
      </p:grpSp>
      <p:grpSp>
        <p:nvGrpSpPr>
          <p:cNvPr id="34" name="Group 25"/>
          <p:cNvGrpSpPr>
            <a:grpSpLocks/>
          </p:cNvGrpSpPr>
          <p:nvPr/>
        </p:nvGrpSpPr>
        <p:grpSpPr bwMode="auto">
          <a:xfrm>
            <a:off x="3287667" y="2260180"/>
            <a:ext cx="2720340" cy="2948410"/>
            <a:chOff x="340417" y="2196255"/>
            <a:chExt cx="2719785" cy="2948621"/>
          </a:xfrm>
        </p:grpSpPr>
        <p:pic>
          <p:nvPicPr>
            <p:cNvPr id="35" name="Picture 2"/>
            <p:cNvPicPr>
              <a:picLocks noChangeAspect="1" noChangeArrowheads="1"/>
            </p:cNvPicPr>
            <p:nvPr/>
          </p:nvPicPr>
          <p:blipFill rotWithShape="1">
            <a:blip r:embed="rId9">
              <a:duotone>
                <a:srgbClr val="0BD0D9">
                  <a:shade val="45000"/>
                  <a:satMod val="135000"/>
                </a:srgbClr>
                <a:prstClr val="white"/>
              </a:duotone>
              <a:extLst>
                <a:ext uri="{BEBA8EAE-BF5A-486C-A8C5-ECC9F3942E4B}">
                  <a14:imgProps xmlns:a14="http://schemas.microsoft.com/office/drawing/2010/main">
                    <a14:imgLayer r:embed="rId8">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4086" t="10407" r="66294"/>
            <a:stretch/>
          </p:blipFill>
          <p:spPr bwMode="auto">
            <a:xfrm>
              <a:off x="340417" y="2196255"/>
              <a:ext cx="2719785" cy="2948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reeform 35"/>
            <p:cNvSpPr/>
            <p:nvPr/>
          </p:nvSpPr>
          <p:spPr>
            <a:xfrm>
              <a:off x="626109" y="3201637"/>
              <a:ext cx="2314103" cy="903353"/>
            </a:xfrm>
            <a:custGeom>
              <a:avLst/>
              <a:gdLst>
                <a:gd name="connsiteX0" fmla="*/ 0 w 2314575"/>
                <a:gd name="connsiteY0" fmla="*/ 903905 h 903905"/>
                <a:gd name="connsiteX1" fmla="*/ 107156 w 2314575"/>
                <a:gd name="connsiteY1" fmla="*/ 806274 h 903905"/>
                <a:gd name="connsiteX2" fmla="*/ 202406 w 2314575"/>
                <a:gd name="connsiteY2" fmla="*/ 727693 h 903905"/>
                <a:gd name="connsiteX3" fmla="*/ 307181 w 2314575"/>
                <a:gd name="connsiteY3" fmla="*/ 649111 h 903905"/>
                <a:gd name="connsiteX4" fmla="*/ 385762 w 2314575"/>
                <a:gd name="connsiteY4" fmla="*/ 591961 h 903905"/>
                <a:gd name="connsiteX5" fmla="*/ 454819 w 2314575"/>
                <a:gd name="connsiteY5" fmla="*/ 537193 h 903905"/>
                <a:gd name="connsiteX6" fmla="*/ 557212 w 2314575"/>
                <a:gd name="connsiteY6" fmla="*/ 468136 h 903905"/>
                <a:gd name="connsiteX7" fmla="*/ 690562 w 2314575"/>
                <a:gd name="connsiteY7" fmla="*/ 387174 h 903905"/>
                <a:gd name="connsiteX8" fmla="*/ 838200 w 2314575"/>
                <a:gd name="connsiteY8" fmla="*/ 313355 h 903905"/>
                <a:gd name="connsiteX9" fmla="*/ 957262 w 2314575"/>
                <a:gd name="connsiteY9" fmla="*/ 253824 h 903905"/>
                <a:gd name="connsiteX10" fmla="*/ 1057275 w 2314575"/>
                <a:gd name="connsiteY10" fmla="*/ 213343 h 903905"/>
                <a:gd name="connsiteX11" fmla="*/ 1226344 w 2314575"/>
                <a:gd name="connsiteY11" fmla="*/ 137143 h 903905"/>
                <a:gd name="connsiteX12" fmla="*/ 1366837 w 2314575"/>
                <a:gd name="connsiteY12" fmla="*/ 96661 h 903905"/>
                <a:gd name="connsiteX13" fmla="*/ 1552575 w 2314575"/>
                <a:gd name="connsiteY13" fmla="*/ 49036 h 903905"/>
                <a:gd name="connsiteX14" fmla="*/ 1731169 w 2314575"/>
                <a:gd name="connsiteY14" fmla="*/ 20461 h 903905"/>
                <a:gd name="connsiteX15" fmla="*/ 1900237 w 2314575"/>
                <a:gd name="connsiteY15" fmla="*/ 1411 h 903905"/>
                <a:gd name="connsiteX16" fmla="*/ 2069306 w 2314575"/>
                <a:gd name="connsiteY16" fmla="*/ 1411 h 903905"/>
                <a:gd name="connsiteX17" fmla="*/ 2212181 w 2314575"/>
                <a:gd name="connsiteY17" fmla="*/ 3793 h 903905"/>
                <a:gd name="connsiteX18" fmla="*/ 2314575 w 2314575"/>
                <a:gd name="connsiteY18" fmla="*/ 13318 h 903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14575" h="903905">
                  <a:moveTo>
                    <a:pt x="0" y="903905"/>
                  </a:moveTo>
                  <a:cubicBezTo>
                    <a:pt x="36711" y="869774"/>
                    <a:pt x="73422" y="835643"/>
                    <a:pt x="107156" y="806274"/>
                  </a:cubicBezTo>
                  <a:cubicBezTo>
                    <a:pt x="140890" y="776905"/>
                    <a:pt x="169068" y="753887"/>
                    <a:pt x="202406" y="727693"/>
                  </a:cubicBezTo>
                  <a:cubicBezTo>
                    <a:pt x="235744" y="701499"/>
                    <a:pt x="276622" y="671733"/>
                    <a:pt x="307181" y="649111"/>
                  </a:cubicBezTo>
                  <a:cubicBezTo>
                    <a:pt x="337740" y="626489"/>
                    <a:pt x="361156" y="610614"/>
                    <a:pt x="385762" y="591961"/>
                  </a:cubicBezTo>
                  <a:cubicBezTo>
                    <a:pt x="410368" y="573308"/>
                    <a:pt x="426244" y="557830"/>
                    <a:pt x="454819" y="537193"/>
                  </a:cubicBezTo>
                  <a:cubicBezTo>
                    <a:pt x="483394" y="516556"/>
                    <a:pt x="517922" y="493139"/>
                    <a:pt x="557212" y="468136"/>
                  </a:cubicBezTo>
                  <a:cubicBezTo>
                    <a:pt x="596502" y="443133"/>
                    <a:pt x="643731" y="412971"/>
                    <a:pt x="690562" y="387174"/>
                  </a:cubicBezTo>
                  <a:cubicBezTo>
                    <a:pt x="737393" y="361377"/>
                    <a:pt x="838200" y="313355"/>
                    <a:pt x="838200" y="313355"/>
                  </a:cubicBezTo>
                  <a:cubicBezTo>
                    <a:pt x="882650" y="291130"/>
                    <a:pt x="920750" y="270493"/>
                    <a:pt x="957262" y="253824"/>
                  </a:cubicBezTo>
                  <a:cubicBezTo>
                    <a:pt x="993775" y="237155"/>
                    <a:pt x="1012428" y="232790"/>
                    <a:pt x="1057275" y="213343"/>
                  </a:cubicBezTo>
                  <a:cubicBezTo>
                    <a:pt x="1102122" y="193896"/>
                    <a:pt x="1174750" y="156590"/>
                    <a:pt x="1226344" y="137143"/>
                  </a:cubicBezTo>
                  <a:cubicBezTo>
                    <a:pt x="1277938" y="117696"/>
                    <a:pt x="1312465" y="111345"/>
                    <a:pt x="1366837" y="96661"/>
                  </a:cubicBezTo>
                  <a:cubicBezTo>
                    <a:pt x="1421209" y="81976"/>
                    <a:pt x="1491853" y="61736"/>
                    <a:pt x="1552575" y="49036"/>
                  </a:cubicBezTo>
                  <a:cubicBezTo>
                    <a:pt x="1613297" y="36336"/>
                    <a:pt x="1673225" y="28398"/>
                    <a:pt x="1731169" y="20461"/>
                  </a:cubicBezTo>
                  <a:cubicBezTo>
                    <a:pt x="1789113" y="12524"/>
                    <a:pt x="1843881" y="4586"/>
                    <a:pt x="1900237" y="1411"/>
                  </a:cubicBezTo>
                  <a:cubicBezTo>
                    <a:pt x="1956593" y="-1764"/>
                    <a:pt x="2069306" y="1411"/>
                    <a:pt x="2069306" y="1411"/>
                  </a:cubicBezTo>
                  <a:cubicBezTo>
                    <a:pt x="2121297" y="1808"/>
                    <a:pt x="2171303" y="1809"/>
                    <a:pt x="2212181" y="3793"/>
                  </a:cubicBezTo>
                  <a:cubicBezTo>
                    <a:pt x="2253059" y="5777"/>
                    <a:pt x="2283817" y="9547"/>
                    <a:pt x="2314575" y="13318"/>
                  </a:cubicBezTo>
                </a:path>
              </a:pathLst>
            </a:custGeom>
            <a:noFill/>
            <a:ln w="50800" cap="flat" cmpd="sng" algn="ctr">
              <a:solidFill>
                <a:srgbClr val="009999"/>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 name="TextBox 1"/>
          <p:cNvSpPr txBox="1"/>
          <p:nvPr/>
        </p:nvSpPr>
        <p:spPr>
          <a:xfrm>
            <a:off x="1009650" y="1866902"/>
            <a:ext cx="1828800" cy="461665"/>
          </a:xfrm>
          <a:prstGeom prst="rect">
            <a:avLst/>
          </a:prstGeom>
          <a:solidFill>
            <a:schemeClr val="bg1"/>
          </a:solidFill>
        </p:spPr>
        <p:txBody>
          <a:bodyPr wrap="square" rtlCol="0">
            <a:spAutoFit/>
          </a:bodyPr>
          <a:lstStyle/>
          <a:p>
            <a:pPr algn="ctr"/>
            <a:r>
              <a:rPr lang="en-GB" sz="2400" dirty="0" err="1" smtClean="0">
                <a:solidFill>
                  <a:schemeClr val="accent5">
                    <a:lumMod val="75000"/>
                  </a:schemeClr>
                </a:solidFill>
              </a:rPr>
              <a:t>Cerveau</a:t>
            </a:r>
            <a:endParaRPr lang="en-GB" sz="2400" dirty="0">
              <a:solidFill>
                <a:schemeClr val="accent5">
                  <a:lumMod val="75000"/>
                </a:schemeClr>
              </a:solidFill>
            </a:endParaRPr>
          </a:p>
        </p:txBody>
      </p:sp>
      <p:sp>
        <p:nvSpPr>
          <p:cNvPr id="38" name="TextBox 37"/>
          <p:cNvSpPr txBox="1"/>
          <p:nvPr/>
        </p:nvSpPr>
        <p:spPr>
          <a:xfrm>
            <a:off x="3287668" y="1867325"/>
            <a:ext cx="2720340" cy="461665"/>
          </a:xfrm>
          <a:prstGeom prst="rect">
            <a:avLst/>
          </a:prstGeom>
          <a:solidFill>
            <a:schemeClr val="bg1"/>
          </a:solidFill>
        </p:spPr>
        <p:txBody>
          <a:bodyPr wrap="square" rtlCol="0">
            <a:spAutoFit/>
          </a:bodyPr>
          <a:lstStyle/>
          <a:p>
            <a:pPr algn="ctr"/>
            <a:r>
              <a:rPr lang="en-GB" sz="2400" dirty="0" err="1" smtClean="0">
                <a:solidFill>
                  <a:srgbClr val="009999"/>
                </a:solidFill>
              </a:rPr>
              <a:t>Matière</a:t>
            </a:r>
            <a:r>
              <a:rPr lang="en-GB" sz="2400" dirty="0" smtClean="0">
                <a:solidFill>
                  <a:srgbClr val="009999"/>
                </a:solidFill>
              </a:rPr>
              <a:t> blanche</a:t>
            </a:r>
            <a:endParaRPr lang="en-GB" sz="2400" dirty="0">
              <a:solidFill>
                <a:srgbClr val="009999"/>
              </a:solidFill>
            </a:endParaRPr>
          </a:p>
        </p:txBody>
      </p:sp>
      <p:sp>
        <p:nvSpPr>
          <p:cNvPr id="39" name="TextBox 38"/>
          <p:cNvSpPr txBox="1"/>
          <p:nvPr/>
        </p:nvSpPr>
        <p:spPr>
          <a:xfrm>
            <a:off x="6269258" y="1880448"/>
            <a:ext cx="2659925" cy="461665"/>
          </a:xfrm>
          <a:prstGeom prst="rect">
            <a:avLst/>
          </a:prstGeom>
          <a:solidFill>
            <a:schemeClr val="bg1"/>
          </a:solidFill>
        </p:spPr>
        <p:txBody>
          <a:bodyPr wrap="square" rtlCol="0">
            <a:spAutoFit/>
          </a:bodyPr>
          <a:lstStyle/>
          <a:p>
            <a:pPr algn="ctr"/>
            <a:r>
              <a:rPr lang="en-GB" sz="2400" dirty="0" err="1" smtClean="0">
                <a:solidFill>
                  <a:schemeClr val="tx1">
                    <a:lumMod val="95000"/>
                    <a:lumOff val="5000"/>
                  </a:schemeClr>
                </a:solidFill>
              </a:rPr>
              <a:t>Matière</a:t>
            </a:r>
            <a:r>
              <a:rPr lang="en-GB" sz="2400" dirty="0" smtClean="0">
                <a:solidFill>
                  <a:schemeClr val="tx1">
                    <a:lumMod val="95000"/>
                    <a:lumOff val="5000"/>
                  </a:schemeClr>
                </a:solidFill>
              </a:rPr>
              <a:t> </a:t>
            </a:r>
            <a:r>
              <a:rPr lang="en-GB" sz="2400" dirty="0" err="1" smtClean="0">
                <a:solidFill>
                  <a:schemeClr val="tx1">
                    <a:lumMod val="95000"/>
                    <a:lumOff val="5000"/>
                  </a:schemeClr>
                </a:solidFill>
              </a:rPr>
              <a:t>grise</a:t>
            </a:r>
            <a:endParaRPr lang="en-GB" sz="2400" dirty="0">
              <a:solidFill>
                <a:schemeClr val="tx1">
                  <a:lumMod val="95000"/>
                  <a:lumOff val="5000"/>
                </a:schemeClr>
              </a:solidFill>
            </a:endParaRPr>
          </a:p>
        </p:txBody>
      </p:sp>
    </p:spTree>
    <p:extLst>
      <p:ext uri="{BB962C8B-B14F-4D97-AF65-F5344CB8AC3E}">
        <p14:creationId xmlns:p14="http://schemas.microsoft.com/office/powerpoint/2010/main" val="27709817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5">
            <a:extLst>
              <a:ext uri="{FF2B5EF4-FFF2-40B4-BE49-F238E27FC236}">
                <a16:creationId xmlns:a16="http://schemas.microsoft.com/office/drawing/2014/main" id="{8A24C220-7575-5543-AC3E-999699ABB89F}"/>
              </a:ext>
            </a:extLst>
          </p:cNvPr>
          <p:cNvPicPr>
            <a:picLocks noChangeAspect="1"/>
          </p:cNvPicPr>
          <p:nvPr/>
        </p:nvPicPr>
        <p:blipFill>
          <a:blip r:embed="rId5"/>
          <a:stretch>
            <a:fillRect/>
          </a:stretch>
        </p:blipFill>
        <p:spPr>
          <a:xfrm>
            <a:off x="0" y="0"/>
            <a:ext cx="9144000" cy="6858000"/>
          </a:xfrm>
          <a:prstGeom prst="rect">
            <a:avLst/>
          </a:prstGeom>
        </p:spPr>
      </p:pic>
      <p:sp>
        <p:nvSpPr>
          <p:cNvPr id="9" name="Title 3"/>
          <p:cNvSpPr txBox="1">
            <a:spLocks/>
          </p:cNvSpPr>
          <p:nvPr/>
        </p:nvSpPr>
        <p:spPr>
          <a:xfrm>
            <a:off x="330200" y="908050"/>
            <a:ext cx="8489950" cy="1296988"/>
          </a:xfrm>
          <a:prstGeom prst="rect">
            <a:avLst/>
          </a:prstGeom>
        </p:spPr>
        <p:txBody>
          <a:bodyPr/>
          <a:lst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Calibri" pitchFamily="34" charset="0"/>
              </a:defRPr>
            </a:lvl2pPr>
            <a:lvl3pPr algn="l" rtl="0" eaLnBrk="0" fontAlgn="base" hangingPunct="0">
              <a:spcBef>
                <a:spcPct val="0"/>
              </a:spcBef>
              <a:spcAft>
                <a:spcPct val="0"/>
              </a:spcAft>
              <a:defRPr sz="3000" b="1">
                <a:solidFill>
                  <a:schemeClr val="tx2"/>
                </a:solidFill>
                <a:latin typeface="Calibri" pitchFamily="34" charset="0"/>
              </a:defRPr>
            </a:lvl3pPr>
            <a:lvl4pPr algn="l" rtl="0" eaLnBrk="0" fontAlgn="base" hangingPunct="0">
              <a:spcBef>
                <a:spcPct val="0"/>
              </a:spcBef>
              <a:spcAft>
                <a:spcPct val="0"/>
              </a:spcAft>
              <a:defRPr sz="3000" b="1">
                <a:solidFill>
                  <a:schemeClr val="tx2"/>
                </a:solidFill>
                <a:latin typeface="Calibri" pitchFamily="34" charset="0"/>
              </a:defRPr>
            </a:lvl4pPr>
            <a:lvl5pPr algn="l" rtl="0" eaLnBrk="0" fontAlgn="base" hangingPunct="0">
              <a:spcBef>
                <a:spcPct val="0"/>
              </a:spcBef>
              <a:spcAft>
                <a:spcPct val="0"/>
              </a:spcAft>
              <a:defRPr sz="3000" b="1">
                <a:solidFill>
                  <a:schemeClr val="tx2"/>
                </a:solidFill>
                <a:latin typeface="Calibri" pitchFamily="34" charset="0"/>
              </a:defRPr>
            </a:lvl5pPr>
            <a:lvl6pPr marL="457200" algn="l" rtl="0" fontAlgn="base">
              <a:spcBef>
                <a:spcPct val="0"/>
              </a:spcBef>
              <a:spcAft>
                <a:spcPct val="0"/>
              </a:spcAft>
              <a:defRPr sz="3000" b="1">
                <a:solidFill>
                  <a:schemeClr val="tx2"/>
                </a:solidFill>
                <a:latin typeface="Arial" charset="0"/>
              </a:defRPr>
            </a:lvl6pPr>
            <a:lvl7pPr marL="914400" algn="l" rtl="0" fontAlgn="base">
              <a:spcBef>
                <a:spcPct val="0"/>
              </a:spcBef>
              <a:spcAft>
                <a:spcPct val="0"/>
              </a:spcAft>
              <a:defRPr sz="3000" b="1">
                <a:solidFill>
                  <a:schemeClr val="tx2"/>
                </a:solidFill>
                <a:latin typeface="Arial" charset="0"/>
              </a:defRPr>
            </a:lvl7pPr>
            <a:lvl8pPr marL="1371600" algn="l" rtl="0" fontAlgn="base">
              <a:spcBef>
                <a:spcPct val="0"/>
              </a:spcBef>
              <a:spcAft>
                <a:spcPct val="0"/>
              </a:spcAft>
              <a:defRPr sz="3000" b="1">
                <a:solidFill>
                  <a:schemeClr val="tx2"/>
                </a:solidFill>
                <a:latin typeface="Arial" charset="0"/>
              </a:defRPr>
            </a:lvl8pPr>
            <a:lvl9pPr marL="1828800" algn="l" rtl="0" fontAlgn="base">
              <a:spcBef>
                <a:spcPct val="0"/>
              </a:spcBef>
              <a:spcAft>
                <a:spcPct val="0"/>
              </a:spcAft>
              <a:defRPr sz="3000" b="1">
                <a:solidFill>
                  <a:schemeClr val="tx2"/>
                </a:solidFill>
                <a:latin typeface="Arial" charset="0"/>
              </a:defRPr>
            </a:lvl9pPr>
          </a:lstStyle>
          <a:p>
            <a:r>
              <a:rPr lang="en-GB" kern="0" dirty="0" smtClean="0">
                <a:solidFill>
                  <a:schemeClr val="bg1"/>
                </a:solidFill>
              </a:rPr>
              <a:t>Brain structure changes during development</a:t>
            </a:r>
            <a:endParaRPr lang="en-GB" kern="0" dirty="0">
              <a:solidFill>
                <a:schemeClr val="bg1"/>
              </a:solidFill>
            </a:endParaRPr>
          </a:p>
        </p:txBody>
      </p:sp>
      <p:sp>
        <p:nvSpPr>
          <p:cNvPr id="121860" name="Rectangle 4"/>
          <p:cNvSpPr>
            <a:spLocks noChangeArrowheads="1"/>
          </p:cNvSpPr>
          <p:nvPr/>
        </p:nvSpPr>
        <p:spPr bwMode="auto">
          <a:xfrm>
            <a:off x="4907632" y="5932072"/>
            <a:ext cx="218918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GB" sz="1600" dirty="0" err="1"/>
              <a:t>Gogtay</a:t>
            </a:r>
            <a:r>
              <a:rPr lang="en-GB" sz="1600" dirty="0"/>
              <a:t> et al. </a:t>
            </a:r>
            <a:r>
              <a:rPr lang="en-GB" sz="1600" i="1" dirty="0" smtClean="0"/>
              <a:t>PNAS </a:t>
            </a:r>
            <a:r>
              <a:rPr lang="en-GB" sz="1600" dirty="0" smtClean="0"/>
              <a:t>2004</a:t>
            </a:r>
            <a:endParaRPr lang="en-US" sz="1600" dirty="0"/>
          </a:p>
        </p:txBody>
      </p:sp>
      <p:pic>
        <p:nvPicPr>
          <p:cNvPr id="3" name="Gogtay movie - grey matter thinning.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03649" y="1459500"/>
            <a:ext cx="5797252" cy="4347940"/>
          </a:xfrm>
          <a:prstGeom prst="rect">
            <a:avLst/>
          </a:prstGeom>
        </p:spPr>
      </p:pic>
      <p:sp>
        <p:nvSpPr>
          <p:cNvPr id="12" name="Espace réservé du contenu 5">
            <a:extLst>
              <a:ext uri="{FF2B5EF4-FFF2-40B4-BE49-F238E27FC236}">
                <a16:creationId xmlns:a16="http://schemas.microsoft.com/office/drawing/2014/main" id="{1899A044-F0C0-9B47-BC58-74AED0EDE939}"/>
              </a:ext>
            </a:extLst>
          </p:cNvPr>
          <p:cNvSpPr txBox="1">
            <a:spLocks/>
          </p:cNvSpPr>
          <p:nvPr/>
        </p:nvSpPr>
        <p:spPr>
          <a:xfrm>
            <a:off x="349387" y="1073217"/>
            <a:ext cx="8435280"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Font typeface="Arial"/>
              <a:buNone/>
            </a:pPr>
            <a:r>
              <a:rPr lang="fr-FR" sz="1800" dirty="0" smtClean="0">
                <a:solidFill>
                  <a:srgbClr val="00587E"/>
                </a:solidFill>
                <a:latin typeface="Arial" panose="020B0604020202020204" pitchFamily="34" charset="0"/>
                <a:cs typeface="Arial" panose="020B0604020202020204" pitchFamily="34" charset="0"/>
              </a:rPr>
              <a:t>La structure du cerveau change pendant l’adolescence </a:t>
            </a:r>
            <a:endParaRPr lang="fr-FR" sz="1800" dirty="0">
              <a:solidFill>
                <a:srgbClr val="00587E"/>
              </a:solidFill>
              <a:latin typeface="Arial" panose="020B0604020202020204" pitchFamily="34" charset="0"/>
              <a:cs typeface="Arial" panose="020B0604020202020204" pitchFamily="34" charset="0"/>
            </a:endParaRPr>
          </a:p>
        </p:txBody>
      </p:sp>
      <p:pic>
        <p:nvPicPr>
          <p:cNvPr id="13" name="Picture 2" descr="C:\Users\idumontheil\Desktop\BBK_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283" y="6287713"/>
            <a:ext cx="15208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http://www.educationalneuroscience.org.uk/wordpress/wp-content/uploads/2013/10/cropped-cen_logo_trans_wid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38772" y="6276168"/>
            <a:ext cx="2734373" cy="505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7660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id="{1899A044-F0C0-9B47-BC58-74AED0EDE939}"/>
              </a:ext>
            </a:extLst>
          </p:cNvPr>
          <p:cNvSpPr txBox="1">
            <a:spLocks/>
          </p:cNvSpPr>
          <p:nvPr/>
        </p:nvSpPr>
        <p:spPr>
          <a:xfrm>
            <a:off x="349387" y="1073217"/>
            <a:ext cx="8435280"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Font typeface="Arial"/>
              <a:buNone/>
            </a:pPr>
            <a:r>
              <a:rPr lang="fr-FR" sz="1800" cap="none" dirty="0" smtClean="0">
                <a:solidFill>
                  <a:srgbClr val="00587E"/>
                </a:solidFill>
                <a:latin typeface="Arial" panose="020B0604020202020204" pitchFamily="34" charset="0"/>
                <a:cs typeface="Arial" panose="020B0604020202020204" pitchFamily="34" charset="0"/>
              </a:rPr>
              <a:t>1. CONTRÔLE COGNITIF – FONCTIONS EXECUTIVES</a:t>
            </a:r>
          </a:p>
          <a:p>
            <a:pPr marL="0" indent="0">
              <a:spcBef>
                <a:spcPts val="1200"/>
              </a:spcBef>
              <a:buFont typeface="Arial"/>
              <a:buNone/>
            </a:pPr>
            <a:endParaRPr lang="en-GB" sz="1800" b="0" cap="none" dirty="0" smtClean="0">
              <a:latin typeface="Arial" panose="020B0604020202020204" pitchFamily="34" charset="0"/>
              <a:cs typeface="Arial" panose="020B0604020202020204" pitchFamily="34" charset="0"/>
            </a:endParaRPr>
          </a:p>
          <a:p>
            <a:pPr marL="0" indent="0">
              <a:spcBef>
                <a:spcPts val="1200"/>
              </a:spcBef>
              <a:buFont typeface="Arial"/>
              <a:buNone/>
            </a:pPr>
            <a:r>
              <a:rPr lang="fr-FR" sz="2000" b="0" cap="none" dirty="0">
                <a:latin typeface="Arial" panose="020B0604020202020204" pitchFamily="34" charset="0"/>
                <a:cs typeface="Arial" panose="020B0604020202020204" pitchFamily="34" charset="0"/>
              </a:rPr>
              <a:t>C</a:t>
            </a:r>
            <a:r>
              <a:rPr lang="fr-FR" sz="2000" b="0" cap="none" dirty="0" smtClean="0">
                <a:latin typeface="Arial" panose="020B0604020202020204" pitchFamily="34" charset="0"/>
                <a:cs typeface="Arial" panose="020B0604020202020204" pitchFamily="34" charset="0"/>
              </a:rPr>
              <a:t>apacité d’adapter son comportement </a:t>
            </a:r>
            <a:br>
              <a:rPr lang="fr-FR" sz="2000" b="0" cap="none" dirty="0" smtClean="0">
                <a:latin typeface="Arial" panose="020B0604020202020204" pitchFamily="34" charset="0"/>
                <a:cs typeface="Arial" panose="020B0604020202020204" pitchFamily="34" charset="0"/>
              </a:rPr>
            </a:br>
            <a:r>
              <a:rPr lang="fr-FR" sz="2000" b="0" cap="none" dirty="0" smtClean="0">
                <a:latin typeface="Arial" panose="020B0604020202020204" pitchFamily="34" charset="0"/>
                <a:cs typeface="Arial" panose="020B0604020202020204" pitchFamily="34" charset="0"/>
              </a:rPr>
              <a:t>de manière flexible pour atteindre un but </a:t>
            </a:r>
            <a:br>
              <a:rPr lang="fr-FR" sz="2000" b="0" cap="none" dirty="0" smtClean="0">
                <a:latin typeface="Arial" panose="020B0604020202020204" pitchFamily="34" charset="0"/>
                <a:cs typeface="Arial" panose="020B0604020202020204" pitchFamily="34" charset="0"/>
              </a:rPr>
            </a:br>
            <a:r>
              <a:rPr lang="fr-FR" sz="2000" b="0" cap="none" dirty="0" smtClean="0">
                <a:latin typeface="Arial" panose="020B0604020202020204" pitchFamily="34" charset="0"/>
                <a:cs typeface="Arial" panose="020B0604020202020204" pitchFamily="34" charset="0"/>
              </a:rPr>
              <a:t>interne, en coordonnant l’ensemble des </a:t>
            </a:r>
            <a:br>
              <a:rPr lang="fr-FR" sz="2000" b="0" cap="none" dirty="0" smtClean="0">
                <a:latin typeface="Arial" panose="020B0604020202020204" pitchFamily="34" charset="0"/>
                <a:cs typeface="Arial" panose="020B0604020202020204" pitchFamily="34" charset="0"/>
              </a:rPr>
            </a:br>
            <a:r>
              <a:rPr lang="fr-FR" sz="2000" b="0" cap="none" dirty="0" smtClean="0">
                <a:latin typeface="Arial" panose="020B0604020202020204" pitchFamily="34" charset="0"/>
                <a:cs typeface="Arial" panose="020B0604020202020204" pitchFamily="34" charset="0"/>
              </a:rPr>
              <a:t>processus cognitifs.</a:t>
            </a:r>
            <a:endParaRPr lang="fr-FR" sz="2000" b="0" cap="none" dirty="0">
              <a:latin typeface="Arial" panose="020B0604020202020204" pitchFamily="34" charset="0"/>
              <a:cs typeface="Arial" panose="020B0604020202020204" pitchFamily="34" charset="0"/>
            </a:endParaRPr>
          </a:p>
        </p:txBody>
      </p:sp>
      <p:pic>
        <p:nvPicPr>
          <p:cNvPr id="4" name="Picture 2" descr="C:\Users\idumontheil\Desktop\BBK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83" y="6287713"/>
            <a:ext cx="15208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educationalneuroscience.org.uk/wordpress/wp-content/uploads/2013/10/cropped-cen_logo_trans_wid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8772" y="6276168"/>
            <a:ext cx="2734373" cy="5058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previewnetworks.com/blog/wp-content/uploads/2011/06/decision-making-softwareDM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8173" y="1674243"/>
            <a:ext cx="2860342" cy="227795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goosecreekconsulting.com/picts/executivefunctioncoaching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2775" y="3500437"/>
            <a:ext cx="3092450" cy="2319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0203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id="{1899A044-F0C0-9B47-BC58-74AED0EDE939}"/>
              </a:ext>
            </a:extLst>
          </p:cNvPr>
          <p:cNvSpPr txBox="1">
            <a:spLocks/>
          </p:cNvSpPr>
          <p:nvPr/>
        </p:nvSpPr>
        <p:spPr>
          <a:xfrm>
            <a:off x="349387" y="1073217"/>
            <a:ext cx="8435280"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pPr>
            <a:r>
              <a:rPr lang="fr-FR" sz="1800" cap="none" dirty="0" smtClean="0">
                <a:solidFill>
                  <a:srgbClr val="00587E"/>
                </a:solidFill>
                <a:latin typeface="Arial" panose="020B0604020202020204" pitchFamily="34" charset="0"/>
                <a:cs typeface="Arial" panose="020B0604020202020204" pitchFamily="34" charset="0"/>
              </a:rPr>
              <a:t>CONTRÔLE COGNITIF – FONCTIONS EXECUTIVES</a:t>
            </a:r>
            <a:endParaRPr lang="fr-FR" sz="1800" cap="none" dirty="0">
              <a:solidFill>
                <a:srgbClr val="00587E"/>
              </a:solidFill>
              <a:latin typeface="Arial" panose="020B0604020202020204" pitchFamily="34" charset="0"/>
              <a:cs typeface="Arial" panose="020B0604020202020204" pitchFamily="34" charset="0"/>
            </a:endParaRPr>
          </a:p>
        </p:txBody>
      </p:sp>
      <p:pic>
        <p:nvPicPr>
          <p:cNvPr id="4" name="Picture 2" descr="C:\Users\idumontheil\Desktop\BBK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83" y="6287713"/>
            <a:ext cx="15208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educationalneuroscience.org.uk/wordpress/wp-content/uploads/2013/10/cropped-cen_logo_trans_wid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8772" y="6276168"/>
            <a:ext cx="2734373" cy="50585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114800" y="1625600"/>
            <a:ext cx="4857749" cy="1781175"/>
            <a:chOff x="4114800" y="2133600"/>
            <a:chExt cx="4857749" cy="1781175"/>
          </a:xfrm>
        </p:grpSpPr>
        <p:sp>
          <p:nvSpPr>
            <p:cNvPr id="9" name="Rectangle 8"/>
            <p:cNvSpPr/>
            <p:nvPr/>
          </p:nvSpPr>
          <p:spPr>
            <a:xfrm>
              <a:off x="4114800" y="2133600"/>
              <a:ext cx="4857749" cy="178117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Ins="1692000" rtlCol="0" anchor="t"/>
            <a:lstStyle/>
            <a:p>
              <a:pPr defTabSz="571500">
                <a:spcBef>
                  <a:spcPts val="1800"/>
                </a:spcBef>
              </a:pPr>
              <a:r>
                <a:rPr lang="fr-FR" b="1" dirty="0" smtClean="0">
                  <a:solidFill>
                    <a:schemeClr val="accent1">
                      <a:lumMod val="50000"/>
                    </a:schemeClr>
                  </a:solidFill>
                  <a:latin typeface="Arial" panose="020B0604020202020204" pitchFamily="34" charset="0"/>
                  <a:cs typeface="Arial" panose="020B0604020202020204" pitchFamily="34" charset="0"/>
                </a:rPr>
                <a:t>Mémoire de travail: </a:t>
              </a:r>
              <a:br>
                <a:rPr lang="fr-FR" b="1" dirty="0" smtClean="0">
                  <a:solidFill>
                    <a:schemeClr val="accent1">
                      <a:lumMod val="50000"/>
                    </a:schemeClr>
                  </a:solidFill>
                  <a:latin typeface="Arial" panose="020B0604020202020204" pitchFamily="34" charset="0"/>
                  <a:cs typeface="Arial" panose="020B0604020202020204" pitchFamily="34" charset="0"/>
                </a:rPr>
              </a:br>
              <a:r>
                <a:rPr lang="fr-FR" dirty="0">
                  <a:solidFill>
                    <a:schemeClr val="tx1"/>
                  </a:solidFill>
                  <a:latin typeface="Arial" panose="020B0604020202020204" pitchFamily="34" charset="0"/>
                  <a:cs typeface="Arial" panose="020B0604020202020204" pitchFamily="34" charset="0"/>
                </a:rPr>
                <a:t>C</a:t>
              </a:r>
              <a:r>
                <a:rPr lang="fr-FR" dirty="0" smtClean="0">
                  <a:solidFill>
                    <a:schemeClr val="tx1"/>
                  </a:solidFill>
                  <a:latin typeface="Arial" panose="020B0604020202020204" pitchFamily="34" charset="0"/>
                  <a:cs typeface="Arial" panose="020B0604020202020204" pitchFamily="34" charset="0"/>
                </a:rPr>
                <a:t>apacité </a:t>
              </a:r>
              <a:r>
                <a:rPr lang="fr-FR" dirty="0" smtClean="0">
                  <a:solidFill>
                    <a:schemeClr val="tx1"/>
                  </a:solidFill>
                  <a:latin typeface="Arial" panose="020B0604020202020204" pitchFamily="34" charset="0"/>
                  <a:cs typeface="Arial" panose="020B0604020202020204" pitchFamily="34" charset="0"/>
                </a:rPr>
                <a:t>de retenir des informations temporairement pour permettre de réaliser </a:t>
              </a:r>
              <a:br>
                <a:rPr lang="fr-FR" dirty="0" smtClean="0">
                  <a:solidFill>
                    <a:schemeClr val="tx1"/>
                  </a:solidFill>
                  <a:latin typeface="Arial" panose="020B0604020202020204" pitchFamily="34" charset="0"/>
                  <a:cs typeface="Arial" panose="020B0604020202020204" pitchFamily="34" charset="0"/>
                </a:rPr>
              </a:br>
              <a:r>
                <a:rPr lang="fr-FR" dirty="0" smtClean="0">
                  <a:solidFill>
                    <a:schemeClr val="tx1"/>
                  </a:solidFill>
                  <a:latin typeface="Arial" panose="020B0604020202020204" pitchFamily="34" charset="0"/>
                  <a:cs typeface="Arial" panose="020B0604020202020204" pitchFamily="34" charset="0"/>
                </a:rPr>
                <a:t>des opérations cognitives sur ces </a:t>
              </a:r>
              <a:r>
                <a:rPr lang="fr-FR" dirty="0" smtClean="0">
                  <a:solidFill>
                    <a:schemeClr val="tx1"/>
                  </a:solidFill>
                  <a:latin typeface="Arial" panose="020B0604020202020204" pitchFamily="34" charset="0"/>
                  <a:cs typeface="Arial" panose="020B0604020202020204" pitchFamily="34" charset="0"/>
                </a:rPr>
                <a:t>informations</a:t>
              </a:r>
              <a:endParaRPr lang="fr-FR" dirty="0">
                <a:solidFill>
                  <a:schemeClr val="tx1"/>
                </a:solidFill>
                <a:latin typeface="Arial" panose="020B0604020202020204" pitchFamily="34" charset="0"/>
                <a:cs typeface="Arial" panose="020B0604020202020204" pitchFamily="34" charset="0"/>
              </a:endParaRPr>
            </a:p>
          </p:txBody>
        </p:sp>
        <p:pic>
          <p:nvPicPr>
            <p:cNvPr id="10" name="Picture 4" descr="Image result for &quot;working memory&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4550" y="2324101"/>
              <a:ext cx="1701800" cy="12763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295274" y="1597025"/>
            <a:ext cx="3603625" cy="1809750"/>
            <a:chOff x="295275" y="2105025"/>
            <a:chExt cx="3467100" cy="1616075"/>
          </a:xfrm>
        </p:grpSpPr>
        <p:sp>
          <p:nvSpPr>
            <p:cNvPr id="13" name="Rectangle 12"/>
            <p:cNvSpPr/>
            <p:nvPr/>
          </p:nvSpPr>
          <p:spPr>
            <a:xfrm>
              <a:off x="295275" y="2105025"/>
              <a:ext cx="3467100" cy="16160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1800"/>
                </a:spcBef>
              </a:pPr>
              <a:r>
                <a:rPr lang="fr-FR" b="1" dirty="0" smtClean="0">
                  <a:solidFill>
                    <a:schemeClr val="accent1">
                      <a:lumMod val="50000"/>
                    </a:schemeClr>
                  </a:solidFill>
                  <a:latin typeface="Arial" panose="020B0604020202020204" pitchFamily="34" charset="0"/>
                  <a:cs typeface="Arial" panose="020B0604020202020204" pitchFamily="34" charset="0"/>
                </a:rPr>
                <a:t>Contrôle inhibiteur: </a:t>
              </a:r>
              <a:r>
                <a:rPr lang="fr-FR" b="1" dirty="0" smtClean="0">
                  <a:solidFill>
                    <a:schemeClr val="accent1">
                      <a:lumMod val="50000"/>
                    </a:schemeClr>
                  </a:solidFill>
                  <a:latin typeface="Arial" panose="020B0604020202020204" pitchFamily="34" charset="0"/>
                  <a:cs typeface="Arial" panose="020B0604020202020204" pitchFamily="34" charset="0"/>
                </a:rPr>
                <a:t/>
              </a:r>
              <a:br>
                <a:rPr lang="fr-FR" b="1" dirty="0" smtClean="0">
                  <a:solidFill>
                    <a:schemeClr val="accent1">
                      <a:lumMod val="50000"/>
                    </a:schemeClr>
                  </a:solidFill>
                  <a:latin typeface="Arial" panose="020B0604020202020204" pitchFamily="34" charset="0"/>
                  <a:cs typeface="Arial" panose="020B0604020202020204" pitchFamily="34" charset="0"/>
                </a:rPr>
              </a:br>
              <a:r>
                <a:rPr lang="fr-FR" dirty="0">
                  <a:solidFill>
                    <a:schemeClr val="tx1"/>
                  </a:solidFill>
                  <a:latin typeface="Arial" panose="020B0604020202020204" pitchFamily="34" charset="0"/>
                  <a:cs typeface="Arial" panose="020B0604020202020204" pitchFamily="34" charset="0"/>
                </a:rPr>
                <a:t>C</a:t>
              </a:r>
              <a:r>
                <a:rPr lang="fr-FR" dirty="0" smtClean="0">
                  <a:solidFill>
                    <a:schemeClr val="tx1"/>
                  </a:solidFill>
                  <a:latin typeface="Arial" panose="020B0604020202020204" pitchFamily="34" charset="0"/>
                  <a:cs typeface="Arial" panose="020B0604020202020204" pitchFamily="34" charset="0"/>
                </a:rPr>
                <a:t>apacité </a:t>
              </a:r>
              <a:r>
                <a:rPr lang="fr-FR" dirty="0" smtClean="0">
                  <a:solidFill>
                    <a:schemeClr val="tx1"/>
                  </a:solidFill>
                  <a:latin typeface="Arial" panose="020B0604020202020204" pitchFamily="34" charset="0"/>
                  <a:cs typeface="Arial" panose="020B0604020202020204" pitchFamily="34" charset="0"/>
                </a:rPr>
                <a:t>d’interrompre une réponse dominante </a:t>
              </a:r>
              <a:br>
                <a:rPr lang="fr-FR" dirty="0" smtClean="0">
                  <a:solidFill>
                    <a:schemeClr val="tx1"/>
                  </a:solidFill>
                  <a:latin typeface="Arial" panose="020B0604020202020204" pitchFamily="34" charset="0"/>
                  <a:cs typeface="Arial" panose="020B0604020202020204" pitchFamily="34" charset="0"/>
                </a:rPr>
              </a:br>
              <a:r>
                <a:rPr lang="fr-FR" dirty="0" smtClean="0">
                  <a:solidFill>
                    <a:schemeClr val="tx1"/>
                  </a:solidFill>
                  <a:latin typeface="Arial" panose="020B0604020202020204" pitchFamily="34" charset="0"/>
                  <a:cs typeface="Arial" panose="020B0604020202020204" pitchFamily="34" charset="0"/>
                </a:rPr>
                <a:t>inappropriée et </a:t>
              </a:r>
              <a:br>
                <a:rPr lang="fr-FR" dirty="0" smtClean="0">
                  <a:solidFill>
                    <a:schemeClr val="tx1"/>
                  </a:solidFill>
                  <a:latin typeface="Arial" panose="020B0604020202020204" pitchFamily="34" charset="0"/>
                  <a:cs typeface="Arial" panose="020B0604020202020204" pitchFamily="34" charset="0"/>
                </a:rPr>
              </a:br>
              <a:r>
                <a:rPr lang="fr-FR" dirty="0" smtClean="0">
                  <a:solidFill>
                    <a:schemeClr val="tx1"/>
                  </a:solidFill>
                  <a:latin typeface="Arial" panose="020B0604020202020204" pitchFamily="34" charset="0"/>
                  <a:cs typeface="Arial" panose="020B0604020202020204" pitchFamily="34" charset="0"/>
                </a:rPr>
                <a:t>d’ignorer les </a:t>
              </a:r>
              <a:r>
                <a:rPr lang="fr-FR" dirty="0" smtClean="0">
                  <a:solidFill>
                    <a:schemeClr val="tx1"/>
                  </a:solidFill>
                  <a:latin typeface="Arial" panose="020B0604020202020204" pitchFamily="34" charset="0"/>
                  <a:cs typeface="Arial" panose="020B0604020202020204" pitchFamily="34" charset="0"/>
                </a:rPr>
                <a:t>distractions</a:t>
              </a:r>
              <a:endParaRPr lang="fr-FR" dirty="0">
                <a:solidFill>
                  <a:schemeClr val="tx1"/>
                </a:solidFill>
                <a:latin typeface="Arial" panose="020B0604020202020204" pitchFamily="34" charset="0"/>
                <a:cs typeface="Arial" panose="020B0604020202020204" pitchFamily="34" charset="0"/>
              </a:endParaRPr>
            </a:p>
          </p:txBody>
        </p:sp>
        <p:pic>
          <p:nvPicPr>
            <p:cNvPr id="14" name="Picture 2" descr="Image result for stop sig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34922" y="2654301"/>
              <a:ext cx="743531" cy="7429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4114799" y="3530600"/>
            <a:ext cx="4848225" cy="1847850"/>
            <a:chOff x="4114799" y="4038600"/>
            <a:chExt cx="4848225" cy="1847850"/>
          </a:xfrm>
        </p:grpSpPr>
        <p:sp>
          <p:nvSpPr>
            <p:cNvPr id="16" name="Rectangle 15"/>
            <p:cNvSpPr/>
            <p:nvPr/>
          </p:nvSpPr>
          <p:spPr>
            <a:xfrm>
              <a:off x="4114799" y="4038600"/>
              <a:ext cx="4848225" cy="184785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1800"/>
                </a:spcBef>
              </a:pPr>
              <a:r>
                <a:rPr lang="fr-FR" b="1" dirty="0" smtClean="0">
                  <a:solidFill>
                    <a:schemeClr val="accent1">
                      <a:lumMod val="50000"/>
                    </a:schemeClr>
                  </a:solidFill>
                  <a:latin typeface="Arial" panose="020B0604020202020204" pitchFamily="34" charset="0"/>
                  <a:cs typeface="Arial" panose="020B0604020202020204" pitchFamily="34" charset="0"/>
                </a:rPr>
                <a:t>Flexibilité: </a:t>
              </a:r>
              <a:br>
                <a:rPr lang="fr-FR" b="1" dirty="0" smtClean="0">
                  <a:solidFill>
                    <a:schemeClr val="accent1">
                      <a:lumMod val="50000"/>
                    </a:schemeClr>
                  </a:solidFill>
                  <a:latin typeface="Arial" panose="020B0604020202020204" pitchFamily="34" charset="0"/>
                  <a:cs typeface="Arial" panose="020B0604020202020204" pitchFamily="34" charset="0"/>
                </a:rPr>
              </a:br>
              <a:r>
                <a:rPr lang="fr-FR" dirty="0" smtClean="0">
                  <a:solidFill>
                    <a:schemeClr val="tx1"/>
                  </a:solidFill>
                  <a:latin typeface="Arial" panose="020B0604020202020204" pitchFamily="34" charset="0"/>
                  <a:cs typeface="Arial" panose="020B0604020202020204" pitchFamily="34" charset="0"/>
                </a:rPr>
                <a:t>Ca</a:t>
              </a:r>
              <a:r>
                <a:rPr lang="fr-FR" dirty="0" smtClean="0">
                  <a:solidFill>
                    <a:schemeClr val="tx1"/>
                  </a:solidFill>
                  <a:latin typeface="Arial" panose="020B0604020202020204" pitchFamily="34" charset="0"/>
                  <a:cs typeface="Arial" panose="020B0604020202020204" pitchFamily="34" charset="0"/>
                </a:rPr>
                <a:t>pacité </a:t>
              </a:r>
              <a:r>
                <a:rPr lang="fr-FR" dirty="0" smtClean="0">
                  <a:solidFill>
                    <a:schemeClr val="tx1"/>
                  </a:solidFill>
                  <a:latin typeface="Arial" panose="020B0604020202020204" pitchFamily="34" charset="0"/>
                  <a:cs typeface="Arial" panose="020B0604020202020204" pitchFamily="34" charset="0"/>
                </a:rPr>
                <a:t>de passer d’un état mental à un autre, de changer de règle</a:t>
              </a:r>
              <a:br>
                <a:rPr lang="fr-FR" dirty="0" smtClean="0">
                  <a:solidFill>
                    <a:schemeClr val="tx1"/>
                  </a:solidFill>
                  <a:latin typeface="Arial" panose="020B0604020202020204" pitchFamily="34" charset="0"/>
                  <a:cs typeface="Arial" panose="020B0604020202020204" pitchFamily="34" charset="0"/>
                </a:rPr>
              </a:br>
              <a:r>
                <a:rPr lang="fr-FR" dirty="0" smtClean="0">
                  <a:solidFill>
                    <a:schemeClr val="tx1"/>
                  </a:solidFill>
                  <a:latin typeface="Arial" panose="020B0604020202020204" pitchFamily="34" charset="0"/>
                  <a:cs typeface="Arial" panose="020B0604020202020204" pitchFamily="34" charset="0"/>
                </a:rPr>
                <a:t>de comportement ou </a:t>
              </a:r>
              <a:br>
                <a:rPr lang="fr-FR" dirty="0" smtClean="0">
                  <a:solidFill>
                    <a:schemeClr val="tx1"/>
                  </a:solidFill>
                  <a:latin typeface="Arial" panose="020B0604020202020204" pitchFamily="34" charset="0"/>
                  <a:cs typeface="Arial" panose="020B0604020202020204" pitchFamily="34" charset="0"/>
                </a:rPr>
              </a:br>
              <a:r>
                <a:rPr lang="fr-FR" dirty="0" smtClean="0">
                  <a:solidFill>
                    <a:schemeClr val="tx1"/>
                  </a:solidFill>
                  <a:latin typeface="Arial" panose="020B0604020202020204" pitchFamily="34" charset="0"/>
                  <a:cs typeface="Arial" panose="020B0604020202020204" pitchFamily="34" charset="0"/>
                </a:rPr>
                <a:t>de manière de </a:t>
              </a:r>
              <a:r>
                <a:rPr lang="fr-FR" dirty="0" smtClean="0">
                  <a:solidFill>
                    <a:schemeClr val="tx1"/>
                  </a:solidFill>
                  <a:latin typeface="Arial" panose="020B0604020202020204" pitchFamily="34" charset="0"/>
                  <a:cs typeface="Arial" panose="020B0604020202020204" pitchFamily="34" charset="0"/>
                </a:rPr>
                <a:t>penser</a:t>
              </a:r>
              <a:endParaRPr lang="fr-FR" dirty="0">
                <a:solidFill>
                  <a:schemeClr val="tx1"/>
                </a:solidFill>
                <a:latin typeface="Arial" panose="020B0604020202020204" pitchFamily="34" charset="0"/>
                <a:cs typeface="Arial" panose="020B0604020202020204" pitchFamily="34" charset="0"/>
              </a:endParaRPr>
            </a:p>
          </p:txBody>
        </p:sp>
        <p:pic>
          <p:nvPicPr>
            <p:cNvPr id="17" name="Picture 6" descr="Image result for rail track switch"/>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90791" y="4705911"/>
              <a:ext cx="1800226" cy="10141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98587" y="3546470"/>
            <a:ext cx="3594099" cy="1844675"/>
            <a:chOff x="298809" y="4055673"/>
            <a:chExt cx="3467100" cy="1670744"/>
          </a:xfrm>
        </p:grpSpPr>
        <p:sp>
          <p:nvSpPr>
            <p:cNvPr id="19" name="Rectangle 18"/>
            <p:cNvSpPr/>
            <p:nvPr/>
          </p:nvSpPr>
          <p:spPr>
            <a:xfrm>
              <a:off x="298809" y="4055673"/>
              <a:ext cx="3467100" cy="1670744"/>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1800"/>
                </a:spcBef>
              </a:pPr>
              <a:r>
                <a:rPr lang="fr-FR" b="1" dirty="0" smtClean="0">
                  <a:solidFill>
                    <a:schemeClr val="accent1">
                      <a:lumMod val="50000"/>
                    </a:schemeClr>
                  </a:solidFill>
                  <a:latin typeface="Arial" panose="020B0604020202020204" pitchFamily="34" charset="0"/>
                  <a:cs typeface="Arial" panose="020B0604020202020204" pitchFamily="34" charset="0"/>
                </a:rPr>
                <a:t>Attention: </a:t>
              </a:r>
              <a:br>
                <a:rPr lang="fr-FR" b="1" dirty="0" smtClean="0">
                  <a:solidFill>
                    <a:schemeClr val="accent1">
                      <a:lumMod val="50000"/>
                    </a:schemeClr>
                  </a:solidFill>
                  <a:latin typeface="Arial" panose="020B0604020202020204" pitchFamily="34" charset="0"/>
                  <a:cs typeface="Arial" panose="020B0604020202020204" pitchFamily="34" charset="0"/>
                </a:rPr>
              </a:br>
              <a:r>
                <a:rPr lang="fr-FR" dirty="0">
                  <a:solidFill>
                    <a:schemeClr val="tx1"/>
                  </a:solidFill>
                  <a:latin typeface="Arial" panose="020B0604020202020204" pitchFamily="34" charset="0"/>
                  <a:cs typeface="Arial" panose="020B0604020202020204" pitchFamily="34" charset="0"/>
                </a:rPr>
                <a:t>C</a:t>
              </a:r>
              <a:r>
                <a:rPr lang="fr-FR" dirty="0" smtClean="0">
                  <a:solidFill>
                    <a:schemeClr val="tx1"/>
                  </a:solidFill>
                  <a:latin typeface="Arial" panose="020B0604020202020204" pitchFamily="34" charset="0"/>
                  <a:cs typeface="Arial" panose="020B0604020202020204" pitchFamily="34" charset="0"/>
                </a:rPr>
                <a:t>apacité </a:t>
              </a:r>
              <a:r>
                <a:rPr lang="fr-FR" dirty="0" smtClean="0">
                  <a:solidFill>
                    <a:schemeClr val="tx1"/>
                  </a:solidFill>
                  <a:latin typeface="Arial" panose="020B0604020202020204" pitchFamily="34" charset="0"/>
                  <a:cs typeface="Arial" panose="020B0604020202020204" pitchFamily="34" charset="0"/>
                </a:rPr>
                <a:t>de maintenir, </a:t>
              </a:r>
              <a:r>
                <a:rPr lang="fr-FR" dirty="0" smtClean="0">
                  <a:solidFill>
                    <a:schemeClr val="tx1"/>
                  </a:solidFill>
                  <a:latin typeface="Arial" panose="020B0604020202020204" pitchFamily="34" charset="0"/>
                  <a:cs typeface="Arial" panose="020B0604020202020204" pitchFamily="34" charset="0"/>
                </a:rPr>
                <a:t/>
              </a:r>
              <a:br>
                <a:rPr lang="fr-FR" dirty="0" smtClean="0">
                  <a:solidFill>
                    <a:schemeClr val="tx1"/>
                  </a:solidFill>
                  <a:latin typeface="Arial" panose="020B0604020202020204" pitchFamily="34" charset="0"/>
                  <a:cs typeface="Arial" panose="020B0604020202020204" pitchFamily="34" charset="0"/>
                </a:rPr>
              </a:br>
              <a:r>
                <a:rPr lang="fr-FR" dirty="0" smtClean="0">
                  <a:solidFill>
                    <a:schemeClr val="tx1"/>
                  </a:solidFill>
                  <a:latin typeface="Arial" panose="020B0604020202020204" pitchFamily="34" charset="0"/>
                  <a:cs typeface="Arial" panose="020B0604020202020204" pitchFamily="34" charset="0"/>
                </a:rPr>
                <a:t>diviser</a:t>
              </a:r>
              <a:r>
                <a:rPr lang="fr-FR" dirty="0" smtClean="0">
                  <a:solidFill>
                    <a:schemeClr val="tx1"/>
                  </a:solidFill>
                  <a:latin typeface="Arial" panose="020B0604020202020204" pitchFamily="34" charset="0"/>
                  <a:cs typeface="Arial" panose="020B0604020202020204" pitchFamily="34" charset="0"/>
                </a:rPr>
                <a:t>, ou orienter </a:t>
              </a:r>
              <a:br>
                <a:rPr lang="fr-FR" dirty="0" smtClean="0">
                  <a:solidFill>
                    <a:schemeClr val="tx1"/>
                  </a:solidFill>
                  <a:latin typeface="Arial" panose="020B0604020202020204" pitchFamily="34" charset="0"/>
                  <a:cs typeface="Arial" panose="020B0604020202020204" pitchFamily="34" charset="0"/>
                </a:rPr>
              </a:br>
              <a:r>
                <a:rPr lang="fr-FR" dirty="0" smtClean="0">
                  <a:solidFill>
                    <a:schemeClr val="tx1"/>
                  </a:solidFill>
                  <a:latin typeface="Arial" panose="020B0604020202020204" pitchFamily="34" charset="0"/>
                  <a:cs typeface="Arial" panose="020B0604020202020204" pitchFamily="34" charset="0"/>
                </a:rPr>
                <a:t>l’attention de </a:t>
              </a:r>
              <a:br>
                <a:rPr lang="fr-FR" dirty="0" smtClean="0">
                  <a:solidFill>
                    <a:schemeClr val="tx1"/>
                  </a:solidFill>
                  <a:latin typeface="Arial" panose="020B0604020202020204" pitchFamily="34" charset="0"/>
                  <a:cs typeface="Arial" panose="020B0604020202020204" pitchFamily="34" charset="0"/>
                </a:rPr>
              </a:br>
              <a:r>
                <a:rPr lang="fr-FR" dirty="0" smtClean="0">
                  <a:solidFill>
                    <a:schemeClr val="tx1"/>
                  </a:solidFill>
                  <a:latin typeface="Arial" panose="020B0604020202020204" pitchFamily="34" charset="0"/>
                  <a:cs typeface="Arial" panose="020B0604020202020204" pitchFamily="34" charset="0"/>
                </a:rPr>
                <a:t>manière sélective.</a:t>
              </a:r>
              <a:endParaRPr lang="fr-FR" dirty="0">
                <a:solidFill>
                  <a:schemeClr val="tx1"/>
                </a:solidFill>
                <a:latin typeface="Arial" panose="020B0604020202020204" pitchFamily="34" charset="0"/>
                <a:cs typeface="Arial" panose="020B0604020202020204" pitchFamily="34" charset="0"/>
              </a:endParaRPr>
            </a:p>
          </p:txBody>
        </p:sp>
        <p:pic>
          <p:nvPicPr>
            <p:cNvPr id="20" name="Picture 2" descr="Image result for spotligh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52048" y="4650146"/>
              <a:ext cx="1373630" cy="103346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8328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id="{1899A044-F0C0-9B47-BC58-74AED0EDE939}"/>
              </a:ext>
            </a:extLst>
          </p:cNvPr>
          <p:cNvSpPr txBox="1">
            <a:spLocks/>
          </p:cNvSpPr>
          <p:nvPr/>
        </p:nvSpPr>
        <p:spPr>
          <a:xfrm>
            <a:off x="349387" y="1073217"/>
            <a:ext cx="8435280"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Font typeface="Arial"/>
              <a:buNone/>
            </a:pPr>
            <a:r>
              <a:rPr lang="fr-FR" sz="1800" cap="none" dirty="0" smtClean="0">
                <a:solidFill>
                  <a:srgbClr val="00587E"/>
                </a:solidFill>
                <a:latin typeface="Arial" panose="020B0604020202020204" pitchFamily="34" charset="0"/>
                <a:cs typeface="Arial" panose="020B0604020202020204" pitchFamily="34" charset="0"/>
              </a:rPr>
              <a:t>DEVELOPPEMENT DU CONTRÔLE COGNITIF</a:t>
            </a:r>
            <a:endParaRPr lang="fr-FR" sz="1800" cap="none" dirty="0">
              <a:solidFill>
                <a:srgbClr val="00587E"/>
              </a:solidFill>
              <a:latin typeface="Arial" panose="020B0604020202020204" pitchFamily="34" charset="0"/>
              <a:cs typeface="Arial" panose="020B0604020202020204" pitchFamily="34" charset="0"/>
            </a:endParaRPr>
          </a:p>
          <a:p>
            <a:pPr marL="0" indent="0">
              <a:spcBef>
                <a:spcPts val="1200"/>
              </a:spcBef>
              <a:buNone/>
            </a:pPr>
            <a:r>
              <a:rPr lang="fr-FR" sz="1600" b="0" cap="none" dirty="0" smtClean="0">
                <a:latin typeface="Arial" panose="020B0604020202020204" pitchFamily="34" charset="0"/>
                <a:cs typeface="Arial" panose="020B0604020202020204" pitchFamily="34" charset="0"/>
              </a:rPr>
              <a:t>Etude de 5404 individus âgés de 10 à 30 ans [Chine, Colombie, Chypre, Inde, Italie, Jordanie, Kenya, Philippines, Suède, Thaïlande, Etats-Unis]</a:t>
            </a:r>
            <a:endParaRPr lang="fr-FR" sz="1600" b="0" cap="none" dirty="0">
              <a:latin typeface="Arial" panose="020B0604020202020204" pitchFamily="34" charset="0"/>
              <a:cs typeface="Arial" panose="020B0604020202020204" pitchFamily="34" charset="0"/>
            </a:endParaRPr>
          </a:p>
        </p:txBody>
      </p:sp>
      <p:pic>
        <p:nvPicPr>
          <p:cNvPr id="4" name="Picture 2" descr="C:\Users\idumontheil\Desktop\BBK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83" y="6287713"/>
            <a:ext cx="15208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educationalneuroscience.org.uk/wordpress/wp-content/uploads/2013/10/cropped-cen_logo_trans_wid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8772" y="6276168"/>
            <a:ext cx="2734373" cy="5058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3368" y="2230783"/>
            <a:ext cx="6146800" cy="3614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828955" y="5845504"/>
            <a:ext cx="3847486" cy="369332"/>
          </a:xfrm>
          <a:prstGeom prst="rect">
            <a:avLst/>
          </a:prstGeom>
          <a:noFill/>
        </p:spPr>
        <p:txBody>
          <a:bodyPr wrap="square" rtlCol="0">
            <a:spAutoFit/>
          </a:bodyPr>
          <a:lstStyle/>
          <a:p>
            <a:pPr algn="r"/>
            <a:r>
              <a:rPr lang="en-GB" dirty="0" smtClean="0"/>
              <a:t>Steinberg et al. </a:t>
            </a:r>
            <a:r>
              <a:rPr lang="en-GB" i="1" dirty="0" smtClean="0"/>
              <a:t>Dev Science </a:t>
            </a:r>
            <a:r>
              <a:rPr lang="en-GB" dirty="0" smtClean="0"/>
              <a:t>2018</a:t>
            </a:r>
            <a:endParaRPr lang="en-GB" dirty="0"/>
          </a:p>
        </p:txBody>
      </p:sp>
      <p:pic>
        <p:nvPicPr>
          <p:cNvPr id="10" name="Picture 2" descr="Image result for stroop tas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069" y="2635620"/>
            <a:ext cx="1772347" cy="11440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tower of london task"/>
          <p:cNvPicPr>
            <a:picLocks noChangeAspect="1" noChangeArrowheads="1"/>
          </p:cNvPicPr>
          <p:nvPr/>
        </p:nvPicPr>
        <p:blipFill rotWithShape="1">
          <a:blip r:embed="rId8">
            <a:extLst>
              <a:ext uri="{28A0092B-C50C-407E-A947-70E740481C1C}">
                <a14:useLocalDpi xmlns:a14="http://schemas.microsoft.com/office/drawing/2010/main" val="0"/>
              </a:ext>
            </a:extLst>
          </a:blip>
          <a:srcRect t="43330"/>
          <a:stretch/>
        </p:blipFill>
        <p:spPr bwMode="auto">
          <a:xfrm>
            <a:off x="219916" y="3779675"/>
            <a:ext cx="1905000" cy="8096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42399" y="4553843"/>
            <a:ext cx="1819017" cy="738664"/>
          </a:xfrm>
          <a:prstGeom prst="rect">
            <a:avLst/>
          </a:prstGeom>
          <a:noFill/>
        </p:spPr>
        <p:txBody>
          <a:bodyPr wrap="square" rtlCol="0">
            <a:spAutoFit/>
          </a:bodyPr>
          <a:lstStyle/>
          <a:p>
            <a:pPr algn="ctr"/>
            <a:r>
              <a:rPr lang="en-GB" sz="1400" dirty="0" smtClean="0">
                <a:latin typeface="Arial" panose="020B0604020202020204" pitchFamily="34" charset="0"/>
                <a:cs typeface="Arial" panose="020B0604020202020204" pitchFamily="34" charset="0"/>
              </a:rPr>
              <a:t>Questionnaire sur les </a:t>
            </a:r>
            <a:r>
              <a:rPr lang="en-GB" sz="1400" dirty="0" err="1" smtClean="0">
                <a:latin typeface="Arial" panose="020B0604020202020204" pitchFamily="34" charset="0"/>
                <a:cs typeface="Arial" panose="020B0604020202020204" pitchFamily="34" charset="0"/>
              </a:rPr>
              <a:t>capacités</a:t>
            </a:r>
            <a:r>
              <a:rPr lang="en-GB" sz="1400" dirty="0" smtClean="0">
                <a:latin typeface="Arial" panose="020B0604020202020204" pitchFamily="34" charset="0"/>
                <a:cs typeface="Arial" panose="020B0604020202020204" pitchFamily="34" charset="0"/>
              </a:rPr>
              <a:t> de </a:t>
            </a:r>
            <a:r>
              <a:rPr lang="en-GB" sz="1400" dirty="0" err="1" smtClean="0">
                <a:latin typeface="Arial" panose="020B0604020202020204" pitchFamily="34" charset="0"/>
                <a:cs typeface="Arial" panose="020B0604020202020204" pitchFamily="34" charset="0"/>
              </a:rPr>
              <a:t>planification</a:t>
            </a:r>
            <a:endParaRPr lang="fr-FR" sz="1400" dirty="0">
              <a:latin typeface="Arial" panose="020B0604020202020204" pitchFamily="34" charset="0"/>
              <a:cs typeface="Arial" panose="020B0604020202020204" pitchFamily="34" charset="0"/>
            </a:endParaRPr>
          </a:p>
        </p:txBody>
      </p:sp>
      <p:sp>
        <p:nvSpPr>
          <p:cNvPr id="3" name="TextBox 2"/>
          <p:cNvSpPr txBox="1"/>
          <p:nvPr/>
        </p:nvSpPr>
        <p:spPr>
          <a:xfrm rot="16200000">
            <a:off x="1003301" y="3656328"/>
            <a:ext cx="3251197" cy="400110"/>
          </a:xfrm>
          <a:prstGeom prst="rect">
            <a:avLst/>
          </a:prstGeom>
          <a:solidFill>
            <a:schemeClr val="bg1"/>
          </a:solidFill>
        </p:spPr>
        <p:txBody>
          <a:bodyPr wrap="square" rtlCol="0">
            <a:spAutoFit/>
          </a:bodyPr>
          <a:lstStyle/>
          <a:p>
            <a:pPr algn="ctr"/>
            <a:r>
              <a:rPr lang="fr-FR" sz="2000" dirty="0" smtClean="0">
                <a:latin typeface="Arial" panose="020B0604020202020204" pitchFamily="34" charset="0"/>
                <a:cs typeface="Arial" panose="020B0604020202020204" pitchFamily="34" charset="0"/>
              </a:rPr>
              <a:t>Contrôle cognitif</a:t>
            </a:r>
            <a:endParaRPr lang="fr-FR" sz="2000" dirty="0">
              <a:latin typeface="Arial" panose="020B0604020202020204" pitchFamily="34" charset="0"/>
              <a:cs typeface="Arial" panose="020B0604020202020204" pitchFamily="34" charset="0"/>
            </a:endParaRPr>
          </a:p>
        </p:txBody>
      </p:sp>
      <p:sp>
        <p:nvSpPr>
          <p:cNvPr id="12" name="Right Brace 11"/>
          <p:cNvSpPr/>
          <p:nvPr/>
        </p:nvSpPr>
        <p:spPr>
          <a:xfrm>
            <a:off x="1920588" y="2635620"/>
            <a:ext cx="331328" cy="2656887"/>
          </a:xfrm>
          <a:prstGeom prst="rightBrace">
            <a:avLst>
              <a:gd name="adj1" fmla="val 40531"/>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236978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A24C220-7575-5543-AC3E-999699ABB89F}"/>
              </a:ext>
            </a:extLst>
          </p:cNvPr>
          <p:cNvPicPr>
            <a:picLocks noChangeAspect="1"/>
          </p:cNvPicPr>
          <p:nvPr/>
        </p:nvPicPr>
        <p:blipFill>
          <a:blip r:embed="rId3"/>
          <a:stretch>
            <a:fillRect/>
          </a:stretch>
        </p:blipFill>
        <p:spPr>
          <a:xfrm>
            <a:off x="0" y="0"/>
            <a:ext cx="9144000" cy="6858000"/>
          </a:xfrm>
          <a:prstGeom prst="rect">
            <a:avLst/>
          </a:prstGeom>
        </p:spPr>
      </p:pic>
      <p:sp>
        <p:nvSpPr>
          <p:cNvPr id="7" name="Espace réservé du contenu 5">
            <a:extLst>
              <a:ext uri="{FF2B5EF4-FFF2-40B4-BE49-F238E27FC236}">
                <a16:creationId xmlns:a16="http://schemas.microsoft.com/office/drawing/2014/main" id="{1899A044-F0C0-9B47-BC58-74AED0EDE939}"/>
              </a:ext>
            </a:extLst>
          </p:cNvPr>
          <p:cNvSpPr txBox="1">
            <a:spLocks/>
          </p:cNvSpPr>
          <p:nvPr/>
        </p:nvSpPr>
        <p:spPr>
          <a:xfrm>
            <a:off x="349387" y="1073217"/>
            <a:ext cx="8435280" cy="549234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800" b="1" i="0" kern="1200" cap="all">
                <a:solidFill>
                  <a:schemeClr val="tx1"/>
                </a:solidFill>
                <a:latin typeface="Arial Unicode MS"/>
                <a:ea typeface="+mn-ea"/>
                <a:cs typeface="Arial Unicode MS"/>
              </a:defRPr>
            </a:lvl1pPr>
            <a:lvl2pPr marL="742950" indent="-285750" algn="l" defTabSz="457200" rtl="0" eaLnBrk="1" latinLnBrk="0" hangingPunct="1">
              <a:spcBef>
                <a:spcPct val="20000"/>
              </a:spcBef>
              <a:buFont typeface="Arial"/>
              <a:buChar char="–"/>
              <a:defRPr sz="2800" kern="1200">
                <a:solidFill>
                  <a:srgbClr val="2F6165"/>
                </a:solidFill>
                <a:latin typeface="Arial Unicode MS"/>
                <a:ea typeface="+mn-ea"/>
                <a:cs typeface="Arial Unicode MS"/>
              </a:defRPr>
            </a:lvl2pPr>
            <a:lvl3pPr marL="1143000" indent="-228600" algn="l" defTabSz="457200" rtl="0" eaLnBrk="1" latinLnBrk="0" hangingPunct="1">
              <a:spcBef>
                <a:spcPct val="20000"/>
              </a:spcBef>
              <a:buFont typeface="Arial"/>
              <a:buChar char="•"/>
              <a:defRPr sz="2400" kern="1200">
                <a:solidFill>
                  <a:srgbClr val="2F6165"/>
                </a:solidFill>
                <a:latin typeface="Arial Unicode MS"/>
                <a:ea typeface="+mn-ea"/>
                <a:cs typeface="Arial Unicode MS"/>
              </a:defRPr>
            </a:lvl3pPr>
            <a:lvl4pPr marL="16002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4pPr>
            <a:lvl5pPr marL="2057400" indent="-228600" algn="l" defTabSz="457200" rtl="0" eaLnBrk="1" latinLnBrk="0" hangingPunct="1">
              <a:spcBef>
                <a:spcPct val="20000"/>
              </a:spcBef>
              <a:buFont typeface="Arial"/>
              <a:buChar char="»"/>
              <a:defRPr sz="2000" kern="1200">
                <a:solidFill>
                  <a:srgbClr val="2F6165"/>
                </a:solidFill>
                <a:latin typeface="Arial Unicode MS"/>
                <a:ea typeface="+mn-ea"/>
                <a:cs typeface="Arial Unicode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pPr>
            <a:r>
              <a:rPr lang="fr-FR" sz="1800" cap="none" dirty="0" smtClean="0">
                <a:solidFill>
                  <a:srgbClr val="00587E"/>
                </a:solidFill>
                <a:latin typeface="Arial" panose="020B0604020202020204" pitchFamily="34" charset="0"/>
                <a:cs typeface="Arial" panose="020B0604020202020204" pitchFamily="34" charset="0"/>
              </a:rPr>
              <a:t>DEVELOPPEMENT </a:t>
            </a:r>
            <a:r>
              <a:rPr lang="fr-FR" sz="1800" cap="none" dirty="0">
                <a:solidFill>
                  <a:srgbClr val="00587E"/>
                </a:solidFill>
                <a:latin typeface="Arial" panose="020B0604020202020204" pitchFamily="34" charset="0"/>
                <a:cs typeface="Arial" panose="020B0604020202020204" pitchFamily="34" charset="0"/>
              </a:rPr>
              <a:t>DU CONTRÔLE </a:t>
            </a:r>
            <a:r>
              <a:rPr lang="fr-FR" sz="1800" cap="none" dirty="0" smtClean="0">
                <a:solidFill>
                  <a:srgbClr val="00587E"/>
                </a:solidFill>
                <a:latin typeface="Arial" panose="020B0604020202020204" pitchFamily="34" charset="0"/>
                <a:cs typeface="Arial" panose="020B0604020202020204" pitchFamily="34" charset="0"/>
              </a:rPr>
              <a:t>COGNITIF </a:t>
            </a:r>
          </a:p>
        </p:txBody>
      </p:sp>
      <p:pic>
        <p:nvPicPr>
          <p:cNvPr id="4" name="Picture 2" descr="C:\Users\idumontheil\Desktop\BBK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83" y="6287713"/>
            <a:ext cx="15208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educationalneuroscience.org.uk/wordpress/wp-content/uploads/2013/10/cropped-cen_logo_trans_wid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8772" y="6276168"/>
            <a:ext cx="2734373" cy="5058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6414" y="1493520"/>
            <a:ext cx="2306650" cy="457199"/>
          </a:xfrm>
          <a:prstGeom prst="rect">
            <a:avLst/>
          </a:prstGeom>
          <a:solidFill>
            <a:srgbClr val="0099C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fr-FR" b="1" cap="small" dirty="0" smtClean="0">
                <a:solidFill>
                  <a:schemeClr val="tx1"/>
                </a:solidFill>
              </a:rPr>
              <a:t>Contrôle Cognitif</a:t>
            </a:r>
            <a:endParaRPr lang="fr-FR" b="1" cap="small" dirty="0">
              <a:solidFill>
                <a:schemeClr val="tx1"/>
              </a:solidFill>
            </a:endParaRP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388" y="2141618"/>
            <a:ext cx="7515225"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984564" y="2221356"/>
            <a:ext cx="929034" cy="646331"/>
          </a:xfrm>
          <a:prstGeom prst="rect">
            <a:avLst/>
          </a:prstGeom>
          <a:noFill/>
        </p:spPr>
        <p:txBody>
          <a:bodyPr wrap="square" lIns="0" tIns="0" rIns="0" bIns="0" rtlCol="0">
            <a:spAutoFit/>
          </a:bodyPr>
          <a:lstStyle/>
          <a:p>
            <a:pPr algn="ctr"/>
            <a:r>
              <a:rPr lang="fr-FR" sz="1400" b="1" dirty="0" smtClean="0">
                <a:latin typeface="Arial" panose="020B0604020202020204" pitchFamily="34" charset="0"/>
                <a:cs typeface="Arial" panose="020B0604020202020204" pitchFamily="34" charset="0"/>
              </a:rPr>
              <a:t>Cortex préfrontal latéral</a:t>
            </a:r>
            <a:endParaRPr lang="fr-FR" sz="1400" b="1" dirty="0">
              <a:latin typeface="Arial" panose="020B0604020202020204" pitchFamily="34" charset="0"/>
              <a:cs typeface="Arial" panose="020B0604020202020204" pitchFamily="34" charset="0"/>
            </a:endParaRPr>
          </a:p>
        </p:txBody>
      </p:sp>
      <p:sp>
        <p:nvSpPr>
          <p:cNvPr id="11" name="TextBox 10"/>
          <p:cNvSpPr txBox="1"/>
          <p:nvPr/>
        </p:nvSpPr>
        <p:spPr>
          <a:xfrm>
            <a:off x="474082" y="2021302"/>
            <a:ext cx="1247026" cy="523220"/>
          </a:xfrm>
          <a:prstGeom prst="rect">
            <a:avLst/>
          </a:prstGeom>
          <a:noFill/>
        </p:spPr>
        <p:txBody>
          <a:bodyPr wrap="square" rtlCol="0">
            <a:spAutoFit/>
          </a:bodyPr>
          <a:lstStyle/>
          <a:p>
            <a:pPr algn="ctr"/>
            <a:r>
              <a:rPr lang="en-GB" sz="1400" b="1" dirty="0" err="1" smtClean="0">
                <a:latin typeface="Arial" panose="020B0604020202020204" pitchFamily="34" charset="0"/>
                <a:cs typeface="Arial" panose="020B0604020202020204" pitchFamily="34" charset="0"/>
              </a:rPr>
              <a:t>Sillon</a:t>
            </a:r>
            <a:r>
              <a:rPr lang="en-GB" sz="1400" b="1" dirty="0" smtClean="0">
                <a:latin typeface="Arial" panose="020B0604020202020204" pitchFamily="34" charset="0"/>
                <a:cs typeface="Arial" panose="020B0604020202020204" pitchFamily="34" charset="0"/>
              </a:rPr>
              <a:t> </a:t>
            </a:r>
            <a:r>
              <a:rPr lang="en-GB" sz="1400" b="1" dirty="0" err="1" smtClean="0">
                <a:latin typeface="Arial" panose="020B0604020202020204" pitchFamily="34" charset="0"/>
                <a:cs typeface="Arial" panose="020B0604020202020204" pitchFamily="34" charset="0"/>
              </a:rPr>
              <a:t>intrapariétal</a:t>
            </a:r>
            <a:endParaRPr lang="fr-FR" sz="1400" b="1" dirty="0">
              <a:latin typeface="Arial" panose="020B0604020202020204" pitchFamily="34" charset="0"/>
              <a:cs typeface="Arial" panose="020B0604020202020204" pitchFamily="34" charset="0"/>
            </a:endParaRPr>
          </a:p>
        </p:txBody>
      </p:sp>
      <p:sp>
        <p:nvSpPr>
          <p:cNvPr id="9" name="TextBox 8"/>
          <p:cNvSpPr txBox="1"/>
          <p:nvPr/>
        </p:nvSpPr>
        <p:spPr>
          <a:xfrm>
            <a:off x="200283" y="5717124"/>
            <a:ext cx="5699760" cy="307777"/>
          </a:xfrm>
          <a:prstGeom prst="rect">
            <a:avLst/>
          </a:prstGeom>
          <a:noFill/>
        </p:spPr>
        <p:txBody>
          <a:bodyPr wrap="square" rtlCol="0">
            <a:spAutoFit/>
          </a:bodyPr>
          <a:lstStyle/>
          <a:p>
            <a:pPr algn="r"/>
            <a:r>
              <a:rPr lang="en-GB" sz="1400" dirty="0" smtClean="0">
                <a:solidFill>
                  <a:prstClr val="black"/>
                </a:solidFill>
                <a:latin typeface="Arial" panose="020B0604020202020204" pitchFamily="34" charset="0"/>
                <a:cs typeface="Arial" panose="020B0604020202020204" pitchFamily="34" charset="0"/>
              </a:rPr>
              <a:t>Dumontheil </a:t>
            </a:r>
            <a:r>
              <a:rPr lang="en-GB" sz="1400" i="1" dirty="0" err="1" smtClean="0">
                <a:solidFill>
                  <a:prstClr val="black"/>
                </a:solidFill>
                <a:latin typeface="Arial" panose="020B0604020202020204" pitchFamily="34" charset="0"/>
                <a:cs typeface="Arial" panose="020B0604020202020204" pitchFamily="34" charset="0"/>
              </a:rPr>
              <a:t>Curr</a:t>
            </a:r>
            <a:r>
              <a:rPr lang="en-GB" sz="1400" i="1" dirty="0" smtClean="0">
                <a:solidFill>
                  <a:prstClr val="black"/>
                </a:solidFill>
                <a:latin typeface="Arial" panose="020B0604020202020204" pitchFamily="34" charset="0"/>
                <a:cs typeface="Arial" panose="020B0604020202020204" pitchFamily="34" charset="0"/>
              </a:rPr>
              <a:t> Opinion in </a:t>
            </a:r>
            <a:r>
              <a:rPr lang="en-GB" sz="1400" i="1" dirty="0" err="1" smtClean="0">
                <a:solidFill>
                  <a:prstClr val="black"/>
                </a:solidFill>
                <a:latin typeface="Arial" panose="020B0604020202020204" pitchFamily="34" charset="0"/>
                <a:cs typeface="Arial" panose="020B0604020202020204" pitchFamily="34" charset="0"/>
              </a:rPr>
              <a:t>Behav</a:t>
            </a:r>
            <a:r>
              <a:rPr lang="en-GB" sz="1400" i="1" dirty="0" smtClean="0">
                <a:solidFill>
                  <a:prstClr val="black"/>
                </a:solidFill>
                <a:latin typeface="Arial" panose="020B0604020202020204" pitchFamily="34" charset="0"/>
                <a:cs typeface="Arial" panose="020B0604020202020204" pitchFamily="34" charset="0"/>
              </a:rPr>
              <a:t> </a:t>
            </a:r>
            <a:r>
              <a:rPr lang="en-GB" sz="1400" i="1" dirty="0" err="1" smtClean="0">
                <a:solidFill>
                  <a:prstClr val="black"/>
                </a:solidFill>
                <a:latin typeface="Arial" panose="020B0604020202020204" pitchFamily="34" charset="0"/>
                <a:cs typeface="Arial" panose="020B0604020202020204" pitchFamily="34" charset="0"/>
              </a:rPr>
              <a:t>Sci</a:t>
            </a:r>
            <a:r>
              <a:rPr lang="en-GB" sz="1400" i="1" dirty="0" smtClean="0">
                <a:solidFill>
                  <a:prstClr val="black"/>
                </a:solidFill>
                <a:latin typeface="Arial" panose="020B0604020202020204" pitchFamily="34" charset="0"/>
                <a:cs typeface="Arial" panose="020B0604020202020204" pitchFamily="34" charset="0"/>
              </a:rPr>
              <a:t> </a:t>
            </a:r>
            <a:r>
              <a:rPr lang="en-GB" sz="1400" dirty="0" smtClean="0">
                <a:solidFill>
                  <a:prstClr val="black"/>
                </a:solidFill>
                <a:latin typeface="Arial" panose="020B0604020202020204" pitchFamily="34" charset="0"/>
                <a:cs typeface="Arial" panose="020B0604020202020204" pitchFamily="34" charset="0"/>
              </a:rPr>
              <a:t>2016</a:t>
            </a:r>
            <a:endParaRPr lang="en-GB" sz="1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9541959"/>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885</TotalTime>
  <Words>1091</Words>
  <Application>Microsoft Office PowerPoint</Application>
  <PresentationFormat>On-screen Show (4:3)</PresentationFormat>
  <Paragraphs>180</Paragraphs>
  <Slides>27</Slides>
  <Notes>22</Notes>
  <HiddenSlides>0</HiddenSlides>
  <MMClips>1</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27</vt:i4>
      </vt:variant>
    </vt:vector>
  </HeadingPairs>
  <TitlesOfParts>
    <vt:vector size="34" baseType="lpstr">
      <vt:lpstr>ＭＳ Ｐゴシック</vt:lpstr>
      <vt:lpstr>Arial</vt:lpstr>
      <vt:lpstr>Calibri</vt:lpstr>
      <vt:lpstr>Calibri Light</vt:lpstr>
      <vt:lpstr>Thème Office</vt:lpstr>
      <vt:lpstr>Custom Design</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Executive function activities for adolescents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Microsoft Office</dc:creator>
  <cp:lastModifiedBy>Iroise Dumontheil</cp:lastModifiedBy>
  <cp:revision>63</cp:revision>
  <dcterms:created xsi:type="dcterms:W3CDTF">2018-11-12T10:18:09Z</dcterms:created>
  <dcterms:modified xsi:type="dcterms:W3CDTF">2019-03-22T13:21:42Z</dcterms:modified>
</cp:coreProperties>
</file>