
<file path=[Content_Types].xml><?xml version="1.0" encoding="utf-8"?>
<Types xmlns="http://schemas.openxmlformats.org/package/2006/content-types">
  <Default Extension="avi" ContentType="video/x-msvideo"/>
  <Default Extension="emf" ContentType="image/x-emf"/>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78" r:id="rId2"/>
    <p:sldMasterId id="2147483792" r:id="rId3"/>
  </p:sldMasterIdLst>
  <p:notesMasterIdLst>
    <p:notesMasterId r:id="rId25"/>
  </p:notesMasterIdLst>
  <p:sldIdLst>
    <p:sldId id="1184" r:id="rId4"/>
    <p:sldId id="1178" r:id="rId5"/>
    <p:sldId id="692" r:id="rId6"/>
    <p:sldId id="744" r:id="rId7"/>
    <p:sldId id="1303" r:id="rId8"/>
    <p:sldId id="1179" r:id="rId9"/>
    <p:sldId id="1304" r:id="rId10"/>
    <p:sldId id="908" r:id="rId11"/>
    <p:sldId id="906" r:id="rId12"/>
    <p:sldId id="565" r:id="rId13"/>
    <p:sldId id="594" r:id="rId14"/>
    <p:sldId id="1067" r:id="rId15"/>
    <p:sldId id="1308" r:id="rId16"/>
    <p:sldId id="1166" r:id="rId17"/>
    <p:sldId id="728" r:id="rId18"/>
    <p:sldId id="1306" r:id="rId19"/>
    <p:sldId id="1172" r:id="rId20"/>
    <p:sldId id="1145" r:id="rId21"/>
    <p:sldId id="1309" r:id="rId22"/>
    <p:sldId id="1310" r:id="rId23"/>
    <p:sldId id="702" r:id="rId24"/>
  </p:sldIdLst>
  <p:sldSz cx="12192000" cy="6858000"/>
  <p:notesSz cx="6858000" cy="9144000"/>
  <p:embeddedFontLst>
    <p:embeddedFont>
      <p:font typeface="Arial Unicode MS" panose="020B0604020202020204" pitchFamily="34" charset="-128"/>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ambria" panose="02040503050406030204" pitchFamily="18" charset="0"/>
      <p:regular r:id="rId33"/>
      <p:bold r:id="rId34"/>
      <p:italic r:id="rId35"/>
      <p:boldItalic r:id="rId36"/>
    </p:embeddedFont>
    <p:embeddedFont>
      <p:font typeface="Cambria Math" panose="02040503050406030204" pitchFamily="18" charset="0"/>
      <p:regular r:id="rId37"/>
    </p:embeddedFont>
    <p:embeddedFont>
      <p:font typeface="Times" panose="02020603050405020304" pitchFamily="18" charset="0"/>
      <p:regular r:id="rId38"/>
      <p:bold r:id="rId39"/>
      <p:italic r:id="rId40"/>
      <p:boldItalic r:id="rId41"/>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hislaine Dehaene" initials="GD" lastIdx="1" clrIdx="0">
    <p:extLst>
      <p:ext uri="{19B8F6BF-5375-455C-9EA6-DF929625EA0E}">
        <p15:presenceInfo xmlns:p15="http://schemas.microsoft.com/office/powerpoint/2012/main" userId="adf9c1adf6f76e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ACA"/>
    <a:srgbClr val="0CBC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49" autoAdjust="0"/>
    <p:restoredTop sz="96892" autoAdjust="0"/>
  </p:normalViewPr>
  <p:slideViewPr>
    <p:cSldViewPr snapToGrid="0">
      <p:cViewPr varScale="1">
        <p:scale>
          <a:sx n="115" d="100"/>
          <a:sy n="115" d="100"/>
        </p:scale>
        <p:origin x="72" y="3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427" d="1000"/>
        <a:sy n="427" d="1000"/>
      </p:scale>
      <p:origin x="0" y="0"/>
    </p:cViewPr>
  </p:sorterViewPr>
  <p:notesViewPr>
    <p:cSldViewPr snapToGrid="0">
      <p:cViewPr varScale="1">
        <p:scale>
          <a:sx n="101" d="100"/>
          <a:sy n="101" d="100"/>
        </p:scale>
        <p:origin x="3316" y="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Parole</c:v>
                </c:pt>
              </c:strCache>
            </c:strRef>
          </c:tx>
          <c:spPr>
            <a:solidFill>
              <a:schemeClr val="accent1"/>
            </a:solidFill>
            <a:ln>
              <a:noFill/>
            </a:ln>
            <a:effectLst/>
          </c:spPr>
          <c:invertIfNegative val="0"/>
          <c:dLbls>
            <c:delete val="1"/>
          </c:dLbls>
          <c:cat>
            <c:strRef>
              <c:f>Feuil1!$A$2:$A$3</c:f>
              <c:strCache>
                <c:ptCount val="2"/>
                <c:pt idx="0">
                  <c:v>4 mois</c:v>
                </c:pt>
                <c:pt idx="1">
                  <c:v>6 mois </c:v>
                </c:pt>
              </c:strCache>
            </c:strRef>
          </c:cat>
          <c:val>
            <c:numRef>
              <c:f>Feuil1!$B$2:$B$3</c:f>
              <c:numCache>
                <c:formatCode>General</c:formatCode>
                <c:ptCount val="2"/>
                <c:pt idx="0">
                  <c:v>65</c:v>
                </c:pt>
                <c:pt idx="1">
                  <c:v>65</c:v>
                </c:pt>
              </c:numCache>
            </c:numRef>
          </c:val>
          <c:extLst>
            <c:ext xmlns:c16="http://schemas.microsoft.com/office/drawing/2014/chart" uri="{C3380CC4-5D6E-409C-BE32-E72D297353CC}">
              <c16:uniqueId val="{00000000-F214-4365-AE70-A9FD8FB0D850}"/>
            </c:ext>
          </c:extLst>
        </c:ser>
        <c:ser>
          <c:idx val="1"/>
          <c:order val="1"/>
          <c:tx>
            <c:strRef>
              <c:f>Feuil1!$C$1</c:f>
              <c:strCache>
                <c:ptCount val="1"/>
                <c:pt idx="0">
                  <c:v>Parole à l'envers</c:v>
                </c:pt>
              </c:strCache>
            </c:strRef>
          </c:tx>
          <c:spPr>
            <a:solidFill>
              <a:schemeClr val="accent3"/>
            </a:solidFill>
            <a:ln>
              <a:noFill/>
            </a:ln>
            <a:effectLst/>
          </c:spPr>
          <c:invertIfNegative val="0"/>
          <c:dLbls>
            <c:delete val="1"/>
          </c:dLbls>
          <c:cat>
            <c:strRef>
              <c:f>Feuil1!$A$2:$A$3</c:f>
              <c:strCache>
                <c:ptCount val="2"/>
                <c:pt idx="0">
                  <c:v>4 mois</c:v>
                </c:pt>
                <c:pt idx="1">
                  <c:v>6 mois </c:v>
                </c:pt>
              </c:strCache>
            </c:strRef>
          </c:cat>
          <c:val>
            <c:numRef>
              <c:f>Feuil1!$C$2:$C$3</c:f>
              <c:numCache>
                <c:formatCode>General</c:formatCode>
                <c:ptCount val="2"/>
                <c:pt idx="0">
                  <c:v>49</c:v>
                </c:pt>
                <c:pt idx="1">
                  <c:v>52</c:v>
                </c:pt>
              </c:numCache>
            </c:numRef>
          </c:val>
          <c:extLst>
            <c:ext xmlns:c16="http://schemas.microsoft.com/office/drawing/2014/chart" uri="{C3380CC4-5D6E-409C-BE32-E72D297353CC}">
              <c16:uniqueId val="{00000001-F214-4365-AE70-A9FD8FB0D850}"/>
            </c:ext>
          </c:extLst>
        </c:ser>
        <c:ser>
          <c:idx val="2"/>
          <c:order val="2"/>
          <c:tx>
            <c:strRef>
              <c:f>Feuil1!$D$1</c:f>
              <c:strCache>
                <c:ptCount val="1"/>
                <c:pt idx="0">
                  <c:v>Tons</c:v>
                </c:pt>
              </c:strCache>
            </c:strRef>
          </c:tx>
          <c:spPr>
            <a:solidFill>
              <a:schemeClr val="accent5"/>
            </a:solidFill>
            <a:ln>
              <a:noFill/>
            </a:ln>
            <a:effectLst/>
          </c:spPr>
          <c:invertIfNegative val="0"/>
          <c:dLbls>
            <c:delete val="1"/>
          </c:dLbls>
          <c:cat>
            <c:strRef>
              <c:f>Feuil1!$A$2:$A$3</c:f>
              <c:strCache>
                <c:ptCount val="2"/>
                <c:pt idx="0">
                  <c:v>4 mois</c:v>
                </c:pt>
                <c:pt idx="1">
                  <c:v>6 mois </c:v>
                </c:pt>
              </c:strCache>
            </c:strRef>
          </c:cat>
          <c:val>
            <c:numRef>
              <c:f>Feuil1!$D$2:$D$3</c:f>
              <c:numCache>
                <c:formatCode>General</c:formatCode>
                <c:ptCount val="2"/>
                <c:pt idx="0">
                  <c:v>51</c:v>
                </c:pt>
                <c:pt idx="1">
                  <c:v>52</c:v>
                </c:pt>
              </c:numCache>
            </c:numRef>
          </c:val>
          <c:extLst>
            <c:ext xmlns:c16="http://schemas.microsoft.com/office/drawing/2014/chart" uri="{C3380CC4-5D6E-409C-BE32-E72D297353CC}">
              <c16:uniqueId val="{00000002-F214-4365-AE70-A9FD8FB0D850}"/>
            </c:ext>
          </c:extLst>
        </c:ser>
        <c:dLbls>
          <c:dLblPos val="ctr"/>
          <c:showLegendKey val="0"/>
          <c:showVal val="1"/>
          <c:showCatName val="0"/>
          <c:showSerName val="0"/>
          <c:showPercent val="0"/>
          <c:showBubbleSize val="0"/>
        </c:dLbls>
        <c:gapWidth val="150"/>
        <c:axId val="2130736136"/>
        <c:axId val="2130741384"/>
      </c:barChart>
      <c:catAx>
        <c:axId val="2130736136"/>
        <c:scaling>
          <c:orientation val="minMax"/>
        </c:scaling>
        <c:delete val="0"/>
        <c:axPos val="b"/>
        <c:numFmt formatCode="General" sourceLinked="1"/>
        <c:majorTickMark val="out"/>
        <c:minorTickMark val="none"/>
        <c:tickLblPos val="nextTo"/>
        <c:spPr>
          <a:noFill/>
          <a:ln w="222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dk1">
                    <a:lumMod val="65000"/>
                    <a:lumOff val="35000"/>
                  </a:schemeClr>
                </a:solidFill>
                <a:latin typeface="Calibri" panose="020F0502020204030204" pitchFamily="34" charset="0"/>
                <a:ea typeface="+mn-ea"/>
                <a:cs typeface="Calibri" panose="020F0502020204030204" pitchFamily="34" charset="0"/>
              </a:defRPr>
            </a:pPr>
            <a:endParaRPr lang="en-US"/>
          </a:p>
        </c:txPr>
        <c:crossAx val="2130741384"/>
        <c:crossesAt val="50"/>
        <c:auto val="1"/>
        <c:lblAlgn val="ctr"/>
        <c:lblOffset val="100"/>
        <c:noMultiLvlLbl val="0"/>
      </c:catAx>
      <c:valAx>
        <c:axId val="2130741384"/>
        <c:scaling>
          <c:orientation val="minMax"/>
          <c:max val="80"/>
          <c:min val="4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400" b="1" i="0" u="none" strike="noStrike" kern="1200" baseline="0">
                <a:solidFill>
                  <a:schemeClr val="dk1">
                    <a:lumMod val="65000"/>
                    <a:lumOff val="35000"/>
                  </a:schemeClr>
                </a:solidFill>
                <a:latin typeface="Calibri" panose="020F0502020204030204" pitchFamily="34" charset="0"/>
                <a:ea typeface="+mn-ea"/>
                <a:cs typeface="Calibri" panose="020F0502020204030204" pitchFamily="34" charset="0"/>
              </a:defRPr>
            </a:pPr>
            <a:endParaRPr lang="en-US"/>
          </a:p>
        </c:txPr>
        <c:crossAx val="2130736136"/>
        <c:crosses val="autoZero"/>
        <c:crossBetween val="between"/>
        <c:majorUnit val="10"/>
      </c:valAx>
      <c:spPr>
        <a:noFill/>
        <a:ln>
          <a:noFill/>
        </a:ln>
        <a:effectLst/>
      </c:spPr>
    </c:plotArea>
    <c:legend>
      <c:legendPos val="b"/>
      <c:layout>
        <c:manualLayout>
          <c:xMode val="edge"/>
          <c:yMode val="edge"/>
          <c:x val="0.165833069829848"/>
          <c:y val="0.76935687385471463"/>
          <c:w val="0.83416693017015209"/>
          <c:h val="8.249395191917451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sz="1400" b="1">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cdr:x>
      <cdr:y>0.0086</cdr:y>
    </cdr:from>
    <cdr:to>
      <cdr:x>0.82014</cdr:x>
      <cdr:y>0.22721</cdr:y>
    </cdr:to>
    <cdr:sp macro="" textlink="">
      <cdr:nvSpPr>
        <cdr:cNvPr id="2" name="ZoneTexte 1">
          <a:extLst xmlns:a="http://schemas.openxmlformats.org/drawingml/2006/main">
            <a:ext uri="{FF2B5EF4-FFF2-40B4-BE49-F238E27FC236}">
              <a16:creationId xmlns:a16="http://schemas.microsoft.com/office/drawing/2014/main" id="{0F23B8E3-5CCB-4CE4-9DFF-4F7B3AF0707B}"/>
            </a:ext>
          </a:extLst>
        </cdr:cNvPr>
        <cdr:cNvSpPr txBox="1"/>
      </cdr:nvSpPr>
      <cdr:spPr>
        <a:xfrm xmlns:a="http://schemas.openxmlformats.org/drawingml/2006/main">
          <a:off x="-4006902" y="30350"/>
          <a:ext cx="3070945" cy="7713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fr-FR" sz="1400" b="1" dirty="0">
              <a:latin typeface="Calibri" panose="020F0502020204030204" pitchFamily="34" charset="0"/>
              <a:cs typeface="Calibri" panose="020F0502020204030204" pitchFamily="34" charset="0"/>
            </a:rPr>
            <a:t>% orientation vers l’image </a:t>
          </a:r>
        </a:p>
        <a:p xmlns:a="http://schemas.openxmlformats.org/drawingml/2006/main">
          <a:pPr algn="ctr"/>
          <a:r>
            <a:rPr lang="fr-FR" sz="1400" b="1" dirty="0">
              <a:latin typeface="Calibri" panose="020F0502020204030204" pitchFamily="34" charset="0"/>
              <a:cs typeface="Calibri" panose="020F0502020204030204" pitchFamily="34" charset="0"/>
            </a:rPr>
            <a:t>de la nouvelle catégorie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7AD9C-4CEF-456B-8402-48B587F6B983}" type="datetimeFigureOut">
              <a:rPr lang="fr-FR" smtClean="0"/>
              <a:t>27/03/2019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844B33-BBEC-4FCE-962F-F77D56C8A828}" type="slidenum">
              <a:rPr lang="fr-FR" smtClean="0"/>
              <a:t>‹N°›</a:t>
            </a:fld>
            <a:endParaRPr lang="fr-FR"/>
          </a:p>
        </p:txBody>
      </p:sp>
    </p:spTree>
    <p:extLst>
      <p:ext uri="{BB962C8B-B14F-4D97-AF65-F5344CB8AC3E}">
        <p14:creationId xmlns:p14="http://schemas.microsoft.com/office/powerpoint/2010/main" val="2559260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A452E6-D368-41C7-B7F6-DBB0CA148C59}"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0243" name="Rectangle 2"/>
          <p:cNvSpPr>
            <a:spLocks noGrp="1" noRot="1" noChangeAspect="1" noChangeArrowheads="1" noTextEdit="1"/>
          </p:cNvSpPr>
          <p:nvPr>
            <p:ph type="sldImg"/>
          </p:nvPr>
        </p:nvSpPr>
        <p:spPr>
          <a:xfrm>
            <a:off x="93663" y="746125"/>
            <a:ext cx="6610350" cy="3719513"/>
          </a:xfrm>
          <a:ln/>
        </p:spPr>
      </p:sp>
      <p:sp>
        <p:nvSpPr>
          <p:cNvPr id="10244" name="Rectangle 3"/>
          <p:cNvSpPr>
            <a:spLocks noGrp="1" noChangeArrowheads="1"/>
          </p:cNvSpPr>
          <p:nvPr>
            <p:ph type="body" idx="1"/>
          </p:nvPr>
        </p:nvSpPr>
        <p:spPr>
          <a:xfrm>
            <a:off x="905952" y="4714656"/>
            <a:ext cx="4985772" cy="4466755"/>
          </a:xfrm>
          <a:noFill/>
          <a:ln/>
        </p:spPr>
        <p:txBody>
          <a:bodyPr/>
          <a:lstStyle/>
          <a:p>
            <a:pPr eaLnBrk="1" hangingPunct="1"/>
            <a:endParaRPr lang="fr-FR" dirty="0"/>
          </a:p>
        </p:txBody>
      </p:sp>
    </p:spTree>
    <p:extLst>
      <p:ext uri="{BB962C8B-B14F-4D97-AF65-F5344CB8AC3E}">
        <p14:creationId xmlns:p14="http://schemas.microsoft.com/office/powerpoint/2010/main" val="252611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0B6C972-EF3F-4814-BA9E-935A1079A71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98582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0B6C972-EF3F-4814-BA9E-935A1079A71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28209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0B6C972-EF3F-4814-BA9E-935A1079A717}"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5007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A452E6-D368-41C7-B7F6-DBB0CA148C59}"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0243" name="Rectangle 2"/>
          <p:cNvSpPr>
            <a:spLocks noGrp="1" noRot="1" noChangeAspect="1" noChangeArrowheads="1" noTextEdit="1"/>
          </p:cNvSpPr>
          <p:nvPr>
            <p:ph type="sldImg"/>
          </p:nvPr>
        </p:nvSpPr>
        <p:spPr>
          <a:xfrm>
            <a:off x="93663" y="746125"/>
            <a:ext cx="6610350" cy="3719513"/>
          </a:xfrm>
          <a:ln/>
        </p:spPr>
      </p:sp>
      <p:sp>
        <p:nvSpPr>
          <p:cNvPr id="10244" name="Rectangle 3"/>
          <p:cNvSpPr>
            <a:spLocks noGrp="1" noChangeArrowheads="1"/>
          </p:cNvSpPr>
          <p:nvPr>
            <p:ph type="body" idx="1"/>
          </p:nvPr>
        </p:nvSpPr>
        <p:spPr>
          <a:xfrm>
            <a:off x="905952" y="4714656"/>
            <a:ext cx="4985772" cy="4466755"/>
          </a:xfrm>
          <a:noFill/>
          <a:ln/>
        </p:spPr>
        <p:txBody>
          <a:bodyPr/>
          <a:lstStyle/>
          <a:p>
            <a:pPr eaLnBrk="1" hangingPunct="1"/>
            <a:endParaRPr lang="fr-FR" dirty="0"/>
          </a:p>
        </p:txBody>
      </p:sp>
    </p:spTree>
    <p:extLst>
      <p:ext uri="{BB962C8B-B14F-4D97-AF65-F5344CB8AC3E}">
        <p14:creationId xmlns:p14="http://schemas.microsoft.com/office/powerpoint/2010/main" val="95707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9B0B635-C18E-4041-8BD0-D4042FEF46F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02102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9B0B635-C18E-4041-8BD0-D4042FEF46F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36381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DDAA6C46-D62A-4C5E-80DD-124C7468FF6E}" type="slidenum">
              <a:rPr lang="en-US" smtClean="0">
                <a:latin typeface="Arial" pitchFamily="34" charset="0"/>
              </a:rPr>
              <a:pPr/>
              <a:t>10</a:t>
            </a:fld>
            <a:endParaRPr lang="en-US">
              <a:latin typeface="Arial"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fr-FR" dirty="0">
                <a:latin typeface="Arial" pitchFamily="34" charset="0"/>
              </a:rPr>
              <a:t>The</a:t>
            </a:r>
            <a:r>
              <a:rPr lang="fr-FR" baseline="0" dirty="0">
                <a:latin typeface="Arial" pitchFamily="34" charset="0"/>
              </a:rPr>
              <a:t> relation </a:t>
            </a:r>
            <a:r>
              <a:rPr lang="fr-FR" baseline="0" dirty="0" err="1">
                <a:latin typeface="Arial" pitchFamily="34" charset="0"/>
              </a:rPr>
              <a:t>between</a:t>
            </a:r>
            <a:r>
              <a:rPr lang="fr-FR" baseline="0" dirty="0">
                <a:latin typeface="Arial" pitchFamily="34" charset="0"/>
              </a:rPr>
              <a:t> tissue </a:t>
            </a:r>
            <a:r>
              <a:rPr lang="fr-FR" baseline="0" dirty="0" err="1">
                <a:latin typeface="Arial" pitchFamily="34" charset="0"/>
              </a:rPr>
              <a:t>maturity</a:t>
            </a:r>
            <a:r>
              <a:rPr lang="fr-FR" baseline="0" dirty="0">
                <a:latin typeface="Arial" pitchFamily="34" charset="0"/>
              </a:rPr>
              <a:t> and </a:t>
            </a:r>
            <a:r>
              <a:rPr lang="fr-FR" baseline="0" dirty="0" err="1">
                <a:latin typeface="Arial" pitchFamily="34" charset="0"/>
              </a:rPr>
              <a:t>function</a:t>
            </a:r>
            <a:r>
              <a:rPr lang="fr-FR" baseline="0" dirty="0">
                <a:latin typeface="Arial" pitchFamily="34" charset="0"/>
              </a:rPr>
              <a:t> </a:t>
            </a:r>
            <a:r>
              <a:rPr lang="fr-FR" baseline="0" dirty="0" err="1">
                <a:latin typeface="Arial" pitchFamily="34" charset="0"/>
              </a:rPr>
              <a:t>is</a:t>
            </a:r>
            <a:r>
              <a:rPr lang="fr-FR" baseline="0" dirty="0">
                <a:latin typeface="Arial" pitchFamily="34" charset="0"/>
              </a:rPr>
              <a:t> not </a:t>
            </a:r>
            <a:r>
              <a:rPr lang="fr-FR" baseline="0" dirty="0" err="1">
                <a:latin typeface="Arial" pitchFamily="34" charset="0"/>
              </a:rPr>
              <a:t>known</a:t>
            </a:r>
            <a:r>
              <a:rPr lang="fr-FR" baseline="0" dirty="0">
                <a:latin typeface="Arial" pitchFamily="34" charset="0"/>
              </a:rPr>
              <a:t> and the frontal </a:t>
            </a:r>
            <a:r>
              <a:rPr lang="fr-FR" baseline="0" dirty="0" err="1">
                <a:latin typeface="Arial" pitchFamily="34" charset="0"/>
              </a:rPr>
              <a:t>which</a:t>
            </a:r>
            <a:r>
              <a:rPr lang="fr-FR" baseline="0" dirty="0">
                <a:latin typeface="Arial" pitchFamily="34" charset="0"/>
              </a:rPr>
              <a:t> </a:t>
            </a:r>
            <a:r>
              <a:rPr lang="fr-FR" baseline="0" dirty="0" err="1">
                <a:latin typeface="Arial" pitchFamily="34" charset="0"/>
              </a:rPr>
              <a:t>was</a:t>
            </a:r>
            <a:r>
              <a:rPr lang="fr-FR" baseline="0" dirty="0">
                <a:latin typeface="Arial" pitchFamily="34" charset="0"/>
              </a:rPr>
              <a:t> </a:t>
            </a:r>
            <a:r>
              <a:rPr lang="fr-FR" baseline="0" dirty="0" err="1">
                <a:latin typeface="Arial" pitchFamily="34" charset="0"/>
              </a:rPr>
              <a:t>classically</a:t>
            </a:r>
            <a:r>
              <a:rPr lang="fr-FR" baseline="0" dirty="0">
                <a:latin typeface="Arial" pitchFamily="34" charset="0"/>
              </a:rPr>
              <a:t> </a:t>
            </a:r>
            <a:r>
              <a:rPr lang="fr-FR" baseline="0" dirty="0" err="1">
                <a:latin typeface="Arial" pitchFamily="34" charset="0"/>
              </a:rPr>
              <a:t>said</a:t>
            </a:r>
            <a:r>
              <a:rPr lang="fr-FR" baseline="0" dirty="0">
                <a:latin typeface="Arial" pitchFamily="34" charset="0"/>
              </a:rPr>
              <a:t> </a:t>
            </a:r>
            <a:r>
              <a:rPr lang="fr-FR" baseline="0" dirty="0" err="1">
                <a:latin typeface="Arial" pitchFamily="34" charset="0"/>
              </a:rPr>
              <a:t>too</a:t>
            </a:r>
            <a:r>
              <a:rPr lang="fr-FR" baseline="0" dirty="0">
                <a:latin typeface="Arial" pitchFamily="34" charset="0"/>
              </a:rPr>
              <a:t> immature to </a:t>
            </a:r>
            <a:r>
              <a:rPr lang="fr-FR" baseline="0" dirty="0" err="1">
                <a:latin typeface="Arial" pitchFamily="34" charset="0"/>
              </a:rPr>
              <a:t>be</a:t>
            </a:r>
            <a:r>
              <a:rPr lang="fr-FR" baseline="0" dirty="0">
                <a:latin typeface="Arial" pitchFamily="34" charset="0"/>
              </a:rPr>
              <a:t> </a:t>
            </a:r>
            <a:r>
              <a:rPr lang="fr-FR" baseline="0" dirty="0" err="1">
                <a:latin typeface="Arial" pitchFamily="34" charset="0"/>
              </a:rPr>
              <a:t>functional</a:t>
            </a:r>
            <a:r>
              <a:rPr lang="fr-FR" baseline="0" dirty="0">
                <a:latin typeface="Arial" pitchFamily="34" charset="0"/>
              </a:rPr>
              <a:t> displays activations</a:t>
            </a:r>
            <a:endParaRPr lang="fr-FR" dirty="0">
              <a:latin typeface="Arial" pitchFamily="34" charset="0"/>
            </a:endParaRPr>
          </a:p>
        </p:txBody>
      </p:sp>
    </p:spTree>
    <p:extLst>
      <p:ext uri="{BB962C8B-B14F-4D97-AF65-F5344CB8AC3E}">
        <p14:creationId xmlns:p14="http://schemas.microsoft.com/office/powerpoint/2010/main" val="3263375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0B6C972-EF3F-4814-BA9E-935A1079A717}" type="slidenum">
              <a:rPr lang="en-US" smtClean="0">
                <a:solidFill>
                  <a:srgbClr val="000000"/>
                </a:solidFill>
              </a:rPr>
              <a:pPr/>
              <a:t>11</a:t>
            </a:fld>
            <a:endParaRPr lang="en-US">
              <a:solidFill>
                <a:srgbClr val="000000"/>
              </a:solidFill>
            </a:endParaRPr>
          </a:p>
        </p:txBody>
      </p:sp>
    </p:spTree>
    <p:extLst>
      <p:ext uri="{BB962C8B-B14F-4D97-AF65-F5344CB8AC3E}">
        <p14:creationId xmlns:p14="http://schemas.microsoft.com/office/powerpoint/2010/main" val="444312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L’expérience</a:t>
            </a:r>
            <a:r>
              <a:rPr lang="fr-FR" baseline="0" dirty="0"/>
              <a:t> comporte les mêmes objets que le test que vous avez passé: les nounours et les visages. </a:t>
            </a:r>
          </a:p>
          <a:p>
            <a:r>
              <a:rPr lang="fr-FR" baseline="0" dirty="0"/>
              <a:t>D’abord un nounours, puis le visage et le visage morcelé. Enfin, le visage qui se répète. </a:t>
            </a:r>
          </a:p>
          <a:p>
            <a:r>
              <a:rPr lang="fr-FR" baseline="0" dirty="0"/>
              <a:t>Il y a aussi le même « bruit » poivre et sel sur les cotés de l’écran. Je vous expliquerai à quoi il sert dans un moment. </a:t>
            </a:r>
          </a:p>
          <a:p>
            <a:r>
              <a:rPr lang="fr-FR" baseline="0" dirty="0"/>
              <a:t>Comme dans le test, le délai entre le nounours et le visage varie. C’est la variable importante de l’expérience.</a:t>
            </a:r>
          </a:p>
          <a:p>
            <a:r>
              <a:rPr lang="fr-FR" baseline="0" dirty="0"/>
              <a:t>On va regarder comment change le comportement du bébé et comment son cerveau réagit quand le délai change.</a:t>
            </a:r>
          </a:p>
          <a:p>
            <a:endParaRPr lang="fr-FR" baseline="0" dirty="0"/>
          </a:p>
          <a:p>
            <a:r>
              <a:rPr lang="fr-FR" baseline="0" dirty="0"/>
              <a:t>Il y a plusieurs différences avec le test</a:t>
            </a:r>
          </a:p>
          <a:p>
            <a:pPr marL="171450" indent="-171450">
              <a:buFontTx/>
              <a:buChar char="-"/>
            </a:pPr>
            <a:r>
              <a:rPr lang="fr-FR" baseline="0" dirty="0"/>
              <a:t>On ne demande aucune tâche au bébé (ce serait difficile). Simplement, on espère qu’il aura envie de regarder le nounours.</a:t>
            </a:r>
          </a:p>
          <a:p>
            <a:pPr marL="171450" indent="-171450">
              <a:buFontTx/>
              <a:buChar char="-"/>
            </a:pPr>
            <a:r>
              <a:rPr lang="fr-FR" baseline="0" dirty="0"/>
              <a:t>Les nounours et les visages sont présentés plus longtemps. Les délais entre nounours et visage sont aussi allongés. On pense que les traitements de l’attention sont plus lents que chez l’adulte.</a:t>
            </a:r>
          </a:p>
          <a:p>
            <a:pPr marL="171450" indent="-171450">
              <a:buFontTx/>
              <a:buChar char="-"/>
            </a:pPr>
            <a:r>
              <a:rPr lang="fr-FR" baseline="0" dirty="0"/>
              <a:t>Il y a des essais où il y a un nounours mais où il n’y a ni visage ni visage morcelé. Ces essais sont importants pour analyser l’expérience. On va comparer les essais avec visage aux essais sans visage. Si on observe une différence, c’est que le visage a un effet sur la mesure et que le cerveau a vraisemblablement détecté le visage. </a:t>
            </a:r>
          </a:p>
          <a:p>
            <a:pPr marL="171450" indent="-171450">
              <a:buFontTx/>
              <a:buChar char="-"/>
            </a:pPr>
            <a:r>
              <a:rPr lang="fr-FR" baseline="0" dirty="0"/>
              <a:t>Il y a aussi un petit rectangle clignotant en bas à droite. C’est un détail mais il sert à deux choses. Le clignotement est synchronisé avec l’apparition d’un nounours et un visage. Il nous donne une estimation précise du moment où ils apparaissent. Sa couleur aussi est importante. Ici il était rouge. En principe, il est vert quand le bébé regarde l’écran et rouge sinon. On sait comme ça si le bébé est attentif. </a:t>
            </a:r>
            <a:endParaRPr lang="fr-FR" dirty="0"/>
          </a:p>
        </p:txBody>
      </p:sp>
      <p:sp>
        <p:nvSpPr>
          <p:cNvPr id="4" name="Espace réservé du numéro de diapositive 3"/>
          <p:cNvSpPr>
            <a:spLocks noGrp="1"/>
          </p:cNvSpPr>
          <p:nvPr>
            <p:ph type="sldNum" sz="quarter" idx="10"/>
          </p:nvPr>
        </p:nvSpPr>
        <p:spPr/>
        <p:txBody>
          <a:bodyPr/>
          <a:lstStyle/>
          <a:p>
            <a:fld id="{C7A5A7C3-2DEE-0F48-AE07-506D4CB812E7}" type="slidenum">
              <a:rPr lang="fr-FR" smtClean="0"/>
              <a:t>12</a:t>
            </a:fld>
            <a:endParaRPr lang="fr-FR"/>
          </a:p>
        </p:txBody>
      </p:sp>
    </p:spTree>
    <p:extLst>
      <p:ext uri="{BB962C8B-B14F-4D97-AF65-F5344CB8AC3E}">
        <p14:creationId xmlns:p14="http://schemas.microsoft.com/office/powerpoint/2010/main" val="1763196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0B6C972-EF3F-4814-BA9E-935A1079A71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26451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Wingdings" panose="05000000000000000000" pitchFamily="2" charset="2"/>
              <a:buChar char="Ø"/>
            </a:pPr>
            <a:r>
              <a:rPr lang="fr-FR" sz="1200" dirty="0">
                <a:latin typeface="Calibri" pitchFamily="34" charset="0"/>
                <a:cs typeface="Calibri" pitchFamily="34" charset="0"/>
              </a:rPr>
              <a:t>Un niveau symbolique et conceptuel </a:t>
            </a:r>
            <a:endParaRPr lang="fr-FR" sz="1200" i="1" dirty="0">
              <a:solidFill>
                <a:schemeClr val="tx1">
                  <a:lumMod val="85000"/>
                </a:schemeClr>
              </a:solidFill>
              <a:latin typeface="Calibri" pitchFamily="34" charset="0"/>
              <a:cs typeface="Calibri" pitchFamily="34" charset="0"/>
            </a:endParaRPr>
          </a:p>
          <a:p>
            <a:pPr>
              <a:buFont typeface="Wingdings" panose="05000000000000000000" pitchFamily="2" charset="2"/>
              <a:buChar char="Ø"/>
            </a:pPr>
            <a:r>
              <a:rPr lang="fr-FR" sz="1200" dirty="0"/>
              <a:t>Un système linguistique propre à chaque langue comprenant des mots (lexique) et des règles (syntaxe) qui les ordonnent pour transmettre du sens </a:t>
            </a:r>
            <a:r>
              <a:rPr lang="fr-FR" sz="1200" i="1" dirty="0">
                <a:solidFill>
                  <a:schemeClr val="tx1">
                    <a:lumMod val="85000"/>
                  </a:schemeClr>
                </a:solidFill>
              </a:rPr>
              <a:t>(le français, l’anglais)</a:t>
            </a:r>
          </a:p>
          <a:p>
            <a:pPr>
              <a:buFont typeface="Wingdings" panose="05000000000000000000" pitchFamily="2" charset="2"/>
              <a:buChar char="Ø"/>
            </a:pPr>
            <a:r>
              <a:rPr lang="fr-FR" sz="1200" dirty="0">
                <a:latin typeface="Calibri" pitchFamily="34" charset="0"/>
                <a:cs typeface="Calibri" pitchFamily="34" charset="0"/>
              </a:rPr>
              <a:t>Un système d’entrée: la parole chez les entendants, les signes chez les sourds, la page écrite pour la lecture, le braille pour les aveugles  avec ses règles propres (phonologie, règles de transcription écrites)</a:t>
            </a:r>
          </a:p>
          <a:p>
            <a:pPr>
              <a:buFont typeface="Wingdings" panose="05000000000000000000" pitchFamily="2" charset="2"/>
              <a:buChar char="Ø"/>
            </a:pPr>
            <a:r>
              <a:rPr lang="fr-FR" sz="1200" dirty="0">
                <a:latin typeface="Calibri" pitchFamily="34" charset="0"/>
                <a:cs typeface="Calibri" pitchFamily="34" charset="0"/>
              </a:rPr>
              <a:t>Un système de sortie: la bouche pour parler, la main pour signer, le clavier pour écrire</a:t>
            </a:r>
          </a:p>
          <a:p>
            <a:pPr>
              <a:buFont typeface="Wingdings" panose="05000000000000000000" pitchFamily="2" charset="2"/>
              <a:buChar char="Ø"/>
            </a:pPr>
            <a:r>
              <a:rPr lang="fr-FR" sz="1200" dirty="0">
                <a:latin typeface="Calibri" pitchFamily="34" charset="0"/>
                <a:cs typeface="Calibri" pitchFamily="34" charset="0"/>
              </a:rPr>
              <a:t>Un système d ’échange social entre personnes</a:t>
            </a:r>
          </a:p>
          <a:p>
            <a:pPr>
              <a:buFont typeface="Wingdings" panose="05000000000000000000" pitchFamily="2" charset="2"/>
              <a:buChar char="v"/>
            </a:pPr>
            <a:endParaRPr lang="fr-FR" sz="1200" dirty="0">
              <a:latin typeface="Calibri" pitchFamily="34" charset="0"/>
              <a:cs typeface="Calibri" pitchFamily="34" charset="0"/>
            </a:endParaRPr>
          </a:p>
          <a:p>
            <a:pPr>
              <a:buFont typeface="Wingdings" panose="05000000000000000000" pitchFamily="2" charset="2"/>
              <a:buChar char="Ø"/>
            </a:pPr>
            <a:r>
              <a:rPr lang="fr-FR" sz="1200" dirty="0">
                <a:latin typeface="Calibri" pitchFamily="34" charset="0"/>
                <a:cs typeface="Calibri" pitchFamily="34" charset="0"/>
              </a:rPr>
              <a:t>Un niveau symbolique et conceptuel </a:t>
            </a:r>
            <a:endParaRPr lang="fr-FR" sz="1200" i="1" dirty="0">
              <a:solidFill>
                <a:schemeClr val="tx1">
                  <a:lumMod val="85000"/>
                </a:schemeClr>
              </a:solidFill>
              <a:latin typeface="Calibri" pitchFamily="34" charset="0"/>
              <a:cs typeface="Calibri" pitchFamily="34" charset="0"/>
            </a:endParaRPr>
          </a:p>
          <a:p>
            <a:pPr>
              <a:buFont typeface="Wingdings" panose="05000000000000000000" pitchFamily="2" charset="2"/>
              <a:buChar char="Ø"/>
            </a:pPr>
            <a:r>
              <a:rPr lang="fr-FR" sz="1200" dirty="0"/>
              <a:t>Un système linguistique propre à chaque langue comprenant des mots (lexique) et des règles (syntaxe) qui les ordonnent pour transmettre du sens </a:t>
            </a:r>
            <a:r>
              <a:rPr lang="fr-FR" sz="1200" i="1" dirty="0">
                <a:solidFill>
                  <a:schemeClr val="tx1">
                    <a:lumMod val="85000"/>
                  </a:schemeClr>
                </a:solidFill>
              </a:rPr>
              <a:t>(le français, l’anglais)</a:t>
            </a:r>
          </a:p>
          <a:p>
            <a:pPr>
              <a:buFont typeface="Wingdings" panose="05000000000000000000" pitchFamily="2" charset="2"/>
              <a:buChar char="Ø"/>
            </a:pPr>
            <a:r>
              <a:rPr lang="fr-FR" sz="1200" dirty="0">
                <a:latin typeface="Calibri" pitchFamily="34" charset="0"/>
                <a:cs typeface="Calibri" pitchFamily="34" charset="0"/>
              </a:rPr>
              <a:t>Un système d’entrée: la parole chez les entendants, les signes chez les sourds, la page écrite pour la lecture, le braille pour les aveugles  avec ses règles propres (phonologie, règles de transcription écrites)</a:t>
            </a:r>
          </a:p>
          <a:p>
            <a:pPr>
              <a:buFont typeface="Wingdings" panose="05000000000000000000" pitchFamily="2" charset="2"/>
              <a:buChar char="Ø"/>
            </a:pPr>
            <a:r>
              <a:rPr lang="fr-FR" sz="1200" dirty="0">
                <a:latin typeface="Calibri" pitchFamily="34" charset="0"/>
                <a:cs typeface="Calibri" pitchFamily="34" charset="0"/>
              </a:rPr>
              <a:t>Un système de sortie: la bouche pour parler, la main pour signer, le clavier pour écrire</a:t>
            </a:r>
          </a:p>
          <a:p>
            <a:pPr>
              <a:buFont typeface="Wingdings" panose="05000000000000000000" pitchFamily="2" charset="2"/>
              <a:buChar char="Ø"/>
            </a:pPr>
            <a:r>
              <a:rPr lang="fr-FR" sz="1200" dirty="0">
                <a:latin typeface="Calibri" pitchFamily="34" charset="0"/>
                <a:cs typeface="Calibri" pitchFamily="34" charset="0"/>
              </a:rPr>
              <a:t>Un système d ’échange social entre personnes</a:t>
            </a:r>
          </a:p>
          <a:p>
            <a:endParaRPr lang="en-US" dirty="0"/>
          </a:p>
        </p:txBody>
      </p:sp>
      <p:sp>
        <p:nvSpPr>
          <p:cNvPr id="4" name="Espace réservé du numéro de diapositive 3"/>
          <p:cNvSpPr>
            <a:spLocks noGrp="1"/>
          </p:cNvSpPr>
          <p:nvPr>
            <p:ph type="sldNum" sz="quarter" idx="5"/>
          </p:nvPr>
        </p:nvSpPr>
        <p:spPr/>
        <p:txBody>
          <a:bodyPr/>
          <a:lstStyle/>
          <a:p>
            <a:fld id="{CE844B33-BBEC-4FCE-962F-F77D56C8A828}" type="slidenum">
              <a:rPr lang="fr-FR" smtClean="0"/>
              <a:t>14</a:t>
            </a:fld>
            <a:endParaRPr lang="fr-FR"/>
          </a:p>
        </p:txBody>
      </p:sp>
    </p:spTree>
    <p:extLst>
      <p:ext uri="{BB962C8B-B14F-4D97-AF65-F5344CB8AC3E}">
        <p14:creationId xmlns:p14="http://schemas.microsoft.com/office/powerpoint/2010/main" val="1535727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0ECB80-A04B-49B6-A0FB-9D300ABBF49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7ABCDF5-2BE1-4F4C-A798-AB7A755D25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3A1C6E5-A427-46C3-AFAA-01F5D05DAEF7}"/>
              </a:ext>
            </a:extLst>
          </p:cNvPr>
          <p:cNvSpPr>
            <a:spLocks noGrp="1"/>
          </p:cNvSpPr>
          <p:nvPr>
            <p:ph type="dt" sz="half" idx="10"/>
          </p:nvPr>
        </p:nvSpPr>
        <p:spPr/>
        <p:txBody>
          <a:bodyPr/>
          <a:lstStyle/>
          <a:p>
            <a:fld id="{C4EDAA23-D6A5-4D85-8089-C9E029B036F2}" type="datetimeFigureOut">
              <a:rPr lang="fr-FR" smtClean="0"/>
              <a:t>27/03/2019</a:t>
            </a:fld>
            <a:endParaRPr lang="fr-FR"/>
          </a:p>
        </p:txBody>
      </p:sp>
      <p:sp>
        <p:nvSpPr>
          <p:cNvPr id="5" name="Espace réservé du pied de page 4">
            <a:extLst>
              <a:ext uri="{FF2B5EF4-FFF2-40B4-BE49-F238E27FC236}">
                <a16:creationId xmlns:a16="http://schemas.microsoft.com/office/drawing/2014/main" id="{478C6B01-8C05-44B7-99D0-B654EC95D63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AEE1593-4232-4C81-BB4F-BCD869A8F1B2}"/>
              </a:ext>
            </a:extLst>
          </p:cNvPr>
          <p:cNvSpPr>
            <a:spLocks noGrp="1"/>
          </p:cNvSpPr>
          <p:nvPr>
            <p:ph type="sldNum" sz="quarter" idx="12"/>
          </p:nvPr>
        </p:nvSpPr>
        <p:spPr/>
        <p:txBody>
          <a:bodyPr/>
          <a:lstStyle/>
          <a:p>
            <a:fld id="{601917B7-BFD4-49C5-A99A-17274E69EA2B}" type="slidenum">
              <a:rPr lang="fr-FR" smtClean="0"/>
              <a:t>‹N°›</a:t>
            </a:fld>
            <a:endParaRPr lang="fr-FR"/>
          </a:p>
        </p:txBody>
      </p:sp>
    </p:spTree>
    <p:extLst>
      <p:ext uri="{BB962C8B-B14F-4D97-AF65-F5344CB8AC3E}">
        <p14:creationId xmlns:p14="http://schemas.microsoft.com/office/powerpoint/2010/main" val="1919167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E985D9-708C-4AAF-9700-23C9FA03CBC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860FF63-4373-4D28-AFF9-EA5329B7FB75}"/>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FB35F8E-FF55-4C32-9227-C203E60D8657}"/>
              </a:ext>
            </a:extLst>
          </p:cNvPr>
          <p:cNvSpPr>
            <a:spLocks noGrp="1"/>
          </p:cNvSpPr>
          <p:nvPr>
            <p:ph type="dt" sz="half" idx="10"/>
          </p:nvPr>
        </p:nvSpPr>
        <p:spPr/>
        <p:txBody>
          <a:bodyPr/>
          <a:lstStyle/>
          <a:p>
            <a:fld id="{C4EDAA23-D6A5-4D85-8089-C9E029B036F2}" type="datetimeFigureOut">
              <a:rPr lang="fr-FR" smtClean="0"/>
              <a:t>27/03/2019</a:t>
            </a:fld>
            <a:endParaRPr lang="fr-FR"/>
          </a:p>
        </p:txBody>
      </p:sp>
      <p:sp>
        <p:nvSpPr>
          <p:cNvPr id="5" name="Espace réservé du pied de page 4">
            <a:extLst>
              <a:ext uri="{FF2B5EF4-FFF2-40B4-BE49-F238E27FC236}">
                <a16:creationId xmlns:a16="http://schemas.microsoft.com/office/drawing/2014/main" id="{3F65AE3D-51F2-4BC2-9BF0-1748AE81C2A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C912F62-B1AD-46D1-95D4-1ACC1790D037}"/>
              </a:ext>
            </a:extLst>
          </p:cNvPr>
          <p:cNvSpPr>
            <a:spLocks noGrp="1"/>
          </p:cNvSpPr>
          <p:nvPr>
            <p:ph type="sldNum" sz="quarter" idx="12"/>
          </p:nvPr>
        </p:nvSpPr>
        <p:spPr/>
        <p:txBody>
          <a:bodyPr/>
          <a:lstStyle/>
          <a:p>
            <a:fld id="{601917B7-BFD4-49C5-A99A-17274E69EA2B}" type="slidenum">
              <a:rPr lang="fr-FR" smtClean="0"/>
              <a:t>‹N°›</a:t>
            </a:fld>
            <a:endParaRPr lang="fr-FR"/>
          </a:p>
        </p:txBody>
      </p:sp>
    </p:spTree>
    <p:extLst>
      <p:ext uri="{BB962C8B-B14F-4D97-AF65-F5344CB8AC3E}">
        <p14:creationId xmlns:p14="http://schemas.microsoft.com/office/powerpoint/2010/main" val="3048797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B401A21-888E-4975-98B4-D212EF56EC4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AB05F74-081D-44F3-A9F9-EE19FC77CB86}"/>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001A1A1-15FD-404B-A317-C31A60768B7B}"/>
              </a:ext>
            </a:extLst>
          </p:cNvPr>
          <p:cNvSpPr>
            <a:spLocks noGrp="1"/>
          </p:cNvSpPr>
          <p:nvPr>
            <p:ph type="dt" sz="half" idx="10"/>
          </p:nvPr>
        </p:nvSpPr>
        <p:spPr/>
        <p:txBody>
          <a:bodyPr/>
          <a:lstStyle/>
          <a:p>
            <a:fld id="{C4EDAA23-D6A5-4D85-8089-C9E029B036F2}" type="datetimeFigureOut">
              <a:rPr lang="fr-FR" smtClean="0"/>
              <a:t>27/03/2019</a:t>
            </a:fld>
            <a:endParaRPr lang="fr-FR"/>
          </a:p>
        </p:txBody>
      </p:sp>
      <p:sp>
        <p:nvSpPr>
          <p:cNvPr id="5" name="Espace réservé du pied de page 4">
            <a:extLst>
              <a:ext uri="{FF2B5EF4-FFF2-40B4-BE49-F238E27FC236}">
                <a16:creationId xmlns:a16="http://schemas.microsoft.com/office/drawing/2014/main" id="{BA41F792-F541-4870-89E1-BD7EAF06653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768A55F-B197-42F9-BD59-314254266450}"/>
              </a:ext>
            </a:extLst>
          </p:cNvPr>
          <p:cNvSpPr>
            <a:spLocks noGrp="1"/>
          </p:cNvSpPr>
          <p:nvPr>
            <p:ph type="sldNum" sz="quarter" idx="12"/>
          </p:nvPr>
        </p:nvSpPr>
        <p:spPr/>
        <p:txBody>
          <a:bodyPr/>
          <a:lstStyle/>
          <a:p>
            <a:fld id="{601917B7-BFD4-49C5-A99A-17274E69EA2B}" type="slidenum">
              <a:rPr lang="fr-FR" smtClean="0"/>
              <a:t>‹N°›</a:t>
            </a:fld>
            <a:endParaRPr lang="fr-FR"/>
          </a:p>
        </p:txBody>
      </p:sp>
    </p:spTree>
    <p:extLst>
      <p:ext uri="{BB962C8B-B14F-4D97-AF65-F5344CB8AC3E}">
        <p14:creationId xmlns:p14="http://schemas.microsoft.com/office/powerpoint/2010/main" val="1866941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dirty="0"/>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dirty="0"/>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F070C1A-58FF-476B-A14C-1214A11A2CC7}" type="slidenum">
              <a:rPr lang="fr-FR"/>
              <a:pPr>
                <a:defRPr/>
              </a:pPr>
              <a:t>‹N°›</a:t>
            </a:fld>
            <a:endParaRPr lang="fr-FR"/>
          </a:p>
        </p:txBody>
      </p:sp>
    </p:spTree>
    <p:extLst>
      <p:ext uri="{BB962C8B-B14F-4D97-AF65-F5344CB8AC3E}">
        <p14:creationId xmlns:p14="http://schemas.microsoft.com/office/powerpoint/2010/main" val="1364117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2400"/>
            </a:lvl1pPr>
          </a:lstStyle>
          <a:p>
            <a:r>
              <a:rPr lang="fr-FR" dirty="0"/>
              <a:t>Cliquez pour modifier le style du titre</a:t>
            </a:r>
          </a:p>
        </p:txBody>
      </p:sp>
      <p:sp>
        <p:nvSpPr>
          <p:cNvPr id="3" name="Espace réservé du contenu 2"/>
          <p:cNvSpPr>
            <a:spLocks noGrp="1"/>
          </p:cNvSpPr>
          <p:nvPr>
            <p:ph idx="1"/>
          </p:nvPr>
        </p:nvSpPr>
        <p:spPr/>
        <p:txBody>
          <a:bodyPr/>
          <a:lstStyle>
            <a:lvl1pPr>
              <a:defRPr sz="1800"/>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0CEF3EF-1A2C-48C9-A1FD-42C9E8765714}" type="slidenum">
              <a:rPr lang="fr-FR"/>
              <a:pPr>
                <a:defRPr/>
              </a:pPr>
              <a:t>‹N°›</a:t>
            </a:fld>
            <a:endParaRPr lang="fr-FR"/>
          </a:p>
        </p:txBody>
      </p:sp>
    </p:spTree>
    <p:extLst>
      <p:ext uri="{BB962C8B-B14F-4D97-AF65-F5344CB8AC3E}">
        <p14:creationId xmlns:p14="http://schemas.microsoft.com/office/powerpoint/2010/main" val="3316374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543521C-B898-48B2-9E37-5F66D78D17D0}" type="slidenum">
              <a:rPr lang="fr-FR"/>
              <a:pPr>
                <a:defRPr/>
              </a:pPr>
              <a:t>‹N°›</a:t>
            </a:fld>
            <a:endParaRPr lang="fr-FR"/>
          </a:p>
        </p:txBody>
      </p:sp>
    </p:spTree>
    <p:extLst>
      <p:ext uri="{BB962C8B-B14F-4D97-AF65-F5344CB8AC3E}">
        <p14:creationId xmlns:p14="http://schemas.microsoft.com/office/powerpoint/2010/main" val="1163577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2400"/>
            </a:lvl1pPr>
          </a:lstStyle>
          <a:p>
            <a:r>
              <a:rPr lang="fr-FR" dirty="0"/>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61601589-8B24-4E89-9761-5923676F8EFD}" type="slidenum">
              <a:rPr lang="fr-FR"/>
              <a:pPr>
                <a:defRPr/>
              </a:pPr>
              <a:t>‹N°›</a:t>
            </a:fld>
            <a:endParaRPr lang="fr-FR"/>
          </a:p>
        </p:txBody>
      </p:sp>
    </p:spTree>
    <p:extLst>
      <p:ext uri="{BB962C8B-B14F-4D97-AF65-F5344CB8AC3E}">
        <p14:creationId xmlns:p14="http://schemas.microsoft.com/office/powerpoint/2010/main" val="2758342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2400"/>
            </a:lvl1pPr>
          </a:lstStyle>
          <a:p>
            <a:r>
              <a:rPr lang="fr-FR" dirty="0"/>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18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18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D6F30394-9B5A-46D2-9234-9A9A28B2D654}" type="slidenum">
              <a:rPr lang="fr-FR"/>
              <a:pPr>
                <a:defRPr/>
              </a:pPr>
              <a:t>‹N°›</a:t>
            </a:fld>
            <a:endParaRPr lang="fr-FR"/>
          </a:p>
        </p:txBody>
      </p:sp>
    </p:spTree>
    <p:extLst>
      <p:ext uri="{BB962C8B-B14F-4D97-AF65-F5344CB8AC3E}">
        <p14:creationId xmlns:p14="http://schemas.microsoft.com/office/powerpoint/2010/main" val="2298475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2400"/>
            </a:lvl1pPr>
          </a:lstStyle>
          <a:p>
            <a:r>
              <a:rPr lang="fr-FR" dirty="0"/>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45723053-2322-4D83-96E2-825EF09ED5F9}" type="slidenum">
              <a:rPr lang="fr-FR"/>
              <a:pPr>
                <a:defRPr/>
              </a:pPr>
              <a:t>‹N°›</a:t>
            </a:fld>
            <a:endParaRPr lang="fr-FR"/>
          </a:p>
        </p:txBody>
      </p:sp>
    </p:spTree>
    <p:extLst>
      <p:ext uri="{BB962C8B-B14F-4D97-AF65-F5344CB8AC3E}">
        <p14:creationId xmlns:p14="http://schemas.microsoft.com/office/powerpoint/2010/main" val="72964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0B836792-53DE-4E9E-99A4-DD4739F7D108}" type="slidenum">
              <a:rPr lang="fr-FR"/>
              <a:pPr>
                <a:defRPr/>
              </a:pPr>
              <a:t>‹N°›</a:t>
            </a:fld>
            <a:endParaRPr lang="fr-FR"/>
          </a:p>
        </p:txBody>
      </p:sp>
    </p:spTree>
    <p:extLst>
      <p:ext uri="{BB962C8B-B14F-4D97-AF65-F5344CB8AC3E}">
        <p14:creationId xmlns:p14="http://schemas.microsoft.com/office/powerpoint/2010/main" val="3926244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dirty="0"/>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18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B8BAFD5B-6A2E-420B-AA82-BD45BCE7114C}" type="slidenum">
              <a:rPr lang="fr-FR"/>
              <a:pPr>
                <a:defRPr/>
              </a:pPr>
              <a:t>‹N°›</a:t>
            </a:fld>
            <a:endParaRPr lang="fr-FR"/>
          </a:p>
        </p:txBody>
      </p:sp>
    </p:spTree>
    <p:extLst>
      <p:ext uri="{BB962C8B-B14F-4D97-AF65-F5344CB8AC3E}">
        <p14:creationId xmlns:p14="http://schemas.microsoft.com/office/powerpoint/2010/main" val="4087394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9E0358-E0DD-4856-97CB-377F35B1CE8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D2DDF92-1E1A-4AC9-94BA-6B5F59D4D5FE}"/>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30BFBD6-3451-4BCF-BE35-EB4917C6ADCD}"/>
              </a:ext>
            </a:extLst>
          </p:cNvPr>
          <p:cNvSpPr>
            <a:spLocks noGrp="1"/>
          </p:cNvSpPr>
          <p:nvPr>
            <p:ph type="dt" sz="half" idx="10"/>
          </p:nvPr>
        </p:nvSpPr>
        <p:spPr/>
        <p:txBody>
          <a:bodyPr/>
          <a:lstStyle/>
          <a:p>
            <a:fld id="{C4EDAA23-D6A5-4D85-8089-C9E029B036F2}" type="datetimeFigureOut">
              <a:rPr lang="fr-FR" smtClean="0"/>
              <a:t>27/03/2019</a:t>
            </a:fld>
            <a:endParaRPr lang="fr-FR"/>
          </a:p>
        </p:txBody>
      </p:sp>
      <p:sp>
        <p:nvSpPr>
          <p:cNvPr id="5" name="Espace réservé du pied de page 4">
            <a:extLst>
              <a:ext uri="{FF2B5EF4-FFF2-40B4-BE49-F238E27FC236}">
                <a16:creationId xmlns:a16="http://schemas.microsoft.com/office/drawing/2014/main" id="{4AD5000A-4C1C-49B2-8A42-EE4BAF7E53F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F1836D7-CBD7-4778-A4CC-A8C64C2545EF}"/>
              </a:ext>
            </a:extLst>
          </p:cNvPr>
          <p:cNvSpPr>
            <a:spLocks noGrp="1"/>
          </p:cNvSpPr>
          <p:nvPr>
            <p:ph type="sldNum" sz="quarter" idx="12"/>
          </p:nvPr>
        </p:nvSpPr>
        <p:spPr/>
        <p:txBody>
          <a:bodyPr/>
          <a:lstStyle/>
          <a:p>
            <a:fld id="{601917B7-BFD4-49C5-A99A-17274E69EA2B}" type="slidenum">
              <a:rPr lang="fr-FR" smtClean="0"/>
              <a:t>‹N°›</a:t>
            </a:fld>
            <a:endParaRPr lang="fr-FR"/>
          </a:p>
        </p:txBody>
      </p:sp>
    </p:spTree>
    <p:extLst>
      <p:ext uri="{BB962C8B-B14F-4D97-AF65-F5344CB8AC3E}">
        <p14:creationId xmlns:p14="http://schemas.microsoft.com/office/powerpoint/2010/main" val="3138277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51140E3-6877-410E-898F-FE21FDC1B14E}" type="slidenum">
              <a:rPr lang="fr-FR"/>
              <a:pPr>
                <a:defRPr/>
              </a:pPr>
              <a:t>‹N°›</a:t>
            </a:fld>
            <a:endParaRPr lang="fr-FR"/>
          </a:p>
        </p:txBody>
      </p:sp>
    </p:spTree>
    <p:extLst>
      <p:ext uri="{BB962C8B-B14F-4D97-AF65-F5344CB8AC3E}">
        <p14:creationId xmlns:p14="http://schemas.microsoft.com/office/powerpoint/2010/main" val="884622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4967C0A1-095F-4865-8EE6-DDB1BFA4F4DA}" type="slidenum">
              <a:rPr lang="fr-FR"/>
              <a:pPr>
                <a:defRPr/>
              </a:pPr>
              <a:t>‹N°›</a:t>
            </a:fld>
            <a:endParaRPr lang="fr-FR"/>
          </a:p>
        </p:txBody>
      </p:sp>
    </p:spTree>
    <p:extLst>
      <p:ext uri="{BB962C8B-B14F-4D97-AF65-F5344CB8AC3E}">
        <p14:creationId xmlns:p14="http://schemas.microsoft.com/office/powerpoint/2010/main" val="1470914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0BC1F40-64A9-4234-B794-9D8DEBFBA58F}" type="slidenum">
              <a:rPr lang="fr-FR"/>
              <a:pPr>
                <a:defRPr/>
              </a:pPr>
              <a:t>‹N°›</a:t>
            </a:fld>
            <a:endParaRPr lang="fr-FR"/>
          </a:p>
        </p:txBody>
      </p:sp>
    </p:spTree>
    <p:extLst>
      <p:ext uri="{BB962C8B-B14F-4D97-AF65-F5344CB8AC3E}">
        <p14:creationId xmlns:p14="http://schemas.microsoft.com/office/powerpoint/2010/main" val="33692439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Media" preserve="1">
  <p:cSld name="Titre. Texte et clip multimédia">
    <p:spTree>
      <p:nvGrpSpPr>
        <p:cNvPr id="1" name=""/>
        <p:cNvGrpSpPr/>
        <p:nvPr/>
      </p:nvGrpSpPr>
      <p:grpSpPr>
        <a:xfrm>
          <a:off x="0" y="0"/>
          <a:ext cx="0" cy="0"/>
          <a:chOff x="0" y="0"/>
          <a:chExt cx="0" cy="0"/>
        </a:xfrm>
      </p:grpSpPr>
      <p:sp>
        <p:nvSpPr>
          <p:cNvPr id="2" name="Titre 1"/>
          <p:cNvSpPr>
            <a:spLocks noGrp="1"/>
          </p:cNvSpPr>
          <p:nvPr>
            <p:ph type="title"/>
          </p:nvPr>
        </p:nvSpPr>
        <p:spPr>
          <a:xfrm>
            <a:off x="609600" y="0"/>
            <a:ext cx="10972800" cy="1143000"/>
          </a:xfrm>
        </p:spPr>
        <p:txBody>
          <a:bodyPr/>
          <a:lstStyle>
            <a:lvl1pPr>
              <a:defRPr sz="2400"/>
            </a:lvl1pPr>
          </a:lstStyle>
          <a:p>
            <a:r>
              <a:rPr lang="fr-FR" dirty="0"/>
              <a:t>Cliquez pour modifier le style du titre</a:t>
            </a:r>
          </a:p>
        </p:txBody>
      </p:sp>
      <p:sp>
        <p:nvSpPr>
          <p:cNvPr id="3" name="Espace réservé du texte 2"/>
          <p:cNvSpPr>
            <a:spLocks noGrp="1"/>
          </p:cNvSpPr>
          <p:nvPr>
            <p:ph type="body" sz="half" idx="1"/>
          </p:nvPr>
        </p:nvSpPr>
        <p:spPr>
          <a:xfrm>
            <a:off x="609600" y="1600201"/>
            <a:ext cx="53848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élément multimédia 3"/>
          <p:cNvSpPr>
            <a:spLocks noGrp="1"/>
          </p:cNvSpPr>
          <p:nvPr>
            <p:ph type="media" sz="half" idx="2"/>
          </p:nvPr>
        </p:nvSpPr>
        <p:spPr>
          <a:xfrm>
            <a:off x="6197600" y="1600201"/>
            <a:ext cx="5384800" cy="4525963"/>
          </a:xfrm>
        </p:spPr>
        <p:txBody>
          <a:bodyPr/>
          <a:lstStyle/>
          <a:p>
            <a:pPr lvl="0"/>
            <a:endParaRPr lang="fr-FR" noProof="0"/>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0785A17B-B464-4E41-A3FF-98D104C98394}" type="slidenum">
              <a:rPr lang="fr-FR"/>
              <a:pPr>
                <a:defRPr/>
              </a:pPr>
              <a:t>‹N°›</a:t>
            </a:fld>
            <a:endParaRPr lang="fr-FR"/>
          </a:p>
        </p:txBody>
      </p:sp>
    </p:spTree>
    <p:extLst>
      <p:ext uri="{BB962C8B-B14F-4D97-AF65-F5344CB8AC3E}">
        <p14:creationId xmlns:p14="http://schemas.microsoft.com/office/powerpoint/2010/main" val="2149954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p>
            <a:r>
              <a:rPr lang="fr-FR"/>
              <a:t>Modifiez le style du titre</a:t>
            </a:r>
            <a:endParaRPr lang="en-US"/>
          </a:p>
        </p:txBody>
      </p:sp>
      <p:sp>
        <p:nvSpPr>
          <p:cNvPr id="3" name="Espace réservé de la date 2"/>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Espace réservé du pied de page 3"/>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Espace réservé du numéro de diapositive 4"/>
          <p:cNvSpPr>
            <a:spLocks noGrp="1"/>
          </p:cNvSpPr>
          <p:nvPr>
            <p:ph type="sldNum" sz="quarter" idx="12"/>
          </p:nvPr>
        </p:nvSpPr>
        <p:spPr>
          <a:xfrm>
            <a:off x="8737600" y="6245225"/>
            <a:ext cx="2844800" cy="476250"/>
          </a:xfrm>
        </p:spPr>
        <p:txBody>
          <a:bodyPr/>
          <a:lstStyle>
            <a:lvl1pPr>
              <a:defRPr/>
            </a:lvl1pPr>
          </a:lstStyle>
          <a:p>
            <a:fld id="{E74FE2A5-D85C-407E-9FB4-8C90A8255407}" type="slidenum">
              <a:rPr lang="en-US" altLang="en-US"/>
              <a:pPr/>
              <a:t>‹N°›</a:t>
            </a:fld>
            <a:endParaRPr lang="en-US" altLang="en-US"/>
          </a:p>
        </p:txBody>
      </p:sp>
    </p:spTree>
    <p:extLst>
      <p:ext uri="{BB962C8B-B14F-4D97-AF65-F5344CB8AC3E}">
        <p14:creationId xmlns:p14="http://schemas.microsoft.com/office/powerpoint/2010/main" val="3740281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9"/>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CFD69B90-9C9B-420B-9402-103F6D29E57A}" type="slidenum">
              <a:rPr lang="en-US"/>
              <a:pPr/>
              <a:t>‹N°›</a:t>
            </a:fld>
            <a:endParaRPr lang="en-US"/>
          </a:p>
        </p:txBody>
      </p:sp>
    </p:spTree>
    <p:extLst>
      <p:ext uri="{BB962C8B-B14F-4D97-AF65-F5344CB8AC3E}">
        <p14:creationId xmlns:p14="http://schemas.microsoft.com/office/powerpoint/2010/main" val="686796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C95163AE-BF12-422A-97D1-9A8A07BF2776}" type="slidenum">
              <a:rPr lang="en-US"/>
              <a:pPr/>
              <a:t>‹N°›</a:t>
            </a:fld>
            <a:endParaRPr lang="en-US"/>
          </a:p>
        </p:txBody>
      </p:sp>
    </p:spTree>
    <p:extLst>
      <p:ext uri="{BB962C8B-B14F-4D97-AF65-F5344CB8AC3E}">
        <p14:creationId xmlns:p14="http://schemas.microsoft.com/office/powerpoint/2010/main" val="3893477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2"/>
            <a:ext cx="10363200" cy="1362075"/>
          </a:xfrm>
        </p:spPr>
        <p:txBody>
          <a:bodyPr anchor="t"/>
          <a:lstStyle>
            <a:lvl1pPr algn="l">
              <a:defRPr sz="3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28B6DA8A-021A-4443-A21E-0D163E93FC88}" type="slidenum">
              <a:rPr lang="en-US"/>
              <a:pPr/>
              <a:t>‹N°›</a:t>
            </a:fld>
            <a:endParaRPr lang="en-US"/>
          </a:p>
        </p:txBody>
      </p:sp>
    </p:spTree>
    <p:extLst>
      <p:ext uri="{BB962C8B-B14F-4D97-AF65-F5344CB8AC3E}">
        <p14:creationId xmlns:p14="http://schemas.microsoft.com/office/powerpoint/2010/main" val="3874225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9144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endParaRPr lang="en-US"/>
          </a:p>
        </p:txBody>
      </p:sp>
      <p:sp>
        <p:nvSpPr>
          <p:cNvPr id="7" name="Espace réservé du numéro de diapositive 6"/>
          <p:cNvSpPr>
            <a:spLocks noGrp="1"/>
          </p:cNvSpPr>
          <p:nvPr>
            <p:ph type="sldNum" sz="quarter" idx="12"/>
          </p:nvPr>
        </p:nvSpPr>
        <p:spPr/>
        <p:txBody>
          <a:bodyPr/>
          <a:lstStyle>
            <a:lvl1pPr>
              <a:defRPr/>
            </a:lvl1pPr>
          </a:lstStyle>
          <a:p>
            <a:fld id="{72A68620-8DF1-48CF-AA5B-0325A8763126}" type="slidenum">
              <a:rPr lang="en-US"/>
              <a:pPr/>
              <a:t>‹N°›</a:t>
            </a:fld>
            <a:endParaRPr lang="en-US"/>
          </a:p>
        </p:txBody>
      </p:sp>
    </p:spTree>
    <p:extLst>
      <p:ext uri="{BB962C8B-B14F-4D97-AF65-F5344CB8AC3E}">
        <p14:creationId xmlns:p14="http://schemas.microsoft.com/office/powerpoint/2010/main" val="1773884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4"/>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70" y="1535114"/>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a:defRPr/>
            </a:lvl1pPr>
          </a:lstStyle>
          <a:p>
            <a:endParaRPr lang="en-US"/>
          </a:p>
        </p:txBody>
      </p:sp>
      <p:sp>
        <p:nvSpPr>
          <p:cNvPr id="8" name="Espace réservé du pied de page 7"/>
          <p:cNvSpPr>
            <a:spLocks noGrp="1"/>
          </p:cNvSpPr>
          <p:nvPr>
            <p:ph type="ftr" sz="quarter" idx="11"/>
          </p:nvPr>
        </p:nvSpPr>
        <p:spPr/>
        <p:txBody>
          <a:bodyPr/>
          <a:lstStyle>
            <a:lvl1pPr>
              <a:defRPr/>
            </a:lvl1pPr>
          </a:lstStyle>
          <a:p>
            <a:endParaRPr lang="en-US"/>
          </a:p>
        </p:txBody>
      </p:sp>
      <p:sp>
        <p:nvSpPr>
          <p:cNvPr id="9" name="Espace réservé du numéro de diapositive 8"/>
          <p:cNvSpPr>
            <a:spLocks noGrp="1"/>
          </p:cNvSpPr>
          <p:nvPr>
            <p:ph type="sldNum" sz="quarter" idx="12"/>
          </p:nvPr>
        </p:nvSpPr>
        <p:spPr/>
        <p:txBody>
          <a:bodyPr/>
          <a:lstStyle>
            <a:lvl1pPr>
              <a:defRPr/>
            </a:lvl1pPr>
          </a:lstStyle>
          <a:p>
            <a:fld id="{7CB51DD1-AF29-471A-85F8-476687476B72}" type="slidenum">
              <a:rPr lang="en-US"/>
              <a:pPr/>
              <a:t>‹N°›</a:t>
            </a:fld>
            <a:endParaRPr lang="en-US"/>
          </a:p>
        </p:txBody>
      </p:sp>
    </p:spTree>
    <p:extLst>
      <p:ext uri="{BB962C8B-B14F-4D97-AF65-F5344CB8AC3E}">
        <p14:creationId xmlns:p14="http://schemas.microsoft.com/office/powerpoint/2010/main" val="1018723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506717-54D9-4C26-8EED-F72B910EAF0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6475284-4CC9-4F26-93F0-7B9628A3D4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EA023F10-9BC6-45F1-B597-E1133F48C6D8}"/>
              </a:ext>
            </a:extLst>
          </p:cNvPr>
          <p:cNvSpPr>
            <a:spLocks noGrp="1"/>
          </p:cNvSpPr>
          <p:nvPr>
            <p:ph type="dt" sz="half" idx="10"/>
          </p:nvPr>
        </p:nvSpPr>
        <p:spPr/>
        <p:txBody>
          <a:bodyPr/>
          <a:lstStyle/>
          <a:p>
            <a:fld id="{C4EDAA23-D6A5-4D85-8089-C9E029B036F2}" type="datetimeFigureOut">
              <a:rPr lang="fr-FR" smtClean="0"/>
              <a:t>27/03/2019</a:t>
            </a:fld>
            <a:endParaRPr lang="fr-FR"/>
          </a:p>
        </p:txBody>
      </p:sp>
      <p:sp>
        <p:nvSpPr>
          <p:cNvPr id="5" name="Espace réservé du pied de page 4">
            <a:extLst>
              <a:ext uri="{FF2B5EF4-FFF2-40B4-BE49-F238E27FC236}">
                <a16:creationId xmlns:a16="http://schemas.microsoft.com/office/drawing/2014/main" id="{EA07CEFE-A080-41DA-925A-FB590BC2B87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EE26C09-D9E4-4D9A-81E3-B2366D4B93B0}"/>
              </a:ext>
            </a:extLst>
          </p:cNvPr>
          <p:cNvSpPr>
            <a:spLocks noGrp="1"/>
          </p:cNvSpPr>
          <p:nvPr>
            <p:ph type="sldNum" sz="quarter" idx="12"/>
          </p:nvPr>
        </p:nvSpPr>
        <p:spPr/>
        <p:txBody>
          <a:bodyPr/>
          <a:lstStyle/>
          <a:p>
            <a:fld id="{601917B7-BFD4-49C5-A99A-17274E69EA2B}" type="slidenum">
              <a:rPr lang="fr-FR" smtClean="0"/>
              <a:t>‹N°›</a:t>
            </a:fld>
            <a:endParaRPr lang="fr-FR"/>
          </a:p>
        </p:txBody>
      </p:sp>
    </p:spTree>
    <p:extLst>
      <p:ext uri="{BB962C8B-B14F-4D97-AF65-F5344CB8AC3E}">
        <p14:creationId xmlns:p14="http://schemas.microsoft.com/office/powerpoint/2010/main" val="994227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lvl1pPr>
              <a:defRPr/>
            </a:lvl1pPr>
          </a:lstStyle>
          <a:p>
            <a:endParaRPr lang="en-US"/>
          </a:p>
        </p:txBody>
      </p:sp>
      <p:sp>
        <p:nvSpPr>
          <p:cNvPr id="4" name="Espace réservé du pied de page 3"/>
          <p:cNvSpPr>
            <a:spLocks noGrp="1"/>
          </p:cNvSpPr>
          <p:nvPr>
            <p:ph type="ftr" sz="quarter" idx="11"/>
          </p:nvPr>
        </p:nvSpPr>
        <p:spPr/>
        <p:txBody>
          <a:bodyPr/>
          <a:lstStyle>
            <a:lvl1pPr>
              <a:defRPr/>
            </a:lvl1pPr>
          </a:lstStyle>
          <a:p>
            <a:endParaRPr lang="en-US"/>
          </a:p>
        </p:txBody>
      </p:sp>
      <p:sp>
        <p:nvSpPr>
          <p:cNvPr id="5" name="Espace réservé du numéro de diapositive 4"/>
          <p:cNvSpPr>
            <a:spLocks noGrp="1"/>
          </p:cNvSpPr>
          <p:nvPr>
            <p:ph type="sldNum" sz="quarter" idx="12"/>
          </p:nvPr>
        </p:nvSpPr>
        <p:spPr/>
        <p:txBody>
          <a:bodyPr/>
          <a:lstStyle>
            <a:lvl1pPr>
              <a:defRPr/>
            </a:lvl1pPr>
          </a:lstStyle>
          <a:p>
            <a:fld id="{FA7EB86D-66EB-429F-97E3-ACE0AEAA2210}" type="slidenum">
              <a:rPr lang="en-US"/>
              <a:pPr/>
              <a:t>‹N°›</a:t>
            </a:fld>
            <a:endParaRPr lang="en-US"/>
          </a:p>
        </p:txBody>
      </p:sp>
    </p:spTree>
    <p:extLst>
      <p:ext uri="{BB962C8B-B14F-4D97-AF65-F5344CB8AC3E}">
        <p14:creationId xmlns:p14="http://schemas.microsoft.com/office/powerpoint/2010/main" val="3194950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en-US"/>
          </a:p>
        </p:txBody>
      </p:sp>
      <p:sp>
        <p:nvSpPr>
          <p:cNvPr id="3" name="Espace réservé du pied de page 2"/>
          <p:cNvSpPr>
            <a:spLocks noGrp="1"/>
          </p:cNvSpPr>
          <p:nvPr>
            <p:ph type="ftr" sz="quarter" idx="11"/>
          </p:nvPr>
        </p:nvSpPr>
        <p:spPr/>
        <p:txBody>
          <a:bodyPr/>
          <a:lstStyle>
            <a:lvl1pPr>
              <a:defRPr/>
            </a:lvl1pPr>
          </a:lstStyle>
          <a:p>
            <a:endParaRPr lang="en-US"/>
          </a:p>
        </p:txBody>
      </p:sp>
      <p:sp>
        <p:nvSpPr>
          <p:cNvPr id="4" name="Espace réservé du numéro de diapositive 3"/>
          <p:cNvSpPr>
            <a:spLocks noGrp="1"/>
          </p:cNvSpPr>
          <p:nvPr>
            <p:ph type="sldNum" sz="quarter" idx="12"/>
          </p:nvPr>
        </p:nvSpPr>
        <p:spPr/>
        <p:txBody>
          <a:bodyPr/>
          <a:lstStyle>
            <a:lvl1pPr>
              <a:defRPr/>
            </a:lvl1pPr>
          </a:lstStyle>
          <a:p>
            <a:fld id="{3FCC80F9-6E7C-4249-82B4-09B8438E6B27}" type="slidenum">
              <a:rPr lang="en-US"/>
              <a:pPr/>
              <a:t>‹N°›</a:t>
            </a:fld>
            <a:endParaRPr lang="en-US"/>
          </a:p>
        </p:txBody>
      </p:sp>
    </p:spTree>
    <p:extLst>
      <p:ext uri="{BB962C8B-B14F-4D97-AF65-F5344CB8AC3E}">
        <p14:creationId xmlns:p14="http://schemas.microsoft.com/office/powerpoint/2010/main" val="2825945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1"/>
          </a:xfrm>
        </p:spPr>
        <p:txBody>
          <a:bodyPr anchor="b"/>
          <a:lstStyle>
            <a:lvl1pPr algn="l">
              <a:defRPr sz="1500" b="1"/>
            </a:lvl1pPr>
          </a:lstStyle>
          <a:p>
            <a:r>
              <a:rPr lang="fr-FR"/>
              <a:t>Cliquez pour modifier le style du titre</a:t>
            </a:r>
          </a:p>
        </p:txBody>
      </p:sp>
      <p:sp>
        <p:nvSpPr>
          <p:cNvPr id="3" name="Espace réservé du contenu 2"/>
          <p:cNvSpPr>
            <a:spLocks noGrp="1"/>
          </p:cNvSpPr>
          <p:nvPr>
            <p:ph idx="1"/>
          </p:nvPr>
        </p:nvSpPr>
        <p:spPr>
          <a:xfrm>
            <a:off x="4766733" y="273054"/>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endParaRPr lang="en-US"/>
          </a:p>
        </p:txBody>
      </p:sp>
      <p:sp>
        <p:nvSpPr>
          <p:cNvPr id="7" name="Espace réservé du numéro de diapositive 6"/>
          <p:cNvSpPr>
            <a:spLocks noGrp="1"/>
          </p:cNvSpPr>
          <p:nvPr>
            <p:ph type="sldNum" sz="quarter" idx="12"/>
          </p:nvPr>
        </p:nvSpPr>
        <p:spPr/>
        <p:txBody>
          <a:bodyPr/>
          <a:lstStyle>
            <a:lvl1pPr>
              <a:defRPr/>
            </a:lvl1pPr>
          </a:lstStyle>
          <a:p>
            <a:fld id="{B4FEAF03-1D7B-49F9-BD5E-9571B380D01E}" type="slidenum">
              <a:rPr lang="en-US"/>
              <a:pPr/>
              <a:t>‹N°›</a:t>
            </a:fld>
            <a:endParaRPr lang="en-US"/>
          </a:p>
        </p:txBody>
      </p:sp>
    </p:spTree>
    <p:extLst>
      <p:ext uri="{BB962C8B-B14F-4D97-AF65-F5344CB8AC3E}">
        <p14:creationId xmlns:p14="http://schemas.microsoft.com/office/powerpoint/2010/main" val="37962842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1"/>
            <a:ext cx="7315200" cy="566739"/>
          </a:xfrm>
        </p:spPr>
        <p:txBody>
          <a:bodyPr anchor="b"/>
          <a:lstStyle>
            <a:lvl1pPr algn="l">
              <a:defRPr sz="15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p>
        </p:txBody>
      </p:sp>
      <p:sp>
        <p:nvSpPr>
          <p:cNvPr id="4" name="Espace réservé du texte 3"/>
          <p:cNvSpPr>
            <a:spLocks noGrp="1"/>
          </p:cNvSpPr>
          <p:nvPr>
            <p:ph type="body" sz="half" idx="2"/>
          </p:nvPr>
        </p:nvSpPr>
        <p:spPr>
          <a:xfrm>
            <a:off x="2389717" y="5367339"/>
            <a:ext cx="73152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endParaRPr lang="en-US"/>
          </a:p>
        </p:txBody>
      </p:sp>
      <p:sp>
        <p:nvSpPr>
          <p:cNvPr id="7" name="Espace réservé du numéro de diapositive 6"/>
          <p:cNvSpPr>
            <a:spLocks noGrp="1"/>
          </p:cNvSpPr>
          <p:nvPr>
            <p:ph type="sldNum" sz="quarter" idx="12"/>
          </p:nvPr>
        </p:nvSpPr>
        <p:spPr/>
        <p:txBody>
          <a:bodyPr/>
          <a:lstStyle>
            <a:lvl1pPr>
              <a:defRPr/>
            </a:lvl1pPr>
          </a:lstStyle>
          <a:p>
            <a:fld id="{45353365-8E11-45B4-9CCC-879937B57A64}" type="slidenum">
              <a:rPr lang="en-US"/>
              <a:pPr/>
              <a:t>‹N°›</a:t>
            </a:fld>
            <a:endParaRPr lang="en-US"/>
          </a:p>
        </p:txBody>
      </p:sp>
    </p:spTree>
    <p:extLst>
      <p:ext uri="{BB962C8B-B14F-4D97-AF65-F5344CB8AC3E}">
        <p14:creationId xmlns:p14="http://schemas.microsoft.com/office/powerpoint/2010/main" val="1584679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CE8A99AC-A9B0-47BD-9DB1-F5931B0D7734}" type="slidenum">
              <a:rPr lang="en-US"/>
              <a:pPr/>
              <a:t>‹N°›</a:t>
            </a:fld>
            <a:endParaRPr lang="en-US"/>
          </a:p>
        </p:txBody>
      </p:sp>
    </p:spTree>
    <p:extLst>
      <p:ext uri="{BB962C8B-B14F-4D97-AF65-F5344CB8AC3E}">
        <p14:creationId xmlns:p14="http://schemas.microsoft.com/office/powerpoint/2010/main" val="3072053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686800" y="609600"/>
            <a:ext cx="2590800" cy="54864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914400" y="609600"/>
            <a:ext cx="7569200" cy="5486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DC35293F-E53E-41A8-B54E-19B0C7F0B021}" type="slidenum">
              <a:rPr lang="en-US"/>
              <a:pPr/>
              <a:t>‹N°›</a:t>
            </a:fld>
            <a:endParaRPr lang="en-US"/>
          </a:p>
        </p:txBody>
      </p:sp>
    </p:spTree>
    <p:extLst>
      <p:ext uri="{BB962C8B-B14F-4D97-AF65-F5344CB8AC3E}">
        <p14:creationId xmlns:p14="http://schemas.microsoft.com/office/powerpoint/2010/main" val="844250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914400" y="609600"/>
            <a:ext cx="10363200" cy="5486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e la date 2"/>
          <p:cNvSpPr>
            <a:spLocks noGrp="1"/>
          </p:cNvSpPr>
          <p:nvPr>
            <p:ph type="dt" sz="half" idx="10"/>
          </p:nvPr>
        </p:nvSpPr>
        <p:spPr>
          <a:xfrm>
            <a:off x="914400" y="6248400"/>
            <a:ext cx="2540000" cy="457200"/>
          </a:xfrm>
        </p:spPr>
        <p:txBody>
          <a:bodyPr/>
          <a:lstStyle>
            <a:lvl1pPr>
              <a:defRPr/>
            </a:lvl1pPr>
          </a:lstStyle>
          <a:p>
            <a:endParaRPr lang="en-US"/>
          </a:p>
        </p:txBody>
      </p:sp>
      <p:sp>
        <p:nvSpPr>
          <p:cNvPr id="4" name="Espace réservé du pied de page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Espace réservé du numéro de diapositive 4"/>
          <p:cNvSpPr>
            <a:spLocks noGrp="1"/>
          </p:cNvSpPr>
          <p:nvPr>
            <p:ph type="sldNum" sz="quarter" idx="12"/>
          </p:nvPr>
        </p:nvSpPr>
        <p:spPr>
          <a:xfrm>
            <a:off x="8737600" y="6248400"/>
            <a:ext cx="2540000" cy="457200"/>
          </a:xfrm>
        </p:spPr>
        <p:txBody>
          <a:bodyPr/>
          <a:lstStyle>
            <a:lvl1pPr>
              <a:defRPr/>
            </a:lvl1pPr>
          </a:lstStyle>
          <a:p>
            <a:fld id="{7E275DA0-93FD-46E1-A49D-591BC4F2B04E}" type="slidenum">
              <a:rPr lang="en-US"/>
              <a:pPr/>
              <a:t>‹N°›</a:t>
            </a:fld>
            <a:endParaRPr lang="en-US"/>
          </a:p>
        </p:txBody>
      </p:sp>
    </p:spTree>
    <p:extLst>
      <p:ext uri="{BB962C8B-B14F-4D97-AF65-F5344CB8AC3E}">
        <p14:creationId xmlns:p14="http://schemas.microsoft.com/office/powerpoint/2010/main" val="2511837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914400" y="609600"/>
            <a:ext cx="10363200" cy="1143000"/>
          </a:xfrm>
        </p:spPr>
        <p:txBody>
          <a:bodyPr/>
          <a:lstStyle/>
          <a:p>
            <a:r>
              <a:rPr lang="fr-FR"/>
              <a:t>Cliquez pour modifier le style du titre</a:t>
            </a:r>
          </a:p>
        </p:txBody>
      </p:sp>
      <p:sp>
        <p:nvSpPr>
          <p:cNvPr id="3" name="Espace réservé du contenu 2"/>
          <p:cNvSpPr>
            <a:spLocks noGrp="1"/>
          </p:cNvSpPr>
          <p:nvPr>
            <p:ph sz="quarter" idx="1"/>
          </p:nvPr>
        </p:nvSpPr>
        <p:spPr>
          <a:xfrm>
            <a:off x="914400" y="1981200"/>
            <a:ext cx="508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6197600" y="1981200"/>
            <a:ext cx="508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914400" y="4114800"/>
            <a:ext cx="508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6197600" y="4114800"/>
            <a:ext cx="508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914400" y="6248400"/>
            <a:ext cx="2540000" cy="457200"/>
          </a:xfrm>
        </p:spPr>
        <p:txBody>
          <a:bodyPr/>
          <a:lstStyle>
            <a:lvl1pPr>
              <a:defRPr/>
            </a:lvl1pPr>
          </a:lstStyle>
          <a:p>
            <a:endParaRPr lang="en-US"/>
          </a:p>
        </p:txBody>
      </p:sp>
      <p:sp>
        <p:nvSpPr>
          <p:cNvPr id="8" name="Espace réservé du pied de page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Espace réservé du numéro de diapositive 8"/>
          <p:cNvSpPr>
            <a:spLocks noGrp="1"/>
          </p:cNvSpPr>
          <p:nvPr>
            <p:ph type="sldNum" sz="quarter" idx="12"/>
          </p:nvPr>
        </p:nvSpPr>
        <p:spPr>
          <a:xfrm>
            <a:off x="8737600" y="6248400"/>
            <a:ext cx="2540000" cy="457200"/>
          </a:xfrm>
        </p:spPr>
        <p:txBody>
          <a:bodyPr/>
          <a:lstStyle>
            <a:lvl1pPr>
              <a:defRPr/>
            </a:lvl1pPr>
          </a:lstStyle>
          <a:p>
            <a:fld id="{31DBEE3A-8A77-4E5B-AD6B-C7DE5780FA45}" type="slidenum">
              <a:rPr lang="en-US"/>
              <a:pPr/>
              <a:t>‹N°›</a:t>
            </a:fld>
            <a:endParaRPr lang="en-US"/>
          </a:p>
        </p:txBody>
      </p:sp>
    </p:spTree>
    <p:extLst>
      <p:ext uri="{BB962C8B-B14F-4D97-AF65-F5344CB8AC3E}">
        <p14:creationId xmlns:p14="http://schemas.microsoft.com/office/powerpoint/2010/main" val="911876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8BF324-EE5A-4CE8-8E38-F55DF7B4EFB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D25467B-A76B-4CE4-B4EC-AA6045213068}"/>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D38AB7A-8CD4-4283-95F0-D67A90EAFF2D}"/>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07B6066-9584-4732-8BA1-9009DC55C8A4}"/>
              </a:ext>
            </a:extLst>
          </p:cNvPr>
          <p:cNvSpPr>
            <a:spLocks noGrp="1"/>
          </p:cNvSpPr>
          <p:nvPr>
            <p:ph type="dt" sz="half" idx="10"/>
          </p:nvPr>
        </p:nvSpPr>
        <p:spPr/>
        <p:txBody>
          <a:bodyPr/>
          <a:lstStyle/>
          <a:p>
            <a:fld id="{C4EDAA23-D6A5-4D85-8089-C9E029B036F2}" type="datetimeFigureOut">
              <a:rPr lang="fr-FR" smtClean="0"/>
              <a:t>27/03/2019</a:t>
            </a:fld>
            <a:endParaRPr lang="fr-FR"/>
          </a:p>
        </p:txBody>
      </p:sp>
      <p:sp>
        <p:nvSpPr>
          <p:cNvPr id="6" name="Espace réservé du pied de page 5">
            <a:extLst>
              <a:ext uri="{FF2B5EF4-FFF2-40B4-BE49-F238E27FC236}">
                <a16:creationId xmlns:a16="http://schemas.microsoft.com/office/drawing/2014/main" id="{EECF10F2-6420-48F2-95D7-60E940032E1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9C9AEF7-AC2C-43F1-AE00-76F184467562}"/>
              </a:ext>
            </a:extLst>
          </p:cNvPr>
          <p:cNvSpPr>
            <a:spLocks noGrp="1"/>
          </p:cNvSpPr>
          <p:nvPr>
            <p:ph type="sldNum" sz="quarter" idx="12"/>
          </p:nvPr>
        </p:nvSpPr>
        <p:spPr/>
        <p:txBody>
          <a:bodyPr/>
          <a:lstStyle/>
          <a:p>
            <a:fld id="{601917B7-BFD4-49C5-A99A-17274E69EA2B}" type="slidenum">
              <a:rPr lang="fr-FR" smtClean="0"/>
              <a:t>‹N°›</a:t>
            </a:fld>
            <a:endParaRPr lang="fr-FR"/>
          </a:p>
        </p:txBody>
      </p:sp>
    </p:spTree>
    <p:extLst>
      <p:ext uri="{BB962C8B-B14F-4D97-AF65-F5344CB8AC3E}">
        <p14:creationId xmlns:p14="http://schemas.microsoft.com/office/powerpoint/2010/main" val="547475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7C9238-0154-41F5-88EC-6BD3AA3D0E1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B9222FF-4F64-4830-8222-AE95957434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CEEDDE73-7D6E-4968-9EBD-06BD316FD95A}"/>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3E3A80F-6F89-442C-BDB5-B39655FDC1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13FA1B08-C689-4A4F-A0F7-61735D41756D}"/>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A5C39CE-2F93-4A6F-B167-FE8BEACAD36F}"/>
              </a:ext>
            </a:extLst>
          </p:cNvPr>
          <p:cNvSpPr>
            <a:spLocks noGrp="1"/>
          </p:cNvSpPr>
          <p:nvPr>
            <p:ph type="dt" sz="half" idx="10"/>
          </p:nvPr>
        </p:nvSpPr>
        <p:spPr/>
        <p:txBody>
          <a:bodyPr/>
          <a:lstStyle/>
          <a:p>
            <a:fld id="{C4EDAA23-D6A5-4D85-8089-C9E029B036F2}" type="datetimeFigureOut">
              <a:rPr lang="fr-FR" smtClean="0"/>
              <a:t>27/03/2019</a:t>
            </a:fld>
            <a:endParaRPr lang="fr-FR"/>
          </a:p>
        </p:txBody>
      </p:sp>
      <p:sp>
        <p:nvSpPr>
          <p:cNvPr id="8" name="Espace réservé du pied de page 7">
            <a:extLst>
              <a:ext uri="{FF2B5EF4-FFF2-40B4-BE49-F238E27FC236}">
                <a16:creationId xmlns:a16="http://schemas.microsoft.com/office/drawing/2014/main" id="{7FC2DD45-7A1C-4226-A234-878EFEC7EC1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CFC9B29-5130-4CA2-8F51-DC83327710DF}"/>
              </a:ext>
            </a:extLst>
          </p:cNvPr>
          <p:cNvSpPr>
            <a:spLocks noGrp="1"/>
          </p:cNvSpPr>
          <p:nvPr>
            <p:ph type="sldNum" sz="quarter" idx="12"/>
          </p:nvPr>
        </p:nvSpPr>
        <p:spPr/>
        <p:txBody>
          <a:bodyPr/>
          <a:lstStyle/>
          <a:p>
            <a:fld id="{601917B7-BFD4-49C5-A99A-17274E69EA2B}" type="slidenum">
              <a:rPr lang="fr-FR" smtClean="0"/>
              <a:t>‹N°›</a:t>
            </a:fld>
            <a:endParaRPr lang="fr-FR"/>
          </a:p>
        </p:txBody>
      </p:sp>
    </p:spTree>
    <p:extLst>
      <p:ext uri="{BB962C8B-B14F-4D97-AF65-F5344CB8AC3E}">
        <p14:creationId xmlns:p14="http://schemas.microsoft.com/office/powerpoint/2010/main" val="4118390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D1C3D9-E5B6-40A6-A3F7-167F155C1C3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6889AF5-6927-4B2C-BCF9-C895EF7B5C27}"/>
              </a:ext>
            </a:extLst>
          </p:cNvPr>
          <p:cNvSpPr>
            <a:spLocks noGrp="1"/>
          </p:cNvSpPr>
          <p:nvPr>
            <p:ph type="dt" sz="half" idx="10"/>
          </p:nvPr>
        </p:nvSpPr>
        <p:spPr/>
        <p:txBody>
          <a:bodyPr/>
          <a:lstStyle/>
          <a:p>
            <a:fld id="{C4EDAA23-D6A5-4D85-8089-C9E029B036F2}" type="datetimeFigureOut">
              <a:rPr lang="fr-FR" smtClean="0"/>
              <a:t>27/03/2019</a:t>
            </a:fld>
            <a:endParaRPr lang="fr-FR"/>
          </a:p>
        </p:txBody>
      </p:sp>
      <p:sp>
        <p:nvSpPr>
          <p:cNvPr id="4" name="Espace réservé du pied de page 3">
            <a:extLst>
              <a:ext uri="{FF2B5EF4-FFF2-40B4-BE49-F238E27FC236}">
                <a16:creationId xmlns:a16="http://schemas.microsoft.com/office/drawing/2014/main" id="{8A9B503A-1684-47CA-AC0C-2196F7D4B76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0CF9AC1-F89B-48E5-B69A-95C6E38A997E}"/>
              </a:ext>
            </a:extLst>
          </p:cNvPr>
          <p:cNvSpPr>
            <a:spLocks noGrp="1"/>
          </p:cNvSpPr>
          <p:nvPr>
            <p:ph type="sldNum" sz="quarter" idx="12"/>
          </p:nvPr>
        </p:nvSpPr>
        <p:spPr/>
        <p:txBody>
          <a:bodyPr/>
          <a:lstStyle/>
          <a:p>
            <a:fld id="{601917B7-BFD4-49C5-A99A-17274E69EA2B}" type="slidenum">
              <a:rPr lang="fr-FR" smtClean="0"/>
              <a:t>‹N°›</a:t>
            </a:fld>
            <a:endParaRPr lang="fr-FR"/>
          </a:p>
        </p:txBody>
      </p:sp>
    </p:spTree>
    <p:extLst>
      <p:ext uri="{BB962C8B-B14F-4D97-AF65-F5344CB8AC3E}">
        <p14:creationId xmlns:p14="http://schemas.microsoft.com/office/powerpoint/2010/main" val="640426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A4F3A19-9ED4-4AB0-AFDD-0F56C6C2F16E}"/>
              </a:ext>
            </a:extLst>
          </p:cNvPr>
          <p:cNvSpPr>
            <a:spLocks noGrp="1"/>
          </p:cNvSpPr>
          <p:nvPr>
            <p:ph type="dt" sz="half" idx="10"/>
          </p:nvPr>
        </p:nvSpPr>
        <p:spPr/>
        <p:txBody>
          <a:bodyPr/>
          <a:lstStyle/>
          <a:p>
            <a:fld id="{C4EDAA23-D6A5-4D85-8089-C9E029B036F2}" type="datetimeFigureOut">
              <a:rPr lang="fr-FR" smtClean="0"/>
              <a:t>27/03/2019</a:t>
            </a:fld>
            <a:endParaRPr lang="fr-FR"/>
          </a:p>
        </p:txBody>
      </p:sp>
      <p:sp>
        <p:nvSpPr>
          <p:cNvPr id="3" name="Espace réservé du pied de page 2">
            <a:extLst>
              <a:ext uri="{FF2B5EF4-FFF2-40B4-BE49-F238E27FC236}">
                <a16:creationId xmlns:a16="http://schemas.microsoft.com/office/drawing/2014/main" id="{0A54D242-5312-4397-A627-BE5219C6E08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41DDC20-BF37-4471-8053-DEFC9FF1E1F6}"/>
              </a:ext>
            </a:extLst>
          </p:cNvPr>
          <p:cNvSpPr>
            <a:spLocks noGrp="1"/>
          </p:cNvSpPr>
          <p:nvPr>
            <p:ph type="sldNum" sz="quarter" idx="12"/>
          </p:nvPr>
        </p:nvSpPr>
        <p:spPr/>
        <p:txBody>
          <a:bodyPr/>
          <a:lstStyle/>
          <a:p>
            <a:fld id="{601917B7-BFD4-49C5-A99A-17274E69EA2B}" type="slidenum">
              <a:rPr lang="fr-FR" smtClean="0"/>
              <a:t>‹N°›</a:t>
            </a:fld>
            <a:endParaRPr lang="fr-FR"/>
          </a:p>
        </p:txBody>
      </p:sp>
    </p:spTree>
    <p:extLst>
      <p:ext uri="{BB962C8B-B14F-4D97-AF65-F5344CB8AC3E}">
        <p14:creationId xmlns:p14="http://schemas.microsoft.com/office/powerpoint/2010/main" val="3679504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AD3565-25CB-433B-BC6C-776DD69E4C7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22A3EFA-AE70-4112-A973-56C6B1B1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7E501C2-E532-4272-A866-C7BA52832E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E5745365-2D3C-4954-960F-01225682A2FA}"/>
              </a:ext>
            </a:extLst>
          </p:cNvPr>
          <p:cNvSpPr>
            <a:spLocks noGrp="1"/>
          </p:cNvSpPr>
          <p:nvPr>
            <p:ph type="dt" sz="half" idx="10"/>
          </p:nvPr>
        </p:nvSpPr>
        <p:spPr/>
        <p:txBody>
          <a:bodyPr/>
          <a:lstStyle/>
          <a:p>
            <a:fld id="{C4EDAA23-D6A5-4D85-8089-C9E029B036F2}" type="datetimeFigureOut">
              <a:rPr lang="fr-FR" smtClean="0"/>
              <a:t>27/03/2019</a:t>
            </a:fld>
            <a:endParaRPr lang="fr-FR"/>
          </a:p>
        </p:txBody>
      </p:sp>
      <p:sp>
        <p:nvSpPr>
          <p:cNvPr id="6" name="Espace réservé du pied de page 5">
            <a:extLst>
              <a:ext uri="{FF2B5EF4-FFF2-40B4-BE49-F238E27FC236}">
                <a16:creationId xmlns:a16="http://schemas.microsoft.com/office/drawing/2014/main" id="{0A1A9A79-68AD-4E0B-9418-64D0317F60D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0CE32E4-8A13-4977-8006-AE269EEE1AD3}"/>
              </a:ext>
            </a:extLst>
          </p:cNvPr>
          <p:cNvSpPr>
            <a:spLocks noGrp="1"/>
          </p:cNvSpPr>
          <p:nvPr>
            <p:ph type="sldNum" sz="quarter" idx="12"/>
          </p:nvPr>
        </p:nvSpPr>
        <p:spPr/>
        <p:txBody>
          <a:bodyPr/>
          <a:lstStyle/>
          <a:p>
            <a:fld id="{601917B7-BFD4-49C5-A99A-17274E69EA2B}" type="slidenum">
              <a:rPr lang="fr-FR" smtClean="0"/>
              <a:t>‹N°›</a:t>
            </a:fld>
            <a:endParaRPr lang="fr-FR"/>
          </a:p>
        </p:txBody>
      </p:sp>
    </p:spTree>
    <p:extLst>
      <p:ext uri="{BB962C8B-B14F-4D97-AF65-F5344CB8AC3E}">
        <p14:creationId xmlns:p14="http://schemas.microsoft.com/office/powerpoint/2010/main" val="463535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C7CA1F-73CE-4054-8D05-F6AC0638C38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2956450-83C9-48E6-BE36-238BF07300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40A69DF-CB37-4883-8E01-EE170F8B9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DF2E28A5-872A-4776-9F6A-CBC7B1CF9E5A}"/>
              </a:ext>
            </a:extLst>
          </p:cNvPr>
          <p:cNvSpPr>
            <a:spLocks noGrp="1"/>
          </p:cNvSpPr>
          <p:nvPr>
            <p:ph type="dt" sz="half" idx="10"/>
          </p:nvPr>
        </p:nvSpPr>
        <p:spPr/>
        <p:txBody>
          <a:bodyPr/>
          <a:lstStyle/>
          <a:p>
            <a:fld id="{C4EDAA23-D6A5-4D85-8089-C9E029B036F2}" type="datetimeFigureOut">
              <a:rPr lang="fr-FR" smtClean="0"/>
              <a:t>27/03/2019</a:t>
            </a:fld>
            <a:endParaRPr lang="fr-FR"/>
          </a:p>
        </p:txBody>
      </p:sp>
      <p:sp>
        <p:nvSpPr>
          <p:cNvPr id="6" name="Espace réservé du pied de page 5">
            <a:extLst>
              <a:ext uri="{FF2B5EF4-FFF2-40B4-BE49-F238E27FC236}">
                <a16:creationId xmlns:a16="http://schemas.microsoft.com/office/drawing/2014/main" id="{6686ABFC-CDA1-453D-BF97-6E208B78226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B0C5497-D9C9-47F1-8603-B896B673FC8B}"/>
              </a:ext>
            </a:extLst>
          </p:cNvPr>
          <p:cNvSpPr>
            <a:spLocks noGrp="1"/>
          </p:cNvSpPr>
          <p:nvPr>
            <p:ph type="sldNum" sz="quarter" idx="12"/>
          </p:nvPr>
        </p:nvSpPr>
        <p:spPr/>
        <p:txBody>
          <a:bodyPr/>
          <a:lstStyle/>
          <a:p>
            <a:fld id="{601917B7-BFD4-49C5-A99A-17274E69EA2B}" type="slidenum">
              <a:rPr lang="fr-FR" smtClean="0"/>
              <a:t>‹N°›</a:t>
            </a:fld>
            <a:endParaRPr lang="fr-FR"/>
          </a:p>
        </p:txBody>
      </p:sp>
    </p:spTree>
    <p:extLst>
      <p:ext uri="{BB962C8B-B14F-4D97-AF65-F5344CB8AC3E}">
        <p14:creationId xmlns:p14="http://schemas.microsoft.com/office/powerpoint/2010/main" val="1823200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87E9501-0B34-48A4-98DB-5785720AB3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E1C4182-B79D-4A20-B52C-A4285B94DC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1DC7EE3-05CC-40A6-AA6D-E48D8B4B95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EDAA23-D6A5-4D85-8089-C9E029B036F2}" type="datetimeFigureOut">
              <a:rPr lang="fr-FR" smtClean="0"/>
              <a:t>27/03/2019</a:t>
            </a:fld>
            <a:endParaRPr lang="fr-FR"/>
          </a:p>
        </p:txBody>
      </p:sp>
      <p:sp>
        <p:nvSpPr>
          <p:cNvPr id="5" name="Espace réservé du pied de page 4">
            <a:extLst>
              <a:ext uri="{FF2B5EF4-FFF2-40B4-BE49-F238E27FC236}">
                <a16:creationId xmlns:a16="http://schemas.microsoft.com/office/drawing/2014/main" id="{A5B3E14C-CFFD-46A7-AB1F-7E13ED6B1B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D84EB65-DDE2-4D73-BF23-F4AB795728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917B7-BFD4-49C5-A99A-17274E69EA2B}" type="slidenum">
              <a:rPr lang="fr-FR" smtClean="0"/>
              <a:t>‹N°›</a:t>
            </a:fld>
            <a:endParaRPr lang="fr-FR"/>
          </a:p>
        </p:txBody>
      </p:sp>
    </p:spTree>
    <p:extLst>
      <p:ext uri="{BB962C8B-B14F-4D97-AF65-F5344CB8AC3E}">
        <p14:creationId xmlns:p14="http://schemas.microsoft.com/office/powerpoint/2010/main" val="480328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dirty="0"/>
              <a:t>Cliquez pour modifier le style du titre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cs typeface="+mn-cs"/>
              </a:defRPr>
            </a:lvl1pPr>
          </a:lstStyle>
          <a:p>
            <a:pPr>
              <a:defRPr/>
            </a:pPr>
            <a:endParaRPr lang="fr-FR" i="0">
              <a:latin typeface="Times New Roman" pitchFamily="18"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cs typeface="+mn-cs"/>
              </a:defRPr>
            </a:lvl1pPr>
          </a:lstStyle>
          <a:p>
            <a:pPr>
              <a:defRPr/>
            </a:pPr>
            <a:endParaRPr lang="fr-FR" i="0">
              <a:latin typeface="Times New Roman" pitchFamily="18"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cs typeface="+mn-cs"/>
              </a:defRPr>
            </a:lvl1pPr>
          </a:lstStyle>
          <a:p>
            <a:pPr>
              <a:defRPr/>
            </a:pPr>
            <a:fld id="{95F35C4C-EC9C-4B5F-A603-A1AA8F47BA3F}" type="slidenum">
              <a:rPr lang="fr-FR" i="0">
                <a:latin typeface="Times New Roman" pitchFamily="18" charset="0"/>
              </a:rPr>
              <a:pPr>
                <a:defRPr/>
              </a:pPr>
              <a:t>‹N°›</a:t>
            </a:fld>
            <a:endParaRPr lang="fr-FR" i="0">
              <a:latin typeface="Times New Roman" pitchFamily="18" charset="0"/>
            </a:endParaRPr>
          </a:p>
        </p:txBody>
      </p:sp>
    </p:spTree>
    <p:extLst>
      <p:ext uri="{BB962C8B-B14F-4D97-AF65-F5344CB8AC3E}">
        <p14:creationId xmlns:p14="http://schemas.microsoft.com/office/powerpoint/2010/main" val="275209765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Lst>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32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32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3200">
          <a:solidFill>
            <a:schemeClr val="tx2"/>
          </a:solidFill>
          <a:latin typeface="Times New Roman" pitchFamily="18" charset="0"/>
          <a:cs typeface="Times New Roman" pitchFamily="18" charset="0"/>
        </a:defRPr>
      </a:lvl5pPr>
      <a:lvl6pPr marL="457200" algn="ctr" rtl="0" fontAlgn="base">
        <a:spcBef>
          <a:spcPct val="0"/>
        </a:spcBef>
        <a:spcAft>
          <a:spcPct val="0"/>
        </a:spcAft>
        <a:defRPr sz="3200">
          <a:solidFill>
            <a:schemeClr val="tx2"/>
          </a:solidFill>
          <a:latin typeface="Times New Roman" pitchFamily="18" charset="0"/>
          <a:cs typeface="Times New Roman" pitchFamily="18" charset="0"/>
        </a:defRPr>
      </a:lvl6pPr>
      <a:lvl7pPr marL="914400" algn="ctr" rtl="0" fontAlgn="base">
        <a:spcBef>
          <a:spcPct val="0"/>
        </a:spcBef>
        <a:spcAft>
          <a:spcPct val="0"/>
        </a:spcAft>
        <a:defRPr sz="32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32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32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None/>
        <a:defRPr sz="1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800">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4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fld id="{E48300F8-5693-48B1-81C7-D97E4BE7D729}" type="slidenum">
              <a:rPr lang="en-US"/>
              <a:pPr/>
              <a:t>‹N°›</a:t>
            </a:fld>
            <a:endParaRPr lang="en-US"/>
          </a:p>
        </p:txBody>
      </p:sp>
    </p:spTree>
    <p:extLst>
      <p:ext uri="{BB962C8B-B14F-4D97-AF65-F5344CB8AC3E}">
        <p14:creationId xmlns:p14="http://schemas.microsoft.com/office/powerpoint/2010/main" val="2968455202"/>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Lst>
  <p:txStyles>
    <p:titleStyle>
      <a:lvl1pPr algn="ctr" rtl="0" eaLnBrk="1" fontAlgn="base" hangingPunct="1">
        <a:spcBef>
          <a:spcPct val="0"/>
        </a:spcBef>
        <a:spcAft>
          <a:spcPct val="0"/>
        </a:spcAft>
        <a:defRPr sz="24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Times New Roman" pitchFamily="18" charset="0"/>
        </a:defRPr>
      </a:lvl2pPr>
      <a:lvl3pPr algn="ctr" rtl="0" eaLnBrk="1" fontAlgn="base" hangingPunct="1">
        <a:spcBef>
          <a:spcPct val="0"/>
        </a:spcBef>
        <a:spcAft>
          <a:spcPct val="0"/>
        </a:spcAft>
        <a:defRPr sz="2400">
          <a:solidFill>
            <a:schemeClr val="tx2"/>
          </a:solidFill>
          <a:latin typeface="Times New Roman" pitchFamily="18" charset="0"/>
        </a:defRPr>
      </a:lvl3pPr>
      <a:lvl4pPr algn="ctr" rtl="0" eaLnBrk="1" fontAlgn="base" hangingPunct="1">
        <a:spcBef>
          <a:spcPct val="0"/>
        </a:spcBef>
        <a:spcAft>
          <a:spcPct val="0"/>
        </a:spcAft>
        <a:defRPr sz="2400">
          <a:solidFill>
            <a:schemeClr val="tx2"/>
          </a:solidFill>
          <a:latin typeface="Times New Roman" pitchFamily="18" charset="0"/>
        </a:defRPr>
      </a:lvl4pPr>
      <a:lvl5pPr algn="ctr" rtl="0" eaLnBrk="1" fontAlgn="base" hangingPunct="1">
        <a:spcBef>
          <a:spcPct val="0"/>
        </a:spcBef>
        <a:spcAft>
          <a:spcPct val="0"/>
        </a:spcAft>
        <a:defRPr sz="2400">
          <a:solidFill>
            <a:schemeClr val="tx2"/>
          </a:solidFill>
          <a:latin typeface="Times New Roman" pitchFamily="18" charset="0"/>
        </a:defRPr>
      </a:lvl5pPr>
      <a:lvl6pPr marL="342900" algn="ctr" rtl="0" eaLnBrk="1" fontAlgn="base" hangingPunct="1">
        <a:spcBef>
          <a:spcPct val="0"/>
        </a:spcBef>
        <a:spcAft>
          <a:spcPct val="0"/>
        </a:spcAft>
        <a:defRPr sz="2400">
          <a:solidFill>
            <a:schemeClr val="tx2"/>
          </a:solidFill>
          <a:latin typeface="Times New Roman" pitchFamily="18" charset="0"/>
        </a:defRPr>
      </a:lvl6pPr>
      <a:lvl7pPr marL="685800" algn="ctr" rtl="0" eaLnBrk="1" fontAlgn="base" hangingPunct="1">
        <a:spcBef>
          <a:spcPct val="0"/>
        </a:spcBef>
        <a:spcAft>
          <a:spcPct val="0"/>
        </a:spcAft>
        <a:defRPr sz="2400">
          <a:solidFill>
            <a:schemeClr val="tx2"/>
          </a:solidFill>
          <a:latin typeface="Times New Roman" pitchFamily="18" charset="0"/>
        </a:defRPr>
      </a:lvl7pPr>
      <a:lvl8pPr marL="1028700" algn="ctr" rtl="0" eaLnBrk="1" fontAlgn="base" hangingPunct="1">
        <a:spcBef>
          <a:spcPct val="0"/>
        </a:spcBef>
        <a:spcAft>
          <a:spcPct val="0"/>
        </a:spcAft>
        <a:defRPr sz="2400">
          <a:solidFill>
            <a:schemeClr val="tx2"/>
          </a:solidFill>
          <a:latin typeface="Times New Roman" pitchFamily="18" charset="0"/>
        </a:defRPr>
      </a:lvl8pPr>
      <a:lvl9pPr marL="1371600" algn="ctr" rtl="0" eaLnBrk="1" fontAlgn="base" hangingPunct="1">
        <a:spcBef>
          <a:spcPct val="0"/>
        </a:spcBef>
        <a:spcAft>
          <a:spcPct val="0"/>
        </a:spcAft>
        <a:defRPr sz="2400">
          <a:solidFill>
            <a:schemeClr val="tx2"/>
          </a:solidFill>
          <a:latin typeface="Times New Roman" pitchFamily="18" charset="0"/>
        </a:defRPr>
      </a:lvl9pPr>
    </p:titleStyle>
    <p:bodyStyle>
      <a:lvl1pPr marL="257175" indent="-257175" algn="l" rtl="0" eaLnBrk="1" fontAlgn="base" hangingPunct="1">
        <a:spcBef>
          <a:spcPct val="20000"/>
        </a:spcBef>
        <a:spcAft>
          <a:spcPct val="0"/>
        </a:spcAft>
        <a:buClr>
          <a:schemeClr val="accent2"/>
        </a:buClr>
        <a:buSzPct val="75000"/>
        <a:buFont typeface="Monotype Sorts" pitchFamily="2" charset="2"/>
        <a:buChar char="è"/>
        <a:defRPr sz="2400">
          <a:solidFill>
            <a:schemeClr val="tx1"/>
          </a:solidFill>
          <a:latin typeface="+mn-lt"/>
          <a:ea typeface="+mn-ea"/>
          <a:cs typeface="+mn-cs"/>
        </a:defRPr>
      </a:lvl1pPr>
      <a:lvl2pPr marL="557213" indent="-214313" algn="l" rtl="0" eaLnBrk="1" fontAlgn="base" hangingPunct="1">
        <a:spcBef>
          <a:spcPct val="20000"/>
        </a:spcBef>
        <a:spcAft>
          <a:spcPct val="0"/>
        </a:spcAft>
        <a:buClr>
          <a:schemeClr val="accent2"/>
        </a:buClr>
        <a:buSzPct val="60000"/>
        <a:buFont typeface="Monotype Sorts" pitchFamily="2" charset="2"/>
        <a:buChar char="l"/>
        <a:defRPr sz="2100">
          <a:solidFill>
            <a:schemeClr val="tx1"/>
          </a:solidFill>
          <a:latin typeface="+mn-lt"/>
        </a:defRPr>
      </a:lvl2pPr>
      <a:lvl3pPr marL="857250" indent="-171450" algn="l" rtl="0" eaLnBrk="1" fontAlgn="base" hangingPunct="1">
        <a:spcBef>
          <a:spcPct val="20000"/>
        </a:spcBef>
        <a:spcAft>
          <a:spcPct val="0"/>
        </a:spcAft>
        <a:buClr>
          <a:schemeClr val="accent2"/>
        </a:buClr>
        <a:buChar char="–"/>
        <a:defRPr sz="1800">
          <a:solidFill>
            <a:schemeClr val="tx1"/>
          </a:solidFill>
          <a:latin typeface="+mn-lt"/>
        </a:defRPr>
      </a:lvl3pPr>
      <a:lvl4pPr marL="1200150" indent="-171450" algn="l" rtl="0" eaLnBrk="1" fontAlgn="base" hangingPunct="1">
        <a:spcBef>
          <a:spcPct val="20000"/>
        </a:spcBef>
        <a:spcAft>
          <a:spcPct val="0"/>
        </a:spcAft>
        <a:buClr>
          <a:schemeClr val="accent2"/>
        </a:buClr>
        <a:buChar char="&gt;"/>
        <a:defRPr sz="1500">
          <a:solidFill>
            <a:schemeClr val="tx1"/>
          </a:solidFill>
          <a:latin typeface="+mn-lt"/>
        </a:defRPr>
      </a:lvl4pPr>
      <a:lvl5pPr marL="1543050" indent="-171450" algn="l" rtl="0" eaLnBrk="1" fontAlgn="base" hangingPunct="1">
        <a:spcBef>
          <a:spcPct val="20000"/>
        </a:spcBef>
        <a:spcAft>
          <a:spcPct val="0"/>
        </a:spcAft>
        <a:buClr>
          <a:schemeClr val="accent2"/>
        </a:buClr>
        <a:buChar char="»"/>
        <a:defRPr sz="1500">
          <a:solidFill>
            <a:schemeClr val="tx1"/>
          </a:solidFill>
          <a:latin typeface="+mn-lt"/>
        </a:defRPr>
      </a:lvl5pPr>
      <a:lvl6pPr marL="1885950" indent="-171450" algn="l" rtl="0" eaLnBrk="1" fontAlgn="base" hangingPunct="1">
        <a:spcBef>
          <a:spcPct val="20000"/>
        </a:spcBef>
        <a:spcAft>
          <a:spcPct val="0"/>
        </a:spcAft>
        <a:buClr>
          <a:schemeClr val="accent2"/>
        </a:buClr>
        <a:buChar char="»"/>
        <a:defRPr sz="1500">
          <a:solidFill>
            <a:schemeClr val="tx1"/>
          </a:solidFill>
          <a:latin typeface="+mn-lt"/>
        </a:defRPr>
      </a:lvl6pPr>
      <a:lvl7pPr marL="2228850" indent="-171450" algn="l" rtl="0" eaLnBrk="1" fontAlgn="base" hangingPunct="1">
        <a:spcBef>
          <a:spcPct val="20000"/>
        </a:spcBef>
        <a:spcAft>
          <a:spcPct val="0"/>
        </a:spcAft>
        <a:buClr>
          <a:schemeClr val="accent2"/>
        </a:buClr>
        <a:buChar char="»"/>
        <a:defRPr sz="1500">
          <a:solidFill>
            <a:schemeClr val="tx1"/>
          </a:solidFill>
          <a:latin typeface="+mn-lt"/>
        </a:defRPr>
      </a:lvl7pPr>
      <a:lvl8pPr marL="2571750" indent="-171450" algn="l" rtl="0" eaLnBrk="1" fontAlgn="base" hangingPunct="1">
        <a:spcBef>
          <a:spcPct val="20000"/>
        </a:spcBef>
        <a:spcAft>
          <a:spcPct val="0"/>
        </a:spcAft>
        <a:buClr>
          <a:schemeClr val="accent2"/>
        </a:buClr>
        <a:buChar char="»"/>
        <a:defRPr sz="1500">
          <a:solidFill>
            <a:schemeClr val="tx1"/>
          </a:solidFill>
          <a:latin typeface="+mn-lt"/>
        </a:defRPr>
      </a:lvl8pPr>
      <a:lvl9pPr marL="2914650" indent="-171450" algn="l" rtl="0" eaLnBrk="1" fontAlgn="base" hangingPunct="1">
        <a:spcBef>
          <a:spcPct val="20000"/>
        </a:spcBef>
        <a:spcAft>
          <a:spcPct val="0"/>
        </a:spcAft>
        <a:buClr>
          <a:schemeClr val="accent2"/>
        </a:buClr>
        <a:buChar char="»"/>
        <a:defRPr sz="1500">
          <a:solidFill>
            <a:schemeClr val="tx1"/>
          </a:solidFill>
          <a:latin typeface="+mn-lt"/>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57.png"/><Relationship Id="rId15" Type="http://schemas.openxmlformats.org/officeDocument/2006/relationships/image" Target="../media/image29.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0.jpeg"/><Relationship Id="rId3" Type="http://schemas.openxmlformats.org/officeDocument/2006/relationships/image" Target="../media/image66.png"/><Relationship Id="rId21" Type="http://schemas.openxmlformats.org/officeDocument/2006/relationships/image" Target="../media/image83.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79.png"/><Relationship Id="rId2" Type="http://schemas.openxmlformats.org/officeDocument/2006/relationships/notesSlide" Target="../notesSlides/notesSlide6.xml"/><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slideLayout" Target="../slideLayouts/slideLayout1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7.png"/><Relationship Id="rId10" Type="http://schemas.openxmlformats.org/officeDocument/2006/relationships/image" Target="../media/image73.png"/><Relationship Id="rId19" Type="http://schemas.openxmlformats.org/officeDocument/2006/relationships/image" Target="../media/image81.png"/><Relationship Id="rId4" Type="http://schemas.openxmlformats.org/officeDocument/2006/relationships/image" Target="../media/image67.png"/><Relationship Id="rId9" Type="http://schemas.openxmlformats.org/officeDocument/2006/relationships/image" Target="../media/image72.pn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86.png"/><Relationship Id="rId3" Type="http://schemas.microsoft.com/office/2007/relationships/media" Target="../media/media2.mov"/><Relationship Id="rId7" Type="http://schemas.openxmlformats.org/officeDocument/2006/relationships/image" Target="../media/image85.png"/><Relationship Id="rId2" Type="http://schemas.openxmlformats.org/officeDocument/2006/relationships/video" Target="NULL" TargetMode="External"/><Relationship Id="rId1" Type="http://schemas.openxmlformats.org/officeDocument/2006/relationships/themeOverride" Target="../theme/themeOverride1.xml"/><Relationship Id="rId6" Type="http://schemas.openxmlformats.org/officeDocument/2006/relationships/image" Target="../media/image84.png"/><Relationship Id="rId5" Type="http://schemas.openxmlformats.org/officeDocument/2006/relationships/notesSlide" Target="../notesSlides/notesSlide7.xml"/><Relationship Id="rId4"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18.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1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03.jpe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microsoft.com/office/2007/relationships/hdphoto" Target="../media/hdphoto2.wdp"/><Relationship Id="rId9" Type="http://schemas.openxmlformats.org/officeDocument/2006/relationships/image" Target="../media/image106.png"/></Relationships>
</file>

<file path=ppt/slides/_rels/slide1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8.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17.png"/><Relationship Id="rId5" Type="http://schemas.openxmlformats.org/officeDocument/2006/relationships/image" Target="../media/image112.png"/><Relationship Id="rId10" Type="http://schemas.openxmlformats.org/officeDocument/2006/relationships/chart" Target="../charts/chart1.xml"/><Relationship Id="rId4" Type="http://schemas.openxmlformats.org/officeDocument/2006/relationships/image" Target="../media/image111.png"/><Relationship Id="rId9" Type="http://schemas.openxmlformats.org/officeDocument/2006/relationships/image" Target="../media/image116.png"/></Relationships>
</file>

<file path=ppt/slides/_rels/slide1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8.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jpeg"/></Relationships>
</file>

<file path=ppt/slides/_rels/slide1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90.png"/><Relationship Id="rId7" Type="http://schemas.openxmlformats.org/officeDocument/2006/relationships/image" Target="../media/image37.png"/><Relationship Id="rId12" Type="http://schemas.openxmlformats.org/officeDocument/2006/relationships/image" Target="../media/image116.png"/><Relationship Id="rId2" Type="http://schemas.openxmlformats.org/officeDocument/2006/relationships/image" Target="../media/image89.png"/><Relationship Id="rId1" Type="http://schemas.openxmlformats.org/officeDocument/2006/relationships/slideLayout" Target="../slideLayouts/slideLayout18.xml"/><Relationship Id="rId6" Type="http://schemas.openxmlformats.org/officeDocument/2006/relationships/image" Target="../media/image30.jpeg"/><Relationship Id="rId11" Type="http://schemas.openxmlformats.org/officeDocument/2006/relationships/image" Target="../media/image104.png"/><Relationship Id="rId5" Type="http://schemas.openxmlformats.org/officeDocument/2006/relationships/image" Target="../media/image29.jpeg"/><Relationship Id="rId10" Type="http://schemas.openxmlformats.org/officeDocument/2006/relationships/image" Target="../media/image102.png"/><Relationship Id="rId4" Type="http://schemas.openxmlformats.org/officeDocument/2006/relationships/image" Target="../media/image28.png"/><Relationship Id="rId9" Type="http://schemas.openxmlformats.org/officeDocument/2006/relationships/image" Target="../media/image49.jpeg"/></Relationships>
</file>

<file path=ppt/slides/_rels/slide21.xml.rels><?xml version="1.0" encoding="UTF-8" standalone="yes"?>
<Relationships xmlns="http://schemas.openxmlformats.org/package/2006/relationships"><Relationship Id="rId8" Type="http://schemas.openxmlformats.org/officeDocument/2006/relationships/image" Target="../media/image129.jpg"/><Relationship Id="rId3" Type="http://schemas.openxmlformats.org/officeDocument/2006/relationships/image" Target="../media/image124.jpeg"/><Relationship Id="rId7" Type="http://schemas.openxmlformats.org/officeDocument/2006/relationships/image" Target="../media/image128.jpeg"/><Relationship Id="rId12"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127.jpeg"/><Relationship Id="rId11" Type="http://schemas.openxmlformats.org/officeDocument/2006/relationships/image" Target="../media/image132.png"/><Relationship Id="rId5" Type="http://schemas.openxmlformats.org/officeDocument/2006/relationships/image" Target="../media/image126.jpeg"/><Relationship Id="rId10" Type="http://schemas.openxmlformats.org/officeDocument/2006/relationships/image" Target="../media/image131.jpeg"/><Relationship Id="rId4" Type="http://schemas.openxmlformats.org/officeDocument/2006/relationships/image" Target="../media/image125.png"/><Relationship Id="rId9" Type="http://schemas.openxmlformats.org/officeDocument/2006/relationships/image" Target="../media/image13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4.jpe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3.jp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jpeg"/><Relationship Id="rId11" Type="http://schemas.openxmlformats.org/officeDocument/2006/relationships/image" Target="../media/image22.emf"/><Relationship Id="rId5" Type="http://schemas.openxmlformats.org/officeDocument/2006/relationships/image" Target="../media/image5.png"/><Relationship Id="rId10" Type="http://schemas.openxmlformats.org/officeDocument/2006/relationships/image" Target="../media/image21.emf"/><Relationship Id="rId4" Type="http://schemas.openxmlformats.org/officeDocument/2006/relationships/image" Target="../media/image4.png"/><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tiff"/></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3.xml"/><Relationship Id="rId16" Type="http://schemas.openxmlformats.org/officeDocument/2006/relationships/image" Target="../media/image45.emf"/><Relationship Id="rId1" Type="http://schemas.openxmlformats.org/officeDocument/2006/relationships/slideLayout" Target="../slideLayouts/slideLayout18.xm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jpeg"/><Relationship Id="rId19" Type="http://schemas.openxmlformats.org/officeDocument/2006/relationships/image" Target="../media/image48.png"/><Relationship Id="rId4" Type="http://schemas.openxmlformats.org/officeDocument/2006/relationships/image" Target="../media/image33.jpg"/><Relationship Id="rId9" Type="http://schemas.openxmlformats.org/officeDocument/2006/relationships/image" Target="../media/image38.jpeg"/><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35.jpeg"/><Relationship Id="rId12" Type="http://schemas.openxmlformats.org/officeDocument/2006/relationships/image" Target="../media/image34.png"/><Relationship Id="rId2" Type="http://schemas.openxmlformats.org/officeDocument/2006/relationships/notesSlide" Target="../notesSlides/notesSlide4.xml"/><Relationship Id="rId16"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image" Target="../media/image33.jpg"/><Relationship Id="rId5" Type="http://schemas.openxmlformats.org/officeDocument/2006/relationships/image" Target="../media/image49.jpeg"/><Relationship Id="rId1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image" Target="../media/image38.jpeg"/><Relationship Id="rId9" Type="http://schemas.openxmlformats.org/officeDocument/2006/relationships/image" Target="../media/image50.png"/><Relationship Id="rId1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C1EB4F4-FD58-414B-9C26-6EA67C319353}"/>
              </a:ext>
            </a:extLst>
          </p:cNvPr>
          <p:cNvSpPr>
            <a:spLocks noGrp="1"/>
          </p:cNvSpPr>
          <p:nvPr>
            <p:ph type="ctrTitle" idx="4294967295"/>
          </p:nvPr>
        </p:nvSpPr>
        <p:spPr>
          <a:xfrm>
            <a:off x="964276" y="3188335"/>
            <a:ext cx="10363200" cy="1470025"/>
          </a:xfrm>
        </p:spPr>
        <p:txBody>
          <a:bodyPr/>
          <a:lstStyle/>
          <a:p>
            <a:pPr algn="ctr"/>
            <a:r>
              <a:rPr lang="fr-FR" dirty="0"/>
              <a:t>Du fœtus à l’enfant, de l’utérus à l’école</a:t>
            </a:r>
            <a:br>
              <a:rPr lang="fr-FR" dirty="0"/>
            </a:br>
            <a:r>
              <a:rPr lang="fr-FR" dirty="0"/>
              <a:t>Une si longue enfance</a:t>
            </a:r>
            <a:endParaRPr lang="en-US" dirty="0"/>
          </a:p>
        </p:txBody>
      </p:sp>
      <p:sp>
        <p:nvSpPr>
          <p:cNvPr id="5" name="Sous-titre 4">
            <a:extLst>
              <a:ext uri="{FF2B5EF4-FFF2-40B4-BE49-F238E27FC236}">
                <a16:creationId xmlns:a16="http://schemas.microsoft.com/office/drawing/2014/main" id="{D2808726-7468-48C1-8377-1F8125D2DEDA}"/>
              </a:ext>
            </a:extLst>
          </p:cNvPr>
          <p:cNvSpPr>
            <a:spLocks noGrp="1"/>
          </p:cNvSpPr>
          <p:nvPr>
            <p:ph type="subTitle" idx="4294967295"/>
          </p:nvPr>
        </p:nvSpPr>
        <p:spPr>
          <a:xfrm>
            <a:off x="1828800" y="4774739"/>
            <a:ext cx="8534400" cy="1752600"/>
          </a:xfrm>
        </p:spPr>
        <p:txBody>
          <a:bodyPr/>
          <a:lstStyle/>
          <a:p>
            <a:pPr marL="0" indent="0" algn="ctr">
              <a:buNone/>
            </a:pPr>
            <a:r>
              <a:rPr lang="fr-FR" dirty="0"/>
              <a:t>Ghislaine </a:t>
            </a:r>
            <a:r>
              <a:rPr lang="fr-FR" dirty="0" err="1"/>
              <a:t>Dehaene-Lambertz</a:t>
            </a:r>
            <a:endParaRPr lang="fr-FR" dirty="0"/>
          </a:p>
          <a:p>
            <a:pPr marL="0" indent="0" algn="ctr">
              <a:buNone/>
            </a:pPr>
            <a:r>
              <a:rPr lang="fr-FR" dirty="0"/>
              <a:t>CNRS-INSERM-CEA</a:t>
            </a:r>
          </a:p>
          <a:p>
            <a:pPr marL="0" indent="0" algn="ctr">
              <a:buNone/>
            </a:pPr>
            <a:r>
              <a:rPr lang="fr-FR" dirty="0"/>
              <a:t>Neurospin,  Paris-Saclay</a:t>
            </a:r>
            <a:endParaRPr lang="en-US" dirty="0"/>
          </a:p>
        </p:txBody>
      </p:sp>
      <p:pic>
        <p:nvPicPr>
          <p:cNvPr id="6" name="Image 5">
            <a:extLst>
              <a:ext uri="{FF2B5EF4-FFF2-40B4-BE49-F238E27FC236}">
                <a16:creationId xmlns:a16="http://schemas.microsoft.com/office/drawing/2014/main" id="{0EC1D858-8FAB-4CF7-9480-5BCEE49DD7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7103" y="66502"/>
            <a:ext cx="11611561" cy="2759477"/>
          </a:xfrm>
          <a:prstGeom prst="rect">
            <a:avLst/>
          </a:prstGeom>
        </p:spPr>
      </p:pic>
      <p:pic>
        <p:nvPicPr>
          <p:cNvPr id="8" name="Google Shape;122;p22">
            <a:extLst>
              <a:ext uri="{FF2B5EF4-FFF2-40B4-BE49-F238E27FC236}">
                <a16:creationId xmlns:a16="http://schemas.microsoft.com/office/drawing/2014/main" id="{38BBC7DD-855B-466E-B686-AB76D30D4DDA}"/>
              </a:ext>
            </a:extLst>
          </p:cNvPr>
          <p:cNvPicPr preferRelativeResize="0"/>
          <p:nvPr/>
        </p:nvPicPr>
        <p:blipFill>
          <a:blip r:embed="rId3">
            <a:alphaModFix/>
          </a:blip>
          <a:stretch>
            <a:fillRect/>
          </a:stretch>
        </p:blipFill>
        <p:spPr>
          <a:xfrm>
            <a:off x="9605497" y="5306245"/>
            <a:ext cx="2261048" cy="1279574"/>
          </a:xfrm>
          <a:prstGeom prst="rect">
            <a:avLst/>
          </a:prstGeom>
          <a:noFill/>
          <a:ln>
            <a:noFill/>
          </a:ln>
        </p:spPr>
      </p:pic>
    </p:spTree>
    <p:extLst>
      <p:ext uri="{BB962C8B-B14F-4D97-AF65-F5344CB8AC3E}">
        <p14:creationId xmlns:p14="http://schemas.microsoft.com/office/powerpoint/2010/main" val="223889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1"/>
          <p:cNvSpPr txBox="1">
            <a:spLocks noChangeArrowheads="1"/>
          </p:cNvSpPr>
          <p:nvPr/>
        </p:nvSpPr>
        <p:spPr bwMode="auto">
          <a:xfrm>
            <a:off x="3389212" y="40204"/>
            <a:ext cx="8199489" cy="646331"/>
          </a:xfrm>
          <a:prstGeom prst="rect">
            <a:avLst/>
          </a:prstGeom>
          <a:noFill/>
          <a:ln w="9525">
            <a:noFill/>
            <a:miter lim="800000"/>
            <a:headEnd/>
            <a:tailEnd/>
          </a:ln>
        </p:spPr>
        <p:txBody>
          <a:bodyPr wrap="none">
            <a:spAutoFit/>
          </a:bodyPr>
          <a:lstStyle/>
          <a:p>
            <a:r>
              <a:rPr lang="en-US" sz="3600" dirty="0">
                <a:solidFill>
                  <a:srgbClr val="C00000"/>
                </a:solidFill>
              </a:rPr>
              <a:t>Immature ne </a:t>
            </a:r>
            <a:r>
              <a:rPr lang="en-US" sz="3600" dirty="0" err="1">
                <a:solidFill>
                  <a:srgbClr val="C00000"/>
                </a:solidFill>
              </a:rPr>
              <a:t>veut</a:t>
            </a:r>
            <a:r>
              <a:rPr lang="en-US" sz="3600" dirty="0">
                <a:solidFill>
                  <a:srgbClr val="C00000"/>
                </a:solidFill>
              </a:rPr>
              <a:t> pas dire non </a:t>
            </a:r>
            <a:r>
              <a:rPr lang="en-US" sz="3600" dirty="0" err="1">
                <a:solidFill>
                  <a:srgbClr val="C00000"/>
                </a:solidFill>
              </a:rPr>
              <a:t>fonctionnel</a:t>
            </a:r>
            <a:endParaRPr lang="en-US" sz="3600" dirty="0">
              <a:solidFill>
                <a:srgbClr val="C00000"/>
              </a:solidFill>
            </a:endParaRPr>
          </a:p>
        </p:txBody>
      </p:sp>
      <p:grpSp>
        <p:nvGrpSpPr>
          <p:cNvPr id="19" name="Groupe 18"/>
          <p:cNvGrpSpPr/>
          <p:nvPr/>
        </p:nvGrpSpPr>
        <p:grpSpPr>
          <a:xfrm>
            <a:off x="4706385" y="2776977"/>
            <a:ext cx="7542235" cy="1687255"/>
            <a:chOff x="3182384" y="2776977"/>
            <a:chExt cx="7542235" cy="1687255"/>
          </a:xfrm>
        </p:grpSpPr>
        <p:sp>
          <p:nvSpPr>
            <p:cNvPr id="42" name="Line 53"/>
            <p:cNvSpPr>
              <a:spLocks noChangeShapeType="1"/>
            </p:cNvSpPr>
            <p:nvPr/>
          </p:nvSpPr>
          <p:spPr bwMode="auto">
            <a:xfrm>
              <a:off x="7359898" y="2937487"/>
              <a:ext cx="449262" cy="0"/>
            </a:xfrm>
            <a:prstGeom prst="line">
              <a:avLst/>
            </a:prstGeom>
            <a:noFill/>
            <a:ln w="28575">
              <a:solidFill>
                <a:schemeClr val="tx1"/>
              </a:solidFill>
              <a:round/>
              <a:headEnd/>
              <a:tailEnd/>
            </a:ln>
          </p:spPr>
          <p:txBody>
            <a:bodyPr/>
            <a:lstStyle/>
            <a:p>
              <a:endParaRPr lang="fr-FR"/>
            </a:p>
          </p:txBody>
        </p:sp>
        <p:sp>
          <p:nvSpPr>
            <p:cNvPr id="43" name="Line 54"/>
            <p:cNvSpPr>
              <a:spLocks noChangeShapeType="1"/>
            </p:cNvSpPr>
            <p:nvPr/>
          </p:nvSpPr>
          <p:spPr bwMode="auto">
            <a:xfrm>
              <a:off x="7359898" y="3141336"/>
              <a:ext cx="449262" cy="0"/>
            </a:xfrm>
            <a:prstGeom prst="line">
              <a:avLst/>
            </a:prstGeom>
            <a:noFill/>
            <a:ln w="28575">
              <a:solidFill>
                <a:schemeClr val="tx1"/>
              </a:solidFill>
              <a:prstDash val="sysDot"/>
              <a:round/>
              <a:headEnd/>
              <a:tailEnd/>
            </a:ln>
          </p:spPr>
          <p:txBody>
            <a:bodyPr/>
            <a:lstStyle/>
            <a:p>
              <a:endParaRPr lang="fr-FR"/>
            </a:p>
          </p:txBody>
        </p:sp>
        <p:sp>
          <p:nvSpPr>
            <p:cNvPr id="44" name="Text Box 55"/>
            <p:cNvSpPr txBox="1">
              <a:spLocks noChangeArrowheads="1"/>
            </p:cNvSpPr>
            <p:nvPr/>
          </p:nvSpPr>
          <p:spPr bwMode="auto">
            <a:xfrm>
              <a:off x="7763487" y="2776977"/>
              <a:ext cx="2961132" cy="276999"/>
            </a:xfrm>
            <a:prstGeom prst="rect">
              <a:avLst/>
            </a:prstGeom>
            <a:noFill/>
            <a:ln w="9525">
              <a:noFill/>
              <a:miter lim="800000"/>
              <a:headEnd/>
              <a:tailEnd/>
            </a:ln>
          </p:spPr>
          <p:txBody>
            <a:bodyPr wrap="none">
              <a:spAutoFit/>
            </a:bodyPr>
            <a:lstStyle/>
            <a:p>
              <a:r>
                <a:rPr lang="fr-FR" sz="1200" dirty="0">
                  <a:latin typeface="Calibri" panose="020F0502020204030204" pitchFamily="34" charset="0"/>
                  <a:ea typeface="ＭＳ Ｐゴシック" pitchFamily="1" charset="-128"/>
                </a:rPr>
                <a:t>1</a:t>
              </a:r>
              <a:r>
                <a:rPr lang="fr-FR" sz="1200" baseline="30000" dirty="0">
                  <a:latin typeface="Calibri" panose="020F0502020204030204" pitchFamily="34" charset="0"/>
                  <a:ea typeface="ＭＳ Ｐゴシック" pitchFamily="1" charset="-128"/>
                </a:rPr>
                <a:t>ère</a:t>
              </a:r>
              <a:r>
                <a:rPr lang="fr-FR" sz="1200" dirty="0">
                  <a:latin typeface="Calibri" panose="020F0502020204030204" pitchFamily="34" charset="0"/>
                  <a:ea typeface="ＭＳ Ｐゴシック" pitchFamily="1" charset="-128"/>
                </a:rPr>
                <a:t> présentation d’une courte phrase (2 sec)</a:t>
              </a:r>
            </a:p>
          </p:txBody>
        </p:sp>
        <p:sp>
          <p:nvSpPr>
            <p:cNvPr id="45" name="Text Box 56"/>
            <p:cNvSpPr txBox="1">
              <a:spLocks noChangeArrowheads="1"/>
            </p:cNvSpPr>
            <p:nvPr/>
          </p:nvSpPr>
          <p:spPr bwMode="auto">
            <a:xfrm>
              <a:off x="7769931" y="2960850"/>
              <a:ext cx="1667957" cy="276999"/>
            </a:xfrm>
            <a:prstGeom prst="rect">
              <a:avLst/>
            </a:prstGeom>
            <a:noFill/>
            <a:ln w="9525">
              <a:noFill/>
              <a:miter lim="800000"/>
              <a:headEnd/>
              <a:tailEnd/>
            </a:ln>
          </p:spPr>
          <p:txBody>
            <a:bodyPr wrap="none">
              <a:spAutoFit/>
            </a:bodyPr>
            <a:lstStyle/>
            <a:p>
              <a:r>
                <a:rPr lang="fr-FR" sz="1200" dirty="0">
                  <a:latin typeface="Calibri" panose="020F0502020204030204" pitchFamily="34" charset="0"/>
                  <a:ea typeface="ＭＳ Ｐゴシック" pitchFamily="1" charset="-128"/>
                </a:rPr>
                <a:t>Répétition 14s plus tard</a:t>
              </a:r>
            </a:p>
          </p:txBody>
        </p:sp>
        <p:grpSp>
          <p:nvGrpSpPr>
            <p:cNvPr id="46" name="Groupe 107"/>
            <p:cNvGrpSpPr>
              <a:grpSpLocks/>
            </p:cNvGrpSpPr>
            <p:nvPr/>
          </p:nvGrpSpPr>
          <p:grpSpPr bwMode="auto">
            <a:xfrm>
              <a:off x="5200469" y="2839309"/>
              <a:ext cx="2785700" cy="1624923"/>
              <a:chOff x="3519708" y="4005064"/>
              <a:chExt cx="3726547" cy="2327143"/>
            </a:xfrm>
          </p:grpSpPr>
          <p:sp>
            <p:nvSpPr>
              <p:cNvPr id="47" name="Rectangle 5"/>
              <p:cNvSpPr>
                <a:spLocks noChangeArrowheads="1"/>
              </p:cNvSpPr>
              <p:nvPr/>
            </p:nvSpPr>
            <p:spPr bwMode="auto">
              <a:xfrm>
                <a:off x="4434115" y="4138694"/>
                <a:ext cx="235722" cy="1666290"/>
              </a:xfrm>
              <a:prstGeom prst="rect">
                <a:avLst/>
              </a:prstGeom>
              <a:solidFill>
                <a:srgbClr val="6699FF"/>
              </a:solidFill>
              <a:ln w="6350">
                <a:solidFill>
                  <a:srgbClr val="D3EBED"/>
                </a:solidFill>
                <a:miter lim="800000"/>
                <a:headEnd/>
                <a:tailEnd/>
              </a:ln>
            </p:spPr>
            <p:txBody>
              <a:bodyPr wrap="none" anchor="ctr"/>
              <a:lstStyle/>
              <a:p>
                <a:endParaRPr lang="fr-FR"/>
              </a:p>
            </p:txBody>
          </p:sp>
          <p:sp>
            <p:nvSpPr>
              <p:cNvPr id="48" name="Line 10"/>
              <p:cNvSpPr>
                <a:spLocks noChangeShapeType="1"/>
              </p:cNvSpPr>
              <p:nvPr/>
            </p:nvSpPr>
            <p:spPr bwMode="auto">
              <a:xfrm>
                <a:off x="4121473" y="5845892"/>
                <a:ext cx="2250525" cy="0"/>
              </a:xfrm>
              <a:prstGeom prst="line">
                <a:avLst/>
              </a:prstGeom>
              <a:noFill/>
              <a:ln w="0">
                <a:solidFill>
                  <a:srgbClr val="000000"/>
                </a:solidFill>
                <a:round/>
                <a:headEnd/>
                <a:tailEnd/>
              </a:ln>
            </p:spPr>
            <p:txBody>
              <a:bodyPr/>
              <a:lstStyle/>
              <a:p>
                <a:endParaRPr lang="fr-FR"/>
              </a:p>
            </p:txBody>
          </p:sp>
          <p:sp>
            <p:nvSpPr>
              <p:cNvPr id="49" name="Line 11"/>
              <p:cNvSpPr>
                <a:spLocks noChangeShapeType="1"/>
              </p:cNvSpPr>
              <p:nvPr/>
            </p:nvSpPr>
            <p:spPr bwMode="auto">
              <a:xfrm flipV="1">
                <a:off x="4444040" y="5824075"/>
                <a:ext cx="0" cy="21817"/>
              </a:xfrm>
              <a:prstGeom prst="line">
                <a:avLst/>
              </a:prstGeom>
              <a:noFill/>
              <a:ln w="0">
                <a:solidFill>
                  <a:srgbClr val="000000"/>
                </a:solidFill>
                <a:round/>
                <a:headEnd/>
                <a:tailEnd/>
              </a:ln>
            </p:spPr>
            <p:txBody>
              <a:bodyPr/>
              <a:lstStyle/>
              <a:p>
                <a:endParaRPr lang="fr-FR"/>
              </a:p>
            </p:txBody>
          </p:sp>
          <p:sp>
            <p:nvSpPr>
              <p:cNvPr id="50" name="Line 12"/>
              <p:cNvSpPr>
                <a:spLocks noChangeShapeType="1"/>
              </p:cNvSpPr>
              <p:nvPr/>
            </p:nvSpPr>
            <p:spPr bwMode="auto">
              <a:xfrm flipV="1">
                <a:off x="4764126" y="5824075"/>
                <a:ext cx="2481" cy="21817"/>
              </a:xfrm>
              <a:prstGeom prst="line">
                <a:avLst/>
              </a:prstGeom>
              <a:noFill/>
              <a:ln w="0">
                <a:solidFill>
                  <a:srgbClr val="000000"/>
                </a:solidFill>
                <a:round/>
                <a:headEnd/>
                <a:tailEnd/>
              </a:ln>
            </p:spPr>
            <p:txBody>
              <a:bodyPr/>
              <a:lstStyle/>
              <a:p>
                <a:endParaRPr lang="fr-FR"/>
              </a:p>
            </p:txBody>
          </p:sp>
          <p:sp>
            <p:nvSpPr>
              <p:cNvPr id="51" name="Line 13"/>
              <p:cNvSpPr>
                <a:spLocks noChangeShapeType="1"/>
              </p:cNvSpPr>
              <p:nvPr/>
            </p:nvSpPr>
            <p:spPr bwMode="auto">
              <a:xfrm flipV="1">
                <a:off x="5086693" y="5824075"/>
                <a:ext cx="0" cy="21817"/>
              </a:xfrm>
              <a:prstGeom prst="line">
                <a:avLst/>
              </a:prstGeom>
              <a:noFill/>
              <a:ln w="0">
                <a:solidFill>
                  <a:srgbClr val="000000"/>
                </a:solidFill>
                <a:round/>
                <a:headEnd/>
                <a:tailEnd/>
              </a:ln>
            </p:spPr>
            <p:txBody>
              <a:bodyPr/>
              <a:lstStyle/>
              <a:p>
                <a:endParaRPr lang="fr-FR"/>
              </a:p>
            </p:txBody>
          </p:sp>
          <p:sp>
            <p:nvSpPr>
              <p:cNvPr id="52" name="Line 14"/>
              <p:cNvSpPr>
                <a:spLocks noChangeShapeType="1"/>
              </p:cNvSpPr>
              <p:nvPr/>
            </p:nvSpPr>
            <p:spPr bwMode="auto">
              <a:xfrm flipV="1">
                <a:off x="5406779" y="5824075"/>
                <a:ext cx="2481" cy="21817"/>
              </a:xfrm>
              <a:prstGeom prst="line">
                <a:avLst/>
              </a:prstGeom>
              <a:noFill/>
              <a:ln w="0">
                <a:solidFill>
                  <a:srgbClr val="000000"/>
                </a:solidFill>
                <a:round/>
                <a:headEnd/>
                <a:tailEnd/>
              </a:ln>
            </p:spPr>
            <p:txBody>
              <a:bodyPr/>
              <a:lstStyle/>
              <a:p>
                <a:endParaRPr lang="fr-FR"/>
              </a:p>
            </p:txBody>
          </p:sp>
          <p:sp>
            <p:nvSpPr>
              <p:cNvPr id="53" name="Line 15"/>
              <p:cNvSpPr>
                <a:spLocks noChangeShapeType="1"/>
              </p:cNvSpPr>
              <p:nvPr/>
            </p:nvSpPr>
            <p:spPr bwMode="auto">
              <a:xfrm flipV="1">
                <a:off x="5729345" y="5824075"/>
                <a:ext cx="0" cy="21817"/>
              </a:xfrm>
              <a:prstGeom prst="line">
                <a:avLst/>
              </a:prstGeom>
              <a:noFill/>
              <a:ln w="0">
                <a:solidFill>
                  <a:srgbClr val="000000"/>
                </a:solidFill>
                <a:round/>
                <a:headEnd/>
                <a:tailEnd/>
              </a:ln>
            </p:spPr>
            <p:txBody>
              <a:bodyPr/>
              <a:lstStyle/>
              <a:p>
                <a:endParaRPr lang="fr-FR"/>
              </a:p>
            </p:txBody>
          </p:sp>
          <p:sp>
            <p:nvSpPr>
              <p:cNvPr id="54" name="Line 16"/>
              <p:cNvSpPr>
                <a:spLocks noChangeShapeType="1"/>
              </p:cNvSpPr>
              <p:nvPr/>
            </p:nvSpPr>
            <p:spPr bwMode="auto">
              <a:xfrm flipV="1">
                <a:off x="6049431" y="5824075"/>
                <a:ext cx="2481" cy="21817"/>
              </a:xfrm>
              <a:prstGeom prst="line">
                <a:avLst/>
              </a:prstGeom>
              <a:noFill/>
              <a:ln w="0">
                <a:solidFill>
                  <a:srgbClr val="000000"/>
                </a:solidFill>
                <a:round/>
                <a:headEnd/>
                <a:tailEnd/>
              </a:ln>
            </p:spPr>
            <p:txBody>
              <a:bodyPr/>
              <a:lstStyle/>
              <a:p>
                <a:endParaRPr lang="fr-FR"/>
              </a:p>
            </p:txBody>
          </p:sp>
          <p:sp>
            <p:nvSpPr>
              <p:cNvPr id="55" name="Line 19"/>
              <p:cNvSpPr>
                <a:spLocks noChangeShapeType="1"/>
              </p:cNvSpPr>
              <p:nvPr/>
            </p:nvSpPr>
            <p:spPr bwMode="auto">
              <a:xfrm>
                <a:off x="4444040" y="4441408"/>
                <a:ext cx="0" cy="439072"/>
              </a:xfrm>
              <a:prstGeom prst="line">
                <a:avLst/>
              </a:prstGeom>
              <a:noFill/>
              <a:ln w="0">
                <a:solidFill>
                  <a:schemeClr val="tx1"/>
                </a:solidFill>
                <a:round/>
                <a:headEnd/>
                <a:tailEnd/>
              </a:ln>
            </p:spPr>
            <p:txBody>
              <a:bodyPr/>
              <a:lstStyle/>
              <a:p>
                <a:endParaRPr lang="fr-FR"/>
              </a:p>
            </p:txBody>
          </p:sp>
          <p:sp>
            <p:nvSpPr>
              <p:cNvPr id="56" name="Line 20"/>
              <p:cNvSpPr>
                <a:spLocks noChangeShapeType="1"/>
              </p:cNvSpPr>
              <p:nvPr/>
            </p:nvSpPr>
            <p:spPr bwMode="auto">
              <a:xfrm>
                <a:off x="4764126" y="4670489"/>
                <a:ext cx="0" cy="449980"/>
              </a:xfrm>
              <a:prstGeom prst="line">
                <a:avLst/>
              </a:prstGeom>
              <a:noFill/>
              <a:ln w="0">
                <a:solidFill>
                  <a:schemeClr val="tx1"/>
                </a:solidFill>
                <a:round/>
                <a:headEnd/>
                <a:tailEnd/>
              </a:ln>
            </p:spPr>
            <p:txBody>
              <a:bodyPr/>
              <a:lstStyle/>
              <a:p>
                <a:endParaRPr lang="fr-FR"/>
              </a:p>
            </p:txBody>
          </p:sp>
          <p:sp>
            <p:nvSpPr>
              <p:cNvPr id="57" name="Line 21"/>
              <p:cNvSpPr>
                <a:spLocks noChangeShapeType="1"/>
              </p:cNvSpPr>
              <p:nvPr/>
            </p:nvSpPr>
            <p:spPr bwMode="auto">
              <a:xfrm>
                <a:off x="4746757" y="4670489"/>
                <a:ext cx="32257" cy="0"/>
              </a:xfrm>
              <a:prstGeom prst="line">
                <a:avLst/>
              </a:prstGeom>
              <a:noFill/>
              <a:ln w="0">
                <a:solidFill>
                  <a:schemeClr val="tx1"/>
                </a:solidFill>
                <a:round/>
                <a:headEnd/>
                <a:tailEnd/>
              </a:ln>
            </p:spPr>
            <p:txBody>
              <a:bodyPr/>
              <a:lstStyle/>
              <a:p>
                <a:endParaRPr lang="fr-FR"/>
              </a:p>
            </p:txBody>
          </p:sp>
          <p:sp>
            <p:nvSpPr>
              <p:cNvPr id="58" name="Line 22"/>
              <p:cNvSpPr>
                <a:spLocks noChangeShapeType="1"/>
              </p:cNvSpPr>
              <p:nvPr/>
            </p:nvSpPr>
            <p:spPr bwMode="auto">
              <a:xfrm>
                <a:off x="5086693" y="4365048"/>
                <a:ext cx="0" cy="376347"/>
              </a:xfrm>
              <a:prstGeom prst="line">
                <a:avLst/>
              </a:prstGeom>
              <a:noFill/>
              <a:ln w="0">
                <a:solidFill>
                  <a:schemeClr val="tx1"/>
                </a:solidFill>
                <a:round/>
                <a:headEnd/>
                <a:tailEnd/>
              </a:ln>
            </p:spPr>
            <p:txBody>
              <a:bodyPr/>
              <a:lstStyle/>
              <a:p>
                <a:endParaRPr lang="fr-FR"/>
              </a:p>
            </p:txBody>
          </p:sp>
          <p:sp>
            <p:nvSpPr>
              <p:cNvPr id="59" name="Line 23"/>
              <p:cNvSpPr>
                <a:spLocks noChangeShapeType="1"/>
              </p:cNvSpPr>
              <p:nvPr/>
            </p:nvSpPr>
            <p:spPr bwMode="auto">
              <a:xfrm>
                <a:off x="5066843" y="4365048"/>
                <a:ext cx="34738" cy="0"/>
              </a:xfrm>
              <a:prstGeom prst="line">
                <a:avLst/>
              </a:prstGeom>
              <a:noFill/>
              <a:ln w="0">
                <a:solidFill>
                  <a:schemeClr val="tx1"/>
                </a:solidFill>
                <a:round/>
                <a:headEnd/>
                <a:tailEnd/>
              </a:ln>
            </p:spPr>
            <p:txBody>
              <a:bodyPr/>
              <a:lstStyle/>
              <a:p>
                <a:endParaRPr lang="fr-FR"/>
              </a:p>
            </p:txBody>
          </p:sp>
          <p:sp>
            <p:nvSpPr>
              <p:cNvPr id="60" name="Line 24"/>
              <p:cNvSpPr>
                <a:spLocks noChangeShapeType="1"/>
              </p:cNvSpPr>
              <p:nvPr/>
            </p:nvSpPr>
            <p:spPr bwMode="auto">
              <a:xfrm>
                <a:off x="5066843" y="4741395"/>
                <a:ext cx="34738" cy="0"/>
              </a:xfrm>
              <a:prstGeom prst="line">
                <a:avLst/>
              </a:prstGeom>
              <a:noFill/>
              <a:ln w="0">
                <a:solidFill>
                  <a:schemeClr val="tx1"/>
                </a:solidFill>
                <a:round/>
                <a:headEnd/>
                <a:tailEnd/>
              </a:ln>
            </p:spPr>
            <p:txBody>
              <a:bodyPr/>
              <a:lstStyle/>
              <a:p>
                <a:endParaRPr lang="fr-FR"/>
              </a:p>
            </p:txBody>
          </p:sp>
          <p:sp>
            <p:nvSpPr>
              <p:cNvPr id="61" name="Line 25"/>
              <p:cNvSpPr>
                <a:spLocks noChangeShapeType="1"/>
              </p:cNvSpPr>
              <p:nvPr/>
            </p:nvSpPr>
            <p:spPr bwMode="auto">
              <a:xfrm>
                <a:off x="5406779" y="4523223"/>
                <a:ext cx="2481" cy="381801"/>
              </a:xfrm>
              <a:prstGeom prst="line">
                <a:avLst/>
              </a:prstGeom>
              <a:noFill/>
              <a:ln w="0">
                <a:solidFill>
                  <a:schemeClr val="tx1"/>
                </a:solidFill>
                <a:round/>
                <a:headEnd/>
                <a:tailEnd/>
              </a:ln>
            </p:spPr>
            <p:txBody>
              <a:bodyPr/>
              <a:lstStyle/>
              <a:p>
                <a:endParaRPr lang="fr-FR"/>
              </a:p>
            </p:txBody>
          </p:sp>
          <p:sp>
            <p:nvSpPr>
              <p:cNvPr id="62" name="Line 26"/>
              <p:cNvSpPr>
                <a:spLocks noChangeShapeType="1"/>
              </p:cNvSpPr>
              <p:nvPr/>
            </p:nvSpPr>
            <p:spPr bwMode="auto">
              <a:xfrm>
                <a:off x="5389410" y="4905024"/>
                <a:ext cx="34738" cy="2727"/>
              </a:xfrm>
              <a:prstGeom prst="line">
                <a:avLst/>
              </a:prstGeom>
              <a:noFill/>
              <a:ln w="0">
                <a:solidFill>
                  <a:schemeClr val="tx1"/>
                </a:solidFill>
                <a:round/>
                <a:headEnd/>
                <a:tailEnd/>
              </a:ln>
            </p:spPr>
            <p:txBody>
              <a:bodyPr/>
              <a:lstStyle/>
              <a:p>
                <a:endParaRPr lang="fr-FR"/>
              </a:p>
            </p:txBody>
          </p:sp>
          <p:sp>
            <p:nvSpPr>
              <p:cNvPr id="63" name="Line 27"/>
              <p:cNvSpPr>
                <a:spLocks noChangeShapeType="1"/>
              </p:cNvSpPr>
              <p:nvPr/>
            </p:nvSpPr>
            <p:spPr bwMode="auto">
              <a:xfrm>
                <a:off x="5729345" y="4735941"/>
                <a:ext cx="0" cy="387256"/>
              </a:xfrm>
              <a:prstGeom prst="line">
                <a:avLst/>
              </a:prstGeom>
              <a:noFill/>
              <a:ln w="0">
                <a:solidFill>
                  <a:schemeClr val="tx1"/>
                </a:solidFill>
                <a:round/>
                <a:headEnd/>
                <a:tailEnd/>
              </a:ln>
            </p:spPr>
            <p:txBody>
              <a:bodyPr/>
              <a:lstStyle/>
              <a:p>
                <a:endParaRPr lang="fr-FR"/>
              </a:p>
            </p:txBody>
          </p:sp>
          <p:sp>
            <p:nvSpPr>
              <p:cNvPr id="64" name="Line 28"/>
              <p:cNvSpPr>
                <a:spLocks noChangeShapeType="1"/>
              </p:cNvSpPr>
              <p:nvPr/>
            </p:nvSpPr>
            <p:spPr bwMode="auto">
              <a:xfrm>
                <a:off x="5709495" y="5123197"/>
                <a:ext cx="34738" cy="0"/>
              </a:xfrm>
              <a:prstGeom prst="line">
                <a:avLst/>
              </a:prstGeom>
              <a:noFill/>
              <a:ln w="0">
                <a:solidFill>
                  <a:schemeClr val="tx1"/>
                </a:solidFill>
                <a:round/>
                <a:headEnd/>
                <a:tailEnd/>
              </a:ln>
            </p:spPr>
            <p:txBody>
              <a:bodyPr/>
              <a:lstStyle/>
              <a:p>
                <a:endParaRPr lang="fr-FR"/>
              </a:p>
            </p:txBody>
          </p:sp>
          <p:sp>
            <p:nvSpPr>
              <p:cNvPr id="65" name="Line 29"/>
              <p:cNvSpPr>
                <a:spLocks noChangeShapeType="1"/>
              </p:cNvSpPr>
              <p:nvPr/>
            </p:nvSpPr>
            <p:spPr bwMode="auto">
              <a:xfrm>
                <a:off x="6032062" y="5428638"/>
                <a:ext cx="34738" cy="2727"/>
              </a:xfrm>
              <a:prstGeom prst="line">
                <a:avLst/>
              </a:prstGeom>
              <a:noFill/>
              <a:ln w="0">
                <a:solidFill>
                  <a:schemeClr val="tx1"/>
                </a:solidFill>
                <a:round/>
                <a:headEnd/>
                <a:tailEnd/>
              </a:ln>
            </p:spPr>
            <p:txBody>
              <a:bodyPr/>
              <a:lstStyle/>
              <a:p>
                <a:endParaRPr lang="fr-FR"/>
              </a:p>
            </p:txBody>
          </p:sp>
          <p:sp>
            <p:nvSpPr>
              <p:cNvPr id="66" name="Line 30"/>
              <p:cNvSpPr>
                <a:spLocks noChangeShapeType="1"/>
              </p:cNvSpPr>
              <p:nvPr/>
            </p:nvSpPr>
            <p:spPr bwMode="auto">
              <a:xfrm>
                <a:off x="4444040" y="4495952"/>
                <a:ext cx="0" cy="346348"/>
              </a:xfrm>
              <a:prstGeom prst="line">
                <a:avLst/>
              </a:prstGeom>
              <a:noFill/>
              <a:ln w="0">
                <a:solidFill>
                  <a:schemeClr val="tx1"/>
                </a:solidFill>
                <a:round/>
                <a:headEnd/>
                <a:tailEnd/>
              </a:ln>
            </p:spPr>
            <p:txBody>
              <a:bodyPr/>
              <a:lstStyle/>
              <a:p>
                <a:endParaRPr lang="fr-FR"/>
              </a:p>
            </p:txBody>
          </p:sp>
          <p:sp>
            <p:nvSpPr>
              <p:cNvPr id="67" name="Line 31"/>
              <p:cNvSpPr>
                <a:spLocks noChangeShapeType="1"/>
              </p:cNvSpPr>
              <p:nvPr/>
            </p:nvSpPr>
            <p:spPr bwMode="auto">
              <a:xfrm>
                <a:off x="4764126" y="5267736"/>
                <a:ext cx="2481" cy="359984"/>
              </a:xfrm>
              <a:prstGeom prst="line">
                <a:avLst/>
              </a:prstGeom>
              <a:noFill/>
              <a:ln w="0">
                <a:solidFill>
                  <a:schemeClr val="tx1"/>
                </a:solidFill>
                <a:round/>
                <a:headEnd/>
                <a:tailEnd/>
              </a:ln>
            </p:spPr>
            <p:txBody>
              <a:bodyPr/>
              <a:lstStyle/>
              <a:p>
                <a:endParaRPr lang="fr-FR"/>
              </a:p>
            </p:txBody>
          </p:sp>
          <p:sp>
            <p:nvSpPr>
              <p:cNvPr id="68" name="Line 32"/>
              <p:cNvSpPr>
                <a:spLocks noChangeShapeType="1"/>
              </p:cNvSpPr>
              <p:nvPr/>
            </p:nvSpPr>
            <p:spPr bwMode="auto">
              <a:xfrm>
                <a:off x="4746757" y="5267736"/>
                <a:ext cx="32257" cy="0"/>
              </a:xfrm>
              <a:prstGeom prst="line">
                <a:avLst/>
              </a:prstGeom>
              <a:noFill/>
              <a:ln w="0">
                <a:solidFill>
                  <a:schemeClr val="tx1"/>
                </a:solidFill>
                <a:round/>
                <a:headEnd/>
                <a:tailEnd/>
              </a:ln>
            </p:spPr>
            <p:txBody>
              <a:bodyPr/>
              <a:lstStyle/>
              <a:p>
                <a:endParaRPr lang="fr-FR"/>
              </a:p>
            </p:txBody>
          </p:sp>
          <p:sp>
            <p:nvSpPr>
              <p:cNvPr id="69" name="Line 33"/>
              <p:cNvSpPr>
                <a:spLocks noChangeShapeType="1"/>
              </p:cNvSpPr>
              <p:nvPr/>
            </p:nvSpPr>
            <p:spPr bwMode="auto">
              <a:xfrm>
                <a:off x="4746757" y="5627720"/>
                <a:ext cx="32257" cy="2727"/>
              </a:xfrm>
              <a:prstGeom prst="line">
                <a:avLst/>
              </a:prstGeom>
              <a:noFill/>
              <a:ln w="0">
                <a:solidFill>
                  <a:schemeClr val="tx1"/>
                </a:solidFill>
                <a:round/>
                <a:headEnd/>
                <a:tailEnd/>
              </a:ln>
            </p:spPr>
            <p:txBody>
              <a:bodyPr/>
              <a:lstStyle/>
              <a:p>
                <a:endParaRPr lang="fr-FR"/>
              </a:p>
            </p:txBody>
          </p:sp>
          <p:sp>
            <p:nvSpPr>
              <p:cNvPr id="70" name="Line 34"/>
              <p:cNvSpPr>
                <a:spLocks noChangeShapeType="1"/>
              </p:cNvSpPr>
              <p:nvPr/>
            </p:nvSpPr>
            <p:spPr bwMode="auto">
              <a:xfrm>
                <a:off x="5086693" y="4755031"/>
                <a:ext cx="0" cy="357257"/>
              </a:xfrm>
              <a:prstGeom prst="line">
                <a:avLst/>
              </a:prstGeom>
              <a:noFill/>
              <a:ln w="0">
                <a:solidFill>
                  <a:schemeClr val="tx1"/>
                </a:solidFill>
                <a:round/>
                <a:headEnd/>
                <a:tailEnd/>
              </a:ln>
            </p:spPr>
            <p:txBody>
              <a:bodyPr/>
              <a:lstStyle/>
              <a:p>
                <a:endParaRPr lang="fr-FR"/>
              </a:p>
            </p:txBody>
          </p:sp>
          <p:sp>
            <p:nvSpPr>
              <p:cNvPr id="71" name="Line 35"/>
              <p:cNvSpPr>
                <a:spLocks noChangeShapeType="1"/>
              </p:cNvSpPr>
              <p:nvPr/>
            </p:nvSpPr>
            <p:spPr bwMode="auto">
              <a:xfrm>
                <a:off x="5066843" y="5112288"/>
                <a:ext cx="34738" cy="0"/>
              </a:xfrm>
              <a:prstGeom prst="line">
                <a:avLst/>
              </a:prstGeom>
              <a:noFill/>
              <a:ln w="0">
                <a:solidFill>
                  <a:schemeClr val="tx1"/>
                </a:solidFill>
                <a:round/>
                <a:headEnd/>
                <a:tailEnd/>
              </a:ln>
            </p:spPr>
            <p:txBody>
              <a:bodyPr/>
              <a:lstStyle/>
              <a:p>
                <a:endParaRPr lang="fr-FR"/>
              </a:p>
            </p:txBody>
          </p:sp>
          <p:sp>
            <p:nvSpPr>
              <p:cNvPr id="72" name="Line 36"/>
              <p:cNvSpPr>
                <a:spLocks noChangeShapeType="1"/>
              </p:cNvSpPr>
              <p:nvPr/>
            </p:nvSpPr>
            <p:spPr bwMode="auto">
              <a:xfrm>
                <a:off x="5406779" y="4155057"/>
                <a:ext cx="2481" cy="359984"/>
              </a:xfrm>
              <a:prstGeom prst="line">
                <a:avLst/>
              </a:prstGeom>
              <a:noFill/>
              <a:ln w="0">
                <a:solidFill>
                  <a:schemeClr val="tx1"/>
                </a:solidFill>
                <a:round/>
                <a:headEnd/>
                <a:tailEnd/>
              </a:ln>
            </p:spPr>
            <p:txBody>
              <a:bodyPr/>
              <a:lstStyle/>
              <a:p>
                <a:endParaRPr lang="fr-FR"/>
              </a:p>
            </p:txBody>
          </p:sp>
          <p:sp>
            <p:nvSpPr>
              <p:cNvPr id="73" name="Line 37"/>
              <p:cNvSpPr>
                <a:spLocks noChangeShapeType="1"/>
              </p:cNvSpPr>
              <p:nvPr/>
            </p:nvSpPr>
            <p:spPr bwMode="auto">
              <a:xfrm>
                <a:off x="5389410" y="4155057"/>
                <a:ext cx="34738" cy="0"/>
              </a:xfrm>
              <a:prstGeom prst="line">
                <a:avLst/>
              </a:prstGeom>
              <a:noFill/>
              <a:ln w="0">
                <a:solidFill>
                  <a:schemeClr val="tx1"/>
                </a:solidFill>
                <a:round/>
                <a:headEnd/>
                <a:tailEnd/>
              </a:ln>
            </p:spPr>
            <p:txBody>
              <a:bodyPr/>
              <a:lstStyle/>
              <a:p>
                <a:endParaRPr lang="fr-FR"/>
              </a:p>
            </p:txBody>
          </p:sp>
          <p:sp>
            <p:nvSpPr>
              <p:cNvPr id="74" name="Line 38"/>
              <p:cNvSpPr>
                <a:spLocks noChangeShapeType="1"/>
              </p:cNvSpPr>
              <p:nvPr/>
            </p:nvSpPr>
            <p:spPr bwMode="auto">
              <a:xfrm>
                <a:off x="5729345" y="4337777"/>
                <a:ext cx="0" cy="379074"/>
              </a:xfrm>
              <a:prstGeom prst="line">
                <a:avLst/>
              </a:prstGeom>
              <a:noFill/>
              <a:ln w="0">
                <a:solidFill>
                  <a:schemeClr val="tx1"/>
                </a:solidFill>
                <a:round/>
                <a:headEnd/>
                <a:tailEnd/>
              </a:ln>
            </p:spPr>
            <p:txBody>
              <a:bodyPr/>
              <a:lstStyle/>
              <a:p>
                <a:endParaRPr lang="fr-FR"/>
              </a:p>
            </p:txBody>
          </p:sp>
          <p:sp>
            <p:nvSpPr>
              <p:cNvPr id="75" name="Line 39"/>
              <p:cNvSpPr>
                <a:spLocks noChangeShapeType="1"/>
              </p:cNvSpPr>
              <p:nvPr/>
            </p:nvSpPr>
            <p:spPr bwMode="auto">
              <a:xfrm>
                <a:off x="5709495" y="4337777"/>
                <a:ext cx="34738" cy="2727"/>
              </a:xfrm>
              <a:prstGeom prst="line">
                <a:avLst/>
              </a:prstGeom>
              <a:noFill/>
              <a:ln w="0">
                <a:solidFill>
                  <a:schemeClr val="tx1"/>
                </a:solidFill>
                <a:round/>
                <a:headEnd/>
                <a:tailEnd/>
              </a:ln>
            </p:spPr>
            <p:txBody>
              <a:bodyPr/>
              <a:lstStyle/>
              <a:p>
                <a:endParaRPr lang="fr-FR"/>
              </a:p>
            </p:txBody>
          </p:sp>
          <p:sp>
            <p:nvSpPr>
              <p:cNvPr id="76" name="Line 40"/>
              <p:cNvSpPr>
                <a:spLocks noChangeShapeType="1"/>
              </p:cNvSpPr>
              <p:nvPr/>
            </p:nvSpPr>
            <p:spPr bwMode="auto">
              <a:xfrm>
                <a:off x="6049431" y="5166831"/>
                <a:ext cx="2481" cy="354530"/>
              </a:xfrm>
              <a:prstGeom prst="line">
                <a:avLst/>
              </a:prstGeom>
              <a:noFill/>
              <a:ln w="0">
                <a:solidFill>
                  <a:schemeClr val="tx1"/>
                </a:solidFill>
                <a:round/>
                <a:headEnd/>
                <a:tailEnd/>
              </a:ln>
            </p:spPr>
            <p:txBody>
              <a:bodyPr/>
              <a:lstStyle/>
              <a:p>
                <a:endParaRPr lang="fr-FR"/>
              </a:p>
            </p:txBody>
          </p:sp>
          <p:sp>
            <p:nvSpPr>
              <p:cNvPr id="77" name="Line 41"/>
              <p:cNvSpPr>
                <a:spLocks noChangeShapeType="1"/>
              </p:cNvSpPr>
              <p:nvPr/>
            </p:nvSpPr>
            <p:spPr bwMode="auto">
              <a:xfrm>
                <a:off x="6032062" y="5521361"/>
                <a:ext cx="34738" cy="0"/>
              </a:xfrm>
              <a:prstGeom prst="line">
                <a:avLst/>
              </a:prstGeom>
              <a:noFill/>
              <a:ln w="0">
                <a:solidFill>
                  <a:schemeClr val="tx1"/>
                </a:solidFill>
                <a:round/>
                <a:headEnd/>
                <a:tailEnd/>
              </a:ln>
            </p:spPr>
            <p:txBody>
              <a:bodyPr/>
              <a:lstStyle/>
              <a:p>
                <a:endParaRPr lang="fr-FR"/>
              </a:p>
            </p:txBody>
          </p:sp>
          <p:sp>
            <p:nvSpPr>
              <p:cNvPr id="78" name="Freeform 42"/>
              <p:cNvSpPr>
                <a:spLocks/>
              </p:cNvSpPr>
              <p:nvPr/>
            </p:nvSpPr>
            <p:spPr bwMode="auto">
              <a:xfrm>
                <a:off x="4444040" y="4553222"/>
                <a:ext cx="1605391" cy="684515"/>
              </a:xfrm>
              <a:custGeom>
                <a:avLst/>
                <a:gdLst>
                  <a:gd name="T0" fmla="*/ 0 w 2203"/>
                  <a:gd name="T1" fmla="*/ 2147483647 h 964"/>
                  <a:gd name="T2" fmla="*/ 2147483647 w 2203"/>
                  <a:gd name="T3" fmla="*/ 2147483647 h 964"/>
                  <a:gd name="T4" fmla="*/ 2147483647 w 2203"/>
                  <a:gd name="T5" fmla="*/ 0 h 964"/>
                  <a:gd name="T6" fmla="*/ 2147483647 w 2203"/>
                  <a:gd name="T7" fmla="*/ 2147483647 h 964"/>
                  <a:gd name="T8" fmla="*/ 2147483647 w 2203"/>
                  <a:gd name="T9" fmla="*/ 2147483647 h 964"/>
                  <a:gd name="T10" fmla="*/ 2147483647 w 2203"/>
                  <a:gd name="T11" fmla="*/ 2147483647 h 964"/>
                  <a:gd name="T12" fmla="*/ 0 60000 65536"/>
                  <a:gd name="T13" fmla="*/ 0 60000 65536"/>
                  <a:gd name="T14" fmla="*/ 0 60000 65536"/>
                  <a:gd name="T15" fmla="*/ 0 60000 65536"/>
                  <a:gd name="T16" fmla="*/ 0 60000 65536"/>
                  <a:gd name="T17" fmla="*/ 0 60000 65536"/>
                  <a:gd name="T18" fmla="*/ 0 w 2203"/>
                  <a:gd name="T19" fmla="*/ 0 h 964"/>
                  <a:gd name="T20" fmla="*/ 2203 w 2203"/>
                  <a:gd name="T21" fmla="*/ 964 h 964"/>
                </a:gdLst>
                <a:ahLst/>
                <a:cxnLst>
                  <a:cxn ang="T12">
                    <a:pos x="T0" y="T1"/>
                  </a:cxn>
                  <a:cxn ang="T13">
                    <a:pos x="T2" y="T3"/>
                  </a:cxn>
                  <a:cxn ang="T14">
                    <a:pos x="T4" y="T5"/>
                  </a:cxn>
                  <a:cxn ang="T15">
                    <a:pos x="T6" y="T7"/>
                  </a:cxn>
                  <a:cxn ang="T16">
                    <a:pos x="T8" y="T9"/>
                  </a:cxn>
                  <a:cxn ang="T17">
                    <a:pos x="T10" y="T11"/>
                  </a:cxn>
                </a:cxnLst>
                <a:rect l="T18" t="T19" r="T20" b="T21"/>
                <a:pathLst>
                  <a:path w="2203" h="964">
                    <a:moveTo>
                      <a:pt x="0" y="150"/>
                    </a:moveTo>
                    <a:lnTo>
                      <a:pt x="441" y="482"/>
                    </a:lnTo>
                    <a:lnTo>
                      <a:pt x="881" y="0"/>
                    </a:lnTo>
                    <a:lnTo>
                      <a:pt x="1322" y="228"/>
                    </a:lnTo>
                    <a:lnTo>
                      <a:pt x="1762" y="529"/>
                    </a:lnTo>
                    <a:lnTo>
                      <a:pt x="2203" y="964"/>
                    </a:lnTo>
                  </a:path>
                </a:pathLst>
              </a:custGeom>
              <a:noFill/>
              <a:ln w="38100" cmpd="sng">
                <a:solidFill>
                  <a:schemeClr val="tx1"/>
                </a:solidFill>
                <a:prstDash val="solid"/>
                <a:round/>
                <a:headEnd/>
                <a:tailEnd/>
              </a:ln>
            </p:spPr>
            <p:txBody>
              <a:bodyPr/>
              <a:lstStyle/>
              <a:p>
                <a:endParaRPr lang="fr-FR"/>
              </a:p>
            </p:txBody>
          </p:sp>
          <p:sp>
            <p:nvSpPr>
              <p:cNvPr id="79" name="Freeform 43"/>
              <p:cNvSpPr>
                <a:spLocks/>
              </p:cNvSpPr>
              <p:nvPr/>
            </p:nvSpPr>
            <p:spPr bwMode="auto">
              <a:xfrm>
                <a:off x="4444040" y="4335049"/>
                <a:ext cx="1605391" cy="1112678"/>
              </a:xfrm>
              <a:custGeom>
                <a:avLst/>
                <a:gdLst>
                  <a:gd name="T0" fmla="*/ 0 w 2203"/>
                  <a:gd name="T1" fmla="*/ 2147483647 h 1566"/>
                  <a:gd name="T2" fmla="*/ 2147483647 w 2203"/>
                  <a:gd name="T3" fmla="*/ 2147483647 h 1566"/>
                  <a:gd name="T4" fmla="*/ 2147483647 w 2203"/>
                  <a:gd name="T5" fmla="*/ 2147483647 h 1566"/>
                  <a:gd name="T6" fmla="*/ 2147483647 w 2203"/>
                  <a:gd name="T7" fmla="*/ 0 h 1566"/>
                  <a:gd name="T8" fmla="*/ 2147483647 w 2203"/>
                  <a:gd name="T9" fmla="*/ 2147483647 h 1566"/>
                  <a:gd name="T10" fmla="*/ 2147483647 w 2203"/>
                  <a:gd name="T11" fmla="*/ 2147483647 h 1566"/>
                  <a:gd name="T12" fmla="*/ 0 60000 65536"/>
                  <a:gd name="T13" fmla="*/ 0 60000 65536"/>
                  <a:gd name="T14" fmla="*/ 0 60000 65536"/>
                  <a:gd name="T15" fmla="*/ 0 60000 65536"/>
                  <a:gd name="T16" fmla="*/ 0 60000 65536"/>
                  <a:gd name="T17" fmla="*/ 0 60000 65536"/>
                  <a:gd name="T18" fmla="*/ 0 w 2203"/>
                  <a:gd name="T19" fmla="*/ 0 h 1566"/>
                  <a:gd name="T20" fmla="*/ 2203 w 2203"/>
                  <a:gd name="T21" fmla="*/ 1566 h 1566"/>
                </a:gdLst>
                <a:ahLst/>
                <a:cxnLst>
                  <a:cxn ang="T12">
                    <a:pos x="T0" y="T1"/>
                  </a:cxn>
                  <a:cxn ang="T13">
                    <a:pos x="T2" y="T3"/>
                  </a:cxn>
                  <a:cxn ang="T14">
                    <a:pos x="T4" y="T5"/>
                  </a:cxn>
                  <a:cxn ang="T15">
                    <a:pos x="T6" y="T7"/>
                  </a:cxn>
                  <a:cxn ang="T16">
                    <a:pos x="T8" y="T9"/>
                  </a:cxn>
                  <a:cxn ang="T17">
                    <a:pos x="T10" y="T11"/>
                  </a:cxn>
                </a:cxnLst>
                <a:rect l="T18" t="T19" r="T20" b="T21"/>
                <a:pathLst>
                  <a:path w="2203" h="1566">
                    <a:moveTo>
                      <a:pt x="0" y="472"/>
                    </a:moveTo>
                    <a:lnTo>
                      <a:pt x="441" y="1566"/>
                    </a:lnTo>
                    <a:lnTo>
                      <a:pt x="881" y="845"/>
                    </a:lnTo>
                    <a:lnTo>
                      <a:pt x="1322" y="0"/>
                    </a:lnTo>
                    <a:lnTo>
                      <a:pt x="1762" y="275"/>
                    </a:lnTo>
                    <a:lnTo>
                      <a:pt x="2203" y="1369"/>
                    </a:lnTo>
                  </a:path>
                </a:pathLst>
              </a:custGeom>
              <a:noFill/>
              <a:ln w="38100" cap="flat" cmpd="sng">
                <a:solidFill>
                  <a:schemeClr val="tx1"/>
                </a:solidFill>
                <a:prstDash val="sysDot"/>
                <a:round/>
                <a:headEnd/>
                <a:tailEnd/>
              </a:ln>
            </p:spPr>
            <p:txBody>
              <a:bodyPr/>
              <a:lstStyle/>
              <a:p>
                <a:endParaRPr lang="fr-FR"/>
              </a:p>
            </p:txBody>
          </p:sp>
          <p:sp>
            <p:nvSpPr>
              <p:cNvPr id="80" name="Line 44"/>
              <p:cNvSpPr>
                <a:spLocks noChangeShapeType="1"/>
              </p:cNvSpPr>
              <p:nvPr/>
            </p:nvSpPr>
            <p:spPr bwMode="auto">
              <a:xfrm>
                <a:off x="5729345" y="4801393"/>
                <a:ext cx="0" cy="16363"/>
              </a:xfrm>
              <a:prstGeom prst="line">
                <a:avLst/>
              </a:prstGeom>
              <a:noFill/>
              <a:ln w="0">
                <a:solidFill>
                  <a:schemeClr val="tx1"/>
                </a:solidFill>
                <a:round/>
                <a:headEnd/>
                <a:tailEnd/>
              </a:ln>
            </p:spPr>
            <p:txBody>
              <a:bodyPr/>
              <a:lstStyle/>
              <a:p>
                <a:endParaRPr lang="fr-FR"/>
              </a:p>
            </p:txBody>
          </p:sp>
          <p:sp>
            <p:nvSpPr>
              <p:cNvPr id="81" name="Line 45"/>
              <p:cNvSpPr>
                <a:spLocks noChangeShapeType="1"/>
              </p:cNvSpPr>
              <p:nvPr/>
            </p:nvSpPr>
            <p:spPr bwMode="auto">
              <a:xfrm>
                <a:off x="5709495" y="4735941"/>
                <a:ext cx="34738" cy="2727"/>
              </a:xfrm>
              <a:prstGeom prst="line">
                <a:avLst/>
              </a:prstGeom>
              <a:noFill/>
              <a:ln w="0">
                <a:solidFill>
                  <a:schemeClr val="tx1"/>
                </a:solidFill>
                <a:round/>
                <a:headEnd/>
                <a:tailEnd/>
              </a:ln>
            </p:spPr>
            <p:txBody>
              <a:bodyPr/>
              <a:lstStyle/>
              <a:p>
                <a:endParaRPr lang="fr-FR"/>
              </a:p>
            </p:txBody>
          </p:sp>
          <p:sp>
            <p:nvSpPr>
              <p:cNvPr id="82" name="Line 46"/>
              <p:cNvSpPr>
                <a:spLocks noChangeShapeType="1"/>
              </p:cNvSpPr>
              <p:nvPr/>
            </p:nvSpPr>
            <p:spPr bwMode="auto">
              <a:xfrm>
                <a:off x="6049431" y="5145014"/>
                <a:ext cx="2481" cy="16363"/>
              </a:xfrm>
              <a:prstGeom prst="line">
                <a:avLst/>
              </a:prstGeom>
              <a:noFill/>
              <a:ln w="0">
                <a:solidFill>
                  <a:schemeClr val="tx1"/>
                </a:solidFill>
                <a:round/>
                <a:headEnd/>
                <a:tailEnd/>
              </a:ln>
            </p:spPr>
            <p:txBody>
              <a:bodyPr/>
              <a:lstStyle/>
              <a:p>
                <a:endParaRPr lang="fr-FR"/>
              </a:p>
            </p:txBody>
          </p:sp>
          <p:sp>
            <p:nvSpPr>
              <p:cNvPr id="83" name="Line 47"/>
              <p:cNvSpPr>
                <a:spLocks noChangeShapeType="1"/>
              </p:cNvSpPr>
              <p:nvPr/>
            </p:nvSpPr>
            <p:spPr bwMode="auto">
              <a:xfrm>
                <a:off x="6032062" y="5136832"/>
                <a:ext cx="34738" cy="0"/>
              </a:xfrm>
              <a:prstGeom prst="line">
                <a:avLst/>
              </a:prstGeom>
              <a:noFill/>
              <a:ln w="0">
                <a:solidFill>
                  <a:schemeClr val="tx1"/>
                </a:solidFill>
                <a:round/>
                <a:headEnd/>
                <a:tailEnd/>
              </a:ln>
            </p:spPr>
            <p:txBody>
              <a:bodyPr/>
              <a:lstStyle/>
              <a:p>
                <a:endParaRPr lang="fr-FR"/>
              </a:p>
            </p:txBody>
          </p:sp>
          <p:sp>
            <p:nvSpPr>
              <p:cNvPr id="84" name="Line 48"/>
              <p:cNvSpPr>
                <a:spLocks noChangeShapeType="1"/>
              </p:cNvSpPr>
              <p:nvPr/>
            </p:nvSpPr>
            <p:spPr bwMode="auto">
              <a:xfrm>
                <a:off x="5086693" y="4798665"/>
                <a:ext cx="0" cy="16363"/>
              </a:xfrm>
              <a:prstGeom prst="line">
                <a:avLst/>
              </a:prstGeom>
              <a:noFill/>
              <a:ln w="0">
                <a:solidFill>
                  <a:schemeClr val="tx1"/>
                </a:solidFill>
                <a:round/>
                <a:headEnd/>
                <a:tailEnd/>
              </a:ln>
            </p:spPr>
            <p:txBody>
              <a:bodyPr/>
              <a:lstStyle/>
              <a:p>
                <a:endParaRPr lang="fr-FR"/>
              </a:p>
            </p:txBody>
          </p:sp>
          <p:sp>
            <p:nvSpPr>
              <p:cNvPr id="85" name="Line 49"/>
              <p:cNvSpPr>
                <a:spLocks noChangeShapeType="1"/>
              </p:cNvSpPr>
              <p:nvPr/>
            </p:nvSpPr>
            <p:spPr bwMode="auto">
              <a:xfrm>
                <a:off x="5066843" y="4755031"/>
                <a:ext cx="34738" cy="0"/>
              </a:xfrm>
              <a:prstGeom prst="line">
                <a:avLst/>
              </a:prstGeom>
              <a:noFill/>
              <a:ln w="0">
                <a:solidFill>
                  <a:schemeClr val="tx1"/>
                </a:solidFill>
                <a:round/>
                <a:headEnd/>
                <a:tailEnd/>
              </a:ln>
            </p:spPr>
            <p:txBody>
              <a:bodyPr/>
              <a:lstStyle/>
              <a:p>
                <a:endParaRPr lang="fr-FR"/>
              </a:p>
            </p:txBody>
          </p:sp>
          <p:sp>
            <p:nvSpPr>
              <p:cNvPr id="86" name="Line 50"/>
              <p:cNvSpPr>
                <a:spLocks noChangeShapeType="1"/>
              </p:cNvSpPr>
              <p:nvPr/>
            </p:nvSpPr>
            <p:spPr bwMode="auto">
              <a:xfrm>
                <a:off x="5729345" y="4809574"/>
                <a:ext cx="0" cy="10909"/>
              </a:xfrm>
              <a:prstGeom prst="line">
                <a:avLst/>
              </a:prstGeom>
              <a:noFill/>
              <a:ln w="0">
                <a:solidFill>
                  <a:schemeClr val="tx1"/>
                </a:solidFill>
                <a:round/>
                <a:headEnd/>
                <a:tailEnd/>
              </a:ln>
            </p:spPr>
            <p:txBody>
              <a:bodyPr/>
              <a:lstStyle/>
              <a:p>
                <a:endParaRPr lang="fr-FR"/>
              </a:p>
            </p:txBody>
          </p:sp>
          <p:sp>
            <p:nvSpPr>
              <p:cNvPr id="87" name="Line 51"/>
              <p:cNvSpPr>
                <a:spLocks noChangeShapeType="1"/>
              </p:cNvSpPr>
              <p:nvPr/>
            </p:nvSpPr>
            <p:spPr bwMode="auto">
              <a:xfrm>
                <a:off x="6049431" y="5185921"/>
                <a:ext cx="2481" cy="19090"/>
              </a:xfrm>
              <a:prstGeom prst="line">
                <a:avLst/>
              </a:prstGeom>
              <a:noFill/>
              <a:ln w="0">
                <a:solidFill>
                  <a:schemeClr val="tx1"/>
                </a:solidFill>
                <a:round/>
                <a:headEnd/>
                <a:tailEnd/>
              </a:ln>
            </p:spPr>
            <p:txBody>
              <a:bodyPr/>
              <a:lstStyle/>
              <a:p>
                <a:endParaRPr lang="fr-FR"/>
              </a:p>
            </p:txBody>
          </p:sp>
          <p:sp>
            <p:nvSpPr>
              <p:cNvPr id="88" name="Line 52"/>
              <p:cNvSpPr>
                <a:spLocks noChangeShapeType="1"/>
              </p:cNvSpPr>
              <p:nvPr/>
            </p:nvSpPr>
            <p:spPr bwMode="auto">
              <a:xfrm>
                <a:off x="4746757" y="5117742"/>
                <a:ext cx="34738" cy="2727"/>
              </a:xfrm>
              <a:prstGeom prst="line">
                <a:avLst/>
              </a:prstGeom>
              <a:noFill/>
              <a:ln w="0">
                <a:solidFill>
                  <a:schemeClr val="tx1"/>
                </a:solidFill>
                <a:round/>
                <a:headEnd/>
                <a:tailEnd/>
              </a:ln>
            </p:spPr>
            <p:txBody>
              <a:bodyPr/>
              <a:lstStyle/>
              <a:p>
                <a:endParaRPr lang="fr-FR"/>
              </a:p>
            </p:txBody>
          </p:sp>
          <p:sp>
            <p:nvSpPr>
              <p:cNvPr id="89" name="Rectangle 57"/>
              <p:cNvSpPr>
                <a:spLocks noChangeArrowheads="1"/>
              </p:cNvSpPr>
              <p:nvPr/>
            </p:nvSpPr>
            <p:spPr bwMode="auto">
              <a:xfrm>
                <a:off x="4419364" y="5924980"/>
                <a:ext cx="96499" cy="242431"/>
              </a:xfrm>
              <a:prstGeom prst="rect">
                <a:avLst/>
              </a:prstGeom>
              <a:noFill/>
              <a:ln w="9525">
                <a:noFill/>
                <a:miter lim="800000"/>
                <a:headEnd/>
                <a:tailEnd/>
              </a:ln>
            </p:spPr>
            <p:txBody>
              <a:bodyPr wrap="none" lIns="0" tIns="0" rIns="0" bIns="0">
                <a:spAutoFit/>
              </a:bodyPr>
              <a:lstStyle/>
              <a:p>
                <a:pPr algn="ctr"/>
                <a:r>
                  <a:rPr lang="fr-FR" sz="1100">
                    <a:ea typeface="ＭＳ Ｐゴシック" pitchFamily="1" charset="-128"/>
                    <a:cs typeface="Arial" pitchFamily="34" charset="0"/>
                  </a:rPr>
                  <a:t>0</a:t>
                </a:r>
              </a:p>
            </p:txBody>
          </p:sp>
          <p:sp>
            <p:nvSpPr>
              <p:cNvPr id="90" name="Rectangle 58"/>
              <p:cNvSpPr>
                <a:spLocks noChangeArrowheads="1"/>
              </p:cNvSpPr>
              <p:nvPr/>
            </p:nvSpPr>
            <p:spPr bwMode="auto">
              <a:xfrm>
                <a:off x="5316467" y="5924980"/>
                <a:ext cx="240173" cy="242431"/>
              </a:xfrm>
              <a:prstGeom prst="rect">
                <a:avLst/>
              </a:prstGeom>
              <a:noFill/>
              <a:ln w="9525">
                <a:noFill/>
                <a:miter lim="800000"/>
                <a:headEnd/>
                <a:tailEnd/>
              </a:ln>
            </p:spPr>
            <p:txBody>
              <a:bodyPr wrap="none" lIns="0" tIns="0" rIns="0" bIns="0">
                <a:spAutoFit/>
              </a:bodyPr>
              <a:lstStyle/>
              <a:p>
                <a:pPr algn="ctr"/>
                <a:r>
                  <a:rPr lang="fr-FR" sz="1100">
                    <a:ea typeface="ＭＳ Ｐゴシック" pitchFamily="1" charset="-128"/>
                    <a:cs typeface="Arial" pitchFamily="34" charset="0"/>
                  </a:rPr>
                  <a:t>7.2</a:t>
                </a:r>
              </a:p>
            </p:txBody>
          </p:sp>
          <p:sp>
            <p:nvSpPr>
              <p:cNvPr id="91" name="Rectangle 59"/>
              <p:cNvSpPr>
                <a:spLocks noChangeArrowheads="1"/>
              </p:cNvSpPr>
              <p:nvPr/>
            </p:nvSpPr>
            <p:spPr bwMode="auto">
              <a:xfrm>
                <a:off x="6161089" y="5924980"/>
                <a:ext cx="452470" cy="242431"/>
              </a:xfrm>
              <a:prstGeom prst="rect">
                <a:avLst/>
              </a:prstGeom>
              <a:noFill/>
              <a:ln w="9525">
                <a:noFill/>
                <a:miter lim="800000"/>
                <a:headEnd/>
                <a:tailEnd/>
              </a:ln>
            </p:spPr>
            <p:txBody>
              <a:bodyPr wrap="none" lIns="0" tIns="0" rIns="0" bIns="0">
                <a:spAutoFit/>
              </a:bodyPr>
              <a:lstStyle/>
              <a:p>
                <a:r>
                  <a:rPr lang="fr-FR" sz="1100">
                    <a:ea typeface="ＭＳ Ｐゴシック" pitchFamily="1" charset="-128"/>
                    <a:cs typeface="Arial" pitchFamily="34" charset="0"/>
                  </a:rPr>
                  <a:t>14.4 s</a:t>
                </a:r>
              </a:p>
            </p:txBody>
          </p:sp>
          <p:sp>
            <p:nvSpPr>
              <p:cNvPr id="92" name="Rectangle 60"/>
              <p:cNvSpPr>
                <a:spLocks noChangeArrowheads="1"/>
              </p:cNvSpPr>
              <p:nvPr/>
            </p:nvSpPr>
            <p:spPr bwMode="auto">
              <a:xfrm>
                <a:off x="4149736" y="6089776"/>
                <a:ext cx="3096519" cy="242431"/>
              </a:xfrm>
              <a:prstGeom prst="rect">
                <a:avLst/>
              </a:prstGeom>
              <a:noFill/>
              <a:ln w="9525">
                <a:noFill/>
                <a:miter lim="800000"/>
                <a:headEnd/>
                <a:tailEnd/>
              </a:ln>
            </p:spPr>
            <p:txBody>
              <a:bodyPr wrap="none" lIns="0" tIns="0" rIns="0" bIns="0">
                <a:spAutoFit/>
              </a:bodyPr>
              <a:lstStyle/>
              <a:p>
                <a:r>
                  <a:rPr lang="fr-FR" sz="1100" dirty="0">
                    <a:ea typeface="ＭＳ Ｐゴシック" pitchFamily="1" charset="-128"/>
                    <a:cs typeface="Arial" pitchFamily="34" charset="0"/>
                  </a:rPr>
                  <a:t>Temps (sec) après le début de la phrase</a:t>
                </a:r>
              </a:p>
            </p:txBody>
          </p:sp>
          <p:sp>
            <p:nvSpPr>
              <p:cNvPr id="93" name="Rectangle 64"/>
              <p:cNvSpPr>
                <a:spLocks noChangeArrowheads="1"/>
              </p:cNvSpPr>
              <p:nvPr/>
            </p:nvSpPr>
            <p:spPr bwMode="auto">
              <a:xfrm>
                <a:off x="3798906" y="5474999"/>
                <a:ext cx="298073" cy="242431"/>
              </a:xfrm>
              <a:prstGeom prst="rect">
                <a:avLst/>
              </a:prstGeom>
              <a:noFill/>
              <a:ln w="9525">
                <a:noFill/>
                <a:miter lim="800000"/>
                <a:headEnd/>
                <a:tailEnd/>
              </a:ln>
            </p:spPr>
            <p:txBody>
              <a:bodyPr wrap="none" lIns="0" tIns="0" rIns="0" bIns="0">
                <a:spAutoFit/>
              </a:bodyPr>
              <a:lstStyle/>
              <a:p>
                <a:r>
                  <a:rPr lang="fr-FR" sz="1100">
                    <a:ea typeface="ＭＳ Ｐゴシック" pitchFamily="1" charset="-128"/>
                    <a:cs typeface="Arial" pitchFamily="34" charset="0"/>
                  </a:rPr>
                  <a:t>-0.6</a:t>
                </a:r>
              </a:p>
            </p:txBody>
          </p:sp>
          <p:sp>
            <p:nvSpPr>
              <p:cNvPr id="94" name="Rectangle 65"/>
              <p:cNvSpPr>
                <a:spLocks noChangeArrowheads="1"/>
              </p:cNvSpPr>
              <p:nvPr/>
            </p:nvSpPr>
            <p:spPr bwMode="auto">
              <a:xfrm>
                <a:off x="3985002" y="4741395"/>
                <a:ext cx="96499" cy="242431"/>
              </a:xfrm>
              <a:prstGeom prst="rect">
                <a:avLst/>
              </a:prstGeom>
              <a:noFill/>
              <a:ln w="9525">
                <a:noFill/>
                <a:miter lim="800000"/>
                <a:headEnd/>
                <a:tailEnd/>
              </a:ln>
            </p:spPr>
            <p:txBody>
              <a:bodyPr wrap="none" lIns="0" tIns="0" rIns="0" bIns="0">
                <a:spAutoFit/>
              </a:bodyPr>
              <a:lstStyle/>
              <a:p>
                <a:r>
                  <a:rPr lang="fr-FR" sz="1100">
                    <a:ea typeface="ＭＳ Ｐゴシック" pitchFamily="1" charset="-128"/>
                    <a:cs typeface="Arial" pitchFamily="34" charset="0"/>
                  </a:rPr>
                  <a:t>0</a:t>
                </a:r>
              </a:p>
            </p:txBody>
          </p:sp>
          <p:sp>
            <p:nvSpPr>
              <p:cNvPr id="95" name="Rectangle 66"/>
              <p:cNvSpPr>
                <a:spLocks noChangeArrowheads="1"/>
              </p:cNvSpPr>
              <p:nvPr/>
            </p:nvSpPr>
            <p:spPr bwMode="auto">
              <a:xfrm>
                <a:off x="3851013" y="4005064"/>
                <a:ext cx="240173" cy="242431"/>
              </a:xfrm>
              <a:prstGeom prst="rect">
                <a:avLst/>
              </a:prstGeom>
              <a:noFill/>
              <a:ln w="9525">
                <a:noFill/>
                <a:miter lim="800000"/>
                <a:headEnd/>
                <a:tailEnd/>
              </a:ln>
            </p:spPr>
            <p:txBody>
              <a:bodyPr wrap="none" lIns="0" tIns="0" rIns="0" bIns="0">
                <a:spAutoFit/>
              </a:bodyPr>
              <a:lstStyle/>
              <a:p>
                <a:r>
                  <a:rPr lang="fr-FR" sz="1100">
                    <a:ea typeface="ＭＳ Ｐゴシック" pitchFamily="1" charset="-128"/>
                    <a:cs typeface="Arial" pitchFamily="34" charset="0"/>
                  </a:rPr>
                  <a:t>0.6</a:t>
                </a:r>
              </a:p>
            </p:txBody>
          </p:sp>
          <p:grpSp>
            <p:nvGrpSpPr>
              <p:cNvPr id="96" name="Group 67"/>
              <p:cNvGrpSpPr>
                <a:grpSpLocks/>
              </p:cNvGrpSpPr>
              <p:nvPr/>
            </p:nvGrpSpPr>
            <p:grpSpPr bwMode="auto">
              <a:xfrm>
                <a:off x="4120967" y="4114150"/>
                <a:ext cx="27291" cy="1731742"/>
                <a:chOff x="1855" y="4579"/>
                <a:chExt cx="11" cy="910"/>
              </a:xfrm>
            </p:grpSpPr>
            <p:sp>
              <p:nvSpPr>
                <p:cNvPr id="98" name="Line 68"/>
                <p:cNvSpPr>
                  <a:spLocks noChangeShapeType="1"/>
                </p:cNvSpPr>
                <p:nvPr/>
              </p:nvSpPr>
              <p:spPr bwMode="auto">
                <a:xfrm flipV="1">
                  <a:off x="1855" y="4579"/>
                  <a:ext cx="1" cy="909"/>
                </a:xfrm>
                <a:prstGeom prst="line">
                  <a:avLst/>
                </a:prstGeom>
                <a:noFill/>
                <a:ln w="3175">
                  <a:solidFill>
                    <a:srgbClr val="000000"/>
                  </a:solidFill>
                  <a:round/>
                  <a:headEnd/>
                  <a:tailEnd/>
                </a:ln>
              </p:spPr>
              <p:txBody>
                <a:bodyPr/>
                <a:lstStyle/>
                <a:p>
                  <a:endParaRPr lang="fr-FR"/>
                </a:p>
              </p:txBody>
            </p:sp>
            <p:sp>
              <p:nvSpPr>
                <p:cNvPr id="99" name="Line 69"/>
                <p:cNvSpPr>
                  <a:spLocks noChangeShapeType="1"/>
                </p:cNvSpPr>
                <p:nvPr/>
              </p:nvSpPr>
              <p:spPr bwMode="auto">
                <a:xfrm flipV="1">
                  <a:off x="1855" y="4579"/>
                  <a:ext cx="1" cy="909"/>
                </a:xfrm>
                <a:prstGeom prst="line">
                  <a:avLst/>
                </a:prstGeom>
                <a:noFill/>
                <a:ln w="3175">
                  <a:solidFill>
                    <a:srgbClr val="000000"/>
                  </a:solidFill>
                  <a:round/>
                  <a:headEnd/>
                  <a:tailEnd/>
                </a:ln>
              </p:spPr>
              <p:txBody>
                <a:bodyPr/>
                <a:lstStyle/>
                <a:p>
                  <a:endParaRPr lang="fr-FR"/>
                </a:p>
              </p:txBody>
            </p:sp>
            <p:sp>
              <p:nvSpPr>
                <p:cNvPr id="100" name="Line 70"/>
                <p:cNvSpPr>
                  <a:spLocks noChangeShapeType="1"/>
                </p:cNvSpPr>
                <p:nvPr/>
              </p:nvSpPr>
              <p:spPr bwMode="auto">
                <a:xfrm flipV="1">
                  <a:off x="1855" y="5474"/>
                  <a:ext cx="1" cy="14"/>
                </a:xfrm>
                <a:prstGeom prst="line">
                  <a:avLst/>
                </a:prstGeom>
                <a:noFill/>
                <a:ln w="3175">
                  <a:solidFill>
                    <a:srgbClr val="000000"/>
                  </a:solidFill>
                  <a:round/>
                  <a:headEnd/>
                  <a:tailEnd/>
                </a:ln>
              </p:spPr>
              <p:txBody>
                <a:bodyPr/>
                <a:lstStyle/>
                <a:p>
                  <a:endParaRPr lang="fr-FR"/>
                </a:p>
              </p:txBody>
            </p:sp>
            <p:sp>
              <p:nvSpPr>
                <p:cNvPr id="101" name="Line 71"/>
                <p:cNvSpPr>
                  <a:spLocks noChangeShapeType="1"/>
                </p:cNvSpPr>
                <p:nvPr/>
              </p:nvSpPr>
              <p:spPr bwMode="auto">
                <a:xfrm>
                  <a:off x="1855" y="4579"/>
                  <a:ext cx="1" cy="11"/>
                </a:xfrm>
                <a:prstGeom prst="line">
                  <a:avLst/>
                </a:prstGeom>
                <a:noFill/>
                <a:ln w="3175">
                  <a:solidFill>
                    <a:srgbClr val="000000"/>
                  </a:solidFill>
                  <a:round/>
                  <a:headEnd/>
                  <a:tailEnd/>
                </a:ln>
              </p:spPr>
              <p:txBody>
                <a:bodyPr/>
                <a:lstStyle/>
                <a:p>
                  <a:endParaRPr lang="fr-FR"/>
                </a:p>
              </p:txBody>
            </p:sp>
            <p:sp>
              <p:nvSpPr>
                <p:cNvPr id="102" name="Line 72"/>
                <p:cNvSpPr>
                  <a:spLocks noChangeShapeType="1"/>
                </p:cNvSpPr>
                <p:nvPr/>
              </p:nvSpPr>
              <p:spPr bwMode="auto">
                <a:xfrm>
                  <a:off x="1855" y="5488"/>
                  <a:ext cx="11" cy="1"/>
                </a:xfrm>
                <a:prstGeom prst="line">
                  <a:avLst/>
                </a:prstGeom>
                <a:noFill/>
                <a:ln w="3175">
                  <a:solidFill>
                    <a:srgbClr val="000000"/>
                  </a:solidFill>
                  <a:round/>
                  <a:headEnd/>
                  <a:tailEnd/>
                </a:ln>
              </p:spPr>
              <p:txBody>
                <a:bodyPr/>
                <a:lstStyle/>
                <a:p>
                  <a:endParaRPr lang="fr-FR"/>
                </a:p>
              </p:txBody>
            </p:sp>
            <p:sp>
              <p:nvSpPr>
                <p:cNvPr id="103" name="Line 73"/>
                <p:cNvSpPr>
                  <a:spLocks noChangeShapeType="1"/>
                </p:cNvSpPr>
                <p:nvPr/>
              </p:nvSpPr>
              <p:spPr bwMode="auto">
                <a:xfrm>
                  <a:off x="1855" y="5358"/>
                  <a:ext cx="11" cy="1"/>
                </a:xfrm>
                <a:prstGeom prst="line">
                  <a:avLst/>
                </a:prstGeom>
                <a:noFill/>
                <a:ln w="3175">
                  <a:solidFill>
                    <a:srgbClr val="000000"/>
                  </a:solidFill>
                  <a:round/>
                  <a:headEnd/>
                  <a:tailEnd/>
                </a:ln>
              </p:spPr>
              <p:txBody>
                <a:bodyPr/>
                <a:lstStyle/>
                <a:p>
                  <a:endParaRPr lang="fr-FR"/>
                </a:p>
              </p:txBody>
            </p:sp>
            <p:sp>
              <p:nvSpPr>
                <p:cNvPr id="104" name="Line 74"/>
                <p:cNvSpPr>
                  <a:spLocks noChangeShapeType="1"/>
                </p:cNvSpPr>
                <p:nvPr/>
              </p:nvSpPr>
              <p:spPr bwMode="auto">
                <a:xfrm>
                  <a:off x="1855" y="5227"/>
                  <a:ext cx="11" cy="1"/>
                </a:xfrm>
                <a:prstGeom prst="line">
                  <a:avLst/>
                </a:prstGeom>
                <a:noFill/>
                <a:ln w="3175">
                  <a:solidFill>
                    <a:srgbClr val="000000"/>
                  </a:solidFill>
                  <a:round/>
                  <a:headEnd/>
                  <a:tailEnd/>
                </a:ln>
              </p:spPr>
              <p:txBody>
                <a:bodyPr/>
                <a:lstStyle/>
                <a:p>
                  <a:endParaRPr lang="fr-FR"/>
                </a:p>
              </p:txBody>
            </p:sp>
            <p:sp>
              <p:nvSpPr>
                <p:cNvPr id="105" name="Line 75"/>
                <p:cNvSpPr>
                  <a:spLocks noChangeShapeType="1"/>
                </p:cNvSpPr>
                <p:nvPr/>
              </p:nvSpPr>
              <p:spPr bwMode="auto">
                <a:xfrm>
                  <a:off x="1855" y="5097"/>
                  <a:ext cx="11" cy="1"/>
                </a:xfrm>
                <a:prstGeom prst="line">
                  <a:avLst/>
                </a:prstGeom>
                <a:noFill/>
                <a:ln w="3175">
                  <a:solidFill>
                    <a:srgbClr val="000000"/>
                  </a:solidFill>
                  <a:round/>
                  <a:headEnd/>
                  <a:tailEnd/>
                </a:ln>
              </p:spPr>
              <p:txBody>
                <a:bodyPr/>
                <a:lstStyle/>
                <a:p>
                  <a:endParaRPr lang="fr-FR"/>
                </a:p>
              </p:txBody>
            </p:sp>
            <p:sp>
              <p:nvSpPr>
                <p:cNvPr id="106" name="Line 76"/>
                <p:cNvSpPr>
                  <a:spLocks noChangeShapeType="1"/>
                </p:cNvSpPr>
                <p:nvPr/>
              </p:nvSpPr>
              <p:spPr bwMode="auto">
                <a:xfrm>
                  <a:off x="1855" y="4967"/>
                  <a:ext cx="11" cy="1"/>
                </a:xfrm>
                <a:prstGeom prst="line">
                  <a:avLst/>
                </a:prstGeom>
                <a:noFill/>
                <a:ln w="3175">
                  <a:solidFill>
                    <a:srgbClr val="000000"/>
                  </a:solidFill>
                  <a:round/>
                  <a:headEnd/>
                  <a:tailEnd/>
                </a:ln>
              </p:spPr>
              <p:txBody>
                <a:bodyPr/>
                <a:lstStyle/>
                <a:p>
                  <a:endParaRPr lang="fr-FR"/>
                </a:p>
              </p:txBody>
            </p:sp>
            <p:sp>
              <p:nvSpPr>
                <p:cNvPr id="107" name="Line 77"/>
                <p:cNvSpPr>
                  <a:spLocks noChangeShapeType="1"/>
                </p:cNvSpPr>
                <p:nvPr/>
              </p:nvSpPr>
              <p:spPr bwMode="auto">
                <a:xfrm>
                  <a:off x="1855" y="4837"/>
                  <a:ext cx="11" cy="1"/>
                </a:xfrm>
                <a:prstGeom prst="line">
                  <a:avLst/>
                </a:prstGeom>
                <a:noFill/>
                <a:ln w="3175">
                  <a:solidFill>
                    <a:srgbClr val="000000"/>
                  </a:solidFill>
                  <a:round/>
                  <a:headEnd/>
                  <a:tailEnd/>
                </a:ln>
              </p:spPr>
              <p:txBody>
                <a:bodyPr/>
                <a:lstStyle/>
                <a:p>
                  <a:endParaRPr lang="fr-FR"/>
                </a:p>
              </p:txBody>
            </p:sp>
            <p:sp>
              <p:nvSpPr>
                <p:cNvPr id="108" name="Line 78"/>
                <p:cNvSpPr>
                  <a:spLocks noChangeShapeType="1"/>
                </p:cNvSpPr>
                <p:nvPr/>
              </p:nvSpPr>
              <p:spPr bwMode="auto">
                <a:xfrm>
                  <a:off x="1855" y="4707"/>
                  <a:ext cx="11" cy="1"/>
                </a:xfrm>
                <a:prstGeom prst="line">
                  <a:avLst/>
                </a:prstGeom>
                <a:noFill/>
                <a:ln w="3175">
                  <a:solidFill>
                    <a:srgbClr val="000000"/>
                  </a:solidFill>
                  <a:round/>
                  <a:headEnd/>
                  <a:tailEnd/>
                </a:ln>
              </p:spPr>
              <p:txBody>
                <a:bodyPr/>
                <a:lstStyle/>
                <a:p>
                  <a:endParaRPr lang="fr-FR"/>
                </a:p>
              </p:txBody>
            </p:sp>
            <p:sp>
              <p:nvSpPr>
                <p:cNvPr id="109" name="Line 79"/>
                <p:cNvSpPr>
                  <a:spLocks noChangeShapeType="1"/>
                </p:cNvSpPr>
                <p:nvPr/>
              </p:nvSpPr>
              <p:spPr bwMode="auto">
                <a:xfrm>
                  <a:off x="1855" y="4579"/>
                  <a:ext cx="11" cy="1"/>
                </a:xfrm>
                <a:prstGeom prst="line">
                  <a:avLst/>
                </a:prstGeom>
                <a:noFill/>
                <a:ln w="3175">
                  <a:solidFill>
                    <a:srgbClr val="000000"/>
                  </a:solidFill>
                  <a:round/>
                  <a:headEnd/>
                  <a:tailEnd/>
                </a:ln>
              </p:spPr>
              <p:txBody>
                <a:bodyPr/>
                <a:lstStyle/>
                <a:p>
                  <a:endParaRPr lang="fr-FR"/>
                </a:p>
              </p:txBody>
            </p:sp>
            <p:sp>
              <p:nvSpPr>
                <p:cNvPr id="110" name="Line 80"/>
                <p:cNvSpPr>
                  <a:spLocks noChangeShapeType="1"/>
                </p:cNvSpPr>
                <p:nvPr/>
              </p:nvSpPr>
              <p:spPr bwMode="auto">
                <a:xfrm flipV="1">
                  <a:off x="1855" y="4579"/>
                  <a:ext cx="1" cy="909"/>
                </a:xfrm>
                <a:prstGeom prst="line">
                  <a:avLst/>
                </a:prstGeom>
                <a:noFill/>
                <a:ln w="3175">
                  <a:solidFill>
                    <a:schemeClr val="tx1"/>
                  </a:solidFill>
                  <a:round/>
                  <a:headEnd/>
                  <a:tailEnd/>
                </a:ln>
              </p:spPr>
              <p:txBody>
                <a:bodyPr/>
                <a:lstStyle/>
                <a:p>
                  <a:endParaRPr lang="fr-FR"/>
                </a:p>
              </p:txBody>
            </p:sp>
          </p:grpSp>
          <p:sp>
            <p:nvSpPr>
              <p:cNvPr id="97" name="Text Box 81"/>
              <p:cNvSpPr txBox="1">
                <a:spLocks noChangeArrowheads="1"/>
              </p:cNvSpPr>
              <p:nvPr/>
            </p:nvSpPr>
            <p:spPr bwMode="auto">
              <a:xfrm rot="16200000">
                <a:off x="2917351" y="4818674"/>
                <a:ext cx="1554682" cy="349967"/>
              </a:xfrm>
              <a:prstGeom prst="rect">
                <a:avLst/>
              </a:prstGeom>
              <a:noFill/>
              <a:ln w="9525">
                <a:noFill/>
                <a:miter lim="800000"/>
                <a:headEnd/>
                <a:tailEnd/>
              </a:ln>
            </p:spPr>
            <p:txBody>
              <a:bodyPr wrap="none">
                <a:spAutoFit/>
              </a:bodyPr>
              <a:lstStyle/>
              <a:p>
                <a:r>
                  <a:rPr lang="fr-FR" sz="1100">
                    <a:ea typeface="ＭＳ Ｐゴシック" pitchFamily="1" charset="-128"/>
                    <a:cs typeface="Arial" pitchFamily="34" charset="0"/>
                  </a:rPr>
                  <a:t>% signal change</a:t>
                </a:r>
              </a:p>
            </p:txBody>
          </p:sp>
        </p:grpSp>
        <p:grpSp>
          <p:nvGrpSpPr>
            <p:cNvPr id="111" name="Group 85"/>
            <p:cNvGrpSpPr>
              <a:grpSpLocks/>
            </p:cNvGrpSpPr>
            <p:nvPr/>
          </p:nvGrpSpPr>
          <p:grpSpPr bwMode="auto">
            <a:xfrm>
              <a:off x="3182384" y="2867632"/>
              <a:ext cx="1235988" cy="1404604"/>
              <a:chOff x="26" y="2387"/>
              <a:chExt cx="795" cy="957"/>
            </a:xfrm>
          </p:grpSpPr>
          <p:pic>
            <p:nvPicPr>
              <p:cNvPr id="112" name="Picture 86"/>
              <p:cNvPicPr>
                <a:picLocks noChangeAspect="1" noChangeArrowheads="1"/>
              </p:cNvPicPr>
              <p:nvPr/>
            </p:nvPicPr>
            <p:blipFill>
              <a:blip r:embed="rId3" cstate="print">
                <a:clrChange>
                  <a:clrFrom>
                    <a:srgbClr val="000000"/>
                  </a:clrFrom>
                  <a:clrTo>
                    <a:srgbClr val="000000">
                      <a:alpha val="0"/>
                    </a:srgbClr>
                  </a:clrTo>
                </a:clrChange>
              </a:blip>
              <a:srcRect l="4227"/>
              <a:stretch>
                <a:fillRect/>
              </a:stretch>
            </p:blipFill>
            <p:spPr bwMode="auto">
              <a:xfrm>
                <a:off x="68" y="2387"/>
                <a:ext cx="725" cy="911"/>
              </a:xfrm>
              <a:prstGeom prst="rect">
                <a:avLst/>
              </a:prstGeom>
              <a:noFill/>
              <a:ln w="9525">
                <a:noFill/>
                <a:miter lim="800000"/>
                <a:headEnd/>
                <a:tailEnd/>
              </a:ln>
            </p:spPr>
          </p:pic>
          <p:sp>
            <p:nvSpPr>
              <p:cNvPr id="113" name="Text Box 87"/>
              <p:cNvSpPr txBox="1">
                <a:spLocks noChangeArrowheads="1"/>
              </p:cNvSpPr>
              <p:nvPr/>
            </p:nvSpPr>
            <p:spPr bwMode="auto">
              <a:xfrm>
                <a:off x="26" y="3113"/>
                <a:ext cx="203" cy="231"/>
              </a:xfrm>
              <a:prstGeom prst="rect">
                <a:avLst/>
              </a:prstGeom>
              <a:noFill/>
              <a:ln w="9525">
                <a:noFill/>
                <a:miter lim="800000"/>
                <a:headEnd/>
                <a:tailEnd/>
              </a:ln>
            </p:spPr>
            <p:txBody>
              <a:bodyPr wrap="none">
                <a:spAutoFit/>
              </a:bodyPr>
              <a:lstStyle/>
              <a:p>
                <a:r>
                  <a:rPr lang="fr-FR" sz="1600" b="1" dirty="0">
                    <a:solidFill>
                      <a:schemeClr val="bg1"/>
                    </a:solidFill>
                    <a:ea typeface="ＭＳ Ｐゴシック" pitchFamily="1" charset="-128"/>
                  </a:rPr>
                  <a:t>G</a:t>
                </a:r>
              </a:p>
            </p:txBody>
          </p:sp>
          <p:sp>
            <p:nvSpPr>
              <p:cNvPr id="114" name="Text Box 88"/>
              <p:cNvSpPr txBox="1">
                <a:spLocks noChangeArrowheads="1"/>
              </p:cNvSpPr>
              <p:nvPr/>
            </p:nvSpPr>
            <p:spPr bwMode="auto">
              <a:xfrm>
                <a:off x="619" y="3113"/>
                <a:ext cx="202" cy="231"/>
              </a:xfrm>
              <a:prstGeom prst="rect">
                <a:avLst/>
              </a:prstGeom>
              <a:noFill/>
              <a:ln w="9525">
                <a:noFill/>
                <a:miter lim="800000"/>
                <a:headEnd/>
                <a:tailEnd/>
              </a:ln>
            </p:spPr>
            <p:txBody>
              <a:bodyPr wrap="none">
                <a:spAutoFit/>
              </a:bodyPr>
              <a:lstStyle/>
              <a:p>
                <a:r>
                  <a:rPr lang="fr-FR" sz="1600" b="1" dirty="0">
                    <a:solidFill>
                      <a:schemeClr val="bg1"/>
                    </a:solidFill>
                    <a:ea typeface="ＭＳ Ｐゴシック" pitchFamily="1" charset="-128"/>
                  </a:rPr>
                  <a:t>D</a:t>
                </a:r>
              </a:p>
            </p:txBody>
          </p:sp>
        </p:grpSp>
        <p:sp>
          <p:nvSpPr>
            <p:cNvPr id="115" name="Line 140"/>
            <p:cNvSpPr>
              <a:spLocks noChangeShapeType="1"/>
            </p:cNvSpPr>
            <p:nvPr/>
          </p:nvSpPr>
          <p:spPr bwMode="auto">
            <a:xfrm flipH="1" flipV="1">
              <a:off x="3495691" y="3264534"/>
              <a:ext cx="1666795" cy="166508"/>
            </a:xfrm>
            <a:prstGeom prst="line">
              <a:avLst/>
            </a:prstGeom>
            <a:noFill/>
            <a:ln w="57150">
              <a:solidFill>
                <a:srgbClr val="00FF00"/>
              </a:solidFill>
              <a:prstDash val="sysDot"/>
              <a:round/>
              <a:headEnd/>
              <a:tailEnd type="triangle" w="med" len="med"/>
            </a:ln>
          </p:spPr>
          <p:txBody>
            <a:bodyPr/>
            <a:lstStyle/>
            <a:p>
              <a:endParaRPr lang="fr-FR"/>
            </a:p>
          </p:txBody>
        </p:sp>
        <p:sp>
          <p:nvSpPr>
            <p:cNvPr id="116" name="Text Box 33"/>
            <p:cNvSpPr txBox="1">
              <a:spLocks noChangeArrowheads="1"/>
            </p:cNvSpPr>
            <p:nvPr/>
          </p:nvSpPr>
          <p:spPr bwMode="auto">
            <a:xfrm>
              <a:off x="7452320" y="3774806"/>
              <a:ext cx="1717382" cy="430887"/>
            </a:xfrm>
            <a:prstGeom prst="rect">
              <a:avLst/>
            </a:prstGeom>
            <a:noFill/>
            <a:ln w="9525">
              <a:noFill/>
              <a:miter lim="800000"/>
              <a:headEnd/>
              <a:tailEnd/>
            </a:ln>
            <a:effectLst/>
          </p:spPr>
          <p:txBody>
            <a:bodyPr wrap="square">
              <a:spAutoFit/>
            </a:bodyPr>
            <a:lstStyle/>
            <a:p>
              <a:pPr algn="ctr">
                <a:defRPr/>
              </a:pPr>
              <a:r>
                <a:rPr lang="fr-FR" sz="1100" i="1" dirty="0" err="1">
                  <a:latin typeface="+mj-lt"/>
                  <a:ea typeface="ＭＳ Ｐゴシック" pitchFamily="1" charset="-128"/>
                </a:rPr>
                <a:t>Dehaene-Lambertz</a:t>
              </a:r>
              <a:r>
                <a:rPr lang="fr-FR" sz="1100" i="1" dirty="0">
                  <a:latin typeface="+mj-lt"/>
                  <a:ea typeface="ＭＳ Ｐゴシック" pitchFamily="1" charset="-128"/>
                </a:rPr>
                <a:t> &amp; al, PNAS, 2008</a:t>
              </a:r>
            </a:p>
          </p:txBody>
        </p:sp>
      </p:grpSp>
      <p:sp>
        <p:nvSpPr>
          <p:cNvPr id="119" name="Rectangle 118"/>
          <p:cNvSpPr/>
          <p:nvPr/>
        </p:nvSpPr>
        <p:spPr>
          <a:xfrm>
            <a:off x="242682" y="4690341"/>
            <a:ext cx="2601004" cy="369332"/>
          </a:xfrm>
          <a:prstGeom prst="rect">
            <a:avLst/>
          </a:prstGeom>
        </p:spPr>
        <p:txBody>
          <a:bodyPr wrap="square">
            <a:spAutoFit/>
          </a:bodyPr>
          <a:lstStyle/>
          <a:p>
            <a:pPr algn="ctr"/>
            <a:r>
              <a:rPr lang="fr-FR" dirty="0">
                <a:latin typeface="Calibri" panose="020F0502020204030204" pitchFamily="34" charset="0"/>
              </a:rPr>
              <a:t>Nourrissons de 2-4 mois</a:t>
            </a:r>
          </a:p>
        </p:txBody>
      </p:sp>
      <p:pic>
        <p:nvPicPr>
          <p:cNvPr id="122" name="Picture 33" descr="bb"/>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flipH="1">
            <a:off x="1430955" y="2945680"/>
            <a:ext cx="2664296" cy="1949344"/>
          </a:xfrm>
          <a:prstGeom prst="rect">
            <a:avLst/>
          </a:prstGeom>
          <a:noFill/>
          <a:ln w="9525">
            <a:noFill/>
            <a:miter lim="800000"/>
            <a:headEnd/>
            <a:tailEnd/>
          </a:ln>
        </p:spPr>
      </p:pic>
      <p:grpSp>
        <p:nvGrpSpPr>
          <p:cNvPr id="8" name="Groupe 7">
            <a:extLst>
              <a:ext uri="{FF2B5EF4-FFF2-40B4-BE49-F238E27FC236}">
                <a16:creationId xmlns:a16="http://schemas.microsoft.com/office/drawing/2014/main" id="{FB1F2174-8CFC-460C-A90E-53EEA71E2F90}"/>
              </a:ext>
            </a:extLst>
          </p:cNvPr>
          <p:cNvGrpSpPr/>
          <p:nvPr/>
        </p:nvGrpSpPr>
        <p:grpSpPr>
          <a:xfrm>
            <a:off x="2308721" y="856067"/>
            <a:ext cx="8451035" cy="2889277"/>
            <a:chOff x="2308721" y="856067"/>
            <a:chExt cx="8451035" cy="2889277"/>
          </a:xfrm>
        </p:grpSpPr>
        <p:grpSp>
          <p:nvGrpSpPr>
            <p:cNvPr id="11" name="Groupe 10"/>
            <p:cNvGrpSpPr/>
            <p:nvPr/>
          </p:nvGrpSpPr>
          <p:grpSpPr>
            <a:xfrm>
              <a:off x="4641692" y="856067"/>
              <a:ext cx="6118064" cy="1968458"/>
              <a:chOff x="3117692" y="856067"/>
              <a:chExt cx="6118064" cy="1968458"/>
            </a:xfrm>
          </p:grpSpPr>
          <p:grpSp>
            <p:nvGrpSpPr>
              <p:cNvPr id="2" name="Group 2"/>
              <p:cNvGrpSpPr>
                <a:grpSpLocks/>
              </p:cNvGrpSpPr>
              <p:nvPr/>
            </p:nvGrpSpPr>
            <p:grpSpPr bwMode="auto">
              <a:xfrm>
                <a:off x="4824666" y="856067"/>
                <a:ext cx="1114388" cy="1640666"/>
                <a:chOff x="1872" y="1482"/>
                <a:chExt cx="1581" cy="2070"/>
              </a:xfrm>
            </p:grpSpPr>
            <p:pic>
              <p:nvPicPr>
                <p:cNvPr id="7192" name="Picture 3"/>
                <p:cNvPicPr>
                  <a:picLocks noChangeAspect="1" noChangeArrowheads="1"/>
                </p:cNvPicPr>
                <p:nvPr/>
              </p:nvPicPr>
              <p:blipFill>
                <a:blip r:embed="rId5" cstate="print"/>
                <a:srcRect/>
                <a:stretch>
                  <a:fillRect/>
                </a:stretch>
              </p:blipFill>
              <p:spPr bwMode="auto">
                <a:xfrm>
                  <a:off x="1872" y="1482"/>
                  <a:ext cx="1581" cy="2070"/>
                </a:xfrm>
                <a:prstGeom prst="rect">
                  <a:avLst/>
                </a:prstGeom>
                <a:noFill/>
                <a:ln w="9525">
                  <a:noFill/>
                  <a:miter lim="800000"/>
                  <a:headEnd/>
                  <a:tailEnd/>
                </a:ln>
              </p:spPr>
            </p:pic>
            <p:sp>
              <p:nvSpPr>
                <p:cNvPr id="7193" name="Text Box 4"/>
                <p:cNvSpPr txBox="1">
                  <a:spLocks noChangeArrowheads="1"/>
                </p:cNvSpPr>
                <p:nvPr/>
              </p:nvSpPr>
              <p:spPr bwMode="auto">
                <a:xfrm>
                  <a:off x="1872" y="1491"/>
                  <a:ext cx="1310" cy="291"/>
                </a:xfrm>
                <a:prstGeom prst="rect">
                  <a:avLst/>
                </a:prstGeom>
                <a:noFill/>
                <a:ln w="9525">
                  <a:noFill/>
                  <a:miter lim="800000"/>
                  <a:headEnd/>
                  <a:tailEnd/>
                </a:ln>
              </p:spPr>
              <p:txBody>
                <a:bodyPr wrap="none">
                  <a:spAutoFit/>
                </a:bodyPr>
                <a:lstStyle/>
                <a:p>
                  <a:pPr eaLnBrk="0" hangingPunct="0"/>
                  <a:r>
                    <a:rPr lang="en-US" sz="900">
                      <a:solidFill>
                        <a:schemeClr val="bg2"/>
                      </a:solidFill>
                    </a:rPr>
                    <a:t>% signal change</a:t>
                  </a:r>
                </a:p>
              </p:txBody>
            </p:sp>
            <p:pic>
              <p:nvPicPr>
                <p:cNvPr id="7194"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984" y="3024"/>
                  <a:ext cx="1322" cy="257"/>
                </a:xfrm>
                <a:prstGeom prst="rect">
                  <a:avLst/>
                </a:prstGeom>
                <a:noFill/>
                <a:ln w="9525">
                  <a:noFill/>
                  <a:miter lim="800000"/>
                  <a:headEnd/>
                  <a:tailEnd/>
                </a:ln>
              </p:spPr>
            </p:pic>
          </p:grpSp>
          <p:sp>
            <p:nvSpPr>
              <p:cNvPr id="7173" name="Text Box 8"/>
              <p:cNvSpPr txBox="1">
                <a:spLocks noChangeArrowheads="1"/>
              </p:cNvSpPr>
              <p:nvPr/>
            </p:nvSpPr>
            <p:spPr bwMode="auto">
              <a:xfrm>
                <a:off x="7010694" y="2302506"/>
                <a:ext cx="383438" cy="200055"/>
              </a:xfrm>
              <a:prstGeom prst="rect">
                <a:avLst/>
              </a:prstGeom>
              <a:noFill/>
              <a:ln w="9525">
                <a:noFill/>
                <a:miter lim="800000"/>
                <a:headEnd/>
                <a:tailEnd/>
              </a:ln>
            </p:spPr>
            <p:txBody>
              <a:bodyPr wrap="none">
                <a:spAutoFit/>
              </a:bodyPr>
              <a:lstStyle/>
              <a:p>
                <a:pPr eaLnBrk="0" hangingPunct="0"/>
                <a:r>
                  <a:rPr lang="en-US" sz="700" dirty="0"/>
                  <a:t>scans</a:t>
                </a:r>
              </a:p>
            </p:txBody>
          </p:sp>
          <p:sp>
            <p:nvSpPr>
              <p:cNvPr id="7175" name="Text Box 10"/>
              <p:cNvSpPr txBox="1">
                <a:spLocks noChangeArrowheads="1"/>
              </p:cNvSpPr>
              <p:nvPr/>
            </p:nvSpPr>
            <p:spPr bwMode="auto">
              <a:xfrm>
                <a:off x="5015805" y="2393638"/>
                <a:ext cx="960519" cy="430887"/>
              </a:xfrm>
              <a:prstGeom prst="rect">
                <a:avLst/>
              </a:prstGeom>
              <a:noFill/>
              <a:ln w="9525">
                <a:noFill/>
                <a:miter lim="800000"/>
                <a:headEnd/>
                <a:tailEnd/>
              </a:ln>
            </p:spPr>
            <p:txBody>
              <a:bodyPr wrap="none">
                <a:spAutoFit/>
              </a:bodyPr>
              <a:lstStyle/>
              <a:p>
                <a:pPr algn="ctr" eaLnBrk="0" hangingPunct="0"/>
                <a:r>
                  <a:rPr lang="en-US" sz="1100" b="1" i="1" dirty="0" err="1">
                    <a:latin typeface="Calibri" panose="020F0502020204030204" pitchFamily="34" charset="0"/>
                  </a:rPr>
                  <a:t>Endormis</a:t>
                </a:r>
                <a:endParaRPr lang="en-US" sz="1100" b="1" i="1" dirty="0">
                  <a:latin typeface="Calibri" panose="020F0502020204030204" pitchFamily="34" charset="0"/>
                </a:endParaRPr>
              </a:p>
              <a:p>
                <a:pPr algn="ctr" eaLnBrk="0" hangingPunct="0"/>
                <a:r>
                  <a:rPr lang="en-US" sz="1100" b="1" i="1" dirty="0">
                    <a:latin typeface="Calibri" panose="020F0502020204030204" pitchFamily="34" charset="0"/>
                  </a:rPr>
                  <a:t>6 </a:t>
                </a:r>
                <a:r>
                  <a:rPr lang="en-US" sz="1100" b="1" i="1" dirty="0" err="1">
                    <a:latin typeface="Calibri" panose="020F0502020204030204" pitchFamily="34" charset="0"/>
                  </a:rPr>
                  <a:t>nourrissons</a:t>
                </a:r>
                <a:endParaRPr lang="en-US" sz="1100" dirty="0">
                  <a:latin typeface="Calibri" panose="020F0502020204030204" pitchFamily="34" charset="0"/>
                </a:endParaRPr>
              </a:p>
            </p:txBody>
          </p:sp>
          <p:sp>
            <p:nvSpPr>
              <p:cNvPr id="7177" name="Line 12"/>
              <p:cNvSpPr>
                <a:spLocks noChangeShapeType="1"/>
              </p:cNvSpPr>
              <p:nvPr/>
            </p:nvSpPr>
            <p:spPr bwMode="auto">
              <a:xfrm>
                <a:off x="7105374" y="1311240"/>
                <a:ext cx="547688" cy="1587"/>
              </a:xfrm>
              <a:prstGeom prst="line">
                <a:avLst/>
              </a:prstGeom>
              <a:noFill/>
              <a:ln w="57150">
                <a:solidFill>
                  <a:schemeClr val="accent2"/>
                </a:solidFill>
                <a:round/>
                <a:headEnd/>
                <a:tailEnd/>
              </a:ln>
            </p:spPr>
            <p:txBody>
              <a:bodyPr wrap="none" anchor="ctr"/>
              <a:lstStyle/>
              <a:p>
                <a:endParaRPr lang="fr-FR" sz="1200">
                  <a:latin typeface="Calibri" panose="020F0502020204030204" pitchFamily="34" charset="0"/>
                </a:endParaRPr>
              </a:p>
            </p:txBody>
          </p:sp>
          <p:sp>
            <p:nvSpPr>
              <p:cNvPr id="7178" name="Line 13"/>
              <p:cNvSpPr>
                <a:spLocks noChangeShapeType="1"/>
              </p:cNvSpPr>
              <p:nvPr/>
            </p:nvSpPr>
            <p:spPr bwMode="auto">
              <a:xfrm>
                <a:off x="7105374" y="1074702"/>
                <a:ext cx="547688" cy="0"/>
              </a:xfrm>
              <a:prstGeom prst="line">
                <a:avLst/>
              </a:prstGeom>
              <a:noFill/>
              <a:ln w="57150">
                <a:solidFill>
                  <a:srgbClr val="FF0000"/>
                </a:solidFill>
                <a:round/>
                <a:headEnd/>
                <a:tailEnd/>
              </a:ln>
            </p:spPr>
            <p:txBody>
              <a:bodyPr wrap="none" anchor="ctr"/>
              <a:lstStyle/>
              <a:p>
                <a:endParaRPr lang="fr-FR" sz="1200">
                  <a:latin typeface="Calibri" panose="020F0502020204030204" pitchFamily="34" charset="0"/>
                </a:endParaRPr>
              </a:p>
            </p:txBody>
          </p:sp>
          <p:sp>
            <p:nvSpPr>
              <p:cNvPr id="7179" name="Text Box 14"/>
              <p:cNvSpPr txBox="1">
                <a:spLocks noChangeArrowheads="1"/>
              </p:cNvSpPr>
              <p:nvPr/>
            </p:nvSpPr>
            <p:spPr bwMode="auto">
              <a:xfrm>
                <a:off x="7608093" y="908720"/>
                <a:ext cx="1275414" cy="276999"/>
              </a:xfrm>
              <a:prstGeom prst="rect">
                <a:avLst/>
              </a:prstGeom>
              <a:noFill/>
              <a:ln w="9525">
                <a:noFill/>
                <a:miter lim="800000"/>
                <a:headEnd/>
                <a:tailEnd/>
              </a:ln>
            </p:spPr>
            <p:txBody>
              <a:bodyPr wrap="none">
                <a:spAutoFit/>
              </a:bodyPr>
              <a:lstStyle/>
              <a:p>
                <a:pPr eaLnBrk="0" hangingPunct="0"/>
                <a:r>
                  <a:rPr lang="en-US" sz="1200" b="1" dirty="0">
                    <a:solidFill>
                      <a:srgbClr val="FF0000"/>
                    </a:solidFill>
                    <a:latin typeface="Calibri" panose="020F0502020204030204" pitchFamily="34" charset="0"/>
                  </a:rPr>
                  <a:t>Parole à </a:t>
                </a:r>
                <a:r>
                  <a:rPr lang="en-US" sz="1200" b="1" dirty="0" err="1">
                    <a:solidFill>
                      <a:srgbClr val="FF0000"/>
                    </a:solidFill>
                    <a:latin typeface="Calibri" panose="020F0502020204030204" pitchFamily="34" charset="0"/>
                  </a:rPr>
                  <a:t>l’endroit</a:t>
                </a:r>
                <a:endParaRPr lang="en-US" sz="1200" b="1" dirty="0">
                  <a:solidFill>
                    <a:srgbClr val="FF0000"/>
                  </a:solidFill>
                  <a:latin typeface="Calibri" panose="020F0502020204030204" pitchFamily="34" charset="0"/>
                </a:endParaRPr>
              </a:p>
            </p:txBody>
          </p:sp>
          <p:sp>
            <p:nvSpPr>
              <p:cNvPr id="7180" name="Text Box 15"/>
              <p:cNvSpPr txBox="1">
                <a:spLocks noChangeArrowheads="1"/>
              </p:cNvSpPr>
              <p:nvPr/>
            </p:nvSpPr>
            <p:spPr bwMode="auto">
              <a:xfrm>
                <a:off x="7608093" y="1151607"/>
                <a:ext cx="1223733" cy="276999"/>
              </a:xfrm>
              <a:prstGeom prst="rect">
                <a:avLst/>
              </a:prstGeom>
              <a:noFill/>
              <a:ln w="9525">
                <a:noFill/>
                <a:miter lim="800000"/>
                <a:headEnd/>
                <a:tailEnd/>
              </a:ln>
            </p:spPr>
            <p:txBody>
              <a:bodyPr wrap="none">
                <a:spAutoFit/>
              </a:bodyPr>
              <a:lstStyle/>
              <a:p>
                <a:pPr eaLnBrk="0" hangingPunct="0"/>
                <a:r>
                  <a:rPr lang="en-US" sz="1200" b="1" dirty="0">
                    <a:solidFill>
                      <a:schemeClr val="accent2"/>
                    </a:solidFill>
                    <a:latin typeface="Calibri" panose="020F0502020204030204" pitchFamily="34" charset="0"/>
                  </a:rPr>
                  <a:t>Parole à </a:t>
                </a:r>
                <a:r>
                  <a:rPr lang="en-US" sz="1200" b="1" dirty="0" err="1">
                    <a:solidFill>
                      <a:schemeClr val="accent2"/>
                    </a:solidFill>
                    <a:latin typeface="Calibri" panose="020F0502020204030204" pitchFamily="34" charset="0"/>
                  </a:rPr>
                  <a:t>l’envers</a:t>
                </a:r>
                <a:endParaRPr lang="en-US" sz="1200" b="1" dirty="0">
                  <a:solidFill>
                    <a:schemeClr val="accent2"/>
                  </a:solidFill>
                  <a:latin typeface="Calibri" panose="020F0502020204030204" pitchFamily="34" charset="0"/>
                </a:endParaRPr>
              </a:p>
            </p:txBody>
          </p:sp>
          <p:grpSp>
            <p:nvGrpSpPr>
              <p:cNvPr id="3" name="Group 16"/>
              <p:cNvGrpSpPr>
                <a:grpSpLocks/>
              </p:cNvGrpSpPr>
              <p:nvPr/>
            </p:nvGrpSpPr>
            <p:grpSpPr bwMode="auto">
              <a:xfrm>
                <a:off x="5985816" y="881388"/>
                <a:ext cx="1076325" cy="1630362"/>
                <a:chOff x="3395" y="1488"/>
                <a:chExt cx="1527" cy="2057"/>
              </a:xfrm>
            </p:grpSpPr>
            <p:pic>
              <p:nvPicPr>
                <p:cNvPr id="7189" name="Picture 17"/>
                <p:cNvPicPr>
                  <a:picLocks noChangeAspect="1" noChangeArrowheads="1"/>
                </p:cNvPicPr>
                <p:nvPr/>
              </p:nvPicPr>
              <p:blipFill>
                <a:blip r:embed="rId7" cstate="print"/>
                <a:srcRect r="5243"/>
                <a:stretch>
                  <a:fillRect/>
                </a:stretch>
              </p:blipFill>
              <p:spPr bwMode="auto">
                <a:xfrm>
                  <a:off x="3456" y="1488"/>
                  <a:ext cx="1466" cy="2057"/>
                </a:xfrm>
                <a:prstGeom prst="rect">
                  <a:avLst/>
                </a:prstGeom>
                <a:noFill/>
                <a:ln w="9525">
                  <a:noFill/>
                  <a:miter lim="800000"/>
                  <a:headEnd/>
                  <a:tailEnd/>
                </a:ln>
              </p:spPr>
            </p:pic>
            <p:sp>
              <p:nvSpPr>
                <p:cNvPr id="7190" name="Text Box 18"/>
                <p:cNvSpPr txBox="1">
                  <a:spLocks noChangeArrowheads="1"/>
                </p:cNvSpPr>
                <p:nvPr/>
              </p:nvSpPr>
              <p:spPr bwMode="auto">
                <a:xfrm>
                  <a:off x="3395" y="1491"/>
                  <a:ext cx="1310" cy="291"/>
                </a:xfrm>
                <a:prstGeom prst="rect">
                  <a:avLst/>
                </a:prstGeom>
                <a:noFill/>
                <a:ln w="9525">
                  <a:noFill/>
                  <a:miter lim="800000"/>
                  <a:headEnd/>
                  <a:tailEnd/>
                </a:ln>
              </p:spPr>
              <p:txBody>
                <a:bodyPr wrap="none">
                  <a:spAutoFit/>
                </a:bodyPr>
                <a:lstStyle/>
                <a:p>
                  <a:pPr eaLnBrk="0" hangingPunct="0"/>
                  <a:r>
                    <a:rPr lang="en-US" sz="900">
                      <a:solidFill>
                        <a:schemeClr val="bg2"/>
                      </a:solidFill>
                    </a:rPr>
                    <a:t>% signal change</a:t>
                  </a:r>
                </a:p>
              </p:txBody>
            </p:sp>
            <p:pic>
              <p:nvPicPr>
                <p:cNvPr id="7191" name="Picture 1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600" y="3024"/>
                  <a:ext cx="1322" cy="257"/>
                </a:xfrm>
                <a:prstGeom prst="rect">
                  <a:avLst/>
                </a:prstGeom>
                <a:noFill/>
                <a:ln w="9525">
                  <a:noFill/>
                  <a:miter lim="800000"/>
                  <a:headEnd/>
                  <a:tailEnd/>
                </a:ln>
              </p:spPr>
            </p:pic>
          </p:grpSp>
          <p:grpSp>
            <p:nvGrpSpPr>
              <p:cNvPr id="4" name="Groupe 3"/>
              <p:cNvGrpSpPr/>
              <p:nvPr/>
            </p:nvGrpSpPr>
            <p:grpSpPr>
              <a:xfrm>
                <a:off x="3117692" y="856067"/>
                <a:ext cx="1239968" cy="1446453"/>
                <a:chOff x="2769461" y="859830"/>
                <a:chExt cx="1223137" cy="1442720"/>
              </a:xfrm>
            </p:grpSpPr>
            <p:pic>
              <p:nvPicPr>
                <p:cNvPr id="7172" name="Picture 7"/>
                <p:cNvPicPr>
                  <a:picLocks noChangeAspect="1" noChangeArrowheads="1"/>
                </p:cNvPicPr>
                <p:nvPr/>
              </p:nvPicPr>
              <p:blipFill>
                <a:blip r:embed="rId8" cstate="print"/>
                <a:srcRect/>
                <a:stretch>
                  <a:fillRect/>
                </a:stretch>
              </p:blipFill>
              <p:spPr bwMode="auto">
                <a:xfrm>
                  <a:off x="2820392" y="859830"/>
                  <a:ext cx="1172206" cy="1385490"/>
                </a:xfrm>
                <a:prstGeom prst="rect">
                  <a:avLst/>
                </a:prstGeom>
                <a:noFill/>
                <a:ln w="9525">
                  <a:noFill/>
                  <a:miter lim="800000"/>
                  <a:headEnd/>
                  <a:tailEnd/>
                </a:ln>
              </p:spPr>
            </p:pic>
            <p:sp>
              <p:nvSpPr>
                <p:cNvPr id="7182" name="Text Box 21"/>
                <p:cNvSpPr txBox="1">
                  <a:spLocks noChangeArrowheads="1"/>
                </p:cNvSpPr>
                <p:nvPr/>
              </p:nvSpPr>
              <p:spPr bwMode="auto">
                <a:xfrm>
                  <a:off x="2769461" y="1964870"/>
                  <a:ext cx="340284" cy="337680"/>
                </a:xfrm>
                <a:prstGeom prst="rect">
                  <a:avLst/>
                </a:prstGeom>
                <a:noFill/>
                <a:ln w="9525">
                  <a:noFill/>
                  <a:miter lim="800000"/>
                  <a:headEnd/>
                  <a:tailEnd/>
                </a:ln>
              </p:spPr>
              <p:txBody>
                <a:bodyPr wrap="none">
                  <a:spAutoFit/>
                </a:bodyPr>
                <a:lstStyle/>
                <a:p>
                  <a:pPr eaLnBrk="0" hangingPunct="0"/>
                  <a:r>
                    <a:rPr lang="fr-FR" sz="1600" b="1" dirty="0">
                      <a:solidFill>
                        <a:schemeClr val="bg1"/>
                      </a:solidFill>
                      <a:latin typeface="Times New Roman" pitchFamily="18" charset="0"/>
                    </a:rPr>
                    <a:t>G</a:t>
                  </a:r>
                </a:p>
              </p:txBody>
            </p:sp>
          </p:grpSp>
          <p:sp>
            <p:nvSpPr>
              <p:cNvPr id="29" name="Text Box 33"/>
              <p:cNvSpPr txBox="1">
                <a:spLocks noChangeArrowheads="1"/>
              </p:cNvSpPr>
              <p:nvPr/>
            </p:nvSpPr>
            <p:spPr bwMode="auto">
              <a:xfrm>
                <a:off x="7487582" y="1867825"/>
                <a:ext cx="1748174" cy="430887"/>
              </a:xfrm>
              <a:prstGeom prst="rect">
                <a:avLst/>
              </a:prstGeom>
              <a:noFill/>
              <a:ln w="9525">
                <a:noFill/>
                <a:miter lim="800000"/>
                <a:headEnd/>
                <a:tailEnd/>
              </a:ln>
              <a:effectLst/>
            </p:spPr>
            <p:txBody>
              <a:bodyPr wrap="square">
                <a:spAutoFit/>
              </a:bodyPr>
              <a:lstStyle/>
              <a:p>
                <a:pPr algn="ctr">
                  <a:defRPr/>
                </a:pPr>
                <a:r>
                  <a:rPr lang="fr-FR" sz="1100" i="1" dirty="0">
                    <a:latin typeface="+mj-lt"/>
                    <a:ea typeface="ＭＳ Ｐゴシック" pitchFamily="1" charset="-128"/>
                  </a:rPr>
                  <a:t>Dehaene-Lambertz &amp; al, Science, 2002</a:t>
                </a:r>
              </a:p>
            </p:txBody>
          </p:sp>
          <p:sp>
            <p:nvSpPr>
              <p:cNvPr id="7176" name="Text Box 11"/>
              <p:cNvSpPr txBox="1">
                <a:spLocks noChangeArrowheads="1"/>
              </p:cNvSpPr>
              <p:nvPr/>
            </p:nvSpPr>
            <p:spPr bwMode="auto">
              <a:xfrm>
                <a:off x="6216517" y="2393638"/>
                <a:ext cx="960519" cy="430887"/>
              </a:xfrm>
              <a:prstGeom prst="rect">
                <a:avLst/>
              </a:prstGeom>
              <a:noFill/>
              <a:ln w="9525">
                <a:noFill/>
                <a:miter lim="800000"/>
                <a:headEnd/>
                <a:tailEnd/>
              </a:ln>
            </p:spPr>
            <p:txBody>
              <a:bodyPr wrap="none">
                <a:spAutoFit/>
              </a:bodyPr>
              <a:lstStyle/>
              <a:p>
                <a:pPr algn="ctr" eaLnBrk="0" hangingPunct="0"/>
                <a:r>
                  <a:rPr lang="en-US" sz="1100" b="1" i="1" dirty="0" err="1">
                    <a:latin typeface="Calibri" panose="020F0502020204030204" pitchFamily="34" charset="0"/>
                  </a:rPr>
                  <a:t>Eveillés</a:t>
                </a:r>
                <a:endParaRPr lang="en-US" sz="1100" b="1" i="1" dirty="0">
                  <a:latin typeface="Calibri" panose="020F0502020204030204" pitchFamily="34" charset="0"/>
                </a:endParaRPr>
              </a:p>
              <a:p>
                <a:pPr algn="ctr" eaLnBrk="0" hangingPunct="0"/>
                <a:r>
                  <a:rPr lang="en-US" sz="1100" b="1" i="1" dirty="0">
                    <a:latin typeface="Calibri" panose="020F0502020204030204" pitchFamily="34" charset="0"/>
                  </a:rPr>
                  <a:t>5 </a:t>
                </a:r>
                <a:r>
                  <a:rPr lang="en-US" sz="1100" b="1" i="1" dirty="0" err="1">
                    <a:latin typeface="Calibri" panose="020F0502020204030204" pitchFamily="34" charset="0"/>
                  </a:rPr>
                  <a:t>nourrissons</a:t>
                </a:r>
                <a:endParaRPr lang="en-US" sz="1100" dirty="0">
                  <a:latin typeface="Calibri" panose="020F0502020204030204" pitchFamily="34" charset="0"/>
                </a:endParaRPr>
              </a:p>
            </p:txBody>
          </p:sp>
          <p:sp>
            <p:nvSpPr>
              <p:cNvPr id="120" name="Text Box 88"/>
              <p:cNvSpPr txBox="1">
                <a:spLocks noChangeArrowheads="1"/>
              </p:cNvSpPr>
              <p:nvPr/>
            </p:nvSpPr>
            <p:spPr bwMode="auto">
              <a:xfrm>
                <a:off x="4097098" y="1958183"/>
                <a:ext cx="314510" cy="338554"/>
              </a:xfrm>
              <a:prstGeom prst="rect">
                <a:avLst/>
              </a:prstGeom>
              <a:noFill/>
              <a:ln w="9525">
                <a:noFill/>
                <a:miter lim="800000"/>
                <a:headEnd/>
                <a:tailEnd/>
              </a:ln>
            </p:spPr>
            <p:txBody>
              <a:bodyPr wrap="none">
                <a:spAutoFit/>
              </a:bodyPr>
              <a:lstStyle/>
              <a:p>
                <a:r>
                  <a:rPr lang="fr-FR" sz="1600" b="1" dirty="0">
                    <a:solidFill>
                      <a:schemeClr val="bg1"/>
                    </a:solidFill>
                    <a:ea typeface="ＭＳ Ｐゴシック" pitchFamily="1" charset="-128"/>
                  </a:rPr>
                  <a:t>D</a:t>
                </a:r>
              </a:p>
            </p:txBody>
          </p:sp>
        </p:grpSp>
        <p:grpSp>
          <p:nvGrpSpPr>
            <p:cNvPr id="10" name="Groupe 9"/>
            <p:cNvGrpSpPr/>
            <p:nvPr/>
          </p:nvGrpSpPr>
          <p:grpSpPr>
            <a:xfrm>
              <a:off x="2308721" y="2180093"/>
              <a:ext cx="2169775" cy="1565251"/>
              <a:chOff x="784720" y="2180092"/>
              <a:chExt cx="2169775" cy="1565251"/>
            </a:xfrm>
          </p:grpSpPr>
          <p:sp>
            <p:nvSpPr>
              <p:cNvPr id="7183" name="Text Box 22"/>
              <p:cNvSpPr txBox="1">
                <a:spLocks noChangeArrowheads="1"/>
              </p:cNvSpPr>
              <p:nvPr/>
            </p:nvSpPr>
            <p:spPr bwMode="auto">
              <a:xfrm>
                <a:off x="784720" y="2417537"/>
                <a:ext cx="1834156" cy="523220"/>
              </a:xfrm>
              <a:prstGeom prst="rect">
                <a:avLst/>
              </a:prstGeom>
              <a:noFill/>
              <a:ln w="9525">
                <a:noFill/>
                <a:miter lim="800000"/>
                <a:headEnd/>
                <a:tailEnd/>
              </a:ln>
            </p:spPr>
            <p:txBody>
              <a:bodyPr wrap="none">
                <a:spAutoFit/>
              </a:bodyPr>
              <a:lstStyle/>
              <a:p>
                <a:pPr algn="ctr" eaLnBrk="0" hangingPunct="0"/>
                <a:r>
                  <a:rPr lang="en-US" sz="1400" dirty="0"/>
                  <a:t>Dorsolateral Prefrontal</a:t>
                </a:r>
              </a:p>
              <a:p>
                <a:pPr algn="ctr" eaLnBrk="0" hangingPunct="0"/>
                <a:r>
                  <a:rPr lang="fr-FR" sz="1400" b="1" dirty="0"/>
                  <a:t>Attention</a:t>
                </a:r>
                <a:endParaRPr lang="en-US" sz="1400" b="1" dirty="0"/>
              </a:p>
            </p:txBody>
          </p:sp>
          <p:sp>
            <p:nvSpPr>
              <p:cNvPr id="7" name="Ellipse 6"/>
              <p:cNvSpPr/>
              <p:nvPr/>
            </p:nvSpPr>
            <p:spPr bwMode="auto">
              <a:xfrm rot="1918338">
                <a:off x="1438198" y="3485415"/>
                <a:ext cx="511492" cy="259928"/>
              </a:xfrm>
              <a:prstGeom prst="ellipse">
                <a:avLst/>
              </a:prstGeom>
              <a:solidFill>
                <a:schemeClr val="accent1"/>
              </a:solidFill>
              <a:ln w="28575" cap="flat" cmpd="sng" algn="ctr">
                <a:solidFill>
                  <a:schemeClr val="tx1"/>
                </a:solidFill>
                <a:prstDash val="solid"/>
                <a:round/>
                <a:headEnd type="none" w="sm" len="sm"/>
                <a:tailEnd type="stealth" w="med" len="lg"/>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i="1">
                  <a:latin typeface="Times New Roman" pitchFamily="18" charset="0"/>
                </a:endParaRPr>
              </a:p>
            </p:txBody>
          </p:sp>
          <p:cxnSp>
            <p:nvCxnSpPr>
              <p:cNvPr id="9" name="Connecteur droit avec flèche 8"/>
              <p:cNvCxnSpPr>
                <a:stCxn id="7" idx="0"/>
              </p:cNvCxnSpPr>
              <p:nvPr/>
            </p:nvCxnSpPr>
            <p:spPr bwMode="auto">
              <a:xfrm flipV="1">
                <a:off x="1762761" y="2180092"/>
                <a:ext cx="1191734" cy="1325038"/>
              </a:xfrm>
              <a:prstGeom prst="straightConnector1">
                <a:avLst/>
              </a:prstGeom>
              <a:solidFill>
                <a:schemeClr val="accent1"/>
              </a:solidFill>
              <a:ln w="28575" cap="flat" cmpd="sng" algn="ctr">
                <a:solidFill>
                  <a:schemeClr val="tx1"/>
                </a:solidFill>
                <a:prstDash val="solid"/>
                <a:round/>
                <a:headEnd type="none" w="sm" len="sm"/>
                <a:tailEnd type="triangle"/>
              </a:ln>
              <a:effectLst/>
            </p:spPr>
          </p:cxnSp>
        </p:grpSp>
      </p:grpSp>
      <p:grpSp>
        <p:nvGrpSpPr>
          <p:cNvPr id="18" name="Groupe 17"/>
          <p:cNvGrpSpPr/>
          <p:nvPr/>
        </p:nvGrpSpPr>
        <p:grpSpPr>
          <a:xfrm>
            <a:off x="2897130" y="3131029"/>
            <a:ext cx="1945723" cy="954873"/>
            <a:chOff x="1373130" y="3131029"/>
            <a:chExt cx="1945723" cy="954873"/>
          </a:xfrm>
        </p:grpSpPr>
        <p:grpSp>
          <p:nvGrpSpPr>
            <p:cNvPr id="128" name="Groupe 127"/>
            <p:cNvGrpSpPr/>
            <p:nvPr/>
          </p:nvGrpSpPr>
          <p:grpSpPr>
            <a:xfrm>
              <a:off x="1373130" y="3131029"/>
              <a:ext cx="1945723" cy="954873"/>
              <a:chOff x="1571194" y="2771642"/>
              <a:chExt cx="1945723" cy="954873"/>
            </a:xfrm>
          </p:grpSpPr>
          <p:sp>
            <p:nvSpPr>
              <p:cNvPr id="129" name="Text Box 22"/>
              <p:cNvSpPr txBox="1">
                <a:spLocks noChangeArrowheads="1"/>
              </p:cNvSpPr>
              <p:nvPr/>
            </p:nvSpPr>
            <p:spPr bwMode="auto">
              <a:xfrm>
                <a:off x="1911926" y="2771642"/>
                <a:ext cx="1604991" cy="523220"/>
              </a:xfrm>
              <a:prstGeom prst="rect">
                <a:avLst/>
              </a:prstGeom>
              <a:noFill/>
              <a:ln w="9525">
                <a:noFill/>
                <a:miter lim="800000"/>
                <a:headEnd/>
                <a:tailEnd/>
              </a:ln>
            </p:spPr>
            <p:txBody>
              <a:bodyPr wrap="none">
                <a:spAutoFit/>
              </a:bodyPr>
              <a:lstStyle/>
              <a:p>
                <a:pPr algn="ctr" eaLnBrk="0" hangingPunct="0"/>
                <a:r>
                  <a:rPr lang="en-US" sz="1400" dirty="0" err="1"/>
                  <a:t>Broca</a:t>
                </a:r>
                <a:endParaRPr lang="en-US" sz="1400" dirty="0"/>
              </a:p>
              <a:p>
                <a:pPr algn="ctr" eaLnBrk="0" hangingPunct="0"/>
                <a:r>
                  <a:rPr lang="fr-FR" sz="1400" b="1" dirty="0"/>
                  <a:t>Mémoire de travail</a:t>
                </a:r>
                <a:endParaRPr lang="en-US" sz="1400" b="1" dirty="0"/>
              </a:p>
            </p:txBody>
          </p:sp>
          <p:sp>
            <p:nvSpPr>
              <p:cNvPr id="130" name="Ellipse 129"/>
              <p:cNvSpPr/>
              <p:nvPr/>
            </p:nvSpPr>
            <p:spPr bwMode="auto">
              <a:xfrm rot="1918338">
                <a:off x="1571194" y="3426901"/>
                <a:ext cx="196541" cy="299614"/>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cap="flat" cmpd="sng" algn="ctr">
                <a:solidFill>
                  <a:schemeClr val="tx1"/>
                </a:solidFill>
                <a:prstDash val="sysDot"/>
                <a:round/>
                <a:headEnd type="none" w="sm" len="sm"/>
                <a:tailEnd type="stealth" w="med" len="lg"/>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i="1">
                  <a:latin typeface="Times New Roman" pitchFamily="18" charset="0"/>
                </a:endParaRPr>
              </a:p>
            </p:txBody>
          </p:sp>
          <p:cxnSp>
            <p:nvCxnSpPr>
              <p:cNvPr id="131" name="Connecteur droit avec flèche 130"/>
              <p:cNvCxnSpPr/>
              <p:nvPr/>
            </p:nvCxnSpPr>
            <p:spPr bwMode="auto">
              <a:xfrm flipV="1">
                <a:off x="2416202" y="3333810"/>
                <a:ext cx="1027690" cy="147531"/>
              </a:xfrm>
              <a:prstGeom prst="straightConnector1">
                <a:avLst/>
              </a:prstGeom>
              <a:solidFill>
                <a:schemeClr val="accent1"/>
              </a:solidFill>
              <a:ln w="28575" cap="flat" cmpd="sng" algn="ctr">
                <a:solidFill>
                  <a:schemeClr val="tx1"/>
                </a:solidFill>
                <a:prstDash val="solid"/>
                <a:round/>
                <a:headEnd type="none" w="sm" len="sm"/>
                <a:tailEnd type="triangle"/>
              </a:ln>
              <a:effectLst/>
            </p:spPr>
          </p:cxnSp>
        </p:grpSp>
        <p:cxnSp>
          <p:nvCxnSpPr>
            <p:cNvPr id="136" name="Connecteur droit avec flèche 135"/>
            <p:cNvCxnSpPr/>
            <p:nvPr/>
          </p:nvCxnSpPr>
          <p:spPr bwMode="auto">
            <a:xfrm flipV="1">
              <a:off x="1540086" y="3832691"/>
              <a:ext cx="732813" cy="104972"/>
            </a:xfrm>
            <a:prstGeom prst="straightConnector1">
              <a:avLst/>
            </a:prstGeom>
            <a:solidFill>
              <a:schemeClr val="accent1"/>
            </a:solidFill>
            <a:ln w="28575" cap="flat" cmpd="sng" algn="ctr">
              <a:solidFill>
                <a:schemeClr val="tx1"/>
              </a:solidFill>
              <a:prstDash val="sysDot"/>
              <a:round/>
              <a:headEnd type="none" w="sm" len="sm"/>
              <a:tailEnd type="none"/>
            </a:ln>
            <a:effectLst/>
          </p:spPr>
        </p:cxnSp>
      </p:grpSp>
      <p:grpSp>
        <p:nvGrpSpPr>
          <p:cNvPr id="144" name="Groupe 143"/>
          <p:cNvGrpSpPr/>
          <p:nvPr/>
        </p:nvGrpSpPr>
        <p:grpSpPr>
          <a:xfrm>
            <a:off x="3411607" y="3641232"/>
            <a:ext cx="1834005" cy="1550042"/>
            <a:chOff x="1781740" y="1155031"/>
            <a:chExt cx="1834005" cy="1550042"/>
          </a:xfrm>
        </p:grpSpPr>
        <p:sp>
          <p:nvSpPr>
            <p:cNvPr id="145" name="Text Box 22"/>
            <p:cNvSpPr txBox="1">
              <a:spLocks noChangeArrowheads="1"/>
            </p:cNvSpPr>
            <p:nvPr/>
          </p:nvSpPr>
          <p:spPr bwMode="auto">
            <a:xfrm>
              <a:off x="1873885" y="2181853"/>
              <a:ext cx="1464376" cy="523220"/>
            </a:xfrm>
            <a:prstGeom prst="rect">
              <a:avLst/>
            </a:prstGeom>
            <a:noFill/>
            <a:ln w="9525">
              <a:noFill/>
              <a:miter lim="800000"/>
              <a:headEnd/>
              <a:tailEnd/>
            </a:ln>
          </p:spPr>
          <p:txBody>
            <a:bodyPr wrap="none">
              <a:spAutoFit/>
            </a:bodyPr>
            <a:lstStyle/>
            <a:p>
              <a:pPr algn="ctr" eaLnBrk="0" hangingPunct="0"/>
              <a:r>
                <a:rPr lang="en-US" sz="1400" dirty="0"/>
                <a:t>Medial prefrontal</a:t>
              </a:r>
              <a:endParaRPr lang="en-US" sz="1400" b="1" dirty="0"/>
            </a:p>
            <a:p>
              <a:pPr algn="ctr" eaLnBrk="0" hangingPunct="0"/>
              <a:r>
                <a:rPr lang="fr-FR" sz="1400" b="1" dirty="0"/>
                <a:t>Le soi/familiarité</a:t>
              </a:r>
              <a:endParaRPr lang="en-US" sz="1400" b="1" dirty="0"/>
            </a:p>
          </p:txBody>
        </p:sp>
        <p:sp>
          <p:nvSpPr>
            <p:cNvPr id="146" name="Ellipse 145"/>
            <p:cNvSpPr/>
            <p:nvPr/>
          </p:nvSpPr>
          <p:spPr bwMode="auto">
            <a:xfrm rot="5707786">
              <a:off x="1643867" y="1292904"/>
              <a:ext cx="511492" cy="235745"/>
            </a:xfrm>
            <a:prstGeom prst="ellipse">
              <a:avLst/>
            </a:prstGeom>
            <a:solidFill>
              <a:schemeClr val="accent1"/>
            </a:solidFill>
            <a:ln w="28575" cap="flat" cmpd="sng" algn="ctr">
              <a:solidFill>
                <a:schemeClr val="tx1"/>
              </a:solidFill>
              <a:prstDash val="solid"/>
              <a:round/>
              <a:headEnd type="none" w="sm" len="sm"/>
              <a:tailEnd type="stealth" w="med" len="lg"/>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i="1">
                <a:latin typeface="Times New Roman" pitchFamily="18" charset="0"/>
              </a:endParaRPr>
            </a:p>
          </p:txBody>
        </p:sp>
        <p:cxnSp>
          <p:nvCxnSpPr>
            <p:cNvPr id="147" name="Connecteur droit avec flèche 146"/>
            <p:cNvCxnSpPr>
              <a:stCxn id="146" idx="0"/>
            </p:cNvCxnSpPr>
            <p:nvPr/>
          </p:nvCxnSpPr>
          <p:spPr bwMode="auto">
            <a:xfrm>
              <a:off x="2017013" y="1421316"/>
              <a:ext cx="1598732" cy="987507"/>
            </a:xfrm>
            <a:prstGeom prst="straightConnector1">
              <a:avLst/>
            </a:prstGeom>
            <a:solidFill>
              <a:schemeClr val="accent1"/>
            </a:solidFill>
            <a:ln w="28575" cap="flat" cmpd="sng" algn="ctr">
              <a:solidFill>
                <a:schemeClr val="tx1"/>
              </a:solidFill>
              <a:prstDash val="solid"/>
              <a:round/>
              <a:headEnd type="none" w="sm" len="sm"/>
              <a:tailEnd type="triangle"/>
            </a:ln>
            <a:effectLst/>
          </p:spPr>
        </p:cxnSp>
      </p:grpSp>
      <p:grpSp>
        <p:nvGrpSpPr>
          <p:cNvPr id="25" name="Groupe 24"/>
          <p:cNvGrpSpPr/>
          <p:nvPr/>
        </p:nvGrpSpPr>
        <p:grpSpPr>
          <a:xfrm>
            <a:off x="5087888" y="4476482"/>
            <a:ext cx="5346922" cy="2336895"/>
            <a:chOff x="3563888" y="4476481"/>
            <a:chExt cx="5346922" cy="2336895"/>
          </a:xfrm>
        </p:grpSpPr>
        <p:grpSp>
          <p:nvGrpSpPr>
            <p:cNvPr id="6" name="Groupe 5"/>
            <p:cNvGrpSpPr/>
            <p:nvPr/>
          </p:nvGrpSpPr>
          <p:grpSpPr>
            <a:xfrm>
              <a:off x="3563888" y="4476481"/>
              <a:ext cx="5346922" cy="2198395"/>
              <a:chOff x="-1256705" y="2891731"/>
              <a:chExt cx="5346922" cy="2198395"/>
            </a:xfrm>
          </p:grpSpPr>
          <p:pic>
            <p:nvPicPr>
              <p:cNvPr id="31" name="Image 4" descr="mere.jpg"/>
              <p:cNvPicPr>
                <a:picLocks noChangeAspect="1"/>
              </p:cNvPicPr>
              <p:nvPr/>
            </p:nvPicPr>
            <p:blipFill>
              <a:blip r:embed="rId9" cstate="print"/>
              <a:srcRect l="2736" t="10188" r="4250" b="10886"/>
              <a:stretch>
                <a:fillRect/>
              </a:stretch>
            </p:blipFill>
            <p:spPr bwMode="auto">
              <a:xfrm>
                <a:off x="-1256705" y="2891731"/>
                <a:ext cx="1198736" cy="1023266"/>
              </a:xfrm>
              <a:prstGeom prst="rect">
                <a:avLst/>
              </a:prstGeom>
              <a:noFill/>
              <a:ln w="9525">
                <a:noFill/>
                <a:miter lim="800000"/>
                <a:headEnd/>
                <a:tailEnd/>
              </a:ln>
            </p:spPr>
          </p:pic>
          <p:pic>
            <p:nvPicPr>
              <p:cNvPr id="32" name="Image 8" descr="voixEtr.jpg"/>
              <p:cNvPicPr>
                <a:picLocks noChangeAspect="1"/>
              </p:cNvPicPr>
              <p:nvPr/>
            </p:nvPicPr>
            <p:blipFill>
              <a:blip r:embed="rId10" cstate="print"/>
              <a:srcRect l="2736" t="10886" r="1514" b="10188"/>
              <a:stretch>
                <a:fillRect/>
              </a:stretch>
            </p:blipFill>
            <p:spPr bwMode="auto">
              <a:xfrm>
                <a:off x="-1211339" y="4055347"/>
                <a:ext cx="1233830" cy="1022343"/>
              </a:xfrm>
              <a:prstGeom prst="rect">
                <a:avLst/>
              </a:prstGeom>
              <a:noFill/>
              <a:ln w="9525">
                <a:noFill/>
                <a:miter lim="800000"/>
                <a:headEnd/>
                <a:tailEnd/>
              </a:ln>
            </p:spPr>
          </p:pic>
          <p:pic>
            <p:nvPicPr>
              <p:cNvPr id="38" name="Image 3" descr="voixEtrD.jpg"/>
              <p:cNvPicPr>
                <a:picLocks noChangeAspect="1"/>
              </p:cNvPicPr>
              <p:nvPr/>
            </p:nvPicPr>
            <p:blipFill>
              <a:blip r:embed="rId11" cstate="print"/>
              <a:srcRect l="5470" t="8165" r="4250" b="10188"/>
              <a:stretch>
                <a:fillRect/>
              </a:stretch>
            </p:blipFill>
            <p:spPr bwMode="auto">
              <a:xfrm>
                <a:off x="67180" y="3976455"/>
                <a:ext cx="1183526" cy="1075506"/>
              </a:xfrm>
              <a:prstGeom prst="rect">
                <a:avLst/>
              </a:prstGeom>
              <a:noFill/>
              <a:ln w="9525">
                <a:noFill/>
                <a:miter lim="800000"/>
                <a:headEnd/>
                <a:tailEnd/>
              </a:ln>
            </p:spPr>
          </p:pic>
          <p:pic>
            <p:nvPicPr>
              <p:cNvPr id="39" name="Image 5" descr="mereD.jpg"/>
              <p:cNvPicPr>
                <a:picLocks noChangeAspect="1"/>
              </p:cNvPicPr>
              <p:nvPr/>
            </p:nvPicPr>
            <p:blipFill>
              <a:blip r:embed="rId12" cstate="print"/>
              <a:srcRect l="5470" t="10188" r="4250" b="10886"/>
              <a:stretch>
                <a:fillRect/>
              </a:stretch>
            </p:blipFill>
            <p:spPr bwMode="auto">
              <a:xfrm>
                <a:off x="22491" y="2891731"/>
                <a:ext cx="1183526" cy="1040751"/>
              </a:xfrm>
              <a:prstGeom prst="rect">
                <a:avLst/>
              </a:prstGeom>
              <a:noFill/>
              <a:ln w="9525">
                <a:noFill/>
                <a:miter lim="800000"/>
                <a:headEnd/>
                <a:tailEnd/>
              </a:ln>
            </p:spPr>
          </p:pic>
          <p:grpSp>
            <p:nvGrpSpPr>
              <p:cNvPr id="5" name="Groupe 4"/>
              <p:cNvGrpSpPr/>
              <p:nvPr/>
            </p:nvGrpSpPr>
            <p:grpSpPr>
              <a:xfrm>
                <a:off x="1407591" y="3159451"/>
                <a:ext cx="822661" cy="1762343"/>
                <a:chOff x="6995157" y="3091917"/>
                <a:chExt cx="822661" cy="1762343"/>
              </a:xfrm>
            </p:grpSpPr>
            <p:grpSp>
              <p:nvGrpSpPr>
                <p:cNvPr id="33" name="Groupe 13"/>
                <p:cNvGrpSpPr>
                  <a:grpSpLocks/>
                </p:cNvGrpSpPr>
                <p:nvPr/>
              </p:nvGrpSpPr>
              <p:grpSpPr bwMode="auto">
                <a:xfrm>
                  <a:off x="7061817" y="3091917"/>
                  <a:ext cx="582985" cy="1574551"/>
                  <a:chOff x="-124100" y="1711982"/>
                  <a:chExt cx="1641530" cy="3099080"/>
                </a:xfrm>
              </p:grpSpPr>
              <p:pic>
                <p:nvPicPr>
                  <p:cNvPr id="34" name="Image 9" descr="palette0-4.jpg"/>
                  <p:cNvPicPr>
                    <a:picLocks noChangeAspect="1"/>
                  </p:cNvPicPr>
                  <p:nvPr/>
                </p:nvPicPr>
                <p:blipFill>
                  <a:blip r:embed="rId13" cstate="print"/>
                  <a:srcRect/>
                  <a:stretch>
                    <a:fillRect/>
                  </a:stretch>
                </p:blipFill>
                <p:spPr bwMode="auto">
                  <a:xfrm rot="16200000">
                    <a:off x="-644183" y="3286125"/>
                    <a:ext cx="2438400" cy="304800"/>
                  </a:xfrm>
                  <a:prstGeom prst="rect">
                    <a:avLst/>
                  </a:prstGeom>
                  <a:noFill/>
                  <a:ln w="9525">
                    <a:noFill/>
                    <a:miter lim="800000"/>
                    <a:headEnd/>
                    <a:tailEnd/>
                  </a:ln>
                </p:spPr>
              </p:pic>
              <p:sp>
                <p:nvSpPr>
                  <p:cNvPr id="35" name="ZoneTexte 34"/>
                  <p:cNvSpPr txBox="1"/>
                  <p:nvPr/>
                </p:nvSpPr>
                <p:spPr>
                  <a:xfrm>
                    <a:off x="-124100" y="4296153"/>
                    <a:ext cx="718569" cy="514909"/>
                  </a:xfrm>
                  <a:prstGeom prst="rect">
                    <a:avLst/>
                  </a:prstGeom>
                  <a:noFill/>
                </p:spPr>
                <p:txBody>
                  <a:bodyPr wrap="none">
                    <a:spAutoFit/>
                  </a:bodyPr>
                  <a:lstStyle/>
                  <a:p>
                    <a:pPr>
                      <a:defRPr/>
                    </a:pPr>
                    <a:r>
                      <a:rPr lang="fr-FR" sz="1100" i="1" dirty="0">
                        <a:latin typeface="+mj-lt"/>
                      </a:rPr>
                      <a:t>0</a:t>
                    </a:r>
                  </a:p>
                </p:txBody>
              </p:sp>
              <p:sp>
                <p:nvSpPr>
                  <p:cNvPr id="36" name="ZoneTexte 35"/>
                  <p:cNvSpPr txBox="1"/>
                  <p:nvPr/>
                </p:nvSpPr>
                <p:spPr>
                  <a:xfrm>
                    <a:off x="-124100" y="1950254"/>
                    <a:ext cx="718569" cy="514909"/>
                  </a:xfrm>
                  <a:prstGeom prst="rect">
                    <a:avLst/>
                  </a:prstGeom>
                  <a:noFill/>
                </p:spPr>
                <p:txBody>
                  <a:bodyPr wrap="none">
                    <a:spAutoFit/>
                  </a:bodyPr>
                  <a:lstStyle/>
                  <a:p>
                    <a:pPr>
                      <a:defRPr/>
                    </a:pPr>
                    <a:r>
                      <a:rPr lang="fr-FR" sz="1100" i="1" dirty="0">
                        <a:latin typeface="+mj-lt"/>
                      </a:rPr>
                      <a:t>4</a:t>
                    </a:r>
                  </a:p>
                </p:txBody>
              </p:sp>
              <p:sp>
                <p:nvSpPr>
                  <p:cNvPr id="37" name="ZoneTexte 36"/>
                  <p:cNvSpPr txBox="1"/>
                  <p:nvPr/>
                </p:nvSpPr>
                <p:spPr>
                  <a:xfrm>
                    <a:off x="-112893" y="1711982"/>
                    <a:ext cx="1630323" cy="514909"/>
                  </a:xfrm>
                  <a:prstGeom prst="rect">
                    <a:avLst/>
                  </a:prstGeom>
                  <a:noFill/>
                </p:spPr>
                <p:txBody>
                  <a:bodyPr wrap="none">
                    <a:spAutoFit/>
                  </a:bodyPr>
                  <a:lstStyle/>
                  <a:p>
                    <a:pPr>
                      <a:defRPr/>
                    </a:pPr>
                    <a:r>
                      <a:rPr lang="fr-FR" sz="1100" b="1" i="1" dirty="0">
                        <a:latin typeface="+mj-lt"/>
                      </a:rPr>
                      <a:t>z score</a:t>
                    </a:r>
                  </a:p>
                </p:txBody>
              </p:sp>
            </p:grpSp>
            <p:sp>
              <p:nvSpPr>
                <p:cNvPr id="40" name="ZoneTexte 39"/>
                <p:cNvSpPr txBox="1"/>
                <p:nvPr/>
              </p:nvSpPr>
              <p:spPr>
                <a:xfrm>
                  <a:off x="6995157" y="4592650"/>
                  <a:ext cx="822661" cy="261610"/>
                </a:xfrm>
                <a:prstGeom prst="rect">
                  <a:avLst/>
                </a:prstGeom>
                <a:noFill/>
              </p:spPr>
              <p:txBody>
                <a:bodyPr wrap="none">
                  <a:spAutoFit/>
                </a:bodyPr>
                <a:lstStyle/>
                <a:p>
                  <a:pPr>
                    <a:defRPr/>
                  </a:pPr>
                  <a:r>
                    <a:rPr lang="fr-FR" sz="1100" i="1" dirty="0" err="1">
                      <a:latin typeface="+mj-lt"/>
                      <a:cs typeface="Arial" pitchFamily="34" charset="0"/>
                    </a:rPr>
                    <a:t>Pcor</a:t>
                  </a:r>
                  <a:r>
                    <a:rPr lang="fr-FR" sz="1100" i="1" dirty="0">
                      <a:latin typeface="+mj-lt"/>
                      <a:cs typeface="Arial" pitchFamily="34" charset="0"/>
                    </a:rPr>
                    <a:t> &lt; .001</a:t>
                  </a:r>
                </a:p>
              </p:txBody>
            </p:sp>
          </p:grpSp>
          <p:sp>
            <p:nvSpPr>
              <p:cNvPr id="41" name="Text Box 33"/>
              <p:cNvSpPr txBox="1">
                <a:spLocks noChangeArrowheads="1"/>
              </p:cNvSpPr>
              <p:nvPr/>
            </p:nvSpPr>
            <p:spPr bwMode="auto">
              <a:xfrm>
                <a:off x="2354385" y="4659239"/>
                <a:ext cx="1735832" cy="430887"/>
              </a:xfrm>
              <a:prstGeom prst="rect">
                <a:avLst/>
              </a:prstGeom>
              <a:noFill/>
              <a:ln w="9525">
                <a:noFill/>
                <a:miter lim="800000"/>
                <a:headEnd/>
                <a:tailEnd/>
              </a:ln>
              <a:effectLst/>
            </p:spPr>
            <p:txBody>
              <a:bodyPr wrap="square">
                <a:spAutoFit/>
              </a:bodyPr>
              <a:lstStyle/>
              <a:p>
                <a:pPr algn="ctr">
                  <a:defRPr/>
                </a:pPr>
                <a:r>
                  <a:rPr lang="fr-FR" sz="1100" i="1" dirty="0" err="1">
                    <a:latin typeface="+mj-lt"/>
                    <a:ea typeface="ＭＳ Ｐゴシック" pitchFamily="1" charset="-128"/>
                  </a:rPr>
                  <a:t>Dehaene-Lambertz</a:t>
                </a:r>
                <a:r>
                  <a:rPr lang="fr-FR" sz="1100" i="1" dirty="0">
                    <a:latin typeface="+mj-lt"/>
                    <a:ea typeface="ＭＳ Ｐゴシック" pitchFamily="1" charset="-128"/>
                  </a:rPr>
                  <a:t> &amp; al, </a:t>
                </a:r>
                <a:r>
                  <a:rPr lang="fr-FR" sz="1100" i="1" dirty="0" err="1">
                    <a:latin typeface="+mj-lt"/>
                    <a:ea typeface="ＭＳ Ｐゴシック" pitchFamily="1" charset="-128"/>
                  </a:rPr>
                  <a:t>Brain</a:t>
                </a:r>
                <a:r>
                  <a:rPr lang="fr-FR" sz="1100" i="1" dirty="0">
                    <a:latin typeface="+mj-lt"/>
                    <a:ea typeface="ＭＳ Ｐゴシック" pitchFamily="1" charset="-128"/>
                  </a:rPr>
                  <a:t> and </a:t>
                </a:r>
                <a:r>
                  <a:rPr lang="fr-FR" sz="1100" i="1" dirty="0" err="1">
                    <a:latin typeface="+mj-lt"/>
                    <a:ea typeface="ＭＳ Ｐゴシック" pitchFamily="1" charset="-128"/>
                  </a:rPr>
                  <a:t>Language</a:t>
                </a:r>
                <a:r>
                  <a:rPr lang="fr-FR" sz="1100" i="1" dirty="0">
                    <a:latin typeface="+mj-lt"/>
                    <a:ea typeface="ＭＳ Ｐゴシック" pitchFamily="1" charset="-128"/>
                  </a:rPr>
                  <a:t>, 2010</a:t>
                </a:r>
              </a:p>
            </p:txBody>
          </p:sp>
        </p:grpSp>
        <p:sp>
          <p:nvSpPr>
            <p:cNvPr id="24" name="ZoneTexte 23"/>
            <p:cNvSpPr txBox="1"/>
            <p:nvPr/>
          </p:nvSpPr>
          <p:spPr>
            <a:xfrm>
              <a:off x="3865994" y="6536377"/>
              <a:ext cx="1976247" cy="276999"/>
            </a:xfrm>
            <a:prstGeom prst="rect">
              <a:avLst/>
            </a:prstGeom>
            <a:noFill/>
          </p:spPr>
          <p:txBody>
            <a:bodyPr wrap="none" rtlCol="0">
              <a:spAutoFit/>
            </a:bodyPr>
            <a:lstStyle/>
            <a:p>
              <a:r>
                <a:rPr lang="fr-FR" sz="1200" dirty="0">
                  <a:latin typeface="Calibri" panose="020F0502020204030204" pitchFamily="34" charset="0"/>
                </a:rPr>
                <a:t>Ecoute d’une mère inconnue</a:t>
              </a:r>
              <a:endParaRPr lang="en-US" sz="1200" dirty="0">
                <a:latin typeface="Calibri" panose="020F0502020204030204" pitchFamily="34" charset="0"/>
              </a:endParaRPr>
            </a:p>
          </p:txBody>
        </p:sp>
        <p:sp>
          <p:nvSpPr>
            <p:cNvPr id="153" name="ZoneTexte 152"/>
            <p:cNvSpPr txBox="1"/>
            <p:nvPr/>
          </p:nvSpPr>
          <p:spPr>
            <a:xfrm>
              <a:off x="3888137" y="5373097"/>
              <a:ext cx="1988493" cy="276999"/>
            </a:xfrm>
            <a:prstGeom prst="rect">
              <a:avLst/>
            </a:prstGeom>
            <a:noFill/>
          </p:spPr>
          <p:txBody>
            <a:bodyPr wrap="none" rtlCol="0">
              <a:spAutoFit/>
            </a:bodyPr>
            <a:lstStyle/>
            <a:p>
              <a:r>
                <a:rPr lang="fr-FR" sz="1200" dirty="0">
                  <a:latin typeface="Calibri" panose="020F0502020204030204" pitchFamily="34" charset="0"/>
                </a:rPr>
                <a:t>Ecoute de la voix de la mère</a:t>
              </a:r>
              <a:endParaRPr lang="en-US" sz="1200" dirty="0">
                <a:latin typeface="Calibri" panose="020F0502020204030204" pitchFamily="34" charset="0"/>
              </a:endParaRPr>
            </a:p>
          </p:txBody>
        </p:sp>
      </p:grpSp>
      <p:grpSp>
        <p:nvGrpSpPr>
          <p:cNvPr id="133" name="Groupe 132">
            <a:extLst>
              <a:ext uri="{FF2B5EF4-FFF2-40B4-BE49-F238E27FC236}">
                <a16:creationId xmlns:a16="http://schemas.microsoft.com/office/drawing/2014/main" id="{0D2C533B-5CFC-4721-B087-6A576801225E}"/>
              </a:ext>
            </a:extLst>
          </p:cNvPr>
          <p:cNvGrpSpPr/>
          <p:nvPr/>
        </p:nvGrpSpPr>
        <p:grpSpPr>
          <a:xfrm>
            <a:off x="255964" y="16658"/>
            <a:ext cx="2902124" cy="2146716"/>
            <a:chOff x="1422585" y="892896"/>
            <a:chExt cx="3018762" cy="2429500"/>
          </a:xfrm>
        </p:grpSpPr>
        <p:grpSp>
          <p:nvGrpSpPr>
            <p:cNvPr id="134" name="Group 21">
              <a:extLst>
                <a:ext uri="{FF2B5EF4-FFF2-40B4-BE49-F238E27FC236}">
                  <a16:creationId xmlns:a16="http://schemas.microsoft.com/office/drawing/2014/main" id="{7564A98F-1C05-41D9-867D-DF8D7FE165BE}"/>
                </a:ext>
              </a:extLst>
            </p:cNvPr>
            <p:cNvGrpSpPr>
              <a:grpSpLocks/>
            </p:cNvGrpSpPr>
            <p:nvPr/>
          </p:nvGrpSpPr>
          <p:grpSpPr bwMode="auto">
            <a:xfrm>
              <a:off x="1422585" y="1432344"/>
              <a:ext cx="544513" cy="1423988"/>
              <a:chOff x="295" y="1107"/>
              <a:chExt cx="343" cy="897"/>
            </a:xfrm>
          </p:grpSpPr>
          <p:pic>
            <p:nvPicPr>
              <p:cNvPr id="138" name="Picture 29">
                <a:extLst>
                  <a:ext uri="{FF2B5EF4-FFF2-40B4-BE49-F238E27FC236}">
                    <a16:creationId xmlns:a16="http://schemas.microsoft.com/office/drawing/2014/main" id="{9BCB3AC4-E886-4930-8E2B-485D0B06F952}"/>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56" y="1107"/>
                <a:ext cx="82" cy="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9" name="Line 30">
                <a:extLst>
                  <a:ext uri="{FF2B5EF4-FFF2-40B4-BE49-F238E27FC236}">
                    <a16:creationId xmlns:a16="http://schemas.microsoft.com/office/drawing/2014/main" id="{A4E41B80-B6C1-4045-B22F-F3F334A8FA07}"/>
                  </a:ext>
                </a:extLst>
              </p:cNvPr>
              <p:cNvSpPr>
                <a:spLocks noChangeShapeType="1"/>
              </p:cNvSpPr>
              <p:nvPr/>
            </p:nvSpPr>
            <p:spPr bwMode="auto">
              <a:xfrm>
                <a:off x="476" y="1112"/>
                <a:ext cx="0" cy="892"/>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fr-FR"/>
              </a:p>
            </p:txBody>
          </p:sp>
          <p:sp>
            <p:nvSpPr>
              <p:cNvPr id="140" name="Text Box 20">
                <a:extLst>
                  <a:ext uri="{FF2B5EF4-FFF2-40B4-BE49-F238E27FC236}">
                    <a16:creationId xmlns:a16="http://schemas.microsoft.com/office/drawing/2014/main" id="{02E4498C-1430-4006-8057-E066E662FDDA}"/>
                  </a:ext>
                </a:extLst>
              </p:cNvPr>
              <p:cNvSpPr txBox="1">
                <a:spLocks noChangeArrowheads="1"/>
              </p:cNvSpPr>
              <p:nvPr/>
            </p:nvSpPr>
            <p:spPr bwMode="auto">
              <a:xfrm rot="-5400000">
                <a:off x="69" y="1526"/>
                <a:ext cx="643"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a:solidFill>
                      <a:schemeClr val="tx2"/>
                    </a:solidFill>
                    <a:latin typeface="Arial" charset="0"/>
                  </a:defRPr>
                </a:lvl1pPr>
                <a:lvl2pPr marL="742950" indent="-285750">
                  <a:defRPr>
                    <a:solidFill>
                      <a:schemeClr val="tx2"/>
                    </a:solidFill>
                    <a:latin typeface="Arial" charset="0"/>
                  </a:defRPr>
                </a:lvl2pPr>
                <a:lvl3pPr marL="1143000" indent="-228600">
                  <a:defRPr>
                    <a:solidFill>
                      <a:schemeClr val="tx2"/>
                    </a:solidFill>
                    <a:latin typeface="Arial" charset="0"/>
                  </a:defRPr>
                </a:lvl3pPr>
                <a:lvl4pPr marL="1600200" indent="-228600">
                  <a:defRPr>
                    <a:solidFill>
                      <a:schemeClr val="tx2"/>
                    </a:solidFill>
                    <a:latin typeface="Arial" charset="0"/>
                  </a:defRPr>
                </a:lvl4pPr>
                <a:lvl5pPr marL="2057400" indent="-228600">
                  <a:defRPr>
                    <a:solidFill>
                      <a:schemeClr val="tx2"/>
                    </a:solidFill>
                    <a:latin typeface="Arial" charset="0"/>
                  </a:defRPr>
                </a:lvl5pPr>
                <a:lvl6pPr marL="2514600" indent="-228600" eaLnBrk="0" fontAlgn="base" hangingPunct="0">
                  <a:spcBef>
                    <a:spcPct val="0"/>
                  </a:spcBef>
                  <a:spcAft>
                    <a:spcPct val="0"/>
                  </a:spcAft>
                  <a:defRPr>
                    <a:solidFill>
                      <a:schemeClr val="tx2"/>
                    </a:solidFill>
                    <a:latin typeface="Arial" charset="0"/>
                  </a:defRPr>
                </a:lvl6pPr>
                <a:lvl7pPr marL="2971800" indent="-228600" eaLnBrk="0" fontAlgn="base" hangingPunct="0">
                  <a:spcBef>
                    <a:spcPct val="0"/>
                  </a:spcBef>
                  <a:spcAft>
                    <a:spcPct val="0"/>
                  </a:spcAft>
                  <a:defRPr>
                    <a:solidFill>
                      <a:schemeClr val="tx2"/>
                    </a:solidFill>
                    <a:latin typeface="Arial" charset="0"/>
                  </a:defRPr>
                </a:lvl7pPr>
                <a:lvl8pPr marL="3429000" indent="-228600" eaLnBrk="0" fontAlgn="base" hangingPunct="0">
                  <a:spcBef>
                    <a:spcPct val="0"/>
                  </a:spcBef>
                  <a:spcAft>
                    <a:spcPct val="0"/>
                  </a:spcAft>
                  <a:defRPr>
                    <a:solidFill>
                      <a:schemeClr val="tx2"/>
                    </a:solidFill>
                    <a:latin typeface="Arial" charset="0"/>
                  </a:defRPr>
                </a:lvl8pPr>
                <a:lvl9pPr marL="3886200" indent="-228600" eaLnBrk="0" fontAlgn="base" hangingPunct="0">
                  <a:spcBef>
                    <a:spcPct val="0"/>
                  </a:spcBef>
                  <a:spcAft>
                    <a:spcPct val="0"/>
                  </a:spcAft>
                  <a:defRPr>
                    <a:solidFill>
                      <a:schemeClr val="tx2"/>
                    </a:solidFill>
                    <a:latin typeface="Arial" charset="0"/>
                  </a:defRPr>
                </a:lvl9pPr>
              </a:lstStyle>
              <a:p>
                <a:r>
                  <a:rPr lang="fr-FR" sz="1400" dirty="0"/>
                  <a:t>maturation</a:t>
                </a:r>
              </a:p>
            </p:txBody>
          </p:sp>
        </p:grpSp>
        <p:pic>
          <p:nvPicPr>
            <p:cNvPr id="135" name="Image 134">
              <a:extLst>
                <a:ext uri="{FF2B5EF4-FFF2-40B4-BE49-F238E27FC236}">
                  <a16:creationId xmlns:a16="http://schemas.microsoft.com/office/drawing/2014/main" id="{EE75DBC3-B67D-4CAF-B15A-8935FE909E4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flipH="1">
              <a:off x="2181347" y="892896"/>
              <a:ext cx="2260000" cy="2429500"/>
            </a:xfrm>
            <a:prstGeom prst="rect">
              <a:avLst/>
            </a:prstGeom>
          </p:spPr>
        </p:pic>
      </p:grpSp>
      <p:sp>
        <p:nvSpPr>
          <p:cNvPr id="12" name="Rectangle 11">
            <a:extLst>
              <a:ext uri="{FF2B5EF4-FFF2-40B4-BE49-F238E27FC236}">
                <a16:creationId xmlns:a16="http://schemas.microsoft.com/office/drawing/2014/main" id="{EA8C54B2-0F8D-411B-908B-B833C206805E}"/>
              </a:ext>
            </a:extLst>
          </p:cNvPr>
          <p:cNvSpPr/>
          <p:nvPr/>
        </p:nvSpPr>
        <p:spPr>
          <a:xfrm>
            <a:off x="121337" y="5327664"/>
            <a:ext cx="4789997" cy="1477328"/>
          </a:xfrm>
          <a:prstGeom prst="rect">
            <a:avLst/>
          </a:prstGeom>
        </p:spPr>
        <p:txBody>
          <a:bodyPr wrap="square">
            <a:spAutoFit/>
          </a:bodyPr>
          <a:lstStyle/>
          <a:p>
            <a:pPr>
              <a:spcAft>
                <a:spcPts val="1200"/>
              </a:spcAft>
            </a:pPr>
            <a:r>
              <a:rPr lang="fr-FR" sz="1600" dirty="0"/>
              <a:t>Ces régions, en haut de la hiérarchie fonctionnelle, sont connectées avec de nombreuses régions, très diverses.</a:t>
            </a:r>
          </a:p>
          <a:p>
            <a:r>
              <a:rPr lang="fr-FR" sz="1600" dirty="0"/>
              <a:t>Elles sont cruciales pour construire des modèles internes et pour guider l’apprentissage dans les régions inférieures</a:t>
            </a:r>
          </a:p>
        </p:txBody>
      </p:sp>
    </p:spTree>
    <p:extLst>
      <p:ext uri="{BB962C8B-B14F-4D97-AF65-F5344CB8AC3E}">
        <p14:creationId xmlns:p14="http://schemas.microsoft.com/office/powerpoint/2010/main" val="236243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118"/>
          <p:cNvGrpSpPr>
            <a:grpSpLocks/>
          </p:cNvGrpSpPr>
          <p:nvPr/>
        </p:nvGrpSpPr>
        <p:grpSpPr bwMode="auto">
          <a:xfrm>
            <a:off x="2520829" y="854052"/>
            <a:ext cx="4751388" cy="2787650"/>
            <a:chOff x="323850" y="647700"/>
            <a:chExt cx="4751388" cy="2787650"/>
          </a:xfrm>
        </p:grpSpPr>
        <p:sp>
          <p:nvSpPr>
            <p:cNvPr id="40975" name="ZoneTexte 177"/>
            <p:cNvSpPr txBox="1">
              <a:spLocks noChangeArrowheads="1"/>
            </p:cNvSpPr>
            <p:nvPr/>
          </p:nvSpPr>
          <p:spPr bwMode="auto">
            <a:xfrm>
              <a:off x="838200" y="2282825"/>
              <a:ext cx="685800" cy="306388"/>
            </a:xfrm>
            <a:prstGeom prst="rect">
              <a:avLst/>
            </a:prstGeom>
            <a:solidFill>
              <a:schemeClr val="bg1"/>
            </a:solidFill>
            <a:ln w="9525">
              <a:noFill/>
              <a:miter lim="800000"/>
              <a:headEnd/>
              <a:tailEnd/>
            </a:ln>
          </p:spPr>
          <p:txBody>
            <a:bodyPr>
              <a:spAutoFit/>
            </a:bodyPr>
            <a:lstStyle/>
            <a:p>
              <a:pPr algn="ctr" eaLnBrk="1" hangingPunct="1"/>
              <a:endParaRPr lang="fr-FR" sz="1400">
                <a:solidFill>
                  <a:srgbClr val="000000"/>
                </a:solidFill>
                <a:latin typeface="Arial" pitchFamily="34" charset="0"/>
                <a:cs typeface="Arial" pitchFamily="34" charset="0"/>
              </a:endParaRPr>
            </a:p>
          </p:txBody>
        </p:sp>
        <p:sp>
          <p:nvSpPr>
            <p:cNvPr id="40976" name="ZoneTexte 174"/>
            <p:cNvSpPr txBox="1">
              <a:spLocks noChangeArrowheads="1"/>
            </p:cNvSpPr>
            <p:nvPr/>
          </p:nvSpPr>
          <p:spPr bwMode="auto">
            <a:xfrm>
              <a:off x="555625" y="2003425"/>
              <a:ext cx="1082675" cy="368300"/>
            </a:xfrm>
            <a:prstGeom prst="rect">
              <a:avLst/>
            </a:prstGeom>
            <a:solidFill>
              <a:schemeClr val="bg1"/>
            </a:solidFill>
            <a:ln w="9525">
              <a:noFill/>
              <a:miter lim="800000"/>
              <a:headEnd/>
              <a:tailEnd/>
            </a:ln>
          </p:spPr>
          <p:txBody>
            <a:bodyPr>
              <a:spAutoFit/>
            </a:bodyPr>
            <a:lstStyle/>
            <a:p>
              <a:pPr algn="ctr" eaLnBrk="1" hangingPunct="1"/>
              <a:r>
                <a:rPr lang="da-DK" sz="900">
                  <a:solidFill>
                    <a:srgbClr val="C00000"/>
                  </a:solidFill>
                  <a:latin typeface="Arial" pitchFamily="34" charset="0"/>
                  <a:cs typeface="Arial" pitchFamily="34" charset="0"/>
                </a:rPr>
                <a:t>Critical stimulus</a:t>
              </a:r>
            </a:p>
            <a:p>
              <a:pPr algn="ctr" eaLnBrk="1" hangingPunct="1"/>
              <a:r>
                <a:rPr lang="en-US" sz="900">
                  <a:solidFill>
                    <a:srgbClr val="C00000"/>
                  </a:solidFill>
                  <a:latin typeface="Arial" pitchFamily="34" charset="0"/>
                  <a:cs typeface="Arial" pitchFamily="34" charset="0"/>
                </a:rPr>
                <a:t>(17-300 ms)</a:t>
              </a:r>
            </a:p>
          </p:txBody>
        </p:sp>
        <p:sp>
          <p:nvSpPr>
            <p:cNvPr id="40977" name="ZoneTexte 175"/>
            <p:cNvSpPr txBox="1">
              <a:spLocks noChangeArrowheads="1"/>
            </p:cNvSpPr>
            <p:nvPr/>
          </p:nvSpPr>
          <p:spPr bwMode="auto">
            <a:xfrm>
              <a:off x="504825" y="1400175"/>
              <a:ext cx="1357313" cy="369888"/>
            </a:xfrm>
            <a:prstGeom prst="rect">
              <a:avLst/>
            </a:prstGeom>
            <a:solidFill>
              <a:schemeClr val="bg1"/>
            </a:solidFill>
            <a:ln w="9525">
              <a:noFill/>
              <a:miter lim="800000"/>
              <a:headEnd/>
              <a:tailEnd/>
            </a:ln>
          </p:spPr>
          <p:txBody>
            <a:bodyPr>
              <a:spAutoFit/>
            </a:bodyPr>
            <a:lstStyle/>
            <a:p>
              <a:pPr algn="ctr" eaLnBrk="1" hangingPunct="1"/>
              <a:r>
                <a:rPr lang="en-US" sz="900">
                  <a:solidFill>
                    <a:srgbClr val="C00000"/>
                  </a:solidFill>
                  <a:latin typeface="Arial" pitchFamily="34" charset="0"/>
                  <a:cs typeface="Arial" pitchFamily="34" charset="0"/>
                </a:rPr>
                <a:t>Backward mask 1 </a:t>
              </a:r>
            </a:p>
            <a:p>
              <a:pPr algn="ctr" eaLnBrk="1" hangingPunct="1"/>
              <a:r>
                <a:rPr lang="en-US" sz="900">
                  <a:solidFill>
                    <a:srgbClr val="C00000"/>
                  </a:solidFill>
                  <a:latin typeface="Arial" pitchFamily="34" charset="0"/>
                  <a:cs typeface="Arial" pitchFamily="34" charset="0"/>
                </a:rPr>
                <a:t>(33 ms)</a:t>
              </a:r>
            </a:p>
          </p:txBody>
        </p:sp>
        <p:sp>
          <p:nvSpPr>
            <p:cNvPr id="40978" name="ZoneTexte 177"/>
            <p:cNvSpPr txBox="1">
              <a:spLocks noChangeArrowheads="1"/>
            </p:cNvSpPr>
            <p:nvPr/>
          </p:nvSpPr>
          <p:spPr bwMode="auto">
            <a:xfrm>
              <a:off x="638175" y="714375"/>
              <a:ext cx="1247775" cy="508000"/>
            </a:xfrm>
            <a:prstGeom prst="rect">
              <a:avLst/>
            </a:prstGeom>
            <a:solidFill>
              <a:schemeClr val="bg1"/>
            </a:solidFill>
            <a:ln w="9525">
              <a:noFill/>
              <a:miter lim="800000"/>
              <a:headEnd/>
              <a:tailEnd/>
            </a:ln>
          </p:spPr>
          <p:txBody>
            <a:bodyPr>
              <a:spAutoFit/>
            </a:bodyPr>
            <a:lstStyle/>
            <a:p>
              <a:pPr algn="ctr" eaLnBrk="1" hangingPunct="1"/>
              <a:r>
                <a:rPr lang="en-US" sz="900">
                  <a:solidFill>
                    <a:srgbClr val="C00000"/>
                  </a:solidFill>
                  <a:latin typeface="Arial" pitchFamily="34" charset="0"/>
                  <a:cs typeface="Arial" pitchFamily="34" charset="0"/>
                </a:rPr>
                <a:t>Backward mask 2</a:t>
              </a:r>
            </a:p>
            <a:p>
              <a:pPr algn="ctr" eaLnBrk="1" hangingPunct="1"/>
              <a:r>
                <a:rPr lang="en-US" sz="900">
                  <a:solidFill>
                    <a:srgbClr val="C00000"/>
                  </a:solidFill>
                  <a:latin typeface="Arial" pitchFamily="34" charset="0"/>
                  <a:cs typeface="Arial" pitchFamily="34" charset="0"/>
                </a:rPr>
                <a:t>(1500 ms minus </a:t>
              </a:r>
            </a:p>
            <a:p>
              <a:pPr algn="ctr" eaLnBrk="1" hangingPunct="1"/>
              <a:r>
                <a:rPr lang="en-US" sz="900">
                  <a:solidFill>
                    <a:srgbClr val="C00000"/>
                  </a:solidFill>
                  <a:latin typeface="Arial" pitchFamily="34" charset="0"/>
                  <a:cs typeface="Arial" pitchFamily="34" charset="0"/>
                </a:rPr>
                <a:t>stimulus duration) </a:t>
              </a:r>
            </a:p>
          </p:txBody>
        </p:sp>
        <p:sp>
          <p:nvSpPr>
            <p:cNvPr id="40979" name="ZoneTexte 173"/>
            <p:cNvSpPr txBox="1">
              <a:spLocks noChangeArrowheads="1"/>
            </p:cNvSpPr>
            <p:nvPr/>
          </p:nvSpPr>
          <p:spPr bwMode="auto">
            <a:xfrm>
              <a:off x="323850" y="2714625"/>
              <a:ext cx="1085850" cy="369888"/>
            </a:xfrm>
            <a:prstGeom prst="rect">
              <a:avLst/>
            </a:prstGeom>
            <a:solidFill>
              <a:schemeClr val="bg1"/>
            </a:solidFill>
            <a:ln w="9525">
              <a:noFill/>
              <a:miter lim="800000"/>
              <a:headEnd/>
              <a:tailEnd/>
            </a:ln>
          </p:spPr>
          <p:txBody>
            <a:bodyPr>
              <a:spAutoFit/>
            </a:bodyPr>
            <a:lstStyle/>
            <a:p>
              <a:pPr algn="ctr" eaLnBrk="1" hangingPunct="1"/>
              <a:r>
                <a:rPr lang="da-DK" sz="900" dirty="0">
                  <a:solidFill>
                    <a:srgbClr val="000000"/>
                  </a:solidFill>
                  <a:latin typeface="Arial" pitchFamily="34" charset="0"/>
                  <a:cs typeface="Arial" pitchFamily="34" charset="0"/>
                </a:rPr>
                <a:t>Forward mask</a:t>
              </a:r>
            </a:p>
            <a:p>
              <a:pPr algn="ctr" eaLnBrk="1" hangingPunct="1"/>
              <a:r>
                <a:rPr lang="da-DK" sz="900" dirty="0">
                  <a:solidFill>
                    <a:srgbClr val="000000"/>
                  </a:solidFill>
                  <a:latin typeface="Arial" pitchFamily="34" charset="0"/>
                  <a:cs typeface="Arial" pitchFamily="34" charset="0"/>
                </a:rPr>
                <a:t>(1500 ms)</a:t>
              </a:r>
              <a:endParaRPr lang="fr-FR" sz="900" dirty="0">
                <a:solidFill>
                  <a:srgbClr val="000000"/>
                </a:solidFill>
                <a:latin typeface="Arial" pitchFamily="34" charset="0"/>
                <a:cs typeface="Arial" pitchFamily="34" charset="0"/>
              </a:endParaRPr>
            </a:p>
          </p:txBody>
        </p:sp>
        <p:cxnSp>
          <p:nvCxnSpPr>
            <p:cNvPr id="101" name="Connecteur droit avec flèche 171"/>
            <p:cNvCxnSpPr>
              <a:cxnSpLocks noChangeShapeType="1"/>
            </p:cNvCxnSpPr>
            <p:nvPr/>
          </p:nvCxnSpPr>
          <p:spPr bwMode="auto">
            <a:xfrm rot="5400000" flipH="1" flipV="1">
              <a:off x="744538" y="1379537"/>
              <a:ext cx="1963737" cy="519113"/>
            </a:xfrm>
            <a:prstGeom prst="straightConnector1">
              <a:avLst/>
            </a:prstGeom>
            <a:ln w="38100">
              <a:headEnd/>
              <a:tailEnd type="stealth" w="lg" len="lg"/>
            </a:ln>
          </p:spPr>
          <p:style>
            <a:lnRef idx="3">
              <a:schemeClr val="accent2"/>
            </a:lnRef>
            <a:fillRef idx="0">
              <a:schemeClr val="accent2"/>
            </a:fillRef>
            <a:effectRef idx="2">
              <a:schemeClr val="accent2"/>
            </a:effectRef>
            <a:fontRef idx="minor">
              <a:schemeClr val="tx1"/>
            </a:fontRef>
          </p:style>
        </p:cxnSp>
        <p:sp>
          <p:nvSpPr>
            <p:cNvPr id="40981" name="ZoneTexte 172"/>
            <p:cNvSpPr txBox="1">
              <a:spLocks noChangeArrowheads="1"/>
            </p:cNvSpPr>
            <p:nvPr/>
          </p:nvSpPr>
          <p:spPr bwMode="auto">
            <a:xfrm rot="-4450963">
              <a:off x="1087438" y="2921000"/>
              <a:ext cx="782637" cy="246063"/>
            </a:xfrm>
            <a:prstGeom prst="rect">
              <a:avLst/>
            </a:prstGeom>
            <a:noFill/>
            <a:ln w="9525">
              <a:noFill/>
              <a:miter lim="800000"/>
              <a:headEnd/>
              <a:tailEnd/>
            </a:ln>
          </p:spPr>
          <p:txBody>
            <a:bodyPr>
              <a:spAutoFit/>
            </a:bodyPr>
            <a:lstStyle/>
            <a:p>
              <a:pPr eaLnBrk="1" hangingPunct="1"/>
              <a:r>
                <a:rPr lang="da-DK" sz="1000">
                  <a:solidFill>
                    <a:srgbClr val="000000"/>
                  </a:solidFill>
                  <a:latin typeface="Arial" pitchFamily="34" charset="0"/>
                  <a:cs typeface="Arial" pitchFamily="34" charset="0"/>
                </a:rPr>
                <a:t>Time</a:t>
              </a:r>
              <a:endParaRPr lang="fr-FR" sz="1000">
                <a:solidFill>
                  <a:srgbClr val="000000"/>
                </a:solidFill>
                <a:latin typeface="Arial" pitchFamily="34" charset="0"/>
                <a:cs typeface="Arial" pitchFamily="34" charset="0"/>
              </a:endParaRPr>
            </a:p>
          </p:txBody>
        </p:sp>
        <p:cxnSp>
          <p:nvCxnSpPr>
            <p:cNvPr id="103" name="Connecteur droit avec flèche 171"/>
            <p:cNvCxnSpPr>
              <a:cxnSpLocks noChangeShapeType="1"/>
            </p:cNvCxnSpPr>
            <p:nvPr/>
          </p:nvCxnSpPr>
          <p:spPr bwMode="auto">
            <a:xfrm rot="5400000" flipH="1" flipV="1">
              <a:off x="1016795" y="2874168"/>
              <a:ext cx="696912" cy="206375"/>
            </a:xfrm>
            <a:prstGeom prst="straightConnector1">
              <a:avLst/>
            </a:prstGeom>
            <a:ln>
              <a:headEnd/>
              <a:tailEnd type="none" w="lg" len="lg"/>
            </a:ln>
          </p:spPr>
          <p:style>
            <a:lnRef idx="3">
              <a:schemeClr val="dk1"/>
            </a:lnRef>
            <a:fillRef idx="0">
              <a:schemeClr val="dk1"/>
            </a:fillRef>
            <a:effectRef idx="2">
              <a:schemeClr val="dk1"/>
            </a:effectRef>
            <a:fontRef idx="minor">
              <a:schemeClr val="tx1"/>
            </a:fontRef>
          </p:style>
        </p:cxnSp>
        <p:sp>
          <p:nvSpPr>
            <p:cNvPr id="104" name="Rectangle 7"/>
            <p:cNvSpPr>
              <a:spLocks noChangeArrowheads="1"/>
            </p:cNvSpPr>
            <p:nvPr/>
          </p:nvSpPr>
          <p:spPr bwMode="auto">
            <a:xfrm>
              <a:off x="2761045" y="676370"/>
              <a:ext cx="890422" cy="778349"/>
            </a:xfrm>
            <a:prstGeom prst="rect">
              <a:avLst/>
            </a:prstGeom>
            <a:ln>
              <a:headEnd/>
              <a:tailEnd/>
            </a:ln>
          </p:spPr>
          <p:style>
            <a:lnRef idx="0">
              <a:schemeClr val="dk1"/>
            </a:lnRef>
            <a:fillRef idx="3">
              <a:schemeClr val="dk1"/>
            </a:fillRef>
            <a:effectRef idx="3">
              <a:schemeClr val="dk1"/>
            </a:effectRef>
            <a:fontRef idx="minor">
              <a:schemeClr val="lt1"/>
            </a:fontRef>
          </p:style>
          <p:txBody>
            <a:bodyPr/>
            <a:lstStyle/>
            <a:p>
              <a:pPr defTabSz="5019675">
                <a:defRPr/>
              </a:pPr>
              <a:endParaRPr lang="fr-FR">
                <a:solidFill>
                  <a:prstClr val="white"/>
                </a:solidFill>
                <a:latin typeface="Arial" pitchFamily="34" charset="0"/>
                <a:cs typeface="Arial" pitchFamily="34" charset="0"/>
              </a:endParaRPr>
            </a:p>
          </p:txBody>
        </p:sp>
        <p:pic>
          <p:nvPicPr>
            <p:cNvPr id="40986" name="Picture 4" descr="C:\Users\Sid\Desktop\4Transfer2Laptop\sublibaby_masking_22_09_08\5mo\sublibabyartmasks\mask30.bmp"/>
            <p:cNvPicPr>
              <a:picLocks noChangeArrowheads="1"/>
            </p:cNvPicPr>
            <p:nvPr/>
          </p:nvPicPr>
          <p:blipFill>
            <a:blip r:embed="rId3" cstate="print"/>
            <a:srcRect l="16611" t="13358" r="16344" b="11594"/>
            <a:stretch>
              <a:fillRect/>
            </a:stretch>
          </p:blipFill>
          <p:spPr bwMode="auto">
            <a:xfrm>
              <a:off x="2995613" y="771525"/>
              <a:ext cx="379412" cy="492125"/>
            </a:xfrm>
            <a:prstGeom prst="rect">
              <a:avLst/>
            </a:prstGeom>
            <a:noFill/>
            <a:ln w="9525">
              <a:noFill/>
              <a:miter lim="800000"/>
              <a:headEnd/>
              <a:tailEnd/>
            </a:ln>
          </p:spPr>
        </p:pic>
        <p:sp>
          <p:nvSpPr>
            <p:cNvPr id="106" name="Rectangle 7"/>
            <p:cNvSpPr>
              <a:spLocks noChangeArrowheads="1"/>
            </p:cNvSpPr>
            <p:nvPr/>
          </p:nvSpPr>
          <p:spPr bwMode="auto">
            <a:xfrm>
              <a:off x="2592689" y="1261465"/>
              <a:ext cx="890677" cy="778349"/>
            </a:xfrm>
            <a:prstGeom prst="rect">
              <a:avLst/>
            </a:prstGeom>
            <a:ln>
              <a:headEnd/>
              <a:tailEnd/>
            </a:ln>
          </p:spPr>
          <p:style>
            <a:lnRef idx="0">
              <a:schemeClr val="dk1"/>
            </a:lnRef>
            <a:fillRef idx="3">
              <a:schemeClr val="dk1"/>
            </a:fillRef>
            <a:effectRef idx="3">
              <a:schemeClr val="dk1"/>
            </a:effectRef>
            <a:fontRef idx="minor">
              <a:schemeClr val="lt1"/>
            </a:fontRef>
          </p:style>
          <p:txBody>
            <a:bodyPr/>
            <a:lstStyle/>
            <a:p>
              <a:pPr defTabSz="5019675">
                <a:defRPr/>
              </a:pPr>
              <a:endParaRPr lang="fr-FR">
                <a:solidFill>
                  <a:prstClr val="white"/>
                </a:solidFill>
                <a:latin typeface="Arial" pitchFamily="34" charset="0"/>
                <a:cs typeface="Arial" pitchFamily="34" charset="0"/>
              </a:endParaRPr>
            </a:p>
          </p:txBody>
        </p:sp>
        <p:pic>
          <p:nvPicPr>
            <p:cNvPr id="40990" name="Picture 2" descr="C:\Users\Sid\Desktop\4Transfer2Laptop\sublibaby_masking_22_09_08\5mo\sublibabyartmasks\mask13.bmp"/>
            <p:cNvPicPr>
              <a:picLocks noChangeArrowheads="1"/>
            </p:cNvPicPr>
            <p:nvPr/>
          </p:nvPicPr>
          <p:blipFill>
            <a:blip r:embed="rId4" cstate="print"/>
            <a:srcRect l="17036" t="12164" r="15926" b="12489"/>
            <a:stretch>
              <a:fillRect/>
            </a:stretch>
          </p:blipFill>
          <p:spPr bwMode="auto">
            <a:xfrm>
              <a:off x="2814638" y="1400175"/>
              <a:ext cx="419100" cy="501650"/>
            </a:xfrm>
            <a:prstGeom prst="rect">
              <a:avLst/>
            </a:prstGeom>
            <a:noFill/>
            <a:ln w="9525">
              <a:noFill/>
              <a:miter lim="800000"/>
              <a:headEnd/>
              <a:tailEnd/>
            </a:ln>
          </p:spPr>
        </p:pic>
        <p:sp>
          <p:nvSpPr>
            <p:cNvPr id="108" name="Rectangle 7"/>
            <p:cNvSpPr>
              <a:spLocks noChangeArrowheads="1"/>
            </p:cNvSpPr>
            <p:nvPr/>
          </p:nvSpPr>
          <p:spPr bwMode="auto">
            <a:xfrm>
              <a:off x="1792539" y="1858338"/>
              <a:ext cx="890653" cy="778349"/>
            </a:xfrm>
            <a:prstGeom prst="rect">
              <a:avLst/>
            </a:prstGeom>
            <a:ln>
              <a:headEnd/>
              <a:tailEnd/>
            </a:ln>
          </p:spPr>
          <p:style>
            <a:lnRef idx="0">
              <a:schemeClr val="dk1"/>
            </a:lnRef>
            <a:fillRef idx="3">
              <a:schemeClr val="dk1"/>
            </a:fillRef>
            <a:effectRef idx="3">
              <a:schemeClr val="dk1"/>
            </a:effectRef>
            <a:fontRef idx="minor">
              <a:schemeClr val="lt1"/>
            </a:fontRef>
          </p:style>
          <p:txBody>
            <a:bodyPr/>
            <a:lstStyle/>
            <a:p>
              <a:pPr defTabSz="5019675">
                <a:defRPr/>
              </a:pPr>
              <a:endParaRPr lang="fr-FR">
                <a:solidFill>
                  <a:prstClr val="white"/>
                </a:solidFill>
                <a:latin typeface="Arial" pitchFamily="34" charset="0"/>
                <a:cs typeface="Arial" pitchFamily="34" charset="0"/>
              </a:endParaRPr>
            </a:p>
          </p:txBody>
        </p:sp>
        <p:sp>
          <p:nvSpPr>
            <p:cNvPr id="109" name="Rectangle 7"/>
            <p:cNvSpPr>
              <a:spLocks noChangeArrowheads="1"/>
            </p:cNvSpPr>
            <p:nvPr/>
          </p:nvSpPr>
          <p:spPr bwMode="auto">
            <a:xfrm>
              <a:off x="3051046" y="1848858"/>
              <a:ext cx="890654" cy="778349"/>
            </a:xfrm>
            <a:prstGeom prst="rect">
              <a:avLst/>
            </a:prstGeom>
            <a:ln>
              <a:headEnd/>
              <a:tailEnd/>
            </a:ln>
          </p:spPr>
          <p:style>
            <a:lnRef idx="0">
              <a:schemeClr val="dk1"/>
            </a:lnRef>
            <a:fillRef idx="3">
              <a:schemeClr val="dk1"/>
            </a:fillRef>
            <a:effectRef idx="3">
              <a:schemeClr val="dk1"/>
            </a:effectRef>
            <a:fontRef idx="minor">
              <a:schemeClr val="lt1"/>
            </a:fontRef>
          </p:style>
          <p:txBody>
            <a:bodyPr/>
            <a:lstStyle/>
            <a:p>
              <a:pPr defTabSz="5019675">
                <a:defRPr/>
              </a:pPr>
              <a:endParaRPr lang="fr-FR">
                <a:solidFill>
                  <a:prstClr val="white"/>
                </a:solidFill>
                <a:latin typeface="Arial" pitchFamily="34" charset="0"/>
                <a:cs typeface="Arial" pitchFamily="34" charset="0"/>
              </a:endParaRPr>
            </a:p>
          </p:txBody>
        </p:sp>
        <p:pic>
          <p:nvPicPr>
            <p:cNvPr id="40997" name="Picture 2" descr="C:\Sofies Files\Dokumenter\Sublibaby 22-05-08\sublibaby_masking_22_05_08\sublibabyfaces\prime08.bmp"/>
            <p:cNvPicPr>
              <a:picLocks noChangeAspect="1" noChangeArrowheads="1"/>
            </p:cNvPicPr>
            <p:nvPr/>
          </p:nvPicPr>
          <p:blipFill>
            <a:blip r:embed="rId5" cstate="print"/>
            <a:srcRect l="15408" t="8350" r="9592" b="4485"/>
            <a:stretch>
              <a:fillRect/>
            </a:stretch>
          </p:blipFill>
          <p:spPr bwMode="auto">
            <a:xfrm>
              <a:off x="2016125" y="1933575"/>
              <a:ext cx="406400" cy="530225"/>
            </a:xfrm>
            <a:prstGeom prst="rect">
              <a:avLst/>
            </a:prstGeom>
            <a:noFill/>
            <a:ln w="9525">
              <a:noFill/>
              <a:miter lim="800000"/>
              <a:headEnd/>
              <a:tailEnd/>
            </a:ln>
          </p:spPr>
        </p:pic>
        <p:pic>
          <p:nvPicPr>
            <p:cNvPr id="40998" name="Picture 1" descr="C:\Imaging\EEG\sublibaby_data\12mois\protocol_12mois\sublibabyartmasks\mask12.bmp"/>
            <p:cNvPicPr>
              <a:picLocks noChangeAspect="1" noChangeArrowheads="1"/>
            </p:cNvPicPr>
            <p:nvPr/>
          </p:nvPicPr>
          <p:blipFill>
            <a:blip r:embed="rId6" cstate="print"/>
            <a:srcRect l="15857" t="15385" r="17134" b="15126"/>
            <a:stretch>
              <a:fillRect/>
            </a:stretch>
          </p:blipFill>
          <p:spPr bwMode="auto">
            <a:xfrm>
              <a:off x="3302000" y="1947863"/>
              <a:ext cx="420688" cy="503237"/>
            </a:xfrm>
            <a:prstGeom prst="rect">
              <a:avLst/>
            </a:prstGeom>
            <a:noFill/>
            <a:ln w="9525">
              <a:noFill/>
              <a:miter lim="800000"/>
              <a:headEnd/>
              <a:tailEnd/>
            </a:ln>
          </p:spPr>
        </p:pic>
        <p:sp>
          <p:nvSpPr>
            <p:cNvPr id="40999" name="ZoneTexte 103"/>
            <p:cNvSpPr txBox="1">
              <a:spLocks noChangeArrowheads="1"/>
            </p:cNvSpPr>
            <p:nvPr/>
          </p:nvSpPr>
          <p:spPr bwMode="auto">
            <a:xfrm>
              <a:off x="2725738" y="2208213"/>
              <a:ext cx="342900" cy="231775"/>
            </a:xfrm>
            <a:prstGeom prst="rect">
              <a:avLst/>
            </a:prstGeom>
            <a:noFill/>
            <a:ln w="9525">
              <a:noFill/>
              <a:miter lim="800000"/>
              <a:headEnd/>
              <a:tailEnd/>
            </a:ln>
          </p:spPr>
          <p:txBody>
            <a:bodyPr>
              <a:spAutoFit/>
            </a:bodyPr>
            <a:lstStyle/>
            <a:p>
              <a:pPr eaLnBrk="1" hangingPunct="1"/>
              <a:r>
                <a:rPr lang="da-DK" sz="900" dirty="0">
                  <a:solidFill>
                    <a:srgbClr val="C00000"/>
                  </a:solidFill>
                  <a:latin typeface="Arial" pitchFamily="34" charset="0"/>
                  <a:cs typeface="Arial" pitchFamily="34" charset="0"/>
                </a:rPr>
                <a:t>ou</a:t>
              </a:r>
              <a:endParaRPr lang="fr-FR" sz="900" dirty="0">
                <a:solidFill>
                  <a:srgbClr val="FF0000"/>
                </a:solidFill>
                <a:latin typeface="Arial" pitchFamily="34" charset="0"/>
                <a:cs typeface="Arial" pitchFamily="34" charset="0"/>
              </a:endParaRPr>
            </a:p>
          </p:txBody>
        </p:sp>
        <p:sp>
          <p:nvSpPr>
            <p:cNvPr id="115" name="Rectangle 7"/>
            <p:cNvSpPr>
              <a:spLocks noChangeArrowheads="1"/>
            </p:cNvSpPr>
            <p:nvPr/>
          </p:nvSpPr>
          <p:spPr bwMode="auto">
            <a:xfrm>
              <a:off x="2287509" y="2474882"/>
              <a:ext cx="890122" cy="778349"/>
            </a:xfrm>
            <a:prstGeom prst="rect">
              <a:avLst/>
            </a:prstGeom>
            <a:ln>
              <a:headEnd/>
              <a:tailEnd/>
            </a:ln>
          </p:spPr>
          <p:style>
            <a:lnRef idx="0">
              <a:schemeClr val="dk1"/>
            </a:lnRef>
            <a:fillRef idx="3">
              <a:schemeClr val="dk1"/>
            </a:fillRef>
            <a:effectRef idx="3">
              <a:schemeClr val="dk1"/>
            </a:effectRef>
            <a:fontRef idx="minor">
              <a:schemeClr val="lt1"/>
            </a:fontRef>
          </p:style>
          <p:txBody>
            <a:bodyPr/>
            <a:lstStyle/>
            <a:p>
              <a:pPr defTabSz="5019675">
                <a:defRPr/>
              </a:pPr>
              <a:endParaRPr lang="fr-FR">
                <a:solidFill>
                  <a:prstClr val="white"/>
                </a:solidFill>
                <a:latin typeface="Arial" pitchFamily="34" charset="0"/>
                <a:cs typeface="Arial" pitchFamily="34" charset="0"/>
              </a:endParaRPr>
            </a:p>
          </p:txBody>
        </p:sp>
        <p:pic>
          <p:nvPicPr>
            <p:cNvPr id="41003" name="Picture 2" descr="C:\Imaging\EEG\sublibaby_data\12mois\protocol_12mois\sublibabyartmasks\mask29.bmp"/>
            <p:cNvPicPr>
              <a:picLocks noChangeAspect="1" noChangeArrowheads="1"/>
            </p:cNvPicPr>
            <p:nvPr/>
          </p:nvPicPr>
          <p:blipFill>
            <a:blip r:embed="rId7" cstate="print"/>
            <a:srcRect l="15952" t="18625" r="14912" b="13989"/>
            <a:stretch>
              <a:fillRect/>
            </a:stretch>
          </p:blipFill>
          <p:spPr bwMode="auto">
            <a:xfrm>
              <a:off x="2500313" y="2636838"/>
              <a:ext cx="431800" cy="522287"/>
            </a:xfrm>
            <a:prstGeom prst="rect">
              <a:avLst/>
            </a:prstGeom>
            <a:noFill/>
            <a:ln w="9525">
              <a:noFill/>
              <a:miter lim="800000"/>
              <a:headEnd/>
              <a:tailEnd/>
            </a:ln>
          </p:spPr>
        </p:pic>
        <p:sp>
          <p:nvSpPr>
            <p:cNvPr id="41004" name="ZoneTexte 39"/>
            <p:cNvSpPr txBox="1">
              <a:spLocks noChangeArrowheads="1"/>
            </p:cNvSpPr>
            <p:nvPr/>
          </p:nvSpPr>
          <p:spPr bwMode="auto">
            <a:xfrm>
              <a:off x="1712913" y="2441575"/>
              <a:ext cx="685800" cy="230188"/>
            </a:xfrm>
            <a:prstGeom prst="rect">
              <a:avLst/>
            </a:prstGeom>
            <a:noFill/>
            <a:ln w="9525">
              <a:noFill/>
              <a:miter lim="800000"/>
              <a:headEnd/>
              <a:tailEnd/>
            </a:ln>
          </p:spPr>
          <p:txBody>
            <a:bodyPr>
              <a:spAutoFit/>
            </a:bodyPr>
            <a:lstStyle/>
            <a:p>
              <a:pPr algn="ctr" eaLnBrk="1" hangingPunct="1"/>
              <a:r>
                <a:rPr lang="en-US" sz="900" dirty="0">
                  <a:solidFill>
                    <a:srgbClr val="BE4B48"/>
                  </a:solidFill>
                  <a:latin typeface="Arial" pitchFamily="34" charset="0"/>
                  <a:cs typeface="Arial" pitchFamily="34" charset="0"/>
                </a:rPr>
                <a:t>Visage</a:t>
              </a:r>
            </a:p>
          </p:txBody>
        </p:sp>
        <p:sp>
          <p:nvSpPr>
            <p:cNvPr id="41005" name="ZoneTexte 39"/>
            <p:cNvSpPr txBox="1">
              <a:spLocks noChangeArrowheads="1"/>
            </p:cNvSpPr>
            <p:nvPr/>
          </p:nvSpPr>
          <p:spPr bwMode="auto">
            <a:xfrm>
              <a:off x="3101975" y="2441575"/>
              <a:ext cx="971550" cy="230188"/>
            </a:xfrm>
            <a:prstGeom prst="rect">
              <a:avLst/>
            </a:prstGeom>
            <a:noFill/>
            <a:ln w="9525">
              <a:noFill/>
              <a:miter lim="800000"/>
              <a:headEnd/>
              <a:tailEnd/>
            </a:ln>
          </p:spPr>
          <p:txBody>
            <a:bodyPr>
              <a:spAutoFit/>
            </a:bodyPr>
            <a:lstStyle/>
            <a:p>
              <a:pPr algn="ctr" eaLnBrk="1" hangingPunct="1"/>
              <a:r>
                <a:rPr lang="en-US" sz="900" dirty="0" err="1">
                  <a:solidFill>
                    <a:srgbClr val="BE4B48"/>
                  </a:solidFill>
                  <a:latin typeface="Arial" pitchFamily="34" charset="0"/>
                  <a:cs typeface="Arial" pitchFamily="34" charset="0"/>
                </a:rPr>
                <a:t>Contrôle</a:t>
              </a:r>
              <a:endParaRPr lang="en-US" sz="900" dirty="0">
                <a:solidFill>
                  <a:srgbClr val="BE4B48"/>
                </a:solidFill>
                <a:latin typeface="Arial" pitchFamily="34" charset="0"/>
                <a:cs typeface="Arial" pitchFamily="34" charset="0"/>
              </a:endParaRPr>
            </a:p>
          </p:txBody>
        </p:sp>
        <p:sp>
          <p:nvSpPr>
            <p:cNvPr id="41006" name="ZoneTexte 182"/>
            <p:cNvSpPr txBox="1">
              <a:spLocks noChangeArrowheads="1"/>
            </p:cNvSpPr>
            <p:nvPr/>
          </p:nvSpPr>
          <p:spPr bwMode="auto">
            <a:xfrm>
              <a:off x="3924300" y="1489075"/>
              <a:ext cx="1150938" cy="368300"/>
            </a:xfrm>
            <a:prstGeom prst="rect">
              <a:avLst/>
            </a:prstGeom>
            <a:noFill/>
            <a:ln w="9525">
              <a:noFill/>
              <a:miter lim="800000"/>
              <a:headEnd/>
              <a:tailEnd/>
            </a:ln>
          </p:spPr>
          <p:txBody>
            <a:bodyPr>
              <a:spAutoFit/>
            </a:bodyPr>
            <a:lstStyle/>
            <a:p>
              <a:pPr algn="ctr" eaLnBrk="1" hangingPunct="1"/>
              <a:r>
                <a:rPr lang="da-DK" sz="900">
                  <a:solidFill>
                    <a:srgbClr val="C00000"/>
                  </a:solidFill>
                  <a:latin typeface="Arial" pitchFamily="34" charset="0"/>
                  <a:cs typeface="Arial" pitchFamily="34" charset="0"/>
                </a:rPr>
                <a:t>Repeat </a:t>
              </a:r>
            </a:p>
            <a:p>
              <a:pPr algn="ctr" eaLnBrk="1" hangingPunct="1"/>
              <a:r>
                <a:rPr lang="da-DK" sz="900">
                  <a:solidFill>
                    <a:srgbClr val="C00000"/>
                  </a:solidFill>
                  <a:latin typeface="Arial" pitchFamily="34" charset="0"/>
                  <a:cs typeface="Arial" pitchFamily="34" charset="0"/>
                </a:rPr>
                <a:t>12-14 cycles</a:t>
              </a:r>
            </a:p>
          </p:txBody>
        </p:sp>
        <p:sp>
          <p:nvSpPr>
            <p:cNvPr id="123" name="Accolade ouvrante 122"/>
            <p:cNvSpPr/>
            <p:nvPr/>
          </p:nvSpPr>
          <p:spPr>
            <a:xfrm flipH="1">
              <a:off x="3981450" y="647700"/>
              <a:ext cx="173038" cy="1958975"/>
            </a:xfrm>
            <a:prstGeom prst="leftBrace">
              <a:avLst>
                <a:gd name="adj1" fmla="val 61244"/>
                <a:gd name="adj2" fmla="val 50000"/>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nchor="ctr"/>
            <a:lstStyle/>
            <a:p>
              <a:pPr algn="ctr" eaLnBrk="1" hangingPunct="1">
                <a:defRPr/>
              </a:pPr>
              <a:endParaRPr lang="fr-FR">
                <a:solidFill>
                  <a:prstClr val="black"/>
                </a:solidFill>
                <a:latin typeface="Arial" pitchFamily="34" charset="0"/>
                <a:cs typeface="Arial" pitchFamily="34" charset="0"/>
              </a:endParaRPr>
            </a:p>
          </p:txBody>
        </p:sp>
      </p:grpSp>
      <p:sp>
        <p:nvSpPr>
          <p:cNvPr id="40965" name="ZoneTexte 119"/>
          <p:cNvSpPr txBox="1">
            <a:spLocks noChangeArrowheads="1"/>
          </p:cNvSpPr>
          <p:nvPr/>
        </p:nvSpPr>
        <p:spPr bwMode="auto">
          <a:xfrm>
            <a:off x="56348" y="6509017"/>
            <a:ext cx="2813050" cy="369887"/>
          </a:xfrm>
          <a:prstGeom prst="rect">
            <a:avLst/>
          </a:prstGeom>
          <a:noFill/>
          <a:ln w="9525">
            <a:noFill/>
            <a:miter lim="800000"/>
            <a:headEnd/>
            <a:tailEnd/>
          </a:ln>
        </p:spPr>
        <p:txBody>
          <a:bodyPr wrap="none">
            <a:spAutoFit/>
          </a:bodyPr>
          <a:lstStyle/>
          <a:p>
            <a:pPr eaLnBrk="1" hangingPunct="1"/>
            <a:r>
              <a:rPr lang="fr-FR" dirty="0">
                <a:solidFill>
                  <a:prstClr val="black"/>
                </a:solidFill>
              </a:rPr>
              <a:t>Kouider &amp; al, Science, 2013</a:t>
            </a:r>
          </a:p>
        </p:txBody>
      </p:sp>
      <p:grpSp>
        <p:nvGrpSpPr>
          <p:cNvPr id="5" name="Groupe 4">
            <a:extLst>
              <a:ext uri="{FF2B5EF4-FFF2-40B4-BE49-F238E27FC236}">
                <a16:creationId xmlns:a16="http://schemas.microsoft.com/office/drawing/2014/main" id="{A987D96C-2015-4DE6-9D9A-766BD2F16078}"/>
              </a:ext>
            </a:extLst>
          </p:cNvPr>
          <p:cNvGrpSpPr/>
          <p:nvPr/>
        </p:nvGrpSpPr>
        <p:grpSpPr>
          <a:xfrm>
            <a:off x="2078823" y="3228450"/>
            <a:ext cx="4391025" cy="3583237"/>
            <a:chOff x="2543175" y="3317627"/>
            <a:chExt cx="4391025" cy="3583237"/>
          </a:xfrm>
        </p:grpSpPr>
        <p:pic>
          <p:nvPicPr>
            <p:cNvPr id="107" name="Picture 45"/>
            <p:cNvPicPr>
              <a:picLocks noChangeAspect="1" noChangeArrowheads="1"/>
            </p:cNvPicPr>
            <p:nvPr/>
          </p:nvPicPr>
          <p:blipFill>
            <a:blip r:embed="rId8" cstate="print"/>
            <a:srcRect l="75000" t="58160" r="20209" b="38480"/>
            <a:stretch>
              <a:fillRect/>
            </a:stretch>
          </p:blipFill>
          <p:spPr bwMode="auto">
            <a:xfrm>
              <a:off x="2720975" y="6552951"/>
              <a:ext cx="431800" cy="139700"/>
            </a:xfrm>
            <a:prstGeom prst="rect">
              <a:avLst/>
            </a:prstGeom>
            <a:noFill/>
            <a:ln w="9525">
              <a:noFill/>
              <a:miter lim="800000"/>
              <a:headEnd/>
              <a:tailEnd/>
            </a:ln>
          </p:spPr>
        </p:pic>
        <p:sp>
          <p:nvSpPr>
            <p:cNvPr id="110" name="ZoneTexte 19"/>
            <p:cNvSpPr txBox="1">
              <a:spLocks noChangeArrowheads="1"/>
            </p:cNvSpPr>
            <p:nvPr/>
          </p:nvSpPr>
          <p:spPr bwMode="auto">
            <a:xfrm>
              <a:off x="2659062" y="6432302"/>
              <a:ext cx="642938" cy="230187"/>
            </a:xfrm>
            <a:prstGeom prst="rect">
              <a:avLst/>
            </a:prstGeom>
            <a:noFill/>
            <a:ln w="9525">
              <a:noFill/>
              <a:miter lim="800000"/>
              <a:headEnd/>
              <a:tailEnd/>
            </a:ln>
          </p:spPr>
          <p:txBody>
            <a:bodyPr>
              <a:spAutoFit/>
            </a:bodyPr>
            <a:lstStyle/>
            <a:p>
              <a:pPr eaLnBrk="1" hangingPunct="1"/>
              <a:r>
                <a:rPr lang="fr-FR" sz="900" b="1">
                  <a:solidFill>
                    <a:srgbClr val="000000"/>
                  </a:solidFill>
                  <a:latin typeface="Arial" pitchFamily="34" charset="0"/>
                  <a:cs typeface="Arial" pitchFamily="34" charset="0"/>
                </a:rPr>
                <a:t>300 ms</a:t>
              </a:r>
            </a:p>
          </p:txBody>
        </p:sp>
        <p:pic>
          <p:nvPicPr>
            <p:cNvPr id="111" name="Picture 2"/>
            <p:cNvPicPr>
              <a:picLocks noChangeAspect="1" noChangeArrowheads="1"/>
            </p:cNvPicPr>
            <p:nvPr/>
          </p:nvPicPr>
          <p:blipFill>
            <a:blip r:embed="rId9" cstate="print"/>
            <a:srcRect l="22067" t="26138" r="19417" b="9563"/>
            <a:stretch>
              <a:fillRect/>
            </a:stretch>
          </p:blipFill>
          <p:spPr bwMode="auto">
            <a:xfrm>
              <a:off x="2543175" y="3317627"/>
              <a:ext cx="736600" cy="720725"/>
            </a:xfrm>
            <a:prstGeom prst="rect">
              <a:avLst/>
            </a:prstGeom>
            <a:noFill/>
            <a:ln w="9525">
              <a:noFill/>
              <a:miter lim="800000"/>
              <a:headEnd/>
              <a:tailEnd/>
            </a:ln>
          </p:spPr>
        </p:pic>
        <p:pic>
          <p:nvPicPr>
            <p:cNvPr id="112" name="Picture 44"/>
            <p:cNvPicPr>
              <a:picLocks noChangeAspect="1" noChangeArrowheads="1"/>
            </p:cNvPicPr>
            <p:nvPr/>
          </p:nvPicPr>
          <p:blipFill>
            <a:blip r:embed="rId10" cstate="print"/>
            <a:srcRect l="62891" t="19000" r="31102" b="77579"/>
            <a:stretch>
              <a:fillRect/>
            </a:stretch>
          </p:blipFill>
          <p:spPr bwMode="auto">
            <a:xfrm>
              <a:off x="2708276" y="4614614"/>
              <a:ext cx="433387" cy="112713"/>
            </a:xfrm>
            <a:prstGeom prst="rect">
              <a:avLst/>
            </a:prstGeom>
            <a:noFill/>
            <a:ln w="9525">
              <a:noFill/>
              <a:miter lim="800000"/>
              <a:headEnd/>
              <a:tailEnd/>
            </a:ln>
          </p:spPr>
        </p:pic>
        <p:pic>
          <p:nvPicPr>
            <p:cNvPr id="113" name="Picture 44"/>
            <p:cNvPicPr>
              <a:picLocks noChangeAspect="1" noChangeArrowheads="1"/>
            </p:cNvPicPr>
            <p:nvPr/>
          </p:nvPicPr>
          <p:blipFill>
            <a:blip r:embed="rId10" cstate="print"/>
            <a:srcRect l="62891" t="10600" r="31120" b="86101"/>
            <a:stretch>
              <a:fillRect/>
            </a:stretch>
          </p:blipFill>
          <p:spPr bwMode="auto">
            <a:xfrm>
              <a:off x="2709862" y="4281238"/>
              <a:ext cx="433388" cy="107950"/>
            </a:xfrm>
            <a:prstGeom prst="rect">
              <a:avLst/>
            </a:prstGeom>
            <a:noFill/>
            <a:ln w="9525">
              <a:noFill/>
              <a:miter lim="800000"/>
              <a:headEnd/>
              <a:tailEnd/>
            </a:ln>
          </p:spPr>
        </p:pic>
        <p:pic>
          <p:nvPicPr>
            <p:cNvPr id="114" name="Picture 44"/>
            <p:cNvPicPr>
              <a:picLocks noChangeAspect="1" noChangeArrowheads="1"/>
            </p:cNvPicPr>
            <p:nvPr/>
          </p:nvPicPr>
          <p:blipFill>
            <a:blip r:embed="rId10" cstate="print"/>
            <a:srcRect l="62891" t="27234" r="31102" b="69867"/>
            <a:stretch>
              <a:fillRect/>
            </a:stretch>
          </p:blipFill>
          <p:spPr bwMode="auto">
            <a:xfrm>
              <a:off x="2709862" y="4951163"/>
              <a:ext cx="433388" cy="95250"/>
            </a:xfrm>
            <a:prstGeom prst="rect">
              <a:avLst/>
            </a:prstGeom>
            <a:noFill/>
            <a:ln w="9525">
              <a:noFill/>
              <a:miter lim="800000"/>
              <a:headEnd/>
              <a:tailEnd/>
            </a:ln>
          </p:spPr>
        </p:pic>
        <p:pic>
          <p:nvPicPr>
            <p:cNvPr id="116" name="Picture 44"/>
            <p:cNvPicPr>
              <a:picLocks noChangeAspect="1" noChangeArrowheads="1"/>
            </p:cNvPicPr>
            <p:nvPr/>
          </p:nvPicPr>
          <p:blipFill>
            <a:blip r:embed="rId10" cstate="print"/>
            <a:srcRect l="62891" t="60287" r="31102" b="34848"/>
            <a:stretch>
              <a:fillRect/>
            </a:stretch>
          </p:blipFill>
          <p:spPr bwMode="auto">
            <a:xfrm>
              <a:off x="2708276" y="6240213"/>
              <a:ext cx="433387" cy="160338"/>
            </a:xfrm>
            <a:prstGeom prst="rect">
              <a:avLst/>
            </a:prstGeom>
            <a:noFill/>
            <a:ln w="9525">
              <a:noFill/>
              <a:miter lim="800000"/>
              <a:headEnd/>
              <a:tailEnd/>
            </a:ln>
          </p:spPr>
        </p:pic>
        <p:pic>
          <p:nvPicPr>
            <p:cNvPr id="117" name="Picture 44"/>
            <p:cNvPicPr>
              <a:picLocks noChangeAspect="1" noChangeArrowheads="1"/>
            </p:cNvPicPr>
            <p:nvPr/>
          </p:nvPicPr>
          <p:blipFill>
            <a:blip r:embed="rId10" cstate="print"/>
            <a:srcRect l="62891" t="51511" r="31102" b="43636"/>
            <a:stretch>
              <a:fillRect/>
            </a:stretch>
          </p:blipFill>
          <p:spPr bwMode="auto">
            <a:xfrm>
              <a:off x="2714625" y="5894138"/>
              <a:ext cx="431800" cy="160338"/>
            </a:xfrm>
            <a:prstGeom prst="rect">
              <a:avLst/>
            </a:prstGeom>
            <a:noFill/>
            <a:ln w="9525">
              <a:noFill/>
              <a:miter lim="800000"/>
              <a:headEnd/>
              <a:tailEnd/>
            </a:ln>
          </p:spPr>
        </p:pic>
        <p:pic>
          <p:nvPicPr>
            <p:cNvPr id="118" name="Picture 44"/>
            <p:cNvPicPr>
              <a:picLocks noChangeAspect="1" noChangeArrowheads="1"/>
            </p:cNvPicPr>
            <p:nvPr/>
          </p:nvPicPr>
          <p:blipFill>
            <a:blip r:embed="rId10" cstate="print"/>
            <a:srcRect l="62891" t="35336" r="31102" b="61424"/>
            <a:stretch>
              <a:fillRect/>
            </a:stretch>
          </p:blipFill>
          <p:spPr bwMode="auto">
            <a:xfrm>
              <a:off x="2708276" y="5259139"/>
              <a:ext cx="433387" cy="106363"/>
            </a:xfrm>
            <a:prstGeom prst="rect">
              <a:avLst/>
            </a:prstGeom>
            <a:noFill/>
            <a:ln w="9525">
              <a:noFill/>
              <a:miter lim="800000"/>
              <a:headEnd/>
              <a:tailEnd/>
            </a:ln>
          </p:spPr>
        </p:pic>
        <p:sp>
          <p:nvSpPr>
            <p:cNvPr id="119" name="ZoneTexte 20"/>
            <p:cNvSpPr txBox="1">
              <a:spLocks noChangeArrowheads="1"/>
            </p:cNvSpPr>
            <p:nvPr/>
          </p:nvSpPr>
          <p:spPr bwMode="auto">
            <a:xfrm>
              <a:off x="2659062" y="4773363"/>
              <a:ext cx="642938" cy="230188"/>
            </a:xfrm>
            <a:prstGeom prst="rect">
              <a:avLst/>
            </a:prstGeom>
            <a:noFill/>
            <a:ln w="9525">
              <a:noFill/>
              <a:miter lim="800000"/>
              <a:headEnd/>
              <a:tailEnd/>
            </a:ln>
          </p:spPr>
          <p:txBody>
            <a:bodyPr>
              <a:spAutoFit/>
            </a:bodyPr>
            <a:lstStyle/>
            <a:p>
              <a:pPr eaLnBrk="1" hangingPunct="1"/>
              <a:r>
                <a:rPr lang="fr-FR" sz="900" b="1">
                  <a:solidFill>
                    <a:srgbClr val="000000"/>
                  </a:solidFill>
                  <a:latin typeface="Arial" pitchFamily="34" charset="0"/>
                  <a:cs typeface="Arial" pitchFamily="34" charset="0"/>
                </a:rPr>
                <a:t>50 ms</a:t>
              </a:r>
            </a:p>
          </p:txBody>
        </p:sp>
        <p:sp>
          <p:nvSpPr>
            <p:cNvPr id="120" name="ZoneTexte 21"/>
            <p:cNvSpPr txBox="1">
              <a:spLocks noChangeArrowheads="1"/>
            </p:cNvSpPr>
            <p:nvPr/>
          </p:nvSpPr>
          <p:spPr bwMode="auto">
            <a:xfrm>
              <a:off x="2659062" y="5105152"/>
              <a:ext cx="642938" cy="230187"/>
            </a:xfrm>
            <a:prstGeom prst="rect">
              <a:avLst/>
            </a:prstGeom>
            <a:noFill/>
            <a:ln w="9525">
              <a:noFill/>
              <a:miter lim="800000"/>
              <a:headEnd/>
              <a:tailEnd/>
            </a:ln>
          </p:spPr>
          <p:txBody>
            <a:bodyPr>
              <a:spAutoFit/>
            </a:bodyPr>
            <a:lstStyle/>
            <a:p>
              <a:pPr eaLnBrk="1" hangingPunct="1"/>
              <a:r>
                <a:rPr lang="fr-FR" sz="900" b="1">
                  <a:solidFill>
                    <a:srgbClr val="000000"/>
                  </a:solidFill>
                  <a:latin typeface="Arial" pitchFamily="34" charset="0"/>
                  <a:cs typeface="Arial" pitchFamily="34" charset="0"/>
                </a:rPr>
                <a:t>100 ms</a:t>
              </a:r>
            </a:p>
          </p:txBody>
        </p:sp>
        <p:sp>
          <p:nvSpPr>
            <p:cNvPr id="121" name="ZoneTexte 22"/>
            <p:cNvSpPr txBox="1">
              <a:spLocks noChangeArrowheads="1"/>
            </p:cNvSpPr>
            <p:nvPr/>
          </p:nvSpPr>
          <p:spPr bwMode="auto">
            <a:xfrm>
              <a:off x="2659062" y="5436938"/>
              <a:ext cx="642938" cy="230188"/>
            </a:xfrm>
            <a:prstGeom prst="rect">
              <a:avLst/>
            </a:prstGeom>
            <a:noFill/>
            <a:ln w="9525">
              <a:noFill/>
              <a:miter lim="800000"/>
              <a:headEnd/>
              <a:tailEnd/>
            </a:ln>
          </p:spPr>
          <p:txBody>
            <a:bodyPr>
              <a:spAutoFit/>
            </a:bodyPr>
            <a:lstStyle/>
            <a:p>
              <a:pPr eaLnBrk="1" hangingPunct="1"/>
              <a:r>
                <a:rPr lang="fr-FR" sz="900" b="1">
                  <a:solidFill>
                    <a:srgbClr val="000000"/>
                  </a:solidFill>
                  <a:latin typeface="Arial" pitchFamily="34" charset="0"/>
                  <a:cs typeface="Arial" pitchFamily="34" charset="0"/>
                </a:rPr>
                <a:t>150 ms</a:t>
              </a:r>
            </a:p>
          </p:txBody>
        </p:sp>
        <p:sp>
          <p:nvSpPr>
            <p:cNvPr id="122" name="ZoneTexte 23"/>
            <p:cNvSpPr txBox="1">
              <a:spLocks noChangeArrowheads="1"/>
            </p:cNvSpPr>
            <p:nvPr/>
          </p:nvSpPr>
          <p:spPr bwMode="auto">
            <a:xfrm>
              <a:off x="2659062" y="5768727"/>
              <a:ext cx="642938" cy="230187"/>
            </a:xfrm>
            <a:prstGeom prst="rect">
              <a:avLst/>
            </a:prstGeom>
            <a:noFill/>
            <a:ln w="9525">
              <a:noFill/>
              <a:miter lim="800000"/>
              <a:headEnd/>
              <a:tailEnd/>
            </a:ln>
          </p:spPr>
          <p:txBody>
            <a:bodyPr>
              <a:spAutoFit/>
            </a:bodyPr>
            <a:lstStyle/>
            <a:p>
              <a:pPr eaLnBrk="1" hangingPunct="1"/>
              <a:r>
                <a:rPr lang="fr-FR" sz="900" b="1" dirty="0">
                  <a:solidFill>
                    <a:srgbClr val="000000"/>
                  </a:solidFill>
                  <a:latin typeface="Arial" pitchFamily="34" charset="0"/>
                  <a:cs typeface="Arial" pitchFamily="34" charset="0"/>
                </a:rPr>
                <a:t>200 ms</a:t>
              </a:r>
            </a:p>
          </p:txBody>
        </p:sp>
        <p:sp>
          <p:nvSpPr>
            <p:cNvPr id="124" name="ZoneTexte 24"/>
            <p:cNvSpPr txBox="1">
              <a:spLocks noChangeArrowheads="1"/>
            </p:cNvSpPr>
            <p:nvPr/>
          </p:nvSpPr>
          <p:spPr bwMode="auto">
            <a:xfrm>
              <a:off x="2659062" y="6100513"/>
              <a:ext cx="642938" cy="230188"/>
            </a:xfrm>
            <a:prstGeom prst="rect">
              <a:avLst/>
            </a:prstGeom>
            <a:noFill/>
            <a:ln w="9525">
              <a:noFill/>
              <a:miter lim="800000"/>
              <a:headEnd/>
              <a:tailEnd/>
            </a:ln>
          </p:spPr>
          <p:txBody>
            <a:bodyPr>
              <a:spAutoFit/>
            </a:bodyPr>
            <a:lstStyle/>
            <a:p>
              <a:pPr eaLnBrk="1" hangingPunct="1"/>
              <a:r>
                <a:rPr lang="fr-FR" sz="900" b="1">
                  <a:solidFill>
                    <a:srgbClr val="000000"/>
                  </a:solidFill>
                  <a:latin typeface="Arial" pitchFamily="34" charset="0"/>
                  <a:cs typeface="Arial" pitchFamily="34" charset="0"/>
                </a:rPr>
                <a:t>250 ms</a:t>
              </a:r>
            </a:p>
          </p:txBody>
        </p:sp>
        <p:sp>
          <p:nvSpPr>
            <p:cNvPr id="125" name="ZoneTexte 25"/>
            <p:cNvSpPr txBox="1">
              <a:spLocks noChangeArrowheads="1"/>
            </p:cNvSpPr>
            <p:nvPr/>
          </p:nvSpPr>
          <p:spPr bwMode="auto">
            <a:xfrm>
              <a:off x="2659062" y="4441577"/>
              <a:ext cx="642938" cy="230187"/>
            </a:xfrm>
            <a:prstGeom prst="rect">
              <a:avLst/>
            </a:prstGeom>
            <a:noFill/>
            <a:ln w="9525">
              <a:noFill/>
              <a:miter lim="800000"/>
              <a:headEnd/>
              <a:tailEnd/>
            </a:ln>
          </p:spPr>
          <p:txBody>
            <a:bodyPr>
              <a:spAutoFit/>
            </a:bodyPr>
            <a:lstStyle/>
            <a:p>
              <a:pPr eaLnBrk="1" hangingPunct="1"/>
              <a:r>
                <a:rPr lang="fr-FR" sz="900" b="1">
                  <a:solidFill>
                    <a:srgbClr val="000000"/>
                  </a:solidFill>
                  <a:latin typeface="Arial" pitchFamily="34" charset="0"/>
                  <a:cs typeface="Arial" pitchFamily="34" charset="0"/>
                </a:rPr>
                <a:t>33 ms</a:t>
              </a:r>
            </a:p>
          </p:txBody>
        </p:sp>
        <p:sp>
          <p:nvSpPr>
            <p:cNvPr id="126" name="ZoneTexte 26"/>
            <p:cNvSpPr txBox="1">
              <a:spLocks noChangeArrowheads="1"/>
            </p:cNvSpPr>
            <p:nvPr/>
          </p:nvSpPr>
          <p:spPr bwMode="auto">
            <a:xfrm>
              <a:off x="2659062" y="4109788"/>
              <a:ext cx="642938" cy="230188"/>
            </a:xfrm>
            <a:prstGeom prst="rect">
              <a:avLst/>
            </a:prstGeom>
            <a:noFill/>
            <a:ln w="9525">
              <a:noFill/>
              <a:miter lim="800000"/>
              <a:headEnd/>
              <a:tailEnd/>
            </a:ln>
          </p:spPr>
          <p:txBody>
            <a:bodyPr>
              <a:spAutoFit/>
            </a:bodyPr>
            <a:lstStyle/>
            <a:p>
              <a:pPr eaLnBrk="1" hangingPunct="1"/>
              <a:r>
                <a:rPr lang="fr-FR" sz="900" b="1">
                  <a:solidFill>
                    <a:srgbClr val="000000"/>
                  </a:solidFill>
                  <a:latin typeface="Arial" pitchFamily="34" charset="0"/>
                  <a:cs typeface="Arial" pitchFamily="34" charset="0"/>
                </a:rPr>
                <a:t>17 ms</a:t>
              </a:r>
            </a:p>
          </p:txBody>
        </p:sp>
        <p:pic>
          <p:nvPicPr>
            <p:cNvPr id="127" name="Picture 34"/>
            <p:cNvPicPr>
              <a:picLocks noChangeAspect="1" noChangeArrowheads="1"/>
            </p:cNvPicPr>
            <p:nvPr/>
          </p:nvPicPr>
          <p:blipFill>
            <a:blip r:embed="rId11" cstate="print"/>
            <a:srcRect l="48021" t="60725" r="45740" b="36375"/>
            <a:stretch>
              <a:fillRect/>
            </a:stretch>
          </p:blipFill>
          <p:spPr bwMode="auto">
            <a:xfrm>
              <a:off x="2730501" y="5609976"/>
              <a:ext cx="395287" cy="93662"/>
            </a:xfrm>
            <a:prstGeom prst="rect">
              <a:avLst/>
            </a:prstGeom>
            <a:noFill/>
            <a:ln w="9525">
              <a:noFill/>
              <a:miter lim="800000"/>
              <a:headEnd/>
              <a:tailEnd/>
            </a:ln>
          </p:spPr>
        </p:pic>
        <p:grpSp>
          <p:nvGrpSpPr>
            <p:cNvPr id="128" name="Groupe 39"/>
            <p:cNvGrpSpPr>
              <a:grpSpLocks/>
            </p:cNvGrpSpPr>
            <p:nvPr/>
          </p:nvGrpSpPr>
          <p:grpSpPr bwMode="auto">
            <a:xfrm>
              <a:off x="3333750" y="3635792"/>
              <a:ext cx="3600450" cy="3265072"/>
              <a:chOff x="4932363" y="2163732"/>
              <a:chExt cx="3600450" cy="3264206"/>
            </a:xfrm>
          </p:grpSpPr>
          <p:pic>
            <p:nvPicPr>
              <p:cNvPr id="129" name="Picture 4"/>
              <p:cNvPicPr preferRelativeResize="0">
                <a:picLocks noChangeArrowheads="1"/>
              </p:cNvPicPr>
              <p:nvPr/>
            </p:nvPicPr>
            <p:blipFill>
              <a:blip r:embed="rId12" cstate="print"/>
              <a:srcRect l="9277" t="15469" r="9128" b="5869"/>
              <a:stretch>
                <a:fillRect/>
              </a:stretch>
            </p:blipFill>
            <p:spPr bwMode="auto">
              <a:xfrm>
                <a:off x="5167313" y="2201863"/>
                <a:ext cx="3365500" cy="2984500"/>
              </a:xfrm>
              <a:prstGeom prst="rect">
                <a:avLst/>
              </a:prstGeom>
              <a:noFill/>
              <a:ln w="9525">
                <a:noFill/>
                <a:miter lim="800000"/>
                <a:headEnd/>
                <a:tailEnd/>
              </a:ln>
            </p:spPr>
          </p:pic>
          <p:sp>
            <p:nvSpPr>
              <p:cNvPr id="130" name="ZoneTexte 40"/>
              <p:cNvSpPr txBox="1">
                <a:spLocks noChangeArrowheads="1"/>
              </p:cNvSpPr>
              <p:nvPr/>
            </p:nvSpPr>
            <p:spPr bwMode="auto">
              <a:xfrm>
                <a:off x="5651500" y="2163732"/>
                <a:ext cx="2368550" cy="276926"/>
              </a:xfrm>
              <a:prstGeom prst="rect">
                <a:avLst/>
              </a:prstGeom>
              <a:noFill/>
              <a:ln w="9525">
                <a:noFill/>
                <a:miter lim="800000"/>
                <a:headEnd/>
                <a:tailEnd/>
              </a:ln>
            </p:spPr>
            <p:txBody>
              <a:bodyPr>
                <a:spAutoFit/>
              </a:bodyPr>
              <a:lstStyle/>
              <a:p>
                <a:pPr algn="ctr" eaLnBrk="1" hangingPunct="1"/>
                <a:r>
                  <a:rPr lang="fr-FR" sz="1200" b="1" dirty="0">
                    <a:solidFill>
                      <a:srgbClr val="000000"/>
                    </a:solidFill>
                    <a:latin typeface="Arial" pitchFamily="34" charset="0"/>
                    <a:cs typeface="Arial" pitchFamily="34" charset="0"/>
                  </a:rPr>
                  <a:t>12 - 15 </a:t>
                </a:r>
                <a:r>
                  <a:rPr lang="fr-FR" sz="1200" b="1" dirty="0" err="1">
                    <a:solidFill>
                      <a:srgbClr val="000000"/>
                    </a:solidFill>
                    <a:latin typeface="Arial" pitchFamily="34" charset="0"/>
                    <a:cs typeface="Arial" pitchFamily="34" charset="0"/>
                  </a:rPr>
                  <a:t>months</a:t>
                </a:r>
                <a:endParaRPr lang="fr-FR" sz="1200" b="1" dirty="0">
                  <a:solidFill>
                    <a:srgbClr val="000000"/>
                  </a:solidFill>
                  <a:latin typeface="Arial" pitchFamily="34" charset="0"/>
                  <a:cs typeface="Arial" pitchFamily="34" charset="0"/>
                </a:endParaRPr>
              </a:p>
            </p:txBody>
          </p:sp>
          <p:sp>
            <p:nvSpPr>
              <p:cNvPr id="131" name="Rectangle 5"/>
              <p:cNvSpPr>
                <a:spLocks noChangeArrowheads="1"/>
              </p:cNvSpPr>
              <p:nvPr/>
            </p:nvSpPr>
            <p:spPr bwMode="auto">
              <a:xfrm rot="-5400000">
                <a:off x="4891088" y="3381375"/>
                <a:ext cx="344488" cy="261937"/>
              </a:xfrm>
              <a:prstGeom prst="rect">
                <a:avLst/>
              </a:prstGeom>
              <a:noFill/>
              <a:ln w="9525">
                <a:noFill/>
                <a:miter lim="800000"/>
                <a:headEnd/>
                <a:tailEnd/>
              </a:ln>
            </p:spPr>
            <p:txBody>
              <a:bodyPr wrap="none">
                <a:spAutoFit/>
              </a:bodyPr>
              <a:lstStyle/>
              <a:p>
                <a:pPr algn="ctr" eaLnBrk="1" hangingPunct="1"/>
                <a:r>
                  <a:rPr lang="fr-FR" sz="1100" b="1">
                    <a:solidFill>
                      <a:srgbClr val="000000"/>
                    </a:solidFill>
                    <a:latin typeface="Arial" pitchFamily="34" charset="0"/>
                    <a:cs typeface="Arial" pitchFamily="34" charset="0"/>
                  </a:rPr>
                  <a:t>µv</a:t>
                </a:r>
              </a:p>
            </p:txBody>
          </p:sp>
          <p:sp>
            <p:nvSpPr>
              <p:cNvPr id="132" name="ZoneTexte 39"/>
              <p:cNvSpPr txBox="1">
                <a:spLocks noChangeArrowheads="1"/>
              </p:cNvSpPr>
              <p:nvPr/>
            </p:nvSpPr>
            <p:spPr bwMode="auto">
              <a:xfrm>
                <a:off x="6301581" y="5174005"/>
                <a:ext cx="1239837" cy="253933"/>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fr-FR" sz="1050" b="1" dirty="0">
                    <a:solidFill>
                      <a:prstClr val="black"/>
                    </a:solidFill>
                  </a:rPr>
                  <a:t>Time (sec)</a:t>
                </a:r>
              </a:p>
            </p:txBody>
          </p:sp>
          <p:sp>
            <p:nvSpPr>
              <p:cNvPr id="133" name="Rectangle 305"/>
              <p:cNvSpPr>
                <a:spLocks noChangeArrowheads="1"/>
              </p:cNvSpPr>
              <p:nvPr/>
            </p:nvSpPr>
            <p:spPr bwMode="auto">
              <a:xfrm>
                <a:off x="7470775" y="4691063"/>
                <a:ext cx="695325" cy="338137"/>
              </a:xfrm>
              <a:prstGeom prst="rect">
                <a:avLst/>
              </a:prstGeom>
              <a:noFill/>
              <a:ln w="9525">
                <a:noFill/>
                <a:miter lim="800000"/>
                <a:headEnd/>
                <a:tailEnd/>
              </a:ln>
            </p:spPr>
            <p:txBody>
              <a:bodyPr wrap="none">
                <a:spAutoFit/>
              </a:bodyPr>
              <a:lstStyle/>
              <a:p>
                <a:pPr algn="ctr" eaLnBrk="1" hangingPunct="1"/>
                <a:r>
                  <a:rPr lang="en-US" sz="800" b="1" dirty="0">
                    <a:latin typeface="Arial" pitchFamily="34" charset="0"/>
                    <a:cs typeface="Arial" pitchFamily="34" charset="0"/>
                  </a:rPr>
                  <a:t>Late Slow </a:t>
                </a:r>
              </a:p>
              <a:p>
                <a:pPr algn="ctr" eaLnBrk="1" hangingPunct="1"/>
                <a:r>
                  <a:rPr lang="en-US" sz="800" b="1" dirty="0">
                    <a:latin typeface="Arial" pitchFamily="34" charset="0"/>
                    <a:cs typeface="Arial" pitchFamily="34" charset="0"/>
                  </a:rPr>
                  <a:t>Wave</a:t>
                </a:r>
                <a:endParaRPr lang="fr-FR" sz="800" b="1" dirty="0">
                  <a:latin typeface="Arial" pitchFamily="34" charset="0"/>
                  <a:cs typeface="Arial" pitchFamily="34" charset="0"/>
                </a:endParaRPr>
              </a:p>
            </p:txBody>
          </p:sp>
          <p:sp>
            <p:nvSpPr>
              <p:cNvPr id="134" name="Rectangle 304"/>
              <p:cNvSpPr>
                <a:spLocks noChangeArrowheads="1"/>
              </p:cNvSpPr>
              <p:nvPr/>
            </p:nvSpPr>
            <p:spPr bwMode="auto">
              <a:xfrm>
                <a:off x="6410325" y="2365375"/>
                <a:ext cx="425450" cy="214313"/>
              </a:xfrm>
              <a:prstGeom prst="rect">
                <a:avLst/>
              </a:prstGeom>
              <a:noFill/>
              <a:ln w="9525">
                <a:noFill/>
                <a:miter lim="800000"/>
                <a:headEnd/>
                <a:tailEnd/>
              </a:ln>
            </p:spPr>
            <p:txBody>
              <a:bodyPr wrap="none">
                <a:spAutoFit/>
              </a:bodyPr>
              <a:lstStyle/>
              <a:p>
                <a:pPr eaLnBrk="1" hangingPunct="1"/>
                <a:r>
                  <a:rPr lang="en-US" sz="800" b="1" dirty="0">
                    <a:latin typeface="Arial" pitchFamily="34" charset="0"/>
                    <a:cs typeface="Arial" pitchFamily="34" charset="0"/>
                  </a:rPr>
                  <a:t>P400</a:t>
                </a:r>
                <a:endParaRPr lang="fr-FR" sz="800" b="1" dirty="0">
                  <a:latin typeface="Arial" pitchFamily="34" charset="0"/>
                  <a:cs typeface="Arial" pitchFamily="34" charset="0"/>
                </a:endParaRPr>
              </a:p>
            </p:txBody>
          </p:sp>
          <p:sp>
            <p:nvSpPr>
              <p:cNvPr id="135" name="Rectangle 304"/>
              <p:cNvSpPr>
                <a:spLocks noChangeArrowheads="1"/>
              </p:cNvSpPr>
              <p:nvPr/>
            </p:nvSpPr>
            <p:spPr bwMode="auto">
              <a:xfrm>
                <a:off x="6086475" y="4076700"/>
                <a:ext cx="430213" cy="215900"/>
              </a:xfrm>
              <a:prstGeom prst="rect">
                <a:avLst/>
              </a:prstGeom>
              <a:noFill/>
              <a:ln w="9525">
                <a:noFill/>
                <a:miter lim="800000"/>
                <a:headEnd/>
                <a:tailEnd/>
              </a:ln>
            </p:spPr>
            <p:txBody>
              <a:bodyPr wrap="none">
                <a:spAutoFit/>
              </a:bodyPr>
              <a:lstStyle/>
              <a:p>
                <a:pPr eaLnBrk="1" hangingPunct="1"/>
                <a:r>
                  <a:rPr lang="en-US" sz="800" dirty="0">
                    <a:latin typeface="Arial" pitchFamily="34" charset="0"/>
                    <a:cs typeface="Arial" pitchFamily="34" charset="0"/>
                  </a:rPr>
                  <a:t>N290</a:t>
                </a:r>
                <a:endParaRPr lang="fr-FR" sz="800" dirty="0">
                  <a:latin typeface="Arial" pitchFamily="34" charset="0"/>
                  <a:cs typeface="Arial" pitchFamily="34" charset="0"/>
                </a:endParaRPr>
              </a:p>
            </p:txBody>
          </p:sp>
          <p:sp>
            <p:nvSpPr>
              <p:cNvPr id="136" name="Rectangle 303"/>
              <p:cNvSpPr>
                <a:spLocks noChangeArrowheads="1"/>
              </p:cNvSpPr>
              <p:nvPr/>
            </p:nvSpPr>
            <p:spPr bwMode="auto">
              <a:xfrm>
                <a:off x="5370513" y="4300538"/>
                <a:ext cx="947737" cy="338137"/>
              </a:xfrm>
              <a:prstGeom prst="rect">
                <a:avLst/>
              </a:prstGeom>
              <a:noFill/>
              <a:ln w="9525">
                <a:noFill/>
                <a:miter lim="800000"/>
                <a:headEnd/>
                <a:tailEnd/>
              </a:ln>
            </p:spPr>
            <p:txBody>
              <a:bodyPr wrap="none">
                <a:spAutoFit/>
              </a:bodyPr>
              <a:lstStyle/>
              <a:p>
                <a:pPr algn="ctr" eaLnBrk="1" hangingPunct="1"/>
                <a:r>
                  <a:rPr lang="en-US" sz="800" b="1" dirty="0">
                    <a:latin typeface="Arial" pitchFamily="34" charset="0"/>
                    <a:cs typeface="Arial" pitchFamily="34" charset="0"/>
                  </a:rPr>
                  <a:t>Early Posterior </a:t>
                </a:r>
              </a:p>
              <a:p>
                <a:pPr algn="ctr" eaLnBrk="1" hangingPunct="1"/>
                <a:r>
                  <a:rPr lang="en-US" sz="800" b="1" dirty="0">
                    <a:latin typeface="Arial" pitchFamily="34" charset="0"/>
                    <a:cs typeface="Arial" pitchFamily="34" charset="0"/>
                  </a:rPr>
                  <a:t>Negativity </a:t>
                </a:r>
                <a:endParaRPr lang="fr-FR" sz="800" b="1" dirty="0">
                  <a:latin typeface="Arial" pitchFamily="34" charset="0"/>
                  <a:cs typeface="Arial" pitchFamily="34" charset="0"/>
                </a:endParaRPr>
              </a:p>
            </p:txBody>
          </p:sp>
        </p:grpSp>
      </p:grpSp>
      <p:pic>
        <p:nvPicPr>
          <p:cNvPr id="74" name="Image 73">
            <a:extLst>
              <a:ext uri="{FF2B5EF4-FFF2-40B4-BE49-F238E27FC236}">
                <a16:creationId xmlns:a16="http://schemas.microsoft.com/office/drawing/2014/main" id="{09DB2569-284E-468B-8241-6A494A424F16}"/>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val="0"/>
              </a:ext>
            </a:extLst>
          </a:blip>
          <a:srcRect l="15350" r="17450"/>
          <a:stretch/>
        </p:blipFill>
        <p:spPr>
          <a:xfrm rot="5400000">
            <a:off x="-185269" y="194920"/>
            <a:ext cx="2491646" cy="2085670"/>
          </a:xfrm>
          <a:prstGeom prst="rect">
            <a:avLst/>
          </a:prstGeom>
        </p:spPr>
      </p:pic>
      <p:sp>
        <p:nvSpPr>
          <p:cNvPr id="75" name="Rectangle 120">
            <a:extLst>
              <a:ext uri="{FF2B5EF4-FFF2-40B4-BE49-F238E27FC236}">
                <a16:creationId xmlns:a16="http://schemas.microsoft.com/office/drawing/2014/main" id="{3E83D11C-18E3-440D-81E0-5DBDAACDE371}"/>
              </a:ext>
            </a:extLst>
          </p:cNvPr>
          <p:cNvSpPr>
            <a:spLocks noChangeArrowheads="1"/>
          </p:cNvSpPr>
          <p:nvPr/>
        </p:nvSpPr>
        <p:spPr bwMode="auto">
          <a:xfrm>
            <a:off x="286303" y="2472958"/>
            <a:ext cx="1319019"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sz="1800" dirty="0">
                <a:latin typeface="Cambria" panose="02040503050406030204" pitchFamily="18" charset="0"/>
              </a:rPr>
              <a:t>30   5-mois</a:t>
            </a:r>
          </a:p>
          <a:p>
            <a:pPr eaLnBrk="1" hangingPunct="1"/>
            <a:r>
              <a:rPr lang="en-US" sz="1800" dirty="0">
                <a:latin typeface="Cambria" panose="02040503050406030204" pitchFamily="18" charset="0"/>
              </a:rPr>
              <a:t>29 12-mois</a:t>
            </a:r>
          </a:p>
          <a:p>
            <a:pPr eaLnBrk="1" hangingPunct="1"/>
            <a:r>
              <a:rPr lang="en-US" sz="1800" dirty="0">
                <a:latin typeface="Cambria" panose="02040503050406030204" pitchFamily="18" charset="0"/>
              </a:rPr>
              <a:t>21 15-mois</a:t>
            </a:r>
            <a:endParaRPr lang="fr-FR" sz="1800" dirty="0">
              <a:latin typeface="Cambria" panose="02040503050406030204" pitchFamily="18" charset="0"/>
            </a:endParaRPr>
          </a:p>
        </p:txBody>
      </p:sp>
      <p:sp>
        <p:nvSpPr>
          <p:cNvPr id="2" name="Titre 1">
            <a:extLst>
              <a:ext uri="{FF2B5EF4-FFF2-40B4-BE49-F238E27FC236}">
                <a16:creationId xmlns:a16="http://schemas.microsoft.com/office/drawing/2014/main" id="{86B4D675-CFE7-4899-A373-8E9F20CC7E3E}"/>
              </a:ext>
            </a:extLst>
          </p:cNvPr>
          <p:cNvSpPr>
            <a:spLocks noGrp="1"/>
          </p:cNvSpPr>
          <p:nvPr>
            <p:ph type="title"/>
          </p:nvPr>
        </p:nvSpPr>
        <p:spPr>
          <a:xfrm>
            <a:off x="1966912" y="-114051"/>
            <a:ext cx="10972800" cy="1143000"/>
          </a:xfrm>
        </p:spPr>
        <p:txBody>
          <a:bodyPr/>
          <a:lstStyle/>
          <a:p>
            <a:r>
              <a:rPr lang="fr-FR" sz="3600" kern="1200" dirty="0">
                <a:solidFill>
                  <a:srgbClr val="C00000"/>
                </a:solidFill>
                <a:latin typeface="+mn-lt"/>
                <a:ea typeface="+mn-ea"/>
                <a:cs typeface="+mn-cs"/>
              </a:rPr>
              <a:t>Le bébé a-t-il conscience de son environnement?</a:t>
            </a:r>
            <a:endParaRPr lang="en-US" sz="3600" kern="1200" dirty="0">
              <a:solidFill>
                <a:srgbClr val="C00000"/>
              </a:solidFill>
              <a:latin typeface="+mn-lt"/>
              <a:ea typeface="+mn-ea"/>
              <a:cs typeface="+mn-cs"/>
            </a:endParaRPr>
          </a:p>
        </p:txBody>
      </p:sp>
      <p:grpSp>
        <p:nvGrpSpPr>
          <p:cNvPr id="10" name="Groupe 9">
            <a:extLst>
              <a:ext uri="{FF2B5EF4-FFF2-40B4-BE49-F238E27FC236}">
                <a16:creationId xmlns:a16="http://schemas.microsoft.com/office/drawing/2014/main" id="{5E2329A6-23E3-4991-9247-9F0C32A685ED}"/>
              </a:ext>
            </a:extLst>
          </p:cNvPr>
          <p:cNvGrpSpPr/>
          <p:nvPr/>
        </p:nvGrpSpPr>
        <p:grpSpPr>
          <a:xfrm>
            <a:off x="4568000" y="3867054"/>
            <a:ext cx="1461976" cy="862808"/>
            <a:chOff x="5251450" y="4357437"/>
            <a:chExt cx="1461976" cy="862808"/>
          </a:xfrm>
        </p:grpSpPr>
        <p:cxnSp>
          <p:nvCxnSpPr>
            <p:cNvPr id="8" name="Connecteur droit avec flèche 7">
              <a:extLst>
                <a:ext uri="{FF2B5EF4-FFF2-40B4-BE49-F238E27FC236}">
                  <a16:creationId xmlns:a16="http://schemas.microsoft.com/office/drawing/2014/main" id="{E7685296-5E00-40B5-B932-129D9FA40F5A}"/>
                </a:ext>
              </a:extLst>
            </p:cNvPr>
            <p:cNvCxnSpPr>
              <a:cxnSpLocks/>
            </p:cNvCxnSpPr>
            <p:nvPr/>
          </p:nvCxnSpPr>
          <p:spPr>
            <a:xfrm flipV="1">
              <a:off x="5251450" y="4533522"/>
              <a:ext cx="311" cy="686723"/>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D5FD0C54-1350-462E-8376-B5967880FC07}"/>
                </a:ext>
              </a:extLst>
            </p:cNvPr>
            <p:cNvSpPr txBox="1"/>
            <p:nvPr/>
          </p:nvSpPr>
          <p:spPr>
            <a:xfrm>
              <a:off x="5289446" y="4357437"/>
              <a:ext cx="1423980" cy="307777"/>
            </a:xfrm>
            <a:prstGeom prst="rect">
              <a:avLst/>
            </a:prstGeom>
            <a:noFill/>
          </p:spPr>
          <p:txBody>
            <a:bodyPr wrap="none" rtlCol="0">
              <a:spAutoFit/>
            </a:bodyPr>
            <a:lstStyle/>
            <a:p>
              <a:r>
                <a:rPr lang="fr-FR" sz="1400" dirty="0">
                  <a:latin typeface="+mn-lt"/>
                </a:rPr>
                <a:t>Réponse linéaire</a:t>
              </a:r>
              <a:endParaRPr lang="en-US" sz="1400" dirty="0" err="1">
                <a:latin typeface="+mn-lt"/>
              </a:endParaRPr>
            </a:p>
          </p:txBody>
        </p:sp>
      </p:grpSp>
      <p:grpSp>
        <p:nvGrpSpPr>
          <p:cNvPr id="82" name="Groupe 81">
            <a:extLst>
              <a:ext uri="{FF2B5EF4-FFF2-40B4-BE49-F238E27FC236}">
                <a16:creationId xmlns:a16="http://schemas.microsoft.com/office/drawing/2014/main" id="{C624D4D1-5F09-43BD-A508-93624744F49A}"/>
              </a:ext>
            </a:extLst>
          </p:cNvPr>
          <p:cNvGrpSpPr/>
          <p:nvPr/>
        </p:nvGrpSpPr>
        <p:grpSpPr>
          <a:xfrm>
            <a:off x="5369679" y="5017398"/>
            <a:ext cx="1452642" cy="848369"/>
            <a:chOff x="5021170" y="4868989"/>
            <a:chExt cx="1452642" cy="848369"/>
          </a:xfrm>
        </p:grpSpPr>
        <p:cxnSp>
          <p:nvCxnSpPr>
            <p:cNvPr id="83" name="Connecteur droit avec flèche 82">
              <a:extLst>
                <a:ext uri="{FF2B5EF4-FFF2-40B4-BE49-F238E27FC236}">
                  <a16:creationId xmlns:a16="http://schemas.microsoft.com/office/drawing/2014/main" id="{B824A991-387B-470C-855F-59A85049E4C7}"/>
                </a:ext>
              </a:extLst>
            </p:cNvPr>
            <p:cNvCxnSpPr>
              <a:cxnSpLocks/>
            </p:cNvCxnSpPr>
            <p:nvPr/>
          </p:nvCxnSpPr>
          <p:spPr>
            <a:xfrm flipV="1">
              <a:off x="5525109" y="5410177"/>
              <a:ext cx="0" cy="307181"/>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84" name="ZoneTexte 83">
              <a:extLst>
                <a:ext uri="{FF2B5EF4-FFF2-40B4-BE49-F238E27FC236}">
                  <a16:creationId xmlns:a16="http://schemas.microsoft.com/office/drawing/2014/main" id="{6D097D5A-7EE6-4754-9E45-DA95DBE2CE80}"/>
                </a:ext>
              </a:extLst>
            </p:cNvPr>
            <p:cNvSpPr txBox="1"/>
            <p:nvPr/>
          </p:nvSpPr>
          <p:spPr>
            <a:xfrm>
              <a:off x="5021170" y="4868989"/>
              <a:ext cx="1452642" cy="307777"/>
            </a:xfrm>
            <a:prstGeom prst="rect">
              <a:avLst/>
            </a:prstGeom>
            <a:noFill/>
          </p:spPr>
          <p:txBody>
            <a:bodyPr wrap="none" rtlCol="0">
              <a:spAutoFit/>
            </a:bodyPr>
            <a:lstStyle/>
            <a:p>
              <a:r>
                <a:rPr lang="fr-FR" sz="1400" b="1" dirty="0">
                  <a:latin typeface="+mn-lt"/>
                </a:rPr>
                <a:t>Réponse discrète</a:t>
              </a:r>
              <a:endParaRPr lang="en-US" sz="1400" b="1" dirty="0" err="1">
                <a:latin typeface="+mn-lt"/>
              </a:endParaRPr>
            </a:p>
          </p:txBody>
        </p:sp>
      </p:grpSp>
      <p:grpSp>
        <p:nvGrpSpPr>
          <p:cNvPr id="41002" name="Groupe 41001">
            <a:extLst>
              <a:ext uri="{FF2B5EF4-FFF2-40B4-BE49-F238E27FC236}">
                <a16:creationId xmlns:a16="http://schemas.microsoft.com/office/drawing/2014/main" id="{E1EB64EF-C652-47D5-8DE8-673E183C0C5E}"/>
              </a:ext>
            </a:extLst>
          </p:cNvPr>
          <p:cNvGrpSpPr/>
          <p:nvPr/>
        </p:nvGrpSpPr>
        <p:grpSpPr>
          <a:xfrm>
            <a:off x="6805816" y="865487"/>
            <a:ext cx="4997865" cy="2976496"/>
            <a:chOff x="6805816" y="865487"/>
            <a:chExt cx="4997865" cy="2976496"/>
          </a:xfrm>
        </p:grpSpPr>
        <p:grpSp>
          <p:nvGrpSpPr>
            <p:cNvPr id="41000" name="Groupe 40999">
              <a:extLst>
                <a:ext uri="{FF2B5EF4-FFF2-40B4-BE49-F238E27FC236}">
                  <a16:creationId xmlns:a16="http://schemas.microsoft.com/office/drawing/2014/main" id="{D51C6C2F-9A9C-4AEC-A708-0BC30FD761B7}"/>
                </a:ext>
              </a:extLst>
            </p:cNvPr>
            <p:cNvGrpSpPr/>
            <p:nvPr/>
          </p:nvGrpSpPr>
          <p:grpSpPr>
            <a:xfrm>
              <a:off x="6805816" y="865487"/>
              <a:ext cx="4997865" cy="2976496"/>
              <a:chOff x="6805816" y="865487"/>
              <a:chExt cx="4997865" cy="2976496"/>
            </a:xfrm>
          </p:grpSpPr>
          <p:grpSp>
            <p:nvGrpSpPr>
              <p:cNvPr id="167" name="Groupe 166">
                <a:extLst>
                  <a:ext uri="{FF2B5EF4-FFF2-40B4-BE49-F238E27FC236}">
                    <a16:creationId xmlns:a16="http://schemas.microsoft.com/office/drawing/2014/main" id="{B991F34E-7009-4FF8-AB6E-73EEA1930A79}"/>
                  </a:ext>
                </a:extLst>
              </p:cNvPr>
              <p:cNvGrpSpPr/>
              <p:nvPr/>
            </p:nvGrpSpPr>
            <p:grpSpPr>
              <a:xfrm>
                <a:off x="10237349" y="865487"/>
                <a:ext cx="1566332" cy="1320382"/>
                <a:chOff x="9302230" y="207623"/>
                <a:chExt cx="1566332" cy="1422452"/>
              </a:xfrm>
            </p:grpSpPr>
            <p:pic>
              <p:nvPicPr>
                <p:cNvPr id="168" name="Picture 88">
                  <a:extLst>
                    <a:ext uri="{FF2B5EF4-FFF2-40B4-BE49-F238E27FC236}">
                      <a16:creationId xmlns:a16="http://schemas.microsoft.com/office/drawing/2014/main" id="{B0278088-1621-4471-903F-3217564A2C08}"/>
                    </a:ext>
                  </a:extLst>
                </p:cNvPr>
                <p:cNvPicPr>
                  <a:picLocks noChangeAspect="1" noChangeArrowheads="1"/>
                </p:cNvPicPr>
                <p:nvPr/>
              </p:nvPicPr>
              <p:blipFill>
                <a:blip r:embed="rId15" cstate="print"/>
                <a:srcRect l="10197"/>
                <a:stretch>
                  <a:fillRect/>
                </a:stretch>
              </p:blipFill>
              <p:spPr bwMode="auto">
                <a:xfrm>
                  <a:off x="9302230" y="338428"/>
                  <a:ext cx="1566332" cy="1291647"/>
                </a:xfrm>
                <a:prstGeom prst="rect">
                  <a:avLst/>
                </a:prstGeom>
                <a:noFill/>
                <a:ln w="9525">
                  <a:noFill/>
                  <a:miter lim="800000"/>
                  <a:headEnd/>
                  <a:tailEnd/>
                </a:ln>
                <a:effectLst/>
              </p:spPr>
            </p:pic>
            <p:sp>
              <p:nvSpPr>
                <p:cNvPr id="169" name="Text Box 89">
                  <a:extLst>
                    <a:ext uri="{FF2B5EF4-FFF2-40B4-BE49-F238E27FC236}">
                      <a16:creationId xmlns:a16="http://schemas.microsoft.com/office/drawing/2014/main" id="{B177E195-A754-4FFC-9072-A5850BA05C4B}"/>
                    </a:ext>
                  </a:extLst>
                </p:cNvPr>
                <p:cNvSpPr txBox="1">
                  <a:spLocks noChangeArrowheads="1"/>
                </p:cNvSpPr>
                <p:nvPr/>
              </p:nvSpPr>
              <p:spPr bwMode="auto">
                <a:xfrm>
                  <a:off x="9414386" y="207623"/>
                  <a:ext cx="1305165" cy="261610"/>
                </a:xfrm>
                <a:prstGeom prst="rect">
                  <a:avLst/>
                </a:prstGeom>
                <a:noFill/>
                <a:ln w="9525">
                  <a:noFill/>
                  <a:miter lim="800000"/>
                  <a:headEnd/>
                  <a:tailEnd/>
                </a:ln>
                <a:effectLst/>
              </p:spPr>
              <p:txBody>
                <a:bodyPr wrap="none">
                  <a:spAutoFit/>
                </a:bodyPr>
                <a:lstStyle/>
                <a:p>
                  <a:pPr algn="r" eaLnBrk="1" hangingPunct="1"/>
                  <a:r>
                    <a:rPr lang="fr-FR" sz="1100" dirty="0">
                      <a:solidFill>
                        <a:srgbClr val="000000"/>
                      </a:solidFill>
                      <a:latin typeface="Arial" charset="0"/>
                    </a:rPr>
                    <a:t>Aires </a:t>
                  </a:r>
                  <a:r>
                    <a:rPr lang="fr-FR" sz="1100" dirty="0" err="1">
                      <a:solidFill>
                        <a:srgbClr val="000000"/>
                      </a:solidFill>
                      <a:latin typeface="Arial" charset="0"/>
                    </a:rPr>
                    <a:t>Prefrontales</a:t>
                  </a:r>
                  <a:endParaRPr lang="fr-FR" sz="1100" dirty="0">
                    <a:solidFill>
                      <a:srgbClr val="000000"/>
                    </a:solidFill>
                    <a:latin typeface="Arial" charset="0"/>
                  </a:endParaRPr>
                </a:p>
              </p:txBody>
            </p:sp>
          </p:grpSp>
          <p:grpSp>
            <p:nvGrpSpPr>
              <p:cNvPr id="170" name="Groupe 169">
                <a:extLst>
                  <a:ext uri="{FF2B5EF4-FFF2-40B4-BE49-F238E27FC236}">
                    <a16:creationId xmlns:a16="http://schemas.microsoft.com/office/drawing/2014/main" id="{1C4E006E-63B0-42A6-9EFF-7DC6F54B68A6}"/>
                  </a:ext>
                </a:extLst>
              </p:cNvPr>
              <p:cNvGrpSpPr/>
              <p:nvPr/>
            </p:nvGrpSpPr>
            <p:grpSpPr>
              <a:xfrm>
                <a:off x="7041324" y="886598"/>
                <a:ext cx="1743985" cy="1277620"/>
                <a:chOff x="4703549" y="1882373"/>
                <a:chExt cx="1743985" cy="1402885"/>
              </a:xfrm>
            </p:grpSpPr>
            <p:grpSp>
              <p:nvGrpSpPr>
                <p:cNvPr id="171" name="Groupe 170">
                  <a:extLst>
                    <a:ext uri="{FF2B5EF4-FFF2-40B4-BE49-F238E27FC236}">
                      <a16:creationId xmlns:a16="http://schemas.microsoft.com/office/drawing/2014/main" id="{62D2941B-25D4-4322-B007-9750117956A0}"/>
                    </a:ext>
                  </a:extLst>
                </p:cNvPr>
                <p:cNvGrpSpPr/>
                <p:nvPr/>
              </p:nvGrpSpPr>
              <p:grpSpPr>
                <a:xfrm>
                  <a:off x="4703549" y="2040858"/>
                  <a:ext cx="1587209" cy="1244400"/>
                  <a:chOff x="1739900" y="4610100"/>
                  <a:chExt cx="2528888" cy="1955800"/>
                </a:xfrm>
              </p:grpSpPr>
              <p:pic>
                <p:nvPicPr>
                  <p:cNvPr id="173" name="Picture 79">
                    <a:extLst>
                      <a:ext uri="{FF2B5EF4-FFF2-40B4-BE49-F238E27FC236}">
                        <a16:creationId xmlns:a16="http://schemas.microsoft.com/office/drawing/2014/main" id="{97AA79CA-1801-4242-80FB-514C96A5D902}"/>
                      </a:ext>
                    </a:extLst>
                  </p:cNvPr>
                  <p:cNvPicPr>
                    <a:picLocks noChangeAspect="1" noChangeArrowheads="1"/>
                  </p:cNvPicPr>
                  <p:nvPr/>
                </p:nvPicPr>
                <p:blipFill>
                  <a:blip r:embed="rId16" cstate="print"/>
                  <a:srcRect r="4185"/>
                  <a:stretch>
                    <a:fillRect/>
                  </a:stretch>
                </p:blipFill>
                <p:spPr bwMode="auto">
                  <a:xfrm>
                    <a:off x="1739900" y="4610100"/>
                    <a:ext cx="2528888" cy="1955800"/>
                  </a:xfrm>
                  <a:prstGeom prst="rect">
                    <a:avLst/>
                  </a:prstGeom>
                  <a:noFill/>
                  <a:ln w="9525">
                    <a:noFill/>
                    <a:miter lim="800000"/>
                    <a:headEnd/>
                    <a:tailEnd/>
                  </a:ln>
                  <a:effectLst/>
                </p:spPr>
              </p:pic>
              <p:sp>
                <p:nvSpPr>
                  <p:cNvPr id="174" name="Rectangle 100">
                    <a:extLst>
                      <a:ext uri="{FF2B5EF4-FFF2-40B4-BE49-F238E27FC236}">
                        <a16:creationId xmlns:a16="http://schemas.microsoft.com/office/drawing/2014/main" id="{C79B107C-C60B-489A-ABE0-18E433D0D0EE}"/>
                      </a:ext>
                    </a:extLst>
                  </p:cNvPr>
                  <p:cNvSpPr>
                    <a:spLocks noChangeArrowheads="1"/>
                  </p:cNvSpPr>
                  <p:nvPr/>
                </p:nvSpPr>
                <p:spPr bwMode="auto">
                  <a:xfrm>
                    <a:off x="2927350" y="5516564"/>
                    <a:ext cx="1169988" cy="790575"/>
                  </a:xfrm>
                  <a:prstGeom prst="rect">
                    <a:avLst/>
                  </a:prstGeom>
                  <a:solidFill>
                    <a:schemeClr val="bg1"/>
                  </a:solidFill>
                  <a:ln w="12700">
                    <a:noFill/>
                    <a:miter lim="800000"/>
                    <a:headEnd type="none" w="sm" len="sm"/>
                    <a:tailEnd type="none" w="sm" len="sm"/>
                  </a:ln>
                  <a:effectLst/>
                </p:spPr>
                <p:txBody>
                  <a:bodyPr wrap="none" anchor="ctr"/>
                  <a:lstStyle/>
                  <a:p>
                    <a:endParaRPr lang="fr-FR">
                      <a:solidFill>
                        <a:srgbClr val="000000"/>
                      </a:solidFill>
                    </a:endParaRPr>
                  </a:p>
                </p:txBody>
              </p:sp>
            </p:grpSp>
            <p:sp>
              <p:nvSpPr>
                <p:cNvPr id="172" name="Text Box 80">
                  <a:extLst>
                    <a:ext uri="{FF2B5EF4-FFF2-40B4-BE49-F238E27FC236}">
                      <a16:creationId xmlns:a16="http://schemas.microsoft.com/office/drawing/2014/main" id="{D16497A1-C45E-4482-833C-1E0051ACBAD2}"/>
                    </a:ext>
                  </a:extLst>
                </p:cNvPr>
                <p:cNvSpPr txBox="1">
                  <a:spLocks noChangeArrowheads="1"/>
                </p:cNvSpPr>
                <p:nvPr/>
              </p:nvSpPr>
              <p:spPr bwMode="auto">
                <a:xfrm>
                  <a:off x="4740015" y="1882373"/>
                  <a:ext cx="1707519" cy="261610"/>
                </a:xfrm>
                <a:prstGeom prst="rect">
                  <a:avLst/>
                </a:prstGeom>
                <a:noFill/>
                <a:ln w="9525">
                  <a:noFill/>
                  <a:miter lim="800000"/>
                  <a:headEnd/>
                  <a:tailEnd/>
                </a:ln>
                <a:effectLst/>
              </p:spPr>
              <p:txBody>
                <a:bodyPr wrap="none">
                  <a:spAutoFit/>
                </a:bodyPr>
                <a:lstStyle/>
                <a:p>
                  <a:pPr eaLnBrk="1" hangingPunct="1"/>
                  <a:r>
                    <a:rPr lang="fr-FR" sz="1100" dirty="0">
                      <a:solidFill>
                        <a:srgbClr val="000000"/>
                      </a:solidFill>
                      <a:latin typeface="Arial" charset="0"/>
                    </a:rPr>
                    <a:t>Aires visuelles primaires</a:t>
                  </a:r>
                </a:p>
              </p:txBody>
            </p:sp>
          </p:grpSp>
          <p:grpSp>
            <p:nvGrpSpPr>
              <p:cNvPr id="175" name="Groupe 174">
                <a:extLst>
                  <a:ext uri="{FF2B5EF4-FFF2-40B4-BE49-F238E27FC236}">
                    <a16:creationId xmlns:a16="http://schemas.microsoft.com/office/drawing/2014/main" id="{D0AC17BD-987A-42A9-98A7-47FF1946F61D}"/>
                  </a:ext>
                </a:extLst>
              </p:cNvPr>
              <p:cNvGrpSpPr/>
              <p:nvPr/>
            </p:nvGrpSpPr>
            <p:grpSpPr>
              <a:xfrm>
                <a:off x="8059139" y="2188183"/>
                <a:ext cx="2212465" cy="1321891"/>
                <a:chOff x="6447621" y="3152465"/>
                <a:chExt cx="2212465" cy="1418103"/>
              </a:xfrm>
            </p:grpSpPr>
            <p:grpSp>
              <p:nvGrpSpPr>
                <p:cNvPr id="176" name="Groupe 175">
                  <a:extLst>
                    <a:ext uri="{FF2B5EF4-FFF2-40B4-BE49-F238E27FC236}">
                      <a16:creationId xmlns:a16="http://schemas.microsoft.com/office/drawing/2014/main" id="{EA72DA08-2D6D-4B3C-AB94-6EE158C82E6F}"/>
                    </a:ext>
                  </a:extLst>
                </p:cNvPr>
                <p:cNvGrpSpPr/>
                <p:nvPr/>
              </p:nvGrpSpPr>
              <p:grpSpPr>
                <a:xfrm>
                  <a:off x="6786635" y="3311890"/>
                  <a:ext cx="1530816" cy="1258678"/>
                  <a:chOff x="4356101" y="4610100"/>
                  <a:chExt cx="2354263" cy="1955800"/>
                </a:xfrm>
              </p:grpSpPr>
              <p:pic>
                <p:nvPicPr>
                  <p:cNvPr id="178" name="Picture 84">
                    <a:extLst>
                      <a:ext uri="{FF2B5EF4-FFF2-40B4-BE49-F238E27FC236}">
                        <a16:creationId xmlns:a16="http://schemas.microsoft.com/office/drawing/2014/main" id="{7B6083CC-4462-43B7-95BA-A055D53AF11E}"/>
                      </a:ext>
                    </a:extLst>
                  </p:cNvPr>
                  <p:cNvPicPr>
                    <a:picLocks noChangeAspect="1" noChangeArrowheads="1"/>
                  </p:cNvPicPr>
                  <p:nvPr/>
                </p:nvPicPr>
                <p:blipFill>
                  <a:blip r:embed="rId17" cstate="print"/>
                  <a:srcRect l="10806"/>
                  <a:stretch>
                    <a:fillRect/>
                  </a:stretch>
                </p:blipFill>
                <p:spPr bwMode="auto">
                  <a:xfrm>
                    <a:off x="4356101" y="4610100"/>
                    <a:ext cx="2354263" cy="1955800"/>
                  </a:xfrm>
                  <a:prstGeom prst="rect">
                    <a:avLst/>
                  </a:prstGeom>
                  <a:noFill/>
                  <a:ln w="9525">
                    <a:noFill/>
                    <a:miter lim="800000"/>
                    <a:headEnd/>
                    <a:tailEnd/>
                  </a:ln>
                  <a:effectLst/>
                </p:spPr>
              </p:pic>
              <p:sp>
                <p:nvSpPr>
                  <p:cNvPr id="179" name="Rectangle 101">
                    <a:extLst>
                      <a:ext uri="{FF2B5EF4-FFF2-40B4-BE49-F238E27FC236}">
                        <a16:creationId xmlns:a16="http://schemas.microsoft.com/office/drawing/2014/main" id="{31D282C1-2A51-4E7F-A61F-DFDB97D3FD86}"/>
                      </a:ext>
                    </a:extLst>
                  </p:cNvPr>
                  <p:cNvSpPr>
                    <a:spLocks noChangeArrowheads="1"/>
                  </p:cNvSpPr>
                  <p:nvPr/>
                </p:nvSpPr>
                <p:spPr bwMode="auto">
                  <a:xfrm>
                    <a:off x="5448300" y="5516564"/>
                    <a:ext cx="985838" cy="790575"/>
                  </a:xfrm>
                  <a:prstGeom prst="rect">
                    <a:avLst/>
                  </a:prstGeom>
                  <a:solidFill>
                    <a:schemeClr val="bg1"/>
                  </a:solidFill>
                  <a:ln w="12700">
                    <a:noFill/>
                    <a:miter lim="800000"/>
                    <a:headEnd type="none" w="sm" len="sm"/>
                    <a:tailEnd type="none" w="sm" len="sm"/>
                  </a:ln>
                  <a:effectLst/>
                </p:spPr>
                <p:txBody>
                  <a:bodyPr wrap="none" anchor="ctr"/>
                  <a:lstStyle/>
                  <a:p>
                    <a:endParaRPr lang="fr-FR">
                      <a:solidFill>
                        <a:srgbClr val="000000"/>
                      </a:solidFill>
                    </a:endParaRPr>
                  </a:p>
                </p:txBody>
              </p:sp>
            </p:grpSp>
            <p:sp>
              <p:nvSpPr>
                <p:cNvPr id="177" name="Text Box 85">
                  <a:extLst>
                    <a:ext uri="{FF2B5EF4-FFF2-40B4-BE49-F238E27FC236}">
                      <a16:creationId xmlns:a16="http://schemas.microsoft.com/office/drawing/2014/main" id="{51A996DA-999C-496E-98DD-865D5C69CA09}"/>
                    </a:ext>
                  </a:extLst>
                </p:cNvPr>
                <p:cNvSpPr txBox="1">
                  <a:spLocks noChangeArrowheads="1"/>
                </p:cNvSpPr>
                <p:nvPr/>
              </p:nvSpPr>
              <p:spPr bwMode="auto">
                <a:xfrm>
                  <a:off x="6447621" y="3152465"/>
                  <a:ext cx="2212465" cy="276999"/>
                </a:xfrm>
                <a:prstGeom prst="rect">
                  <a:avLst/>
                </a:prstGeom>
                <a:noFill/>
                <a:ln w="9525">
                  <a:noFill/>
                  <a:miter lim="800000"/>
                  <a:headEnd/>
                  <a:tailEnd/>
                </a:ln>
                <a:effectLst/>
              </p:spPr>
              <p:txBody>
                <a:bodyPr wrap="none">
                  <a:spAutoFit/>
                </a:bodyPr>
                <a:lstStyle/>
                <a:p>
                  <a:pPr eaLnBrk="1" hangingPunct="1"/>
                  <a:r>
                    <a:rPr lang="fr-FR" sz="1200" dirty="0">
                      <a:solidFill>
                        <a:srgbClr val="000000"/>
                      </a:solidFill>
                      <a:latin typeface="Arial" charset="0"/>
                    </a:rPr>
                    <a:t>Aires visuelles de haut niveau</a:t>
                  </a:r>
                </a:p>
              </p:txBody>
            </p:sp>
          </p:grpSp>
          <p:grpSp>
            <p:nvGrpSpPr>
              <p:cNvPr id="86" name="Group 27">
                <a:extLst>
                  <a:ext uri="{FF2B5EF4-FFF2-40B4-BE49-F238E27FC236}">
                    <a16:creationId xmlns:a16="http://schemas.microsoft.com/office/drawing/2014/main" id="{8BC53036-121F-407F-91C2-E8B32915EA95}"/>
                  </a:ext>
                </a:extLst>
              </p:cNvPr>
              <p:cNvGrpSpPr>
                <a:grpSpLocks/>
              </p:cNvGrpSpPr>
              <p:nvPr/>
            </p:nvGrpSpPr>
            <p:grpSpPr bwMode="auto">
              <a:xfrm>
                <a:off x="8601768" y="1054866"/>
                <a:ext cx="1719962" cy="1144090"/>
                <a:chOff x="2228" y="1028"/>
                <a:chExt cx="1735" cy="1169"/>
              </a:xfrm>
            </p:grpSpPr>
            <p:pic>
              <p:nvPicPr>
                <p:cNvPr id="87" name="Picture 28" descr="CaretHemispheres">
                  <a:extLst>
                    <a:ext uri="{FF2B5EF4-FFF2-40B4-BE49-F238E27FC236}">
                      <a16:creationId xmlns:a16="http://schemas.microsoft.com/office/drawing/2014/main" id="{E384291F-EEEC-483B-BF30-67FF0B7DDAD7}"/>
                    </a:ext>
                  </a:extLst>
                </p:cNvPr>
                <p:cNvPicPr>
                  <a:picLocks noChangeAspect="1" noChangeArrowheads="1"/>
                </p:cNvPicPr>
                <p:nvPr/>
              </p:nvPicPr>
              <p:blipFill>
                <a:blip r:embed="rId18" cstate="print">
                  <a:clrChange>
                    <a:clrFrom>
                      <a:srgbClr val="FFFFFF"/>
                    </a:clrFrom>
                    <a:clrTo>
                      <a:srgbClr val="FFFFFF">
                        <a:alpha val="0"/>
                      </a:srgbClr>
                    </a:clrTo>
                  </a:clrChange>
                  <a:lum bright="36000" contrast="-42000"/>
                  <a:grayscl/>
                </a:blip>
                <a:srcRect l="49245"/>
                <a:stretch>
                  <a:fillRect/>
                </a:stretch>
              </p:blipFill>
              <p:spPr bwMode="auto">
                <a:xfrm>
                  <a:off x="2228" y="1028"/>
                  <a:ext cx="1735" cy="1169"/>
                </a:xfrm>
                <a:prstGeom prst="rect">
                  <a:avLst/>
                </a:prstGeom>
                <a:noFill/>
              </p:spPr>
            </p:pic>
            <p:grpSp>
              <p:nvGrpSpPr>
                <p:cNvPr id="88" name="Group 29">
                  <a:extLst>
                    <a:ext uri="{FF2B5EF4-FFF2-40B4-BE49-F238E27FC236}">
                      <a16:creationId xmlns:a16="http://schemas.microsoft.com/office/drawing/2014/main" id="{7CC0FBA4-F458-476D-A469-D28C1F75C023}"/>
                    </a:ext>
                  </a:extLst>
                </p:cNvPr>
                <p:cNvGrpSpPr>
                  <a:grpSpLocks/>
                </p:cNvGrpSpPr>
                <p:nvPr/>
              </p:nvGrpSpPr>
              <p:grpSpPr bwMode="auto">
                <a:xfrm>
                  <a:off x="2299" y="1070"/>
                  <a:ext cx="1406" cy="998"/>
                  <a:chOff x="2380" y="1008"/>
                  <a:chExt cx="1484" cy="1053"/>
                </a:xfrm>
              </p:grpSpPr>
              <p:sp>
                <p:nvSpPr>
                  <p:cNvPr id="105" name="Oval 30">
                    <a:extLst>
                      <a:ext uri="{FF2B5EF4-FFF2-40B4-BE49-F238E27FC236}">
                        <a16:creationId xmlns:a16="http://schemas.microsoft.com/office/drawing/2014/main" id="{1A35406B-ED35-4FC2-9A68-819FD632CE5C}"/>
                      </a:ext>
                    </a:extLst>
                  </p:cNvPr>
                  <p:cNvSpPr>
                    <a:spLocks noChangeArrowheads="1"/>
                  </p:cNvSpPr>
                  <p:nvPr/>
                </p:nvSpPr>
                <p:spPr bwMode="auto">
                  <a:xfrm flipH="1">
                    <a:off x="2380" y="1806"/>
                    <a:ext cx="92" cy="92"/>
                  </a:xfrm>
                  <a:prstGeom prst="ellipse">
                    <a:avLst/>
                  </a:prstGeom>
                  <a:solidFill>
                    <a:srgbClr val="FF0000"/>
                  </a:solidFill>
                  <a:ln w="12700">
                    <a:solidFill>
                      <a:schemeClr val="tx1"/>
                    </a:solidFill>
                    <a:round/>
                    <a:headEnd/>
                    <a:tailEnd/>
                  </a:ln>
                  <a:effectLst/>
                </p:spPr>
                <p:txBody>
                  <a:bodyPr wrap="none" anchor="ctr"/>
                  <a:lstStyle/>
                  <a:p>
                    <a:endParaRPr lang="fr-FR">
                      <a:solidFill>
                        <a:srgbClr val="000000"/>
                      </a:solidFill>
                    </a:endParaRPr>
                  </a:p>
                </p:txBody>
              </p:sp>
              <p:sp>
                <p:nvSpPr>
                  <p:cNvPr id="144" name="Oval 31">
                    <a:extLst>
                      <a:ext uri="{FF2B5EF4-FFF2-40B4-BE49-F238E27FC236}">
                        <a16:creationId xmlns:a16="http://schemas.microsoft.com/office/drawing/2014/main" id="{7F58E3FD-C46B-4A7A-B778-21CCE586F83B}"/>
                      </a:ext>
                    </a:extLst>
                  </p:cNvPr>
                  <p:cNvSpPr>
                    <a:spLocks noChangeArrowheads="1"/>
                  </p:cNvSpPr>
                  <p:nvPr/>
                </p:nvSpPr>
                <p:spPr bwMode="auto">
                  <a:xfrm flipH="1">
                    <a:off x="2512" y="1817"/>
                    <a:ext cx="91" cy="91"/>
                  </a:xfrm>
                  <a:prstGeom prst="ellipse">
                    <a:avLst/>
                  </a:prstGeom>
                  <a:solidFill>
                    <a:srgbClr val="FF6600"/>
                  </a:solidFill>
                  <a:ln w="12700">
                    <a:solidFill>
                      <a:schemeClr val="tx1"/>
                    </a:solidFill>
                    <a:round/>
                    <a:headEnd/>
                    <a:tailEnd/>
                  </a:ln>
                  <a:effectLst/>
                </p:spPr>
                <p:txBody>
                  <a:bodyPr wrap="none" anchor="ctr"/>
                  <a:lstStyle/>
                  <a:p>
                    <a:endParaRPr lang="fr-FR">
                      <a:solidFill>
                        <a:srgbClr val="000000"/>
                      </a:solidFill>
                    </a:endParaRPr>
                  </a:p>
                </p:txBody>
              </p:sp>
              <p:sp>
                <p:nvSpPr>
                  <p:cNvPr id="145" name="Oval 32">
                    <a:extLst>
                      <a:ext uri="{FF2B5EF4-FFF2-40B4-BE49-F238E27FC236}">
                        <a16:creationId xmlns:a16="http://schemas.microsoft.com/office/drawing/2014/main" id="{952D1301-6A0A-42B8-95FA-AAD8F88786B9}"/>
                      </a:ext>
                    </a:extLst>
                  </p:cNvPr>
                  <p:cNvSpPr>
                    <a:spLocks noChangeArrowheads="1"/>
                  </p:cNvSpPr>
                  <p:nvPr/>
                </p:nvSpPr>
                <p:spPr bwMode="auto">
                  <a:xfrm flipH="1">
                    <a:off x="2637" y="1823"/>
                    <a:ext cx="91" cy="92"/>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sp>
                <p:nvSpPr>
                  <p:cNvPr id="146" name="Oval 33">
                    <a:extLst>
                      <a:ext uri="{FF2B5EF4-FFF2-40B4-BE49-F238E27FC236}">
                        <a16:creationId xmlns:a16="http://schemas.microsoft.com/office/drawing/2014/main" id="{96D1A9BF-66AB-4C77-92C1-C0092087BDAB}"/>
                      </a:ext>
                    </a:extLst>
                  </p:cNvPr>
                  <p:cNvSpPr>
                    <a:spLocks noChangeArrowheads="1"/>
                  </p:cNvSpPr>
                  <p:nvPr/>
                </p:nvSpPr>
                <p:spPr bwMode="auto">
                  <a:xfrm flipH="1">
                    <a:off x="2769" y="1840"/>
                    <a:ext cx="91" cy="92"/>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sp>
                <p:nvSpPr>
                  <p:cNvPr id="147" name="Oval 34">
                    <a:extLst>
                      <a:ext uri="{FF2B5EF4-FFF2-40B4-BE49-F238E27FC236}">
                        <a16:creationId xmlns:a16="http://schemas.microsoft.com/office/drawing/2014/main" id="{039881A7-1B8E-4850-84B7-42E818A08392}"/>
                      </a:ext>
                    </a:extLst>
                  </p:cNvPr>
                  <p:cNvSpPr>
                    <a:spLocks noChangeArrowheads="1"/>
                  </p:cNvSpPr>
                  <p:nvPr/>
                </p:nvSpPr>
                <p:spPr bwMode="auto">
                  <a:xfrm flipH="1">
                    <a:off x="2898" y="1862"/>
                    <a:ext cx="89" cy="91"/>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sp>
                <p:nvSpPr>
                  <p:cNvPr id="148" name="Oval 35">
                    <a:extLst>
                      <a:ext uri="{FF2B5EF4-FFF2-40B4-BE49-F238E27FC236}">
                        <a16:creationId xmlns:a16="http://schemas.microsoft.com/office/drawing/2014/main" id="{D9BB0DB3-3D1D-4367-ADB7-3D4FB8DEA726}"/>
                      </a:ext>
                    </a:extLst>
                  </p:cNvPr>
                  <p:cNvSpPr>
                    <a:spLocks noChangeArrowheads="1"/>
                  </p:cNvSpPr>
                  <p:nvPr/>
                </p:nvSpPr>
                <p:spPr bwMode="auto">
                  <a:xfrm flipH="1">
                    <a:off x="2837" y="1671"/>
                    <a:ext cx="91" cy="91"/>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sp>
                <p:nvSpPr>
                  <p:cNvPr id="149" name="Oval 36">
                    <a:extLst>
                      <a:ext uri="{FF2B5EF4-FFF2-40B4-BE49-F238E27FC236}">
                        <a16:creationId xmlns:a16="http://schemas.microsoft.com/office/drawing/2014/main" id="{72BDFAEE-1F1B-40B7-B80E-D6663EB1B9BD}"/>
                      </a:ext>
                    </a:extLst>
                  </p:cNvPr>
                  <p:cNvSpPr>
                    <a:spLocks noChangeArrowheads="1"/>
                  </p:cNvSpPr>
                  <p:nvPr/>
                </p:nvSpPr>
                <p:spPr bwMode="auto">
                  <a:xfrm flipH="1">
                    <a:off x="3026" y="1885"/>
                    <a:ext cx="91" cy="91"/>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sp>
                <p:nvSpPr>
                  <p:cNvPr id="150" name="Oval 37">
                    <a:extLst>
                      <a:ext uri="{FF2B5EF4-FFF2-40B4-BE49-F238E27FC236}">
                        <a16:creationId xmlns:a16="http://schemas.microsoft.com/office/drawing/2014/main" id="{86F27745-7519-4B3A-AFA9-C06FE0EF00C1}"/>
                      </a:ext>
                    </a:extLst>
                  </p:cNvPr>
                  <p:cNvSpPr>
                    <a:spLocks noChangeArrowheads="1"/>
                  </p:cNvSpPr>
                  <p:nvPr/>
                </p:nvSpPr>
                <p:spPr bwMode="auto">
                  <a:xfrm flipH="1">
                    <a:off x="3149" y="1940"/>
                    <a:ext cx="91" cy="91"/>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sp>
                <p:nvSpPr>
                  <p:cNvPr id="151" name="Oval 38">
                    <a:extLst>
                      <a:ext uri="{FF2B5EF4-FFF2-40B4-BE49-F238E27FC236}">
                        <a16:creationId xmlns:a16="http://schemas.microsoft.com/office/drawing/2014/main" id="{815A92DD-7035-481C-A503-1AFD008B04EC}"/>
                      </a:ext>
                    </a:extLst>
                  </p:cNvPr>
                  <p:cNvSpPr>
                    <a:spLocks noChangeArrowheads="1"/>
                  </p:cNvSpPr>
                  <p:nvPr/>
                </p:nvSpPr>
                <p:spPr bwMode="auto">
                  <a:xfrm flipH="1">
                    <a:off x="2733" y="1732"/>
                    <a:ext cx="91" cy="89"/>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sp>
                <p:nvSpPr>
                  <p:cNvPr id="152" name="Oval 39">
                    <a:extLst>
                      <a:ext uri="{FF2B5EF4-FFF2-40B4-BE49-F238E27FC236}">
                        <a16:creationId xmlns:a16="http://schemas.microsoft.com/office/drawing/2014/main" id="{2C836EEE-A46A-4FC5-93E6-AAFE669DD035}"/>
                      </a:ext>
                    </a:extLst>
                  </p:cNvPr>
                  <p:cNvSpPr>
                    <a:spLocks noChangeArrowheads="1"/>
                  </p:cNvSpPr>
                  <p:nvPr/>
                </p:nvSpPr>
                <p:spPr bwMode="auto">
                  <a:xfrm flipH="1">
                    <a:off x="2932" y="1594"/>
                    <a:ext cx="89" cy="91"/>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sp>
                <p:nvSpPr>
                  <p:cNvPr id="153" name="Oval 40">
                    <a:extLst>
                      <a:ext uri="{FF2B5EF4-FFF2-40B4-BE49-F238E27FC236}">
                        <a16:creationId xmlns:a16="http://schemas.microsoft.com/office/drawing/2014/main" id="{53F33AD1-F13D-4B3A-AD0C-3C5F880D035F}"/>
                      </a:ext>
                    </a:extLst>
                  </p:cNvPr>
                  <p:cNvSpPr>
                    <a:spLocks noChangeArrowheads="1"/>
                  </p:cNvSpPr>
                  <p:nvPr/>
                </p:nvSpPr>
                <p:spPr bwMode="auto">
                  <a:xfrm flipH="1">
                    <a:off x="2421" y="1683"/>
                    <a:ext cx="91" cy="92"/>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sp>
                <p:nvSpPr>
                  <p:cNvPr id="154" name="Oval 41">
                    <a:extLst>
                      <a:ext uri="{FF2B5EF4-FFF2-40B4-BE49-F238E27FC236}">
                        <a16:creationId xmlns:a16="http://schemas.microsoft.com/office/drawing/2014/main" id="{005D3307-04A2-4525-BAB2-53DEE751F161}"/>
                      </a:ext>
                    </a:extLst>
                  </p:cNvPr>
                  <p:cNvSpPr>
                    <a:spLocks noChangeArrowheads="1"/>
                  </p:cNvSpPr>
                  <p:nvPr/>
                </p:nvSpPr>
                <p:spPr bwMode="auto">
                  <a:xfrm flipH="1">
                    <a:off x="2489" y="1560"/>
                    <a:ext cx="91" cy="91"/>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sp>
                <p:nvSpPr>
                  <p:cNvPr id="155" name="Oval 42">
                    <a:extLst>
                      <a:ext uri="{FF2B5EF4-FFF2-40B4-BE49-F238E27FC236}">
                        <a16:creationId xmlns:a16="http://schemas.microsoft.com/office/drawing/2014/main" id="{5BAD035B-3DC7-4492-9F04-0D719CEDE1D6}"/>
                      </a:ext>
                    </a:extLst>
                  </p:cNvPr>
                  <p:cNvSpPr>
                    <a:spLocks noChangeArrowheads="1"/>
                  </p:cNvSpPr>
                  <p:nvPr/>
                </p:nvSpPr>
                <p:spPr bwMode="auto">
                  <a:xfrm flipH="1">
                    <a:off x="2567" y="1456"/>
                    <a:ext cx="91" cy="91"/>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sp>
                <p:nvSpPr>
                  <p:cNvPr id="156" name="Oval 43">
                    <a:extLst>
                      <a:ext uri="{FF2B5EF4-FFF2-40B4-BE49-F238E27FC236}">
                        <a16:creationId xmlns:a16="http://schemas.microsoft.com/office/drawing/2014/main" id="{7033C731-2D07-4C35-B326-AB61E06DDF49}"/>
                      </a:ext>
                    </a:extLst>
                  </p:cNvPr>
                  <p:cNvSpPr>
                    <a:spLocks noChangeArrowheads="1"/>
                  </p:cNvSpPr>
                  <p:nvPr/>
                </p:nvSpPr>
                <p:spPr bwMode="auto">
                  <a:xfrm flipH="1">
                    <a:off x="3276" y="1970"/>
                    <a:ext cx="92" cy="91"/>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sp>
                <p:nvSpPr>
                  <p:cNvPr id="157" name="Oval 44">
                    <a:extLst>
                      <a:ext uri="{FF2B5EF4-FFF2-40B4-BE49-F238E27FC236}">
                        <a16:creationId xmlns:a16="http://schemas.microsoft.com/office/drawing/2014/main" id="{857C716C-A8A6-4018-AC89-D47E6E554A89}"/>
                      </a:ext>
                    </a:extLst>
                  </p:cNvPr>
                  <p:cNvSpPr>
                    <a:spLocks noChangeArrowheads="1"/>
                  </p:cNvSpPr>
                  <p:nvPr/>
                </p:nvSpPr>
                <p:spPr bwMode="auto">
                  <a:xfrm flipH="1">
                    <a:off x="3644" y="1581"/>
                    <a:ext cx="91" cy="92"/>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sp>
                <p:nvSpPr>
                  <p:cNvPr id="158" name="Oval 45">
                    <a:extLst>
                      <a:ext uri="{FF2B5EF4-FFF2-40B4-BE49-F238E27FC236}">
                        <a16:creationId xmlns:a16="http://schemas.microsoft.com/office/drawing/2014/main" id="{048F7146-1A2A-4996-B408-C973237FEF92}"/>
                      </a:ext>
                    </a:extLst>
                  </p:cNvPr>
                  <p:cNvSpPr>
                    <a:spLocks noChangeArrowheads="1"/>
                  </p:cNvSpPr>
                  <p:nvPr/>
                </p:nvSpPr>
                <p:spPr bwMode="auto">
                  <a:xfrm flipH="1">
                    <a:off x="3410" y="1008"/>
                    <a:ext cx="91" cy="91"/>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sp>
                <p:nvSpPr>
                  <p:cNvPr id="159" name="Oval 46">
                    <a:extLst>
                      <a:ext uri="{FF2B5EF4-FFF2-40B4-BE49-F238E27FC236}">
                        <a16:creationId xmlns:a16="http://schemas.microsoft.com/office/drawing/2014/main" id="{8A10BD26-1C65-46C3-88E3-0AE8DE433A07}"/>
                      </a:ext>
                    </a:extLst>
                  </p:cNvPr>
                  <p:cNvSpPr>
                    <a:spLocks noChangeArrowheads="1"/>
                  </p:cNvSpPr>
                  <p:nvPr/>
                </p:nvSpPr>
                <p:spPr bwMode="auto">
                  <a:xfrm flipH="1">
                    <a:off x="3773" y="1460"/>
                    <a:ext cx="91" cy="92"/>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sp>
                <p:nvSpPr>
                  <p:cNvPr id="160" name="Oval 47">
                    <a:extLst>
                      <a:ext uri="{FF2B5EF4-FFF2-40B4-BE49-F238E27FC236}">
                        <a16:creationId xmlns:a16="http://schemas.microsoft.com/office/drawing/2014/main" id="{A8C767DB-0A52-4B84-9AE2-D159F638454A}"/>
                      </a:ext>
                    </a:extLst>
                  </p:cNvPr>
                  <p:cNvSpPr>
                    <a:spLocks noChangeArrowheads="1"/>
                  </p:cNvSpPr>
                  <p:nvPr/>
                </p:nvSpPr>
                <p:spPr bwMode="auto">
                  <a:xfrm flipH="1">
                    <a:off x="2911" y="1099"/>
                    <a:ext cx="91" cy="92"/>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sp>
                <p:nvSpPr>
                  <p:cNvPr id="161" name="Oval 48">
                    <a:extLst>
                      <a:ext uri="{FF2B5EF4-FFF2-40B4-BE49-F238E27FC236}">
                        <a16:creationId xmlns:a16="http://schemas.microsoft.com/office/drawing/2014/main" id="{ADDDA266-2C2B-4F70-8FF1-1C0C5F4B6971}"/>
                      </a:ext>
                    </a:extLst>
                  </p:cNvPr>
                  <p:cNvSpPr>
                    <a:spLocks noChangeArrowheads="1"/>
                  </p:cNvSpPr>
                  <p:nvPr/>
                </p:nvSpPr>
                <p:spPr bwMode="auto">
                  <a:xfrm flipH="1">
                    <a:off x="2813" y="1180"/>
                    <a:ext cx="92" cy="91"/>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sp>
                <p:nvSpPr>
                  <p:cNvPr id="162" name="Oval 49">
                    <a:extLst>
                      <a:ext uri="{FF2B5EF4-FFF2-40B4-BE49-F238E27FC236}">
                        <a16:creationId xmlns:a16="http://schemas.microsoft.com/office/drawing/2014/main" id="{3AEC405E-E320-4156-A54E-E42D44B08395}"/>
                      </a:ext>
                    </a:extLst>
                  </p:cNvPr>
                  <p:cNvSpPr>
                    <a:spLocks noChangeArrowheads="1"/>
                  </p:cNvSpPr>
                  <p:nvPr/>
                </p:nvSpPr>
                <p:spPr bwMode="auto">
                  <a:xfrm flipH="1">
                    <a:off x="3038" y="1161"/>
                    <a:ext cx="90" cy="91"/>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sp>
                <p:nvSpPr>
                  <p:cNvPr id="163" name="Oval 50">
                    <a:extLst>
                      <a:ext uri="{FF2B5EF4-FFF2-40B4-BE49-F238E27FC236}">
                        <a16:creationId xmlns:a16="http://schemas.microsoft.com/office/drawing/2014/main" id="{191D440E-3CDF-488D-A568-415F0F3681A2}"/>
                      </a:ext>
                    </a:extLst>
                  </p:cNvPr>
                  <p:cNvSpPr>
                    <a:spLocks noChangeArrowheads="1"/>
                  </p:cNvSpPr>
                  <p:nvPr/>
                </p:nvSpPr>
                <p:spPr bwMode="auto">
                  <a:xfrm flipH="1">
                    <a:off x="3675" y="1354"/>
                    <a:ext cx="92" cy="91"/>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sp>
                <p:nvSpPr>
                  <p:cNvPr id="164" name="Oval 51">
                    <a:extLst>
                      <a:ext uri="{FF2B5EF4-FFF2-40B4-BE49-F238E27FC236}">
                        <a16:creationId xmlns:a16="http://schemas.microsoft.com/office/drawing/2014/main" id="{0E564E0B-BD9D-4844-B3B3-4D764D1833F7}"/>
                      </a:ext>
                    </a:extLst>
                  </p:cNvPr>
                  <p:cNvSpPr>
                    <a:spLocks noChangeArrowheads="1"/>
                  </p:cNvSpPr>
                  <p:nvPr/>
                </p:nvSpPr>
                <p:spPr bwMode="auto">
                  <a:xfrm flipH="1">
                    <a:off x="3765" y="1590"/>
                    <a:ext cx="91" cy="91"/>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sp>
                <p:nvSpPr>
                  <p:cNvPr id="165" name="Oval 52">
                    <a:extLst>
                      <a:ext uri="{FF2B5EF4-FFF2-40B4-BE49-F238E27FC236}">
                        <a16:creationId xmlns:a16="http://schemas.microsoft.com/office/drawing/2014/main" id="{7741E876-E12F-436A-AE22-19D5E4720F8E}"/>
                      </a:ext>
                    </a:extLst>
                  </p:cNvPr>
                  <p:cNvSpPr>
                    <a:spLocks noChangeArrowheads="1"/>
                  </p:cNvSpPr>
                  <p:nvPr/>
                </p:nvSpPr>
                <p:spPr bwMode="auto">
                  <a:xfrm flipH="1">
                    <a:off x="3527" y="1046"/>
                    <a:ext cx="91" cy="92"/>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sp>
                <p:nvSpPr>
                  <p:cNvPr id="166" name="Oval 53">
                    <a:extLst>
                      <a:ext uri="{FF2B5EF4-FFF2-40B4-BE49-F238E27FC236}">
                        <a16:creationId xmlns:a16="http://schemas.microsoft.com/office/drawing/2014/main" id="{4BE211F3-6C50-4040-B61F-388B7A7191CE}"/>
                      </a:ext>
                    </a:extLst>
                  </p:cNvPr>
                  <p:cNvSpPr>
                    <a:spLocks noChangeArrowheads="1"/>
                  </p:cNvSpPr>
                  <p:nvPr/>
                </p:nvSpPr>
                <p:spPr bwMode="auto">
                  <a:xfrm flipH="1">
                    <a:off x="3561" y="1407"/>
                    <a:ext cx="91" cy="89"/>
                  </a:xfrm>
                  <a:prstGeom prst="ellipse">
                    <a:avLst/>
                  </a:prstGeom>
                  <a:solidFill>
                    <a:srgbClr val="FF6600"/>
                  </a:solidFill>
                  <a:ln w="12700" algn="ctr">
                    <a:solidFill>
                      <a:schemeClr val="tx1"/>
                    </a:solidFill>
                    <a:round/>
                    <a:headEnd/>
                    <a:tailEnd/>
                  </a:ln>
                  <a:effectLst/>
                </p:spPr>
                <p:txBody>
                  <a:bodyPr wrap="none" anchor="ctr"/>
                  <a:lstStyle/>
                  <a:p>
                    <a:endParaRPr lang="fr-FR">
                      <a:solidFill>
                        <a:srgbClr val="000000"/>
                      </a:solidFill>
                    </a:endParaRPr>
                  </a:p>
                </p:txBody>
              </p:sp>
            </p:grpSp>
            <p:grpSp>
              <p:nvGrpSpPr>
                <p:cNvPr id="89" name="Group 54">
                  <a:extLst>
                    <a:ext uri="{FF2B5EF4-FFF2-40B4-BE49-F238E27FC236}">
                      <a16:creationId xmlns:a16="http://schemas.microsoft.com/office/drawing/2014/main" id="{235A62A8-EB5E-4429-B3CD-6EA83171E10F}"/>
                    </a:ext>
                  </a:extLst>
                </p:cNvPr>
                <p:cNvGrpSpPr>
                  <a:grpSpLocks/>
                </p:cNvGrpSpPr>
                <p:nvPr/>
              </p:nvGrpSpPr>
              <p:grpSpPr bwMode="auto">
                <a:xfrm>
                  <a:off x="2243" y="1070"/>
                  <a:ext cx="1376" cy="984"/>
                  <a:chOff x="2321" y="1008"/>
                  <a:chExt cx="1452" cy="1038"/>
                </a:xfrm>
              </p:grpSpPr>
              <p:grpSp>
                <p:nvGrpSpPr>
                  <p:cNvPr id="90" name="Group 55">
                    <a:extLst>
                      <a:ext uri="{FF2B5EF4-FFF2-40B4-BE49-F238E27FC236}">
                        <a16:creationId xmlns:a16="http://schemas.microsoft.com/office/drawing/2014/main" id="{7FA39534-E90E-4FD3-B9BE-E9694A98501D}"/>
                      </a:ext>
                    </a:extLst>
                  </p:cNvPr>
                  <p:cNvGrpSpPr>
                    <a:grpSpLocks/>
                  </p:cNvGrpSpPr>
                  <p:nvPr/>
                </p:nvGrpSpPr>
                <p:grpSpPr bwMode="auto">
                  <a:xfrm>
                    <a:off x="2321" y="1008"/>
                    <a:ext cx="1452" cy="1038"/>
                    <a:chOff x="542" y="3619"/>
                    <a:chExt cx="1451" cy="1040"/>
                  </a:xfrm>
                </p:grpSpPr>
                <p:sp>
                  <p:nvSpPr>
                    <p:cNvPr id="92" name="Arc 56">
                      <a:extLst>
                        <a:ext uri="{FF2B5EF4-FFF2-40B4-BE49-F238E27FC236}">
                          <a16:creationId xmlns:a16="http://schemas.microsoft.com/office/drawing/2014/main" id="{91361D2F-4D0D-49E1-9CCD-E641B928EDAD}"/>
                        </a:ext>
                      </a:extLst>
                    </p:cNvPr>
                    <p:cNvSpPr>
                      <a:spLocks/>
                    </p:cNvSpPr>
                    <p:nvPr/>
                  </p:nvSpPr>
                  <p:spPr bwMode="auto">
                    <a:xfrm rot="19933076" flipH="1">
                      <a:off x="542" y="4163"/>
                      <a:ext cx="272" cy="18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type="stealth" w="sm" len="sm"/>
                      <a:tailEnd type="stealth" w="sm" len="sm"/>
                    </a:ln>
                    <a:effectLst/>
                  </p:spPr>
                  <p:txBody>
                    <a:bodyPr wrap="none" anchor="ctr"/>
                    <a:lstStyle/>
                    <a:p>
                      <a:endParaRPr lang="fr-FR">
                        <a:solidFill>
                          <a:srgbClr val="000000"/>
                        </a:solidFill>
                      </a:endParaRPr>
                    </a:p>
                  </p:txBody>
                </p:sp>
                <p:sp>
                  <p:nvSpPr>
                    <p:cNvPr id="93" name="Arc 57">
                      <a:extLst>
                        <a:ext uri="{FF2B5EF4-FFF2-40B4-BE49-F238E27FC236}">
                          <a16:creationId xmlns:a16="http://schemas.microsoft.com/office/drawing/2014/main" id="{81596673-4F2E-442F-808F-834532F5906C}"/>
                        </a:ext>
                      </a:extLst>
                    </p:cNvPr>
                    <p:cNvSpPr>
                      <a:spLocks/>
                    </p:cNvSpPr>
                    <p:nvPr/>
                  </p:nvSpPr>
                  <p:spPr bwMode="auto">
                    <a:xfrm rot="21379595" flipH="1">
                      <a:off x="904" y="4232"/>
                      <a:ext cx="227" cy="18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type="stealth" w="sm" len="sm"/>
                      <a:tailEnd type="stealth" w="sm" len="sm"/>
                    </a:ln>
                    <a:effectLst/>
                  </p:spPr>
                  <p:txBody>
                    <a:bodyPr wrap="none" anchor="ctr"/>
                    <a:lstStyle/>
                    <a:p>
                      <a:endParaRPr lang="fr-FR">
                        <a:solidFill>
                          <a:srgbClr val="000000"/>
                        </a:solidFill>
                      </a:endParaRPr>
                    </a:p>
                  </p:txBody>
                </p:sp>
                <p:sp>
                  <p:nvSpPr>
                    <p:cNvPr id="94" name="Arc 58">
                      <a:extLst>
                        <a:ext uri="{FF2B5EF4-FFF2-40B4-BE49-F238E27FC236}">
                          <a16:creationId xmlns:a16="http://schemas.microsoft.com/office/drawing/2014/main" id="{060C69FE-F1CC-4926-BE25-071661C7D4D6}"/>
                        </a:ext>
                      </a:extLst>
                    </p:cNvPr>
                    <p:cNvSpPr>
                      <a:spLocks/>
                    </p:cNvSpPr>
                    <p:nvPr/>
                  </p:nvSpPr>
                  <p:spPr bwMode="auto">
                    <a:xfrm rot="2587128" flipH="1">
                      <a:off x="1244" y="4435"/>
                      <a:ext cx="295" cy="18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type="stealth" w="sm" len="sm"/>
                      <a:tailEnd type="stealth" w="sm" len="sm"/>
                    </a:ln>
                    <a:effectLst/>
                  </p:spPr>
                  <p:txBody>
                    <a:bodyPr wrap="none" anchor="ctr"/>
                    <a:lstStyle/>
                    <a:p>
                      <a:endParaRPr lang="fr-FR">
                        <a:solidFill>
                          <a:srgbClr val="000000"/>
                        </a:solidFill>
                      </a:endParaRPr>
                    </a:p>
                  </p:txBody>
                </p:sp>
                <p:sp>
                  <p:nvSpPr>
                    <p:cNvPr id="95" name="Arc 59">
                      <a:extLst>
                        <a:ext uri="{FF2B5EF4-FFF2-40B4-BE49-F238E27FC236}">
                          <a16:creationId xmlns:a16="http://schemas.microsoft.com/office/drawing/2014/main" id="{316291A1-CD8A-4347-AE16-51D8B4AAED16}"/>
                        </a:ext>
                      </a:extLst>
                    </p:cNvPr>
                    <p:cNvSpPr>
                      <a:spLocks/>
                    </p:cNvSpPr>
                    <p:nvPr/>
                  </p:nvSpPr>
                  <p:spPr bwMode="auto">
                    <a:xfrm rot="10169069" flipH="1">
                      <a:off x="1585" y="4345"/>
                      <a:ext cx="408" cy="18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type="stealth" w="sm" len="sm"/>
                      <a:tailEnd type="stealth" w="sm" len="sm"/>
                    </a:ln>
                    <a:effectLst/>
                  </p:spPr>
                  <p:txBody>
                    <a:bodyPr wrap="none" anchor="ctr"/>
                    <a:lstStyle/>
                    <a:p>
                      <a:endParaRPr lang="fr-FR">
                        <a:solidFill>
                          <a:srgbClr val="000000"/>
                        </a:solidFill>
                      </a:endParaRPr>
                    </a:p>
                  </p:txBody>
                </p:sp>
                <p:sp>
                  <p:nvSpPr>
                    <p:cNvPr id="96" name="Arc 60">
                      <a:extLst>
                        <a:ext uri="{FF2B5EF4-FFF2-40B4-BE49-F238E27FC236}">
                          <a16:creationId xmlns:a16="http://schemas.microsoft.com/office/drawing/2014/main" id="{4AF0675B-B93D-4F03-A947-9ECACC4EAF2B}"/>
                        </a:ext>
                      </a:extLst>
                    </p:cNvPr>
                    <p:cNvSpPr>
                      <a:spLocks/>
                    </p:cNvSpPr>
                    <p:nvPr/>
                  </p:nvSpPr>
                  <p:spPr bwMode="auto">
                    <a:xfrm rot="15654584" flipH="1">
                      <a:off x="1312" y="3711"/>
                      <a:ext cx="408" cy="406"/>
                    </a:xfrm>
                    <a:custGeom>
                      <a:avLst/>
                      <a:gdLst>
                        <a:gd name="G0" fmla="+- 0 0 0"/>
                        <a:gd name="G1" fmla="+- 20094 0 0"/>
                        <a:gd name="G2" fmla="+- 21600 0 0"/>
                        <a:gd name="T0" fmla="*/ 7923 w 21600"/>
                        <a:gd name="T1" fmla="*/ 0 h 20094"/>
                        <a:gd name="T2" fmla="*/ 21600 w 21600"/>
                        <a:gd name="T3" fmla="*/ 20094 h 20094"/>
                        <a:gd name="T4" fmla="*/ 0 w 21600"/>
                        <a:gd name="T5" fmla="*/ 20094 h 20094"/>
                      </a:gdLst>
                      <a:ahLst/>
                      <a:cxnLst>
                        <a:cxn ang="0">
                          <a:pos x="T0" y="T1"/>
                        </a:cxn>
                        <a:cxn ang="0">
                          <a:pos x="T2" y="T3"/>
                        </a:cxn>
                        <a:cxn ang="0">
                          <a:pos x="T4" y="T5"/>
                        </a:cxn>
                      </a:cxnLst>
                      <a:rect l="0" t="0" r="r" b="b"/>
                      <a:pathLst>
                        <a:path w="21600" h="20094" fill="none" extrusionOk="0">
                          <a:moveTo>
                            <a:pt x="7923" y="-1"/>
                          </a:moveTo>
                          <a:cubicBezTo>
                            <a:pt x="16175" y="3253"/>
                            <a:pt x="21600" y="11222"/>
                            <a:pt x="21600" y="20094"/>
                          </a:cubicBezTo>
                        </a:path>
                        <a:path w="21600" h="20094" stroke="0" extrusionOk="0">
                          <a:moveTo>
                            <a:pt x="7923" y="-1"/>
                          </a:moveTo>
                          <a:cubicBezTo>
                            <a:pt x="16175" y="3253"/>
                            <a:pt x="21600" y="11222"/>
                            <a:pt x="21600" y="20094"/>
                          </a:cubicBezTo>
                          <a:lnTo>
                            <a:pt x="0" y="20094"/>
                          </a:lnTo>
                          <a:close/>
                        </a:path>
                      </a:pathLst>
                    </a:custGeom>
                    <a:noFill/>
                    <a:ln w="28575">
                      <a:solidFill>
                        <a:schemeClr val="tx1"/>
                      </a:solidFill>
                      <a:round/>
                      <a:headEnd type="stealth" w="sm" len="sm"/>
                      <a:tailEnd type="stealth" w="sm" len="sm"/>
                    </a:ln>
                    <a:effectLst/>
                  </p:spPr>
                  <p:txBody>
                    <a:bodyPr wrap="none" anchor="ctr"/>
                    <a:lstStyle/>
                    <a:p>
                      <a:endParaRPr lang="fr-FR">
                        <a:solidFill>
                          <a:srgbClr val="000000"/>
                        </a:solidFill>
                      </a:endParaRPr>
                    </a:p>
                  </p:txBody>
                </p:sp>
                <p:sp>
                  <p:nvSpPr>
                    <p:cNvPr id="97" name="Arc 61">
                      <a:extLst>
                        <a:ext uri="{FF2B5EF4-FFF2-40B4-BE49-F238E27FC236}">
                          <a16:creationId xmlns:a16="http://schemas.microsoft.com/office/drawing/2014/main" id="{A66A4D3B-01CB-4E58-8F88-574E277BDA7D}"/>
                        </a:ext>
                      </a:extLst>
                    </p:cNvPr>
                    <p:cNvSpPr>
                      <a:spLocks/>
                    </p:cNvSpPr>
                    <p:nvPr/>
                  </p:nvSpPr>
                  <p:spPr bwMode="auto">
                    <a:xfrm rot="852537" flipH="1">
                      <a:off x="1222" y="3619"/>
                      <a:ext cx="345" cy="317"/>
                    </a:xfrm>
                    <a:custGeom>
                      <a:avLst/>
                      <a:gdLst>
                        <a:gd name="G0" fmla="+- 0 0 0"/>
                        <a:gd name="G1" fmla="+- 21600 0 0"/>
                        <a:gd name="G2" fmla="+- 21600 0 0"/>
                        <a:gd name="T0" fmla="*/ 0 w 18247"/>
                        <a:gd name="T1" fmla="*/ 0 h 21600"/>
                        <a:gd name="T2" fmla="*/ 18247 w 18247"/>
                        <a:gd name="T3" fmla="*/ 10041 h 21600"/>
                        <a:gd name="T4" fmla="*/ 0 w 18247"/>
                        <a:gd name="T5" fmla="*/ 21600 h 21600"/>
                      </a:gdLst>
                      <a:ahLst/>
                      <a:cxnLst>
                        <a:cxn ang="0">
                          <a:pos x="T0" y="T1"/>
                        </a:cxn>
                        <a:cxn ang="0">
                          <a:pos x="T2" y="T3"/>
                        </a:cxn>
                        <a:cxn ang="0">
                          <a:pos x="T4" y="T5"/>
                        </a:cxn>
                      </a:cxnLst>
                      <a:rect l="0" t="0" r="r" b="b"/>
                      <a:pathLst>
                        <a:path w="18247" h="21600" fill="none" extrusionOk="0">
                          <a:moveTo>
                            <a:pt x="-1" y="0"/>
                          </a:moveTo>
                          <a:cubicBezTo>
                            <a:pt x="7400" y="0"/>
                            <a:pt x="14286" y="3789"/>
                            <a:pt x="18246" y="10041"/>
                          </a:cubicBezTo>
                        </a:path>
                        <a:path w="18247" h="21600" stroke="0" extrusionOk="0">
                          <a:moveTo>
                            <a:pt x="-1" y="0"/>
                          </a:moveTo>
                          <a:cubicBezTo>
                            <a:pt x="7400" y="0"/>
                            <a:pt x="14286" y="3789"/>
                            <a:pt x="18246" y="10041"/>
                          </a:cubicBezTo>
                          <a:lnTo>
                            <a:pt x="0" y="21600"/>
                          </a:lnTo>
                          <a:close/>
                        </a:path>
                      </a:pathLst>
                    </a:custGeom>
                    <a:noFill/>
                    <a:ln w="28575">
                      <a:solidFill>
                        <a:schemeClr val="tx1"/>
                      </a:solidFill>
                      <a:round/>
                      <a:headEnd type="stealth" w="sm" len="sm"/>
                      <a:tailEnd type="stealth" w="sm" len="sm"/>
                    </a:ln>
                    <a:effectLst/>
                  </p:spPr>
                  <p:txBody>
                    <a:bodyPr wrap="none" anchor="ctr"/>
                    <a:lstStyle/>
                    <a:p>
                      <a:endParaRPr lang="fr-FR">
                        <a:solidFill>
                          <a:srgbClr val="000000"/>
                        </a:solidFill>
                      </a:endParaRPr>
                    </a:p>
                  </p:txBody>
                </p:sp>
                <p:sp>
                  <p:nvSpPr>
                    <p:cNvPr id="98" name="Arc 62">
                      <a:extLst>
                        <a:ext uri="{FF2B5EF4-FFF2-40B4-BE49-F238E27FC236}">
                          <a16:creationId xmlns:a16="http://schemas.microsoft.com/office/drawing/2014/main" id="{B579E80A-9AB2-4161-A799-9EDE61C5E4BE}"/>
                        </a:ext>
                      </a:extLst>
                    </p:cNvPr>
                    <p:cNvSpPr>
                      <a:spLocks/>
                    </p:cNvSpPr>
                    <p:nvPr/>
                  </p:nvSpPr>
                  <p:spPr bwMode="auto">
                    <a:xfrm rot="4809155" flipH="1">
                      <a:off x="1653" y="3750"/>
                      <a:ext cx="279" cy="310"/>
                    </a:xfrm>
                    <a:custGeom>
                      <a:avLst/>
                      <a:gdLst>
                        <a:gd name="G0" fmla="+- 0 0 0"/>
                        <a:gd name="G1" fmla="+- 21110 0 0"/>
                        <a:gd name="G2" fmla="+- 21600 0 0"/>
                        <a:gd name="T0" fmla="*/ 4574 w 14745"/>
                        <a:gd name="T1" fmla="*/ 0 h 21110"/>
                        <a:gd name="T2" fmla="*/ 14745 w 14745"/>
                        <a:gd name="T3" fmla="*/ 5325 h 21110"/>
                        <a:gd name="T4" fmla="*/ 0 w 14745"/>
                        <a:gd name="T5" fmla="*/ 21110 h 21110"/>
                      </a:gdLst>
                      <a:ahLst/>
                      <a:cxnLst>
                        <a:cxn ang="0">
                          <a:pos x="T0" y="T1"/>
                        </a:cxn>
                        <a:cxn ang="0">
                          <a:pos x="T2" y="T3"/>
                        </a:cxn>
                        <a:cxn ang="0">
                          <a:pos x="T4" y="T5"/>
                        </a:cxn>
                      </a:cxnLst>
                      <a:rect l="0" t="0" r="r" b="b"/>
                      <a:pathLst>
                        <a:path w="14745" h="21110" fill="none" extrusionOk="0">
                          <a:moveTo>
                            <a:pt x="4574" y="-1"/>
                          </a:moveTo>
                          <a:cubicBezTo>
                            <a:pt x="8382" y="825"/>
                            <a:pt x="11896" y="2665"/>
                            <a:pt x="14744" y="5325"/>
                          </a:cubicBezTo>
                        </a:path>
                        <a:path w="14745" h="21110" stroke="0" extrusionOk="0">
                          <a:moveTo>
                            <a:pt x="4574" y="-1"/>
                          </a:moveTo>
                          <a:cubicBezTo>
                            <a:pt x="8382" y="825"/>
                            <a:pt x="11896" y="2665"/>
                            <a:pt x="14744" y="5325"/>
                          </a:cubicBezTo>
                          <a:lnTo>
                            <a:pt x="0" y="21110"/>
                          </a:lnTo>
                          <a:close/>
                        </a:path>
                      </a:pathLst>
                    </a:custGeom>
                    <a:noFill/>
                    <a:ln w="28575">
                      <a:solidFill>
                        <a:schemeClr val="tx1"/>
                      </a:solidFill>
                      <a:round/>
                      <a:headEnd type="stealth" w="sm" len="sm"/>
                      <a:tailEnd type="stealth" w="sm" len="sm"/>
                    </a:ln>
                    <a:effectLst/>
                  </p:spPr>
                  <p:txBody>
                    <a:bodyPr wrap="none" anchor="ctr"/>
                    <a:lstStyle/>
                    <a:p>
                      <a:endParaRPr lang="fr-FR">
                        <a:solidFill>
                          <a:srgbClr val="000000"/>
                        </a:solidFill>
                      </a:endParaRPr>
                    </a:p>
                  </p:txBody>
                </p:sp>
                <p:sp>
                  <p:nvSpPr>
                    <p:cNvPr id="99" name="Arc 63">
                      <a:extLst>
                        <a:ext uri="{FF2B5EF4-FFF2-40B4-BE49-F238E27FC236}">
                          <a16:creationId xmlns:a16="http://schemas.microsoft.com/office/drawing/2014/main" id="{9DCE0663-536A-467C-82E3-14385B6D675D}"/>
                        </a:ext>
                      </a:extLst>
                    </p:cNvPr>
                    <p:cNvSpPr>
                      <a:spLocks/>
                    </p:cNvSpPr>
                    <p:nvPr/>
                  </p:nvSpPr>
                  <p:spPr bwMode="auto">
                    <a:xfrm rot="6179776" flipH="1" flipV="1">
                      <a:off x="846" y="3860"/>
                      <a:ext cx="209" cy="181"/>
                    </a:xfrm>
                    <a:custGeom>
                      <a:avLst/>
                      <a:gdLst>
                        <a:gd name="G0" fmla="+- 0 0 0"/>
                        <a:gd name="G1" fmla="+- 21600 0 0"/>
                        <a:gd name="G2" fmla="+- 21600 0 0"/>
                        <a:gd name="T0" fmla="*/ 0 w 19870"/>
                        <a:gd name="T1" fmla="*/ 0 h 21600"/>
                        <a:gd name="T2" fmla="*/ 19870 w 19870"/>
                        <a:gd name="T3" fmla="*/ 13130 h 21600"/>
                        <a:gd name="T4" fmla="*/ 0 w 19870"/>
                        <a:gd name="T5" fmla="*/ 21600 h 21600"/>
                      </a:gdLst>
                      <a:ahLst/>
                      <a:cxnLst>
                        <a:cxn ang="0">
                          <a:pos x="T0" y="T1"/>
                        </a:cxn>
                        <a:cxn ang="0">
                          <a:pos x="T2" y="T3"/>
                        </a:cxn>
                        <a:cxn ang="0">
                          <a:pos x="T4" y="T5"/>
                        </a:cxn>
                      </a:cxnLst>
                      <a:rect l="0" t="0" r="r" b="b"/>
                      <a:pathLst>
                        <a:path w="19870" h="21600" fill="none" extrusionOk="0">
                          <a:moveTo>
                            <a:pt x="-1" y="0"/>
                          </a:moveTo>
                          <a:cubicBezTo>
                            <a:pt x="8655" y="0"/>
                            <a:pt x="16475" y="5167"/>
                            <a:pt x="19870" y="13129"/>
                          </a:cubicBezTo>
                        </a:path>
                        <a:path w="19870" h="21600" stroke="0" extrusionOk="0">
                          <a:moveTo>
                            <a:pt x="-1" y="0"/>
                          </a:moveTo>
                          <a:cubicBezTo>
                            <a:pt x="8655" y="0"/>
                            <a:pt x="16475" y="5167"/>
                            <a:pt x="19870" y="13129"/>
                          </a:cubicBezTo>
                          <a:lnTo>
                            <a:pt x="0" y="21600"/>
                          </a:lnTo>
                          <a:close/>
                        </a:path>
                      </a:pathLst>
                    </a:custGeom>
                    <a:noFill/>
                    <a:ln w="28575">
                      <a:solidFill>
                        <a:schemeClr val="tx1"/>
                      </a:solidFill>
                      <a:round/>
                      <a:headEnd type="stealth" w="sm" len="sm"/>
                      <a:tailEnd type="stealth" w="sm" len="sm"/>
                    </a:ln>
                    <a:effectLst/>
                  </p:spPr>
                  <p:txBody>
                    <a:bodyPr wrap="none" anchor="ctr"/>
                    <a:lstStyle/>
                    <a:p>
                      <a:endParaRPr lang="fr-FR">
                        <a:solidFill>
                          <a:srgbClr val="000000"/>
                        </a:solidFill>
                      </a:endParaRPr>
                    </a:p>
                  </p:txBody>
                </p:sp>
                <p:sp>
                  <p:nvSpPr>
                    <p:cNvPr id="100" name="Arc 64">
                      <a:extLst>
                        <a:ext uri="{FF2B5EF4-FFF2-40B4-BE49-F238E27FC236}">
                          <a16:creationId xmlns:a16="http://schemas.microsoft.com/office/drawing/2014/main" id="{A26392BD-FED8-472F-B2A1-3147C1FB67AE}"/>
                        </a:ext>
                      </a:extLst>
                    </p:cNvPr>
                    <p:cNvSpPr>
                      <a:spLocks/>
                    </p:cNvSpPr>
                    <p:nvPr/>
                  </p:nvSpPr>
                  <p:spPr bwMode="auto">
                    <a:xfrm rot="12216906" flipH="1">
                      <a:off x="727" y="4387"/>
                      <a:ext cx="230" cy="181"/>
                    </a:xfrm>
                    <a:custGeom>
                      <a:avLst/>
                      <a:gdLst>
                        <a:gd name="G0" fmla="+- 0 0 0"/>
                        <a:gd name="G1" fmla="+- 21600 0 0"/>
                        <a:gd name="G2" fmla="+- 21600 0 0"/>
                        <a:gd name="T0" fmla="*/ 0 w 14572"/>
                        <a:gd name="T1" fmla="*/ 0 h 21600"/>
                        <a:gd name="T2" fmla="*/ 14572 w 14572"/>
                        <a:gd name="T3" fmla="*/ 5656 h 21600"/>
                        <a:gd name="T4" fmla="*/ 0 w 14572"/>
                        <a:gd name="T5" fmla="*/ 21600 h 21600"/>
                      </a:gdLst>
                      <a:ahLst/>
                      <a:cxnLst>
                        <a:cxn ang="0">
                          <a:pos x="T0" y="T1"/>
                        </a:cxn>
                        <a:cxn ang="0">
                          <a:pos x="T2" y="T3"/>
                        </a:cxn>
                        <a:cxn ang="0">
                          <a:pos x="T4" y="T5"/>
                        </a:cxn>
                      </a:cxnLst>
                      <a:rect l="0" t="0" r="r" b="b"/>
                      <a:pathLst>
                        <a:path w="14572" h="21600" fill="none" extrusionOk="0">
                          <a:moveTo>
                            <a:pt x="-1" y="0"/>
                          </a:moveTo>
                          <a:cubicBezTo>
                            <a:pt x="5393" y="0"/>
                            <a:pt x="10591" y="2017"/>
                            <a:pt x="14572" y="5655"/>
                          </a:cubicBezTo>
                        </a:path>
                        <a:path w="14572" h="21600" stroke="0" extrusionOk="0">
                          <a:moveTo>
                            <a:pt x="-1" y="0"/>
                          </a:moveTo>
                          <a:cubicBezTo>
                            <a:pt x="5393" y="0"/>
                            <a:pt x="10591" y="2017"/>
                            <a:pt x="14572" y="5655"/>
                          </a:cubicBezTo>
                          <a:lnTo>
                            <a:pt x="0" y="21600"/>
                          </a:lnTo>
                          <a:close/>
                        </a:path>
                      </a:pathLst>
                    </a:custGeom>
                    <a:noFill/>
                    <a:ln w="28575">
                      <a:solidFill>
                        <a:schemeClr val="tx1"/>
                      </a:solidFill>
                      <a:round/>
                      <a:headEnd type="stealth" w="sm" len="sm"/>
                      <a:tailEnd type="stealth" w="sm" len="sm"/>
                    </a:ln>
                    <a:effectLst/>
                  </p:spPr>
                  <p:txBody>
                    <a:bodyPr wrap="none" anchor="ctr"/>
                    <a:lstStyle/>
                    <a:p>
                      <a:endParaRPr lang="fr-FR">
                        <a:solidFill>
                          <a:srgbClr val="000000"/>
                        </a:solidFill>
                      </a:endParaRPr>
                    </a:p>
                  </p:txBody>
                </p:sp>
                <p:sp>
                  <p:nvSpPr>
                    <p:cNvPr id="102" name="Arc 65">
                      <a:extLst>
                        <a:ext uri="{FF2B5EF4-FFF2-40B4-BE49-F238E27FC236}">
                          <a16:creationId xmlns:a16="http://schemas.microsoft.com/office/drawing/2014/main" id="{86BF02E3-50C7-4758-BA40-FE05DC278BFD}"/>
                        </a:ext>
                      </a:extLst>
                    </p:cNvPr>
                    <p:cNvSpPr>
                      <a:spLocks/>
                    </p:cNvSpPr>
                    <p:nvPr/>
                  </p:nvSpPr>
                  <p:spPr bwMode="auto">
                    <a:xfrm rot="12216906" flipH="1">
                      <a:off x="1135" y="4478"/>
                      <a:ext cx="230" cy="181"/>
                    </a:xfrm>
                    <a:custGeom>
                      <a:avLst/>
                      <a:gdLst>
                        <a:gd name="G0" fmla="+- 0 0 0"/>
                        <a:gd name="G1" fmla="+- 21600 0 0"/>
                        <a:gd name="G2" fmla="+- 21600 0 0"/>
                        <a:gd name="T0" fmla="*/ 0 w 14572"/>
                        <a:gd name="T1" fmla="*/ 0 h 21600"/>
                        <a:gd name="T2" fmla="*/ 14572 w 14572"/>
                        <a:gd name="T3" fmla="*/ 5656 h 21600"/>
                        <a:gd name="T4" fmla="*/ 0 w 14572"/>
                        <a:gd name="T5" fmla="*/ 21600 h 21600"/>
                      </a:gdLst>
                      <a:ahLst/>
                      <a:cxnLst>
                        <a:cxn ang="0">
                          <a:pos x="T0" y="T1"/>
                        </a:cxn>
                        <a:cxn ang="0">
                          <a:pos x="T2" y="T3"/>
                        </a:cxn>
                        <a:cxn ang="0">
                          <a:pos x="T4" y="T5"/>
                        </a:cxn>
                      </a:cxnLst>
                      <a:rect l="0" t="0" r="r" b="b"/>
                      <a:pathLst>
                        <a:path w="14572" h="21600" fill="none" extrusionOk="0">
                          <a:moveTo>
                            <a:pt x="-1" y="0"/>
                          </a:moveTo>
                          <a:cubicBezTo>
                            <a:pt x="5393" y="0"/>
                            <a:pt x="10591" y="2017"/>
                            <a:pt x="14572" y="5655"/>
                          </a:cubicBezTo>
                        </a:path>
                        <a:path w="14572" h="21600" stroke="0" extrusionOk="0">
                          <a:moveTo>
                            <a:pt x="-1" y="0"/>
                          </a:moveTo>
                          <a:cubicBezTo>
                            <a:pt x="5393" y="0"/>
                            <a:pt x="10591" y="2017"/>
                            <a:pt x="14572" y="5655"/>
                          </a:cubicBezTo>
                          <a:lnTo>
                            <a:pt x="0" y="21600"/>
                          </a:lnTo>
                          <a:close/>
                        </a:path>
                      </a:pathLst>
                    </a:custGeom>
                    <a:noFill/>
                    <a:ln w="28575">
                      <a:solidFill>
                        <a:schemeClr val="tx1"/>
                      </a:solidFill>
                      <a:round/>
                      <a:headEnd type="stealth" w="sm" len="sm"/>
                      <a:tailEnd type="stealth" w="sm" len="sm"/>
                    </a:ln>
                    <a:effectLst/>
                  </p:spPr>
                  <p:txBody>
                    <a:bodyPr wrap="none" anchor="ctr"/>
                    <a:lstStyle/>
                    <a:p>
                      <a:endParaRPr lang="fr-FR">
                        <a:solidFill>
                          <a:srgbClr val="000000"/>
                        </a:solidFill>
                      </a:endParaRPr>
                    </a:p>
                  </p:txBody>
                </p:sp>
              </p:grpSp>
              <p:sp>
                <p:nvSpPr>
                  <p:cNvPr id="91" name="Arc 66">
                    <a:extLst>
                      <a:ext uri="{FF2B5EF4-FFF2-40B4-BE49-F238E27FC236}">
                        <a16:creationId xmlns:a16="http://schemas.microsoft.com/office/drawing/2014/main" id="{EB70AECE-49BF-44D3-AD80-3509FF900D76}"/>
                      </a:ext>
                    </a:extLst>
                  </p:cNvPr>
                  <p:cNvSpPr>
                    <a:spLocks/>
                  </p:cNvSpPr>
                  <p:nvPr/>
                </p:nvSpPr>
                <p:spPr bwMode="auto">
                  <a:xfrm rot="10800000" flipH="1">
                    <a:off x="3055" y="1505"/>
                    <a:ext cx="446" cy="91"/>
                  </a:xfrm>
                  <a:custGeom>
                    <a:avLst/>
                    <a:gdLst>
                      <a:gd name="G0" fmla="+- 1936 0 0"/>
                      <a:gd name="G1" fmla="+- 21600 0 0"/>
                      <a:gd name="G2" fmla="+- 21600 0 0"/>
                      <a:gd name="T0" fmla="*/ 0 w 23536"/>
                      <a:gd name="T1" fmla="*/ 87 h 21600"/>
                      <a:gd name="T2" fmla="*/ 23536 w 23536"/>
                      <a:gd name="T3" fmla="*/ 21600 h 21600"/>
                      <a:gd name="T4" fmla="*/ 1936 w 23536"/>
                      <a:gd name="T5" fmla="*/ 21600 h 21600"/>
                    </a:gdLst>
                    <a:ahLst/>
                    <a:cxnLst>
                      <a:cxn ang="0">
                        <a:pos x="T0" y="T1"/>
                      </a:cxn>
                      <a:cxn ang="0">
                        <a:pos x="T2" y="T3"/>
                      </a:cxn>
                      <a:cxn ang="0">
                        <a:pos x="T4" y="T5"/>
                      </a:cxn>
                    </a:cxnLst>
                    <a:rect l="0" t="0" r="r" b="b"/>
                    <a:pathLst>
                      <a:path w="23536" h="21600" fill="none" extrusionOk="0">
                        <a:moveTo>
                          <a:pt x="-1" y="86"/>
                        </a:moveTo>
                        <a:cubicBezTo>
                          <a:pt x="643" y="29"/>
                          <a:pt x="1289" y="-1"/>
                          <a:pt x="1936" y="0"/>
                        </a:cubicBezTo>
                        <a:cubicBezTo>
                          <a:pt x="13865" y="0"/>
                          <a:pt x="23536" y="9670"/>
                          <a:pt x="23536" y="21600"/>
                        </a:cubicBezTo>
                      </a:path>
                      <a:path w="23536" h="21600" stroke="0" extrusionOk="0">
                        <a:moveTo>
                          <a:pt x="-1" y="86"/>
                        </a:moveTo>
                        <a:cubicBezTo>
                          <a:pt x="643" y="29"/>
                          <a:pt x="1289" y="-1"/>
                          <a:pt x="1936" y="0"/>
                        </a:cubicBezTo>
                        <a:cubicBezTo>
                          <a:pt x="13865" y="0"/>
                          <a:pt x="23536" y="9670"/>
                          <a:pt x="23536" y="21600"/>
                        </a:cubicBezTo>
                        <a:lnTo>
                          <a:pt x="1936" y="21600"/>
                        </a:lnTo>
                        <a:close/>
                      </a:path>
                    </a:pathLst>
                  </a:custGeom>
                  <a:noFill/>
                  <a:ln w="28575">
                    <a:solidFill>
                      <a:schemeClr val="tx1"/>
                    </a:solidFill>
                    <a:round/>
                    <a:headEnd type="stealth" w="sm" len="sm"/>
                    <a:tailEnd type="stealth" w="sm" len="sm"/>
                  </a:ln>
                  <a:effectLst/>
                </p:spPr>
                <p:txBody>
                  <a:bodyPr wrap="none" anchor="ctr"/>
                  <a:lstStyle/>
                  <a:p>
                    <a:endParaRPr lang="fr-FR">
                      <a:solidFill>
                        <a:srgbClr val="000000"/>
                      </a:solidFill>
                    </a:endParaRPr>
                  </a:p>
                </p:txBody>
              </p:sp>
            </p:grpSp>
          </p:grpSp>
          <p:cxnSp>
            <p:nvCxnSpPr>
              <p:cNvPr id="13" name="Connecteur droit avec flèche 12">
                <a:extLst>
                  <a:ext uri="{FF2B5EF4-FFF2-40B4-BE49-F238E27FC236}">
                    <a16:creationId xmlns:a16="http://schemas.microsoft.com/office/drawing/2014/main" id="{0023801A-897B-43C7-A418-29B650299B32}"/>
                  </a:ext>
                </a:extLst>
              </p:cNvPr>
              <p:cNvCxnSpPr/>
              <p:nvPr/>
            </p:nvCxnSpPr>
            <p:spPr>
              <a:xfrm flipH="1" flipV="1">
                <a:off x="8009449" y="1778384"/>
                <a:ext cx="554643" cy="748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Connecteur droit avec flèche 179">
                <a:extLst>
                  <a:ext uri="{FF2B5EF4-FFF2-40B4-BE49-F238E27FC236}">
                    <a16:creationId xmlns:a16="http://schemas.microsoft.com/office/drawing/2014/main" id="{17CE848E-7F41-45A2-839D-34301642145F}"/>
                  </a:ext>
                </a:extLst>
              </p:cNvPr>
              <p:cNvCxnSpPr>
                <a:cxnSpLocks/>
              </p:cNvCxnSpPr>
              <p:nvPr/>
            </p:nvCxnSpPr>
            <p:spPr>
              <a:xfrm flipH="1">
                <a:off x="9094350" y="2084774"/>
                <a:ext cx="186397" cy="2058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2" name="ZoneTexte 181">
                <a:extLst>
                  <a:ext uri="{FF2B5EF4-FFF2-40B4-BE49-F238E27FC236}">
                    <a16:creationId xmlns:a16="http://schemas.microsoft.com/office/drawing/2014/main" id="{E7C42DC8-4E1F-4359-9AF6-ADF88D88F3A2}"/>
                  </a:ext>
                </a:extLst>
              </p:cNvPr>
              <p:cNvSpPr txBox="1"/>
              <p:nvPr/>
            </p:nvSpPr>
            <p:spPr>
              <a:xfrm>
                <a:off x="9223229" y="2824627"/>
                <a:ext cx="1423980" cy="307777"/>
              </a:xfrm>
              <a:prstGeom prst="rect">
                <a:avLst/>
              </a:prstGeom>
              <a:noFill/>
            </p:spPr>
            <p:txBody>
              <a:bodyPr wrap="none" rtlCol="0">
                <a:spAutoFit/>
              </a:bodyPr>
              <a:lstStyle/>
              <a:p>
                <a:r>
                  <a:rPr lang="fr-FR" sz="1400" b="1" dirty="0">
                    <a:latin typeface="+mn-lt"/>
                  </a:rPr>
                  <a:t>Réponse linéaire</a:t>
                </a:r>
                <a:endParaRPr lang="en-US" sz="1400" b="1" dirty="0" err="1">
                  <a:latin typeface="+mn-lt"/>
                </a:endParaRPr>
              </a:p>
            </p:txBody>
          </p:sp>
          <p:grpSp>
            <p:nvGrpSpPr>
              <p:cNvPr id="198" name="Groupe 197">
                <a:extLst>
                  <a:ext uri="{FF2B5EF4-FFF2-40B4-BE49-F238E27FC236}">
                    <a16:creationId xmlns:a16="http://schemas.microsoft.com/office/drawing/2014/main" id="{C7DFCA59-6F51-4743-B059-CDF09896BECA}"/>
                  </a:ext>
                </a:extLst>
              </p:cNvPr>
              <p:cNvGrpSpPr/>
              <p:nvPr/>
            </p:nvGrpSpPr>
            <p:grpSpPr>
              <a:xfrm flipH="1">
                <a:off x="6805816" y="2255034"/>
                <a:ext cx="1235158" cy="1586949"/>
                <a:chOff x="7486649" y="4933953"/>
                <a:chExt cx="1612588" cy="1541464"/>
              </a:xfrm>
            </p:grpSpPr>
            <p:sp>
              <p:nvSpPr>
                <p:cNvPr id="199" name="Line 69">
                  <a:extLst>
                    <a:ext uri="{FF2B5EF4-FFF2-40B4-BE49-F238E27FC236}">
                      <a16:creationId xmlns:a16="http://schemas.microsoft.com/office/drawing/2014/main" id="{3F7589BE-79B0-4F6C-8D3B-6624AB963AF5}"/>
                    </a:ext>
                  </a:extLst>
                </p:cNvPr>
                <p:cNvSpPr>
                  <a:spLocks noChangeAspect="1" noChangeShapeType="1"/>
                </p:cNvSpPr>
                <p:nvPr/>
              </p:nvSpPr>
              <p:spPr bwMode="auto">
                <a:xfrm>
                  <a:off x="7572373" y="5057778"/>
                  <a:ext cx="280988" cy="3175"/>
                </a:xfrm>
                <a:prstGeom prst="line">
                  <a:avLst/>
                </a:prstGeom>
                <a:noFill/>
                <a:ln w="14288">
                  <a:solidFill>
                    <a:srgbClr val="BFBF00"/>
                  </a:solidFill>
                  <a:round/>
                  <a:headEnd/>
                  <a:tailEnd/>
                </a:ln>
              </p:spPr>
              <p:txBody>
                <a:bodyPr/>
                <a:lstStyle/>
                <a:p>
                  <a:endParaRPr lang="fr-FR">
                    <a:solidFill>
                      <a:srgbClr val="000000"/>
                    </a:solidFill>
                  </a:endParaRPr>
                </a:p>
              </p:txBody>
            </p:sp>
            <p:sp>
              <p:nvSpPr>
                <p:cNvPr id="200" name="Rectangle 70">
                  <a:extLst>
                    <a:ext uri="{FF2B5EF4-FFF2-40B4-BE49-F238E27FC236}">
                      <a16:creationId xmlns:a16="http://schemas.microsoft.com/office/drawing/2014/main" id="{CA12ADCE-D428-4C03-B2F8-D5CF47D0CD5D}"/>
                    </a:ext>
                  </a:extLst>
                </p:cNvPr>
                <p:cNvSpPr>
                  <a:spLocks noChangeAspect="1" noChangeArrowheads="1"/>
                </p:cNvSpPr>
                <p:nvPr/>
              </p:nvSpPr>
              <p:spPr bwMode="auto">
                <a:xfrm>
                  <a:off x="7486649" y="4933953"/>
                  <a:ext cx="1090613" cy="1541464"/>
                </a:xfrm>
                <a:prstGeom prst="rect">
                  <a:avLst/>
                </a:prstGeom>
                <a:noFill/>
                <a:ln w="0">
                  <a:solidFill>
                    <a:srgbClr val="FFFFFF"/>
                  </a:solidFill>
                  <a:miter lim="800000"/>
                  <a:headEnd/>
                  <a:tailEnd/>
                </a:ln>
              </p:spPr>
              <p:txBody>
                <a:bodyPr/>
                <a:lstStyle/>
                <a:p>
                  <a:endParaRPr lang="fr-FR">
                    <a:solidFill>
                      <a:srgbClr val="000000"/>
                    </a:solidFill>
                  </a:endParaRPr>
                </a:p>
              </p:txBody>
            </p:sp>
            <p:sp>
              <p:nvSpPr>
                <p:cNvPr id="201" name="Line 71">
                  <a:extLst>
                    <a:ext uri="{FF2B5EF4-FFF2-40B4-BE49-F238E27FC236}">
                      <a16:creationId xmlns:a16="http://schemas.microsoft.com/office/drawing/2014/main" id="{42865DA1-4692-4BE5-A146-301F759B922E}"/>
                    </a:ext>
                  </a:extLst>
                </p:cNvPr>
                <p:cNvSpPr>
                  <a:spLocks noChangeAspect="1" noChangeShapeType="1"/>
                </p:cNvSpPr>
                <p:nvPr/>
              </p:nvSpPr>
              <p:spPr bwMode="auto">
                <a:xfrm>
                  <a:off x="7572374" y="5916616"/>
                  <a:ext cx="280988" cy="1587"/>
                </a:xfrm>
                <a:prstGeom prst="line">
                  <a:avLst/>
                </a:prstGeom>
                <a:noFill/>
                <a:ln w="14288">
                  <a:solidFill>
                    <a:srgbClr val="007F00"/>
                  </a:solidFill>
                  <a:round/>
                  <a:headEnd/>
                  <a:tailEnd/>
                </a:ln>
              </p:spPr>
              <p:txBody>
                <a:bodyPr/>
                <a:lstStyle/>
                <a:p>
                  <a:endParaRPr lang="fr-FR">
                    <a:solidFill>
                      <a:srgbClr val="000000"/>
                    </a:solidFill>
                  </a:endParaRPr>
                </a:p>
              </p:txBody>
            </p:sp>
            <p:sp>
              <p:nvSpPr>
                <p:cNvPr id="202" name="Rectangle 72">
                  <a:extLst>
                    <a:ext uri="{FF2B5EF4-FFF2-40B4-BE49-F238E27FC236}">
                      <a16:creationId xmlns:a16="http://schemas.microsoft.com/office/drawing/2014/main" id="{D927D7AA-8E6E-4399-9AA2-ECF505698913}"/>
                    </a:ext>
                  </a:extLst>
                </p:cNvPr>
                <p:cNvSpPr>
                  <a:spLocks noChangeAspect="1" noChangeArrowheads="1"/>
                </p:cNvSpPr>
                <p:nvPr/>
              </p:nvSpPr>
              <p:spPr bwMode="auto">
                <a:xfrm>
                  <a:off x="8265679" y="5594353"/>
                  <a:ext cx="339837" cy="184666"/>
                </a:xfrm>
                <a:prstGeom prst="rect">
                  <a:avLst/>
                </a:prstGeom>
                <a:noFill/>
                <a:ln w="9525">
                  <a:noFill/>
                  <a:miter lim="800000"/>
                  <a:headEnd/>
                  <a:tailEnd/>
                </a:ln>
              </p:spPr>
              <p:txBody>
                <a:bodyPr wrap="none" lIns="0" tIns="0" rIns="0" bIns="0">
                  <a:spAutoFit/>
                </a:bodyPr>
                <a:lstStyle/>
                <a:p>
                  <a:pPr eaLnBrk="1" hangingPunct="1"/>
                  <a:r>
                    <a:rPr lang="fr-FR" sz="1200" dirty="0">
                      <a:solidFill>
                        <a:srgbClr val="000000"/>
                      </a:solidFill>
                      <a:latin typeface="Arial Unicode MS" pitchFamily="34" charset="-128"/>
                      <a:ea typeface="Arial Unicode MS" pitchFamily="34" charset="-128"/>
                      <a:cs typeface="Arial Unicode MS" pitchFamily="34" charset="-128"/>
                    </a:rPr>
                    <a:t>Seuil</a:t>
                  </a:r>
                  <a:endParaRPr lang="fr-FR" dirty="0">
                    <a:solidFill>
                      <a:srgbClr val="000000"/>
                    </a:solidFill>
                    <a:latin typeface="Arial Unicode MS" pitchFamily="34" charset="-128"/>
                    <a:ea typeface="Arial Unicode MS" pitchFamily="34" charset="-128"/>
                    <a:cs typeface="Arial Unicode MS" pitchFamily="34" charset="-128"/>
                  </a:endParaRPr>
                </a:p>
              </p:txBody>
            </p:sp>
            <p:sp>
              <p:nvSpPr>
                <p:cNvPr id="203" name="Line 73">
                  <a:extLst>
                    <a:ext uri="{FF2B5EF4-FFF2-40B4-BE49-F238E27FC236}">
                      <a16:creationId xmlns:a16="http://schemas.microsoft.com/office/drawing/2014/main" id="{F2227C52-1D7C-4FBF-A7B1-39045FEA0C81}"/>
                    </a:ext>
                  </a:extLst>
                </p:cNvPr>
                <p:cNvSpPr>
                  <a:spLocks noChangeAspect="1" noChangeShapeType="1"/>
                </p:cNvSpPr>
                <p:nvPr/>
              </p:nvSpPr>
              <p:spPr bwMode="auto">
                <a:xfrm>
                  <a:off x="7572374" y="5700716"/>
                  <a:ext cx="280988" cy="3175"/>
                </a:xfrm>
                <a:prstGeom prst="line">
                  <a:avLst/>
                </a:prstGeom>
                <a:noFill/>
                <a:ln w="14288">
                  <a:solidFill>
                    <a:srgbClr val="FF0000"/>
                  </a:solidFill>
                  <a:round/>
                  <a:headEnd/>
                  <a:tailEnd/>
                </a:ln>
              </p:spPr>
              <p:txBody>
                <a:bodyPr/>
                <a:lstStyle/>
                <a:p>
                  <a:endParaRPr lang="fr-FR">
                    <a:solidFill>
                      <a:srgbClr val="000000"/>
                    </a:solidFill>
                  </a:endParaRPr>
                </a:p>
              </p:txBody>
            </p:sp>
            <p:sp>
              <p:nvSpPr>
                <p:cNvPr id="204" name="Line 74">
                  <a:extLst>
                    <a:ext uri="{FF2B5EF4-FFF2-40B4-BE49-F238E27FC236}">
                      <a16:creationId xmlns:a16="http://schemas.microsoft.com/office/drawing/2014/main" id="{D14B9315-6EE5-47B8-B364-2E07F6799462}"/>
                    </a:ext>
                  </a:extLst>
                </p:cNvPr>
                <p:cNvSpPr>
                  <a:spLocks noChangeAspect="1" noChangeShapeType="1"/>
                </p:cNvSpPr>
                <p:nvPr/>
              </p:nvSpPr>
              <p:spPr bwMode="auto">
                <a:xfrm>
                  <a:off x="7572374" y="5486403"/>
                  <a:ext cx="280988" cy="0"/>
                </a:xfrm>
                <a:prstGeom prst="line">
                  <a:avLst/>
                </a:prstGeom>
                <a:noFill/>
                <a:ln w="14288">
                  <a:solidFill>
                    <a:srgbClr val="00BFBF"/>
                  </a:solidFill>
                  <a:round/>
                  <a:headEnd/>
                  <a:tailEnd/>
                </a:ln>
              </p:spPr>
              <p:txBody>
                <a:bodyPr/>
                <a:lstStyle/>
                <a:p>
                  <a:endParaRPr lang="fr-FR">
                    <a:solidFill>
                      <a:srgbClr val="000000"/>
                    </a:solidFill>
                  </a:endParaRPr>
                </a:p>
              </p:txBody>
            </p:sp>
            <p:sp>
              <p:nvSpPr>
                <p:cNvPr id="205" name="Line 75">
                  <a:extLst>
                    <a:ext uri="{FF2B5EF4-FFF2-40B4-BE49-F238E27FC236}">
                      <a16:creationId xmlns:a16="http://schemas.microsoft.com/office/drawing/2014/main" id="{1CA371A5-3582-426F-85A1-967E134CD8E7}"/>
                    </a:ext>
                  </a:extLst>
                </p:cNvPr>
                <p:cNvSpPr>
                  <a:spLocks noChangeAspect="1" noChangeShapeType="1"/>
                </p:cNvSpPr>
                <p:nvPr/>
              </p:nvSpPr>
              <p:spPr bwMode="auto">
                <a:xfrm>
                  <a:off x="7572374" y="5268916"/>
                  <a:ext cx="280988" cy="4762"/>
                </a:xfrm>
                <a:prstGeom prst="line">
                  <a:avLst/>
                </a:prstGeom>
                <a:noFill/>
                <a:ln w="14288">
                  <a:solidFill>
                    <a:srgbClr val="BF00BF"/>
                  </a:solidFill>
                  <a:round/>
                  <a:headEnd/>
                  <a:tailEnd/>
                </a:ln>
              </p:spPr>
              <p:txBody>
                <a:bodyPr/>
                <a:lstStyle/>
                <a:p>
                  <a:endParaRPr lang="fr-FR">
                    <a:solidFill>
                      <a:srgbClr val="000000"/>
                    </a:solidFill>
                  </a:endParaRPr>
                </a:p>
              </p:txBody>
            </p:sp>
            <p:sp>
              <p:nvSpPr>
                <p:cNvPr id="206" name="Line 76">
                  <a:extLst>
                    <a:ext uri="{FF2B5EF4-FFF2-40B4-BE49-F238E27FC236}">
                      <a16:creationId xmlns:a16="http://schemas.microsoft.com/office/drawing/2014/main" id="{060A97B1-BE30-4DDE-8764-8F2FC55A2E0C}"/>
                    </a:ext>
                  </a:extLst>
                </p:cNvPr>
                <p:cNvSpPr>
                  <a:spLocks noChangeAspect="1" noChangeShapeType="1"/>
                </p:cNvSpPr>
                <p:nvPr/>
              </p:nvSpPr>
              <p:spPr bwMode="auto">
                <a:xfrm>
                  <a:off x="7572374" y="6130928"/>
                  <a:ext cx="280988" cy="1588"/>
                </a:xfrm>
                <a:prstGeom prst="line">
                  <a:avLst/>
                </a:prstGeom>
                <a:noFill/>
                <a:ln w="14288">
                  <a:solidFill>
                    <a:srgbClr val="0000FF"/>
                  </a:solidFill>
                  <a:round/>
                  <a:headEnd/>
                  <a:tailEnd/>
                </a:ln>
              </p:spPr>
              <p:txBody>
                <a:bodyPr/>
                <a:lstStyle/>
                <a:p>
                  <a:endParaRPr lang="fr-FR">
                    <a:solidFill>
                      <a:srgbClr val="000000"/>
                    </a:solidFill>
                  </a:endParaRPr>
                </a:p>
              </p:txBody>
            </p:sp>
            <p:sp>
              <p:nvSpPr>
                <p:cNvPr id="207" name="AutoShape 90">
                  <a:extLst>
                    <a:ext uri="{FF2B5EF4-FFF2-40B4-BE49-F238E27FC236}">
                      <a16:creationId xmlns:a16="http://schemas.microsoft.com/office/drawing/2014/main" id="{31D708B4-AEBC-4916-9D19-58D48A32D785}"/>
                    </a:ext>
                  </a:extLst>
                </p:cNvPr>
                <p:cNvSpPr>
                  <a:spLocks/>
                </p:cNvSpPr>
                <p:nvPr/>
              </p:nvSpPr>
              <p:spPr bwMode="auto">
                <a:xfrm>
                  <a:off x="7889874" y="5834066"/>
                  <a:ext cx="112713" cy="393700"/>
                </a:xfrm>
                <a:prstGeom prst="rightBrace">
                  <a:avLst>
                    <a:gd name="adj1" fmla="val 29108"/>
                    <a:gd name="adj2" fmla="val 50000"/>
                  </a:avLst>
                </a:prstGeom>
                <a:noFill/>
                <a:ln w="9525">
                  <a:solidFill>
                    <a:schemeClr val="tx1"/>
                  </a:solidFill>
                  <a:round/>
                  <a:headEnd/>
                  <a:tailEnd/>
                </a:ln>
                <a:effectLst/>
              </p:spPr>
              <p:txBody>
                <a:bodyPr wrap="none" anchor="ctr"/>
                <a:lstStyle/>
                <a:p>
                  <a:endParaRPr lang="fr-FR">
                    <a:solidFill>
                      <a:srgbClr val="000000"/>
                    </a:solidFill>
                  </a:endParaRPr>
                </a:p>
              </p:txBody>
            </p:sp>
            <p:sp>
              <p:nvSpPr>
                <p:cNvPr id="208" name="Rectangle 91">
                  <a:extLst>
                    <a:ext uri="{FF2B5EF4-FFF2-40B4-BE49-F238E27FC236}">
                      <a16:creationId xmlns:a16="http://schemas.microsoft.com/office/drawing/2014/main" id="{C4D79F42-BC3F-4D35-8ECC-C315DF9747F4}"/>
                    </a:ext>
                  </a:extLst>
                </p:cNvPr>
                <p:cNvSpPr>
                  <a:spLocks noChangeAspect="1" noChangeArrowheads="1"/>
                </p:cNvSpPr>
                <p:nvPr/>
              </p:nvSpPr>
              <p:spPr bwMode="auto">
                <a:xfrm>
                  <a:off x="8265679" y="5924554"/>
                  <a:ext cx="833558" cy="184666"/>
                </a:xfrm>
                <a:prstGeom prst="rect">
                  <a:avLst/>
                </a:prstGeom>
                <a:noFill/>
                <a:ln w="9525">
                  <a:noFill/>
                  <a:miter lim="800000"/>
                  <a:headEnd/>
                  <a:tailEnd/>
                </a:ln>
              </p:spPr>
              <p:txBody>
                <a:bodyPr wrap="none" lIns="0" tIns="0" rIns="0" bIns="0">
                  <a:spAutoFit/>
                </a:bodyPr>
                <a:lstStyle/>
                <a:p>
                  <a:pPr eaLnBrk="1" hangingPunct="1"/>
                  <a:r>
                    <a:rPr lang="fr-FR" sz="1200" dirty="0">
                      <a:solidFill>
                        <a:srgbClr val="000000"/>
                      </a:solidFill>
                      <a:latin typeface="Arial Unicode MS" pitchFamily="34" charset="-128"/>
                      <a:ea typeface="Arial Unicode MS" pitchFamily="34" charset="-128"/>
                      <a:cs typeface="Arial Unicode MS" pitchFamily="34" charset="-128"/>
                    </a:rPr>
                    <a:t>Sous-liminal</a:t>
                  </a:r>
                  <a:endParaRPr lang="fr-FR" dirty="0">
                    <a:solidFill>
                      <a:srgbClr val="000000"/>
                    </a:solidFill>
                    <a:latin typeface="Arial Unicode MS" pitchFamily="34" charset="-128"/>
                    <a:ea typeface="Arial Unicode MS" pitchFamily="34" charset="-128"/>
                    <a:cs typeface="Arial Unicode MS" pitchFamily="34" charset="-128"/>
                  </a:endParaRPr>
                </a:p>
              </p:txBody>
            </p:sp>
            <p:sp>
              <p:nvSpPr>
                <p:cNvPr id="209" name="AutoShape 92">
                  <a:extLst>
                    <a:ext uri="{FF2B5EF4-FFF2-40B4-BE49-F238E27FC236}">
                      <a16:creationId xmlns:a16="http://schemas.microsoft.com/office/drawing/2014/main" id="{62DB07CA-8BED-409C-B0A8-0CFE3312F2F2}"/>
                    </a:ext>
                  </a:extLst>
                </p:cNvPr>
                <p:cNvSpPr>
                  <a:spLocks/>
                </p:cNvSpPr>
                <p:nvPr/>
              </p:nvSpPr>
              <p:spPr bwMode="auto">
                <a:xfrm>
                  <a:off x="7889871" y="5010156"/>
                  <a:ext cx="112713" cy="527050"/>
                </a:xfrm>
                <a:prstGeom prst="rightBrace">
                  <a:avLst>
                    <a:gd name="adj1" fmla="val 38967"/>
                    <a:gd name="adj2" fmla="val 50000"/>
                  </a:avLst>
                </a:prstGeom>
                <a:noFill/>
                <a:ln w="9525">
                  <a:solidFill>
                    <a:schemeClr val="tx1"/>
                  </a:solidFill>
                  <a:round/>
                  <a:headEnd/>
                  <a:tailEnd/>
                </a:ln>
                <a:effectLst/>
              </p:spPr>
              <p:txBody>
                <a:bodyPr wrap="none" anchor="ctr"/>
                <a:lstStyle/>
                <a:p>
                  <a:endParaRPr lang="fr-FR">
                    <a:solidFill>
                      <a:srgbClr val="000000"/>
                    </a:solidFill>
                  </a:endParaRPr>
                </a:p>
              </p:txBody>
            </p:sp>
            <p:sp>
              <p:nvSpPr>
                <p:cNvPr id="210" name="Rectangle 93">
                  <a:extLst>
                    <a:ext uri="{FF2B5EF4-FFF2-40B4-BE49-F238E27FC236}">
                      <a16:creationId xmlns:a16="http://schemas.microsoft.com/office/drawing/2014/main" id="{6B1719D2-2C8C-490D-8ABE-3D1A04BC990F}"/>
                    </a:ext>
                  </a:extLst>
                </p:cNvPr>
                <p:cNvSpPr>
                  <a:spLocks noChangeAspect="1" noChangeArrowheads="1"/>
                </p:cNvSpPr>
                <p:nvPr/>
              </p:nvSpPr>
              <p:spPr bwMode="auto">
                <a:xfrm>
                  <a:off x="8265679" y="5184775"/>
                  <a:ext cx="647612" cy="184666"/>
                </a:xfrm>
                <a:prstGeom prst="rect">
                  <a:avLst/>
                </a:prstGeom>
                <a:noFill/>
                <a:ln w="9525">
                  <a:noFill/>
                  <a:miter lim="800000"/>
                  <a:headEnd/>
                  <a:tailEnd/>
                </a:ln>
              </p:spPr>
              <p:txBody>
                <a:bodyPr wrap="none" lIns="0" tIns="0" rIns="0" bIns="0">
                  <a:spAutoFit/>
                </a:bodyPr>
                <a:lstStyle/>
                <a:p>
                  <a:pPr eaLnBrk="1" hangingPunct="1"/>
                  <a:r>
                    <a:rPr lang="fr-FR" sz="1200" dirty="0">
                      <a:solidFill>
                        <a:srgbClr val="000000"/>
                      </a:solidFill>
                      <a:latin typeface="Arial Unicode MS" pitchFamily="34" charset="-128"/>
                      <a:ea typeface="Arial Unicode MS" pitchFamily="34" charset="-128"/>
                      <a:cs typeface="Arial Unicode MS" pitchFamily="34" charset="-128"/>
                    </a:rPr>
                    <a:t>conscient</a:t>
                  </a:r>
                  <a:endParaRPr lang="fr-FR" dirty="0">
                    <a:solidFill>
                      <a:srgbClr val="000000"/>
                    </a:solidFill>
                    <a:latin typeface="Arial Unicode MS" pitchFamily="34" charset="-128"/>
                    <a:ea typeface="Arial Unicode MS" pitchFamily="34" charset="-128"/>
                    <a:cs typeface="Arial Unicode MS" pitchFamily="34" charset="-128"/>
                  </a:endParaRPr>
                </a:p>
              </p:txBody>
            </p:sp>
          </p:grpSp>
        </p:grpSp>
        <p:cxnSp>
          <p:nvCxnSpPr>
            <p:cNvPr id="181" name="Connecteur droit avec flèche 180">
              <a:extLst>
                <a:ext uri="{FF2B5EF4-FFF2-40B4-BE49-F238E27FC236}">
                  <a16:creationId xmlns:a16="http://schemas.microsoft.com/office/drawing/2014/main" id="{26154901-DA0F-48D5-8B6D-00BF98DA2FDB}"/>
                </a:ext>
              </a:extLst>
            </p:cNvPr>
            <p:cNvCxnSpPr>
              <a:cxnSpLocks/>
            </p:cNvCxnSpPr>
            <p:nvPr/>
          </p:nvCxnSpPr>
          <p:spPr>
            <a:xfrm flipV="1">
              <a:off x="10068641" y="1562812"/>
              <a:ext cx="759832" cy="387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e 26">
            <a:extLst>
              <a:ext uri="{FF2B5EF4-FFF2-40B4-BE49-F238E27FC236}">
                <a16:creationId xmlns:a16="http://schemas.microsoft.com/office/drawing/2014/main" id="{968BFDE3-E2D6-48C9-9FFB-0A4564470EE3}"/>
              </a:ext>
            </a:extLst>
          </p:cNvPr>
          <p:cNvGrpSpPr/>
          <p:nvPr/>
        </p:nvGrpSpPr>
        <p:grpSpPr>
          <a:xfrm>
            <a:off x="6576915" y="3614284"/>
            <a:ext cx="5316793" cy="2919340"/>
            <a:chOff x="6526983" y="3839269"/>
            <a:chExt cx="5316793" cy="2919340"/>
          </a:xfrm>
        </p:grpSpPr>
        <p:grpSp>
          <p:nvGrpSpPr>
            <p:cNvPr id="25" name="Groupe 24">
              <a:extLst>
                <a:ext uri="{FF2B5EF4-FFF2-40B4-BE49-F238E27FC236}">
                  <a16:creationId xmlns:a16="http://schemas.microsoft.com/office/drawing/2014/main" id="{D428E62C-CE75-4432-A75F-514B9B6AC605}"/>
                </a:ext>
              </a:extLst>
            </p:cNvPr>
            <p:cNvGrpSpPr/>
            <p:nvPr/>
          </p:nvGrpSpPr>
          <p:grpSpPr>
            <a:xfrm>
              <a:off x="7072965" y="3839269"/>
              <a:ext cx="4770811" cy="2919340"/>
              <a:chOff x="7072965" y="3839269"/>
              <a:chExt cx="4770811" cy="2919340"/>
            </a:xfrm>
          </p:grpSpPr>
          <p:pic>
            <p:nvPicPr>
              <p:cNvPr id="138" name="Picture 3"/>
              <p:cNvPicPr>
                <a:picLocks noChangeAspect="1" noChangeArrowheads="1"/>
              </p:cNvPicPr>
              <p:nvPr/>
            </p:nvPicPr>
            <p:blipFill>
              <a:blip r:embed="rId19" cstate="print"/>
              <a:srcRect l="6921" t="9114" r="7091" b="6532"/>
              <a:stretch>
                <a:fillRect/>
              </a:stretch>
            </p:blipFill>
            <p:spPr bwMode="auto">
              <a:xfrm>
                <a:off x="7072965" y="3839269"/>
                <a:ext cx="3910073" cy="2264470"/>
              </a:xfrm>
              <a:prstGeom prst="rect">
                <a:avLst/>
              </a:prstGeom>
              <a:noFill/>
              <a:ln w="9525">
                <a:noFill/>
                <a:miter lim="800000"/>
                <a:headEnd/>
                <a:tailEnd/>
              </a:ln>
            </p:spPr>
          </p:pic>
          <p:sp>
            <p:nvSpPr>
              <p:cNvPr id="139" name="ZoneTexte 44"/>
              <p:cNvSpPr txBox="1">
                <a:spLocks noChangeArrowheads="1"/>
              </p:cNvSpPr>
              <p:nvPr/>
            </p:nvSpPr>
            <p:spPr bwMode="auto">
              <a:xfrm>
                <a:off x="9249755" y="5662775"/>
                <a:ext cx="1051891" cy="307776"/>
              </a:xfrm>
              <a:prstGeom prst="rect">
                <a:avLst/>
              </a:prstGeom>
              <a:noFill/>
              <a:ln w="9525">
                <a:noFill/>
                <a:miter lim="800000"/>
                <a:headEnd/>
                <a:tailEnd/>
              </a:ln>
            </p:spPr>
            <p:txBody>
              <a:bodyPr wrap="none">
                <a:spAutoFit/>
              </a:bodyPr>
              <a:lstStyle/>
              <a:p>
                <a:pPr eaLnBrk="1" hangingPunct="1"/>
                <a:r>
                  <a:rPr lang="fr-FR" sz="1400" dirty="0">
                    <a:solidFill>
                      <a:srgbClr val="00B050"/>
                    </a:solidFill>
                    <a:latin typeface="Cambria" pitchFamily="18" charset="0"/>
                  </a:rPr>
                  <a:t>12-15 mois</a:t>
                </a:r>
              </a:p>
            </p:txBody>
          </p:sp>
          <p:sp>
            <p:nvSpPr>
              <p:cNvPr id="141" name="ZoneTexte 48"/>
              <p:cNvSpPr txBox="1">
                <a:spLocks noChangeArrowheads="1"/>
              </p:cNvSpPr>
              <p:nvPr/>
            </p:nvSpPr>
            <p:spPr bwMode="auto">
              <a:xfrm>
                <a:off x="7304272" y="6101807"/>
                <a:ext cx="3907866" cy="656802"/>
              </a:xfrm>
              <a:prstGeom prst="rect">
                <a:avLst/>
              </a:prstGeom>
              <a:noFill/>
              <a:ln w="9525">
                <a:noFill/>
                <a:miter lim="800000"/>
                <a:headEnd/>
                <a:tailEnd/>
              </a:ln>
            </p:spPr>
            <p:txBody>
              <a:bodyPr wrap="none">
                <a:spAutoFit/>
              </a:bodyPr>
              <a:lstStyle/>
              <a:p>
                <a:pPr algn="ctr" eaLnBrk="1" hangingPunct="1"/>
                <a:r>
                  <a:rPr lang="fr-FR" sz="1600" dirty="0">
                    <a:solidFill>
                      <a:prstClr val="black"/>
                    </a:solidFill>
                  </a:rPr>
                  <a:t>Effet non linéaire calculé sur la différence </a:t>
                </a:r>
              </a:p>
              <a:p>
                <a:pPr algn="ctr" eaLnBrk="1" hangingPunct="1"/>
                <a:r>
                  <a:rPr lang="fr-FR" sz="1600" dirty="0">
                    <a:solidFill>
                      <a:prstClr val="black"/>
                    </a:solidFill>
                  </a:rPr>
                  <a:t>(Visage-Contrôle)</a:t>
                </a:r>
              </a:p>
            </p:txBody>
          </p:sp>
          <p:pic>
            <p:nvPicPr>
              <p:cNvPr id="142" name="Picture 17"/>
              <p:cNvPicPr>
                <a:picLocks noChangeAspect="1" noChangeArrowheads="1"/>
              </p:cNvPicPr>
              <p:nvPr/>
            </p:nvPicPr>
            <p:blipFill>
              <a:blip r:embed="rId20" cstate="print"/>
              <a:srcRect l="20831" t="20477" r="17409" b="9219"/>
              <a:stretch>
                <a:fillRect/>
              </a:stretch>
            </p:blipFill>
            <p:spPr bwMode="auto">
              <a:xfrm>
                <a:off x="10975047" y="4357776"/>
                <a:ext cx="807792" cy="845373"/>
              </a:xfrm>
              <a:prstGeom prst="rect">
                <a:avLst/>
              </a:prstGeom>
              <a:noFill/>
              <a:ln w="9525">
                <a:noFill/>
                <a:miter lim="800000"/>
                <a:headEnd/>
                <a:tailEnd/>
              </a:ln>
            </p:spPr>
          </p:pic>
          <p:pic>
            <p:nvPicPr>
              <p:cNvPr id="143" name="Picture 9"/>
              <p:cNvPicPr>
                <a:picLocks noChangeAspect="1" noChangeArrowheads="1"/>
              </p:cNvPicPr>
              <p:nvPr/>
            </p:nvPicPr>
            <p:blipFill>
              <a:blip r:embed="rId21" cstate="print"/>
              <a:srcRect l="19720" t="20883" r="15634" b="9663"/>
              <a:stretch>
                <a:fillRect/>
              </a:stretch>
            </p:blipFill>
            <p:spPr bwMode="auto">
              <a:xfrm>
                <a:off x="10999267" y="5214183"/>
                <a:ext cx="844509" cy="838943"/>
              </a:xfrm>
              <a:prstGeom prst="rect">
                <a:avLst/>
              </a:prstGeom>
              <a:noFill/>
              <a:ln w="9525">
                <a:noFill/>
                <a:miter lim="800000"/>
                <a:headEnd/>
                <a:tailEnd/>
              </a:ln>
            </p:spPr>
          </p:pic>
          <p:sp>
            <p:nvSpPr>
              <p:cNvPr id="21" name="Flèche : droite 20">
                <a:extLst>
                  <a:ext uri="{FF2B5EF4-FFF2-40B4-BE49-F238E27FC236}">
                    <a16:creationId xmlns:a16="http://schemas.microsoft.com/office/drawing/2014/main" id="{8963F8DB-8FC3-4378-8B78-EBB07927249A}"/>
                  </a:ext>
                </a:extLst>
              </p:cNvPr>
              <p:cNvSpPr/>
              <p:nvPr/>
            </p:nvSpPr>
            <p:spPr>
              <a:xfrm rot="16200000">
                <a:off x="9293349" y="5386842"/>
                <a:ext cx="332940" cy="254777"/>
              </a:xfrm>
              <a:prstGeom prst="rightArrow">
                <a:avLst/>
              </a:prstGeom>
              <a:solidFill>
                <a:srgbClr val="0CBC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2CEE034-D42F-4549-A9F5-D8B4455A9CF3}"/>
                  </a:ext>
                </a:extLst>
              </p:cNvPr>
              <p:cNvSpPr/>
              <p:nvPr/>
            </p:nvSpPr>
            <p:spPr>
              <a:xfrm>
                <a:off x="9284023" y="5905235"/>
                <a:ext cx="840879" cy="76951"/>
              </a:xfrm>
              <a:prstGeom prst="rect">
                <a:avLst/>
              </a:prstGeom>
              <a:solidFill>
                <a:srgbClr val="0CBC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4DFE55FF-4C6E-4EFF-A8F2-3556B9500FF5}"/>
                  </a:ext>
                </a:extLst>
              </p:cNvPr>
              <p:cNvSpPr/>
              <p:nvPr/>
            </p:nvSpPr>
            <p:spPr>
              <a:xfrm>
                <a:off x="10578130" y="5804962"/>
                <a:ext cx="300459" cy="530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Connecteur droit 23">
                <a:extLst>
                  <a:ext uri="{FF2B5EF4-FFF2-40B4-BE49-F238E27FC236}">
                    <a16:creationId xmlns:a16="http://schemas.microsoft.com/office/drawing/2014/main" id="{9A2E2E60-1124-4D68-81FD-2F3DB2E1C966}"/>
                  </a:ext>
                </a:extLst>
              </p:cNvPr>
              <p:cNvCxnSpPr/>
              <p:nvPr/>
            </p:nvCxnSpPr>
            <p:spPr>
              <a:xfrm>
                <a:off x="10643942" y="5937260"/>
                <a:ext cx="33110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0" name="ZoneTexte 46"/>
              <p:cNvSpPr txBox="1">
                <a:spLocks noChangeArrowheads="1"/>
              </p:cNvSpPr>
              <p:nvPr/>
            </p:nvSpPr>
            <p:spPr bwMode="auto">
              <a:xfrm>
                <a:off x="9796862" y="4530298"/>
                <a:ext cx="694422" cy="307776"/>
              </a:xfrm>
              <a:prstGeom prst="rect">
                <a:avLst/>
              </a:prstGeom>
              <a:noFill/>
              <a:ln w="9525">
                <a:noFill/>
                <a:miter lim="800000"/>
                <a:headEnd/>
                <a:tailEnd/>
              </a:ln>
            </p:spPr>
            <p:txBody>
              <a:bodyPr wrap="none">
                <a:spAutoFit/>
              </a:bodyPr>
              <a:lstStyle/>
              <a:p>
                <a:pPr eaLnBrk="1" hangingPunct="1"/>
                <a:r>
                  <a:rPr lang="fr-FR" sz="1400" dirty="0">
                    <a:solidFill>
                      <a:srgbClr val="FF0000"/>
                    </a:solidFill>
                    <a:latin typeface="Cambria" pitchFamily="18" charset="0"/>
                  </a:rPr>
                  <a:t>5 mois</a:t>
                </a:r>
              </a:p>
            </p:txBody>
          </p:sp>
          <p:sp>
            <p:nvSpPr>
              <p:cNvPr id="212" name="Flèche : droite 211">
                <a:extLst>
                  <a:ext uri="{FF2B5EF4-FFF2-40B4-BE49-F238E27FC236}">
                    <a16:creationId xmlns:a16="http://schemas.microsoft.com/office/drawing/2014/main" id="{578C29D4-FCBA-4317-8F5B-7B81251BD111}"/>
                  </a:ext>
                </a:extLst>
              </p:cNvPr>
              <p:cNvSpPr/>
              <p:nvPr/>
            </p:nvSpPr>
            <p:spPr>
              <a:xfrm rot="5400000" flipV="1">
                <a:off x="9565479" y="4609096"/>
                <a:ext cx="332940" cy="2547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lèche : droite 25">
              <a:extLst>
                <a:ext uri="{FF2B5EF4-FFF2-40B4-BE49-F238E27FC236}">
                  <a16:creationId xmlns:a16="http://schemas.microsoft.com/office/drawing/2014/main" id="{035EBF8C-B815-4916-8C03-9A08AE105EA8}"/>
                </a:ext>
              </a:extLst>
            </p:cNvPr>
            <p:cNvSpPr/>
            <p:nvPr/>
          </p:nvSpPr>
          <p:spPr>
            <a:xfrm>
              <a:off x="6526983" y="5659601"/>
              <a:ext cx="538369" cy="247940"/>
            </a:xfrm>
            <a:prstGeom prst="rightArrow">
              <a:avLst>
                <a:gd name="adj1" fmla="val 50000"/>
                <a:gd name="adj2" fmla="val 8895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001" name="Groupe 41000">
            <a:extLst>
              <a:ext uri="{FF2B5EF4-FFF2-40B4-BE49-F238E27FC236}">
                <a16:creationId xmlns:a16="http://schemas.microsoft.com/office/drawing/2014/main" id="{0E62EDF5-5E19-4A81-B7CB-A6DA936F1BB7}"/>
              </a:ext>
            </a:extLst>
          </p:cNvPr>
          <p:cNvGrpSpPr/>
          <p:nvPr/>
        </p:nvGrpSpPr>
        <p:grpSpPr>
          <a:xfrm>
            <a:off x="10271354" y="1119359"/>
            <a:ext cx="1999314" cy="1305126"/>
            <a:chOff x="10271354" y="1119359"/>
            <a:chExt cx="1999314" cy="1305126"/>
          </a:xfrm>
        </p:grpSpPr>
        <p:sp>
          <p:nvSpPr>
            <p:cNvPr id="183" name="ZoneTexte 182">
              <a:extLst>
                <a:ext uri="{FF2B5EF4-FFF2-40B4-BE49-F238E27FC236}">
                  <a16:creationId xmlns:a16="http://schemas.microsoft.com/office/drawing/2014/main" id="{DC58E60C-F54A-4708-9668-846088962C60}"/>
                </a:ext>
              </a:extLst>
            </p:cNvPr>
            <p:cNvSpPr txBox="1"/>
            <p:nvPr/>
          </p:nvSpPr>
          <p:spPr>
            <a:xfrm>
              <a:off x="10271354" y="2116708"/>
              <a:ext cx="1452642" cy="307777"/>
            </a:xfrm>
            <a:prstGeom prst="rect">
              <a:avLst/>
            </a:prstGeom>
            <a:noFill/>
          </p:spPr>
          <p:txBody>
            <a:bodyPr wrap="none" rtlCol="0">
              <a:spAutoFit/>
            </a:bodyPr>
            <a:lstStyle/>
            <a:p>
              <a:r>
                <a:rPr lang="fr-FR" sz="1400" b="1" dirty="0">
                  <a:latin typeface="+mn-lt"/>
                </a:rPr>
                <a:t>Réponse discrète</a:t>
              </a:r>
              <a:endParaRPr lang="en-US" sz="1400" b="1" dirty="0" err="1">
                <a:latin typeface="+mn-lt"/>
              </a:endParaRPr>
            </a:p>
          </p:txBody>
        </p:sp>
        <p:grpSp>
          <p:nvGrpSpPr>
            <p:cNvPr id="40996" name="Groupe 40995">
              <a:extLst>
                <a:ext uri="{FF2B5EF4-FFF2-40B4-BE49-F238E27FC236}">
                  <a16:creationId xmlns:a16="http://schemas.microsoft.com/office/drawing/2014/main" id="{7C8A0B88-D0D8-4A50-8F25-A8CB7BA21CE8}"/>
                </a:ext>
              </a:extLst>
            </p:cNvPr>
            <p:cNvGrpSpPr/>
            <p:nvPr/>
          </p:nvGrpSpPr>
          <p:grpSpPr>
            <a:xfrm>
              <a:off x="11086095" y="1119359"/>
              <a:ext cx="1184573" cy="1269500"/>
              <a:chOff x="11086095" y="1119359"/>
              <a:chExt cx="1184573" cy="1269500"/>
            </a:xfrm>
          </p:grpSpPr>
          <p:sp>
            <p:nvSpPr>
              <p:cNvPr id="213" name="ZoneTexte 212">
                <a:extLst>
                  <a:ext uri="{FF2B5EF4-FFF2-40B4-BE49-F238E27FC236}">
                    <a16:creationId xmlns:a16="http://schemas.microsoft.com/office/drawing/2014/main" id="{5B732EE0-5063-4946-9731-09F6044308F8}"/>
                  </a:ext>
                </a:extLst>
              </p:cNvPr>
              <p:cNvSpPr txBox="1"/>
              <p:nvPr/>
            </p:nvSpPr>
            <p:spPr>
              <a:xfrm>
                <a:off x="11565499" y="1650195"/>
                <a:ext cx="705169" cy="738664"/>
              </a:xfrm>
              <a:prstGeom prst="rect">
                <a:avLst/>
              </a:prstGeom>
              <a:noFill/>
            </p:spPr>
            <p:txBody>
              <a:bodyPr wrap="square" rtlCol="0">
                <a:spAutoFit/>
              </a:bodyPr>
              <a:lstStyle/>
              <a:p>
                <a:pPr algn="ctr"/>
                <a:r>
                  <a:rPr lang="fr-FR" sz="1400" dirty="0">
                    <a:latin typeface="+mn-lt"/>
                  </a:rPr>
                  <a:t>Je n’ai  pas</a:t>
                </a:r>
              </a:p>
              <a:p>
                <a:pPr algn="ctr"/>
                <a:r>
                  <a:rPr lang="fr-FR" sz="1400" dirty="0">
                    <a:latin typeface="+mn-lt"/>
                  </a:rPr>
                  <a:t>vu</a:t>
                </a:r>
                <a:endParaRPr lang="en-US" sz="1400" dirty="0" err="1">
                  <a:latin typeface="+mn-lt"/>
                </a:endParaRPr>
              </a:p>
            </p:txBody>
          </p:sp>
          <p:grpSp>
            <p:nvGrpSpPr>
              <p:cNvPr id="40992" name="Groupe 40991">
                <a:extLst>
                  <a:ext uri="{FF2B5EF4-FFF2-40B4-BE49-F238E27FC236}">
                    <a16:creationId xmlns:a16="http://schemas.microsoft.com/office/drawing/2014/main" id="{CBAAFF52-2BBB-4646-876F-FA8B7883C4DB}"/>
                  </a:ext>
                </a:extLst>
              </p:cNvPr>
              <p:cNvGrpSpPr/>
              <p:nvPr/>
            </p:nvGrpSpPr>
            <p:grpSpPr>
              <a:xfrm>
                <a:off x="11086095" y="1119359"/>
                <a:ext cx="1120018" cy="307777"/>
                <a:chOff x="11086095" y="1119359"/>
                <a:chExt cx="1120018" cy="307777"/>
              </a:xfrm>
            </p:grpSpPr>
            <p:sp>
              <p:nvSpPr>
                <p:cNvPr id="28" name="ZoneTexte 27">
                  <a:extLst>
                    <a:ext uri="{FF2B5EF4-FFF2-40B4-BE49-F238E27FC236}">
                      <a16:creationId xmlns:a16="http://schemas.microsoft.com/office/drawing/2014/main" id="{235A9159-F34C-4885-A2F9-08F1CE53ED49}"/>
                    </a:ext>
                  </a:extLst>
                </p:cNvPr>
                <p:cNvSpPr txBox="1"/>
                <p:nvPr/>
              </p:nvSpPr>
              <p:spPr>
                <a:xfrm>
                  <a:off x="11572413" y="1119359"/>
                  <a:ext cx="633700" cy="307777"/>
                </a:xfrm>
                <a:prstGeom prst="rect">
                  <a:avLst/>
                </a:prstGeom>
                <a:noFill/>
              </p:spPr>
              <p:txBody>
                <a:bodyPr wrap="none" rtlCol="0">
                  <a:spAutoFit/>
                </a:bodyPr>
                <a:lstStyle/>
                <a:p>
                  <a:r>
                    <a:rPr lang="fr-FR" sz="1400" dirty="0">
                      <a:latin typeface="+mn-lt"/>
                    </a:rPr>
                    <a:t>J’ai vu</a:t>
                  </a:r>
                  <a:endParaRPr lang="en-US" sz="1400" dirty="0" err="1">
                    <a:latin typeface="+mn-lt"/>
                  </a:endParaRPr>
                </a:p>
              </p:txBody>
            </p:sp>
            <p:sp>
              <p:nvSpPr>
                <p:cNvPr id="29" name="Ellipse 28">
                  <a:extLst>
                    <a:ext uri="{FF2B5EF4-FFF2-40B4-BE49-F238E27FC236}">
                      <a16:creationId xmlns:a16="http://schemas.microsoft.com/office/drawing/2014/main" id="{C878BB81-B611-4190-B17E-18F68CB015A1}"/>
                    </a:ext>
                  </a:extLst>
                </p:cNvPr>
                <p:cNvSpPr/>
                <p:nvPr/>
              </p:nvSpPr>
              <p:spPr>
                <a:xfrm>
                  <a:off x="11086095" y="1131219"/>
                  <a:ext cx="346586" cy="27546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Connecteur droit avec flèche 30">
                  <a:extLst>
                    <a:ext uri="{FF2B5EF4-FFF2-40B4-BE49-F238E27FC236}">
                      <a16:creationId xmlns:a16="http://schemas.microsoft.com/office/drawing/2014/main" id="{92EC34A5-8058-4727-A185-AC7764BCD849}"/>
                    </a:ext>
                  </a:extLst>
                </p:cNvPr>
                <p:cNvCxnSpPr>
                  <a:stCxn id="29" idx="6"/>
                </p:cNvCxnSpPr>
                <p:nvPr/>
              </p:nvCxnSpPr>
              <p:spPr>
                <a:xfrm>
                  <a:off x="11432681" y="1268953"/>
                  <a:ext cx="218600" cy="1114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6" name="Groupe 215">
                <a:extLst>
                  <a:ext uri="{FF2B5EF4-FFF2-40B4-BE49-F238E27FC236}">
                    <a16:creationId xmlns:a16="http://schemas.microsoft.com/office/drawing/2014/main" id="{26A2646E-488B-4BA0-ADA1-433FEC86AD8D}"/>
                  </a:ext>
                </a:extLst>
              </p:cNvPr>
              <p:cNvGrpSpPr/>
              <p:nvPr/>
            </p:nvGrpSpPr>
            <p:grpSpPr>
              <a:xfrm>
                <a:off x="11212138" y="1877225"/>
                <a:ext cx="511143" cy="135427"/>
                <a:chOff x="11165951" y="1174905"/>
                <a:chExt cx="511143" cy="135427"/>
              </a:xfrm>
            </p:grpSpPr>
            <p:sp>
              <p:nvSpPr>
                <p:cNvPr id="218" name="Ellipse 217">
                  <a:extLst>
                    <a:ext uri="{FF2B5EF4-FFF2-40B4-BE49-F238E27FC236}">
                      <a16:creationId xmlns:a16="http://schemas.microsoft.com/office/drawing/2014/main" id="{954E7CF2-C04A-423E-8A91-19A090F9624B}"/>
                    </a:ext>
                  </a:extLst>
                </p:cNvPr>
                <p:cNvSpPr/>
                <p:nvPr/>
              </p:nvSpPr>
              <p:spPr>
                <a:xfrm>
                  <a:off x="11165951" y="1174905"/>
                  <a:ext cx="218601" cy="1354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9" name="Connecteur droit avec flèche 218">
                  <a:extLst>
                    <a:ext uri="{FF2B5EF4-FFF2-40B4-BE49-F238E27FC236}">
                      <a16:creationId xmlns:a16="http://schemas.microsoft.com/office/drawing/2014/main" id="{BC09FA02-C3A4-4439-AE30-F20F4AA72100}"/>
                    </a:ext>
                  </a:extLst>
                </p:cNvPr>
                <p:cNvCxnSpPr>
                  <a:cxnSpLocks/>
                  <a:stCxn id="218" idx="6"/>
                </p:cNvCxnSpPr>
                <p:nvPr/>
              </p:nvCxnSpPr>
              <p:spPr>
                <a:xfrm>
                  <a:off x="11384552" y="1242619"/>
                  <a:ext cx="292542" cy="810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41007" name="ZoneTexte 41006">
            <a:extLst>
              <a:ext uri="{FF2B5EF4-FFF2-40B4-BE49-F238E27FC236}">
                <a16:creationId xmlns:a16="http://schemas.microsoft.com/office/drawing/2014/main" id="{0D629E12-53E5-4351-96AD-010ADA846CC8}"/>
              </a:ext>
            </a:extLst>
          </p:cNvPr>
          <p:cNvSpPr txBox="1"/>
          <p:nvPr/>
        </p:nvSpPr>
        <p:spPr>
          <a:xfrm>
            <a:off x="6859236" y="6436595"/>
            <a:ext cx="5155835" cy="369332"/>
          </a:xfrm>
          <a:prstGeom prst="rect">
            <a:avLst/>
          </a:prstGeom>
          <a:noFill/>
        </p:spPr>
        <p:txBody>
          <a:bodyPr wrap="none" rtlCol="0">
            <a:spAutoFit/>
          </a:bodyPr>
          <a:lstStyle/>
          <a:p>
            <a:r>
              <a:rPr lang="fr-FR" sz="1800" dirty="0">
                <a:latin typeface="+mn-lt"/>
              </a:rPr>
              <a:t>Mais la réponse est 3 fois plus lente que chez l’adulte</a:t>
            </a:r>
            <a:endParaRPr lang="en-US" sz="1800" dirty="0" err="1">
              <a:latin typeface="+mn-lt"/>
            </a:endParaRPr>
          </a:p>
        </p:txBody>
      </p:sp>
    </p:spTree>
    <p:extLst>
      <p:ext uri="{BB962C8B-B14F-4D97-AF65-F5344CB8AC3E}">
        <p14:creationId xmlns:p14="http://schemas.microsoft.com/office/powerpoint/2010/main" val="396707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subTnLst>
                                    <p:set>
                                      <p:cBhvr override="childStyle">
                                        <p:cTn dur="1" fill="hold" display="0" masterRel="nextClick" afterEffect="1"/>
                                        <p:tgtEl>
                                          <p:spTgt spid="8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0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mav2">
            <a:hlinkClick r:id="" action="ppaction://media"/>
          </p:cNvPr>
          <p:cNvPicPr>
            <a:picLocks noChangeAspect="1"/>
          </p:cNvPicPr>
          <p:nvPr>
            <a:videoFile r:link="rId2"/>
            <p:extLst>
              <p:ext uri="{DAA4B4D4-6D71-4841-9C94-3DE7FCFB9230}">
                <p14:media xmlns:p14="http://schemas.microsoft.com/office/powerpoint/2010/main" r:embed="rId3">
                  <p14:trim st="19573"/>
                </p14:media>
              </p:ext>
            </p:extLst>
          </p:nvPr>
        </p:nvPicPr>
        <p:blipFill>
          <a:blip r:embed="rId6"/>
          <a:stretch>
            <a:fillRect/>
          </a:stretch>
        </p:blipFill>
        <p:spPr>
          <a:xfrm>
            <a:off x="454429" y="1453452"/>
            <a:ext cx="7024173" cy="3951096"/>
          </a:xfrm>
          <a:prstGeom prst="rect">
            <a:avLst/>
          </a:prstGeom>
        </p:spPr>
      </p:pic>
      <p:sp>
        <p:nvSpPr>
          <p:cNvPr id="5" name="Titre 4">
            <a:extLst>
              <a:ext uri="{FF2B5EF4-FFF2-40B4-BE49-F238E27FC236}">
                <a16:creationId xmlns:a16="http://schemas.microsoft.com/office/drawing/2014/main" id="{F3941214-2551-4E02-8965-3BE3262068AB}"/>
              </a:ext>
            </a:extLst>
          </p:cNvPr>
          <p:cNvSpPr>
            <a:spLocks noGrp="1"/>
          </p:cNvSpPr>
          <p:nvPr>
            <p:ph type="title"/>
          </p:nvPr>
        </p:nvSpPr>
        <p:spPr>
          <a:xfrm>
            <a:off x="609600" y="80331"/>
            <a:ext cx="10972800" cy="1143000"/>
          </a:xfrm>
        </p:spPr>
        <p:txBody>
          <a:bodyPr/>
          <a:lstStyle/>
          <a:p>
            <a:r>
              <a:rPr lang="fr-FR" sz="3600" kern="1200" dirty="0">
                <a:solidFill>
                  <a:srgbClr val="C00000"/>
                </a:solidFill>
                <a:latin typeface="+mn-lt"/>
                <a:ea typeface="+mn-ea"/>
                <a:cs typeface="+mn-cs"/>
              </a:rPr>
              <a:t>Peut-on faire attention à deux choses à la fois?</a:t>
            </a:r>
            <a:br>
              <a:rPr lang="fr-FR" sz="3600" kern="1200" dirty="0">
                <a:solidFill>
                  <a:srgbClr val="C00000"/>
                </a:solidFill>
                <a:latin typeface="+mn-lt"/>
                <a:ea typeface="+mn-ea"/>
                <a:cs typeface="+mn-cs"/>
              </a:rPr>
            </a:br>
            <a:r>
              <a:rPr lang="fr-FR" sz="3600" kern="1200" dirty="0">
                <a:solidFill>
                  <a:srgbClr val="C00000"/>
                </a:solidFill>
                <a:latin typeface="+mn-lt"/>
                <a:ea typeface="+mn-ea"/>
                <a:cs typeface="+mn-cs"/>
              </a:rPr>
              <a:t>Le clignement attentionnel</a:t>
            </a:r>
            <a:endParaRPr lang="en-US" sz="3600" kern="1200" dirty="0">
              <a:solidFill>
                <a:srgbClr val="C00000"/>
              </a:solidFill>
              <a:latin typeface="+mn-lt"/>
              <a:ea typeface="+mn-ea"/>
              <a:cs typeface="+mn-cs"/>
            </a:endParaRPr>
          </a:p>
        </p:txBody>
      </p:sp>
      <p:sp>
        <p:nvSpPr>
          <p:cNvPr id="6" name="ZoneTexte 5">
            <a:extLst>
              <a:ext uri="{FF2B5EF4-FFF2-40B4-BE49-F238E27FC236}">
                <a16:creationId xmlns:a16="http://schemas.microsoft.com/office/drawing/2014/main" id="{6756CB8E-F760-4CD4-9835-F081DBB7286D}"/>
              </a:ext>
            </a:extLst>
          </p:cNvPr>
          <p:cNvSpPr txBox="1"/>
          <p:nvPr/>
        </p:nvSpPr>
        <p:spPr>
          <a:xfrm>
            <a:off x="0" y="5404548"/>
            <a:ext cx="4293163" cy="369332"/>
          </a:xfrm>
          <a:prstGeom prst="rect">
            <a:avLst/>
          </a:prstGeom>
          <a:noFill/>
        </p:spPr>
        <p:txBody>
          <a:bodyPr wrap="none" rtlCol="0">
            <a:spAutoFit/>
          </a:bodyPr>
          <a:lstStyle/>
          <a:p>
            <a:r>
              <a:rPr lang="fr-FR" sz="1800" i="1" dirty="0">
                <a:latin typeface="+mn-lt"/>
              </a:rPr>
              <a:t>Leroy et </a:t>
            </a:r>
            <a:r>
              <a:rPr lang="fr-FR" sz="1800" i="1" dirty="0" err="1">
                <a:latin typeface="+mn-lt"/>
              </a:rPr>
              <a:t>Dehaene-Lambertz</a:t>
            </a:r>
            <a:r>
              <a:rPr lang="fr-FR" sz="1800" i="1" dirty="0">
                <a:latin typeface="+mn-lt"/>
              </a:rPr>
              <a:t>, en préparation</a:t>
            </a:r>
            <a:endParaRPr lang="en-US" sz="1800" i="1" dirty="0" err="1">
              <a:latin typeface="+mn-lt"/>
            </a:endParaRPr>
          </a:p>
        </p:txBody>
      </p:sp>
      <p:sp>
        <p:nvSpPr>
          <p:cNvPr id="16" name="ZoneTexte 15">
            <a:extLst>
              <a:ext uri="{FF2B5EF4-FFF2-40B4-BE49-F238E27FC236}">
                <a16:creationId xmlns:a16="http://schemas.microsoft.com/office/drawing/2014/main" id="{E3CBF139-1C09-4D31-906D-3AE88FBE108E}"/>
              </a:ext>
            </a:extLst>
          </p:cNvPr>
          <p:cNvSpPr txBox="1"/>
          <p:nvPr/>
        </p:nvSpPr>
        <p:spPr>
          <a:xfrm>
            <a:off x="7315200" y="5913059"/>
            <a:ext cx="4998721" cy="923330"/>
          </a:xfrm>
          <a:prstGeom prst="rect">
            <a:avLst/>
          </a:prstGeom>
          <a:noFill/>
        </p:spPr>
        <p:txBody>
          <a:bodyPr wrap="square" rtlCol="0">
            <a:spAutoFit/>
          </a:bodyPr>
          <a:lstStyle/>
          <a:p>
            <a:r>
              <a:rPr lang="fr-FR" sz="1800" dirty="0">
                <a:latin typeface="+mn-lt"/>
              </a:rPr>
              <a:t>Les nourrissons ne voient pas le visage tant que leur attention est orientée vers le nounours (au moins pendant 1200 ms)</a:t>
            </a:r>
            <a:endParaRPr lang="en-US" sz="1800" dirty="0" err="1">
              <a:latin typeface="+mn-lt"/>
            </a:endParaRPr>
          </a:p>
        </p:txBody>
      </p:sp>
      <p:grpSp>
        <p:nvGrpSpPr>
          <p:cNvPr id="26" name="Groupe 25">
            <a:extLst>
              <a:ext uri="{FF2B5EF4-FFF2-40B4-BE49-F238E27FC236}">
                <a16:creationId xmlns:a16="http://schemas.microsoft.com/office/drawing/2014/main" id="{56C1CEDA-B9BC-4ACD-8033-FE949451F686}"/>
              </a:ext>
            </a:extLst>
          </p:cNvPr>
          <p:cNvGrpSpPr/>
          <p:nvPr/>
        </p:nvGrpSpPr>
        <p:grpSpPr>
          <a:xfrm>
            <a:off x="7861058" y="1432804"/>
            <a:ext cx="4330942" cy="4499174"/>
            <a:chOff x="7861058" y="1432804"/>
            <a:chExt cx="4330942" cy="4499174"/>
          </a:xfrm>
        </p:grpSpPr>
        <p:grpSp>
          <p:nvGrpSpPr>
            <p:cNvPr id="11" name="Groupe 10">
              <a:extLst>
                <a:ext uri="{FF2B5EF4-FFF2-40B4-BE49-F238E27FC236}">
                  <a16:creationId xmlns:a16="http://schemas.microsoft.com/office/drawing/2014/main" id="{2FF7F5AE-C696-4B5E-A4B4-1C839C456CC8}"/>
                </a:ext>
              </a:extLst>
            </p:cNvPr>
            <p:cNvGrpSpPr/>
            <p:nvPr/>
          </p:nvGrpSpPr>
          <p:grpSpPr>
            <a:xfrm>
              <a:off x="8343853" y="3000894"/>
              <a:ext cx="1962642" cy="2931084"/>
              <a:chOff x="5129375" y="60960"/>
              <a:chExt cx="1393880" cy="2299515"/>
            </a:xfrm>
          </p:grpSpPr>
          <p:pic>
            <p:nvPicPr>
              <p:cNvPr id="12" name="Image 11">
                <a:extLst>
                  <a:ext uri="{FF2B5EF4-FFF2-40B4-BE49-F238E27FC236}">
                    <a16:creationId xmlns:a16="http://schemas.microsoft.com/office/drawing/2014/main" id="{C67A00CC-4748-4DD1-A86A-B03822087C2D}"/>
                  </a:ext>
                </a:extLst>
              </p:cNvPr>
              <p:cNvPicPr>
                <a:picLocks noChangeAspect="1"/>
              </p:cNvPicPr>
              <p:nvPr/>
            </p:nvPicPr>
            <p:blipFill>
              <a:blip r:embed="rId7"/>
              <a:stretch>
                <a:fillRect/>
              </a:stretch>
            </p:blipFill>
            <p:spPr>
              <a:xfrm>
                <a:off x="5129375" y="82202"/>
                <a:ext cx="1393880" cy="2278273"/>
              </a:xfrm>
              <a:prstGeom prst="rect">
                <a:avLst/>
              </a:prstGeom>
            </p:spPr>
          </p:pic>
          <p:sp>
            <p:nvSpPr>
              <p:cNvPr id="13" name="Rectangle 12">
                <a:extLst>
                  <a:ext uri="{FF2B5EF4-FFF2-40B4-BE49-F238E27FC236}">
                    <a16:creationId xmlns:a16="http://schemas.microsoft.com/office/drawing/2014/main" id="{B46A5EAE-B0F1-40DC-9CA8-889A407406D8}"/>
                  </a:ext>
                </a:extLst>
              </p:cNvPr>
              <p:cNvSpPr/>
              <p:nvPr/>
            </p:nvSpPr>
            <p:spPr>
              <a:xfrm>
                <a:off x="5129375" y="60960"/>
                <a:ext cx="1382261" cy="476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ZoneTexte 13">
              <a:extLst>
                <a:ext uri="{FF2B5EF4-FFF2-40B4-BE49-F238E27FC236}">
                  <a16:creationId xmlns:a16="http://schemas.microsoft.com/office/drawing/2014/main" id="{AD4798E1-FBFE-493B-BB1F-6D1CF34164C0}"/>
                </a:ext>
              </a:extLst>
            </p:cNvPr>
            <p:cNvSpPr txBox="1"/>
            <p:nvPr/>
          </p:nvSpPr>
          <p:spPr>
            <a:xfrm>
              <a:off x="10170674" y="3725921"/>
              <a:ext cx="752864" cy="1508105"/>
            </a:xfrm>
            <a:prstGeom prst="rect">
              <a:avLst/>
            </a:prstGeom>
            <a:noFill/>
          </p:spPr>
          <p:txBody>
            <a:bodyPr wrap="square" rtlCol="0">
              <a:spAutoFit/>
            </a:bodyPr>
            <a:lstStyle/>
            <a:p>
              <a:r>
                <a:rPr lang="fr-FR" sz="1200" b="1" dirty="0">
                  <a:latin typeface="+mn-lt"/>
                </a:rPr>
                <a:t>  SOA</a:t>
              </a:r>
            </a:p>
            <a:p>
              <a:pPr algn="ctr"/>
              <a:endParaRPr lang="fr-FR" sz="1200" dirty="0">
                <a:latin typeface="+mn-lt"/>
              </a:endParaRPr>
            </a:p>
            <a:p>
              <a:pPr>
                <a:spcAft>
                  <a:spcPts val="600"/>
                </a:spcAft>
              </a:pPr>
              <a:r>
                <a:rPr lang="fr-FR" sz="1200" dirty="0">
                  <a:latin typeface="+mn-lt"/>
                </a:rPr>
                <a:t>1200 ms</a:t>
              </a:r>
            </a:p>
            <a:p>
              <a:pPr>
                <a:spcBef>
                  <a:spcPts val="600"/>
                </a:spcBef>
                <a:spcAft>
                  <a:spcPts val="600"/>
                </a:spcAft>
              </a:pPr>
              <a:r>
                <a:rPr lang="fr-FR" sz="1200" dirty="0"/>
                <a:t>800 ms</a:t>
              </a:r>
            </a:p>
            <a:p>
              <a:pPr>
                <a:spcAft>
                  <a:spcPts val="600"/>
                </a:spcAft>
              </a:pPr>
              <a:r>
                <a:rPr lang="fr-FR" sz="1200" dirty="0">
                  <a:latin typeface="+mn-lt"/>
                </a:rPr>
                <a:t>400 ms</a:t>
              </a:r>
            </a:p>
            <a:p>
              <a:r>
                <a:rPr lang="fr-FR" sz="1200" dirty="0"/>
                <a:t>0 ms</a:t>
              </a:r>
              <a:endParaRPr lang="en-US" sz="1200" dirty="0" err="1">
                <a:latin typeface="+mn-lt"/>
              </a:endParaRPr>
            </a:p>
          </p:txBody>
        </p:sp>
        <p:cxnSp>
          <p:nvCxnSpPr>
            <p:cNvPr id="4" name="Connecteur droit 3">
              <a:extLst>
                <a:ext uri="{FF2B5EF4-FFF2-40B4-BE49-F238E27FC236}">
                  <a16:creationId xmlns:a16="http://schemas.microsoft.com/office/drawing/2014/main" id="{4B83DCB6-79B3-4022-B1D4-5F4293631C99}"/>
                </a:ext>
              </a:extLst>
            </p:cNvPr>
            <p:cNvCxnSpPr>
              <a:cxnSpLocks/>
            </p:cNvCxnSpPr>
            <p:nvPr/>
          </p:nvCxnSpPr>
          <p:spPr>
            <a:xfrm>
              <a:off x="8623069" y="4419011"/>
              <a:ext cx="1547605" cy="1"/>
            </a:xfrm>
            <a:prstGeom prst="line">
              <a:avLst/>
            </a:prstGeom>
          </p:spPr>
          <p:style>
            <a:lnRef idx="1">
              <a:schemeClr val="accent1"/>
            </a:lnRef>
            <a:fillRef idx="0">
              <a:schemeClr val="accent1"/>
            </a:fillRef>
            <a:effectRef idx="0">
              <a:schemeClr val="accent1"/>
            </a:effectRef>
            <a:fontRef idx="minor">
              <a:schemeClr val="tx1"/>
            </a:fontRef>
          </p:style>
        </p:cxnSp>
        <p:grpSp>
          <p:nvGrpSpPr>
            <p:cNvPr id="7" name="Groupe 6">
              <a:extLst>
                <a:ext uri="{FF2B5EF4-FFF2-40B4-BE49-F238E27FC236}">
                  <a16:creationId xmlns:a16="http://schemas.microsoft.com/office/drawing/2014/main" id="{361020D1-B81F-48FC-9D72-F7DC5279CC9D}"/>
                </a:ext>
              </a:extLst>
            </p:cNvPr>
            <p:cNvGrpSpPr/>
            <p:nvPr/>
          </p:nvGrpSpPr>
          <p:grpSpPr>
            <a:xfrm>
              <a:off x="7861058" y="1432804"/>
              <a:ext cx="4330942" cy="1963004"/>
              <a:chOff x="648392" y="195534"/>
              <a:chExt cx="4330942" cy="1963004"/>
            </a:xfrm>
          </p:grpSpPr>
          <p:pic>
            <p:nvPicPr>
              <p:cNvPr id="8" name="Image 7">
                <a:extLst>
                  <a:ext uri="{FF2B5EF4-FFF2-40B4-BE49-F238E27FC236}">
                    <a16:creationId xmlns:a16="http://schemas.microsoft.com/office/drawing/2014/main" id="{E3853EA7-839D-4CE9-B2FA-4C79AAF67642}"/>
                  </a:ext>
                </a:extLst>
              </p:cNvPr>
              <p:cNvPicPr>
                <a:picLocks noChangeAspect="1"/>
              </p:cNvPicPr>
              <p:nvPr/>
            </p:nvPicPr>
            <p:blipFill>
              <a:blip r:embed="rId8"/>
              <a:stretch>
                <a:fillRect/>
              </a:stretch>
            </p:blipFill>
            <p:spPr>
              <a:xfrm>
                <a:off x="648392" y="195534"/>
                <a:ext cx="2849522" cy="1963004"/>
              </a:xfrm>
              <a:prstGeom prst="rect">
                <a:avLst/>
              </a:prstGeom>
            </p:spPr>
          </p:pic>
          <p:sp>
            <p:nvSpPr>
              <p:cNvPr id="9" name="ZoneTexte 8">
                <a:extLst>
                  <a:ext uri="{FF2B5EF4-FFF2-40B4-BE49-F238E27FC236}">
                    <a16:creationId xmlns:a16="http://schemas.microsoft.com/office/drawing/2014/main" id="{DF0298FD-AC6D-45FC-9469-6963B225247D}"/>
                  </a:ext>
                </a:extLst>
              </p:cNvPr>
              <p:cNvSpPr txBox="1"/>
              <p:nvPr/>
            </p:nvSpPr>
            <p:spPr>
              <a:xfrm>
                <a:off x="3076121" y="674346"/>
                <a:ext cx="1903213" cy="738664"/>
              </a:xfrm>
              <a:prstGeom prst="rect">
                <a:avLst/>
              </a:prstGeom>
              <a:noFill/>
            </p:spPr>
            <p:txBody>
              <a:bodyPr wrap="none" rtlCol="0">
                <a:spAutoFit/>
              </a:bodyPr>
              <a:lstStyle/>
              <a:p>
                <a:pPr algn="ctr"/>
                <a:r>
                  <a:rPr lang="fr-FR" sz="1400" dirty="0">
                    <a:solidFill>
                      <a:srgbClr val="FF0000"/>
                    </a:solidFill>
                    <a:latin typeface="+mn-lt"/>
                  </a:rPr>
                  <a:t>Saccade vers le visage</a:t>
                </a:r>
              </a:p>
              <a:p>
                <a:pPr algn="ctr"/>
                <a:endParaRPr lang="fr-FR" sz="1400" dirty="0">
                  <a:latin typeface="+mn-lt"/>
                </a:endParaRPr>
              </a:p>
              <a:p>
                <a:pPr algn="ctr"/>
                <a:r>
                  <a:rPr lang="fr-FR" sz="1400" dirty="0">
                    <a:solidFill>
                      <a:srgbClr val="002ACA"/>
                    </a:solidFill>
                  </a:rPr>
                  <a:t>Saccade vers le masque</a:t>
                </a:r>
                <a:endParaRPr lang="en-US" sz="1400" dirty="0" err="1">
                  <a:solidFill>
                    <a:srgbClr val="002ACA"/>
                  </a:solidFill>
                </a:endParaRPr>
              </a:p>
            </p:txBody>
          </p:sp>
          <p:sp>
            <p:nvSpPr>
              <p:cNvPr id="10" name="ZoneTexte 9">
                <a:extLst>
                  <a:ext uri="{FF2B5EF4-FFF2-40B4-BE49-F238E27FC236}">
                    <a16:creationId xmlns:a16="http://schemas.microsoft.com/office/drawing/2014/main" id="{81BBE230-1DCE-4127-ACE8-3AC588095D12}"/>
                  </a:ext>
                </a:extLst>
              </p:cNvPr>
              <p:cNvSpPr txBox="1"/>
              <p:nvPr/>
            </p:nvSpPr>
            <p:spPr>
              <a:xfrm>
                <a:off x="2926080" y="537556"/>
                <a:ext cx="300082" cy="369332"/>
              </a:xfrm>
              <a:prstGeom prst="rect">
                <a:avLst/>
              </a:prstGeom>
              <a:noFill/>
            </p:spPr>
            <p:txBody>
              <a:bodyPr wrap="none" rtlCol="0">
                <a:spAutoFit/>
              </a:bodyPr>
              <a:lstStyle/>
              <a:p>
                <a:r>
                  <a:rPr lang="fr-FR" sz="1800" dirty="0">
                    <a:latin typeface="+mn-lt"/>
                  </a:rPr>
                  <a:t>*</a:t>
                </a:r>
                <a:endParaRPr lang="en-US" sz="1800" dirty="0" err="1">
                  <a:latin typeface="+mn-lt"/>
                </a:endParaRPr>
              </a:p>
            </p:txBody>
          </p:sp>
        </p:grpSp>
        <p:sp>
          <p:nvSpPr>
            <p:cNvPr id="17" name="AutoShape 92">
              <a:extLst>
                <a:ext uri="{FF2B5EF4-FFF2-40B4-BE49-F238E27FC236}">
                  <a16:creationId xmlns:a16="http://schemas.microsoft.com/office/drawing/2014/main" id="{FE043043-F214-4674-8D90-EFBD82FBC73A}"/>
                </a:ext>
              </a:extLst>
            </p:cNvPr>
            <p:cNvSpPr>
              <a:spLocks/>
            </p:cNvSpPr>
            <p:nvPr/>
          </p:nvSpPr>
          <p:spPr bwMode="auto">
            <a:xfrm>
              <a:off x="10789290" y="4475658"/>
              <a:ext cx="78215" cy="652998"/>
            </a:xfrm>
            <a:prstGeom prst="rightBrace">
              <a:avLst>
                <a:gd name="adj1" fmla="val 38967"/>
                <a:gd name="adj2" fmla="val 50000"/>
              </a:avLst>
            </a:prstGeom>
            <a:noFill/>
            <a:ln w="9525">
              <a:solidFill>
                <a:schemeClr val="tx1"/>
              </a:solidFill>
              <a:round/>
              <a:headEnd/>
              <a:tailEnd/>
            </a:ln>
            <a:effectLst/>
          </p:spPr>
          <p:txBody>
            <a:bodyPr wrap="none" anchor="ctr"/>
            <a:lstStyle/>
            <a:p>
              <a:endParaRPr lang="fr-FR">
                <a:solidFill>
                  <a:srgbClr val="000000"/>
                </a:solidFill>
              </a:endParaRPr>
            </a:p>
          </p:txBody>
        </p:sp>
        <p:sp>
          <p:nvSpPr>
            <p:cNvPr id="18" name="AutoShape 92">
              <a:extLst>
                <a:ext uri="{FF2B5EF4-FFF2-40B4-BE49-F238E27FC236}">
                  <a16:creationId xmlns:a16="http://schemas.microsoft.com/office/drawing/2014/main" id="{EE33AA36-7343-4556-B30C-7C04EE859CD9}"/>
                </a:ext>
              </a:extLst>
            </p:cNvPr>
            <p:cNvSpPr>
              <a:spLocks/>
            </p:cNvSpPr>
            <p:nvPr/>
          </p:nvSpPr>
          <p:spPr bwMode="auto">
            <a:xfrm>
              <a:off x="10804631" y="4186163"/>
              <a:ext cx="51790" cy="171681"/>
            </a:xfrm>
            <a:prstGeom prst="rightBrace">
              <a:avLst>
                <a:gd name="adj1" fmla="val 38967"/>
                <a:gd name="adj2" fmla="val 50000"/>
              </a:avLst>
            </a:prstGeom>
            <a:noFill/>
            <a:ln w="9525">
              <a:solidFill>
                <a:schemeClr val="tx1"/>
              </a:solidFill>
              <a:round/>
              <a:headEnd/>
              <a:tailEnd/>
            </a:ln>
            <a:effectLst/>
          </p:spPr>
          <p:txBody>
            <a:bodyPr wrap="none" anchor="ctr"/>
            <a:lstStyle/>
            <a:p>
              <a:endParaRPr lang="fr-FR">
                <a:solidFill>
                  <a:srgbClr val="000000"/>
                </a:solidFill>
              </a:endParaRPr>
            </a:p>
          </p:txBody>
        </p:sp>
        <p:cxnSp>
          <p:nvCxnSpPr>
            <p:cNvPr id="20" name="Connecteur droit 19">
              <a:extLst>
                <a:ext uri="{FF2B5EF4-FFF2-40B4-BE49-F238E27FC236}">
                  <a16:creationId xmlns:a16="http://schemas.microsoft.com/office/drawing/2014/main" id="{1476AFA8-CCE2-4F67-A9FD-E19CFF1FBFAD}"/>
                </a:ext>
              </a:extLst>
            </p:cNvPr>
            <p:cNvCxnSpPr>
              <a:cxnSpLocks/>
            </p:cNvCxnSpPr>
            <p:nvPr/>
          </p:nvCxnSpPr>
          <p:spPr>
            <a:xfrm flipV="1">
              <a:off x="10856421" y="4273087"/>
              <a:ext cx="108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05972C1B-8A9B-4633-B30D-63BA169F99BC}"/>
                </a:ext>
              </a:extLst>
            </p:cNvPr>
            <p:cNvCxnSpPr>
              <a:cxnSpLocks/>
            </p:cNvCxnSpPr>
            <p:nvPr/>
          </p:nvCxnSpPr>
          <p:spPr>
            <a:xfrm flipV="1">
              <a:off x="10856421" y="4802157"/>
              <a:ext cx="108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489732B2-00F2-44D7-A3EA-DAB4C36B519E}"/>
                </a:ext>
              </a:extLst>
            </p:cNvPr>
            <p:cNvCxnSpPr>
              <a:cxnSpLocks/>
            </p:cNvCxnSpPr>
            <p:nvPr/>
          </p:nvCxnSpPr>
          <p:spPr>
            <a:xfrm flipV="1">
              <a:off x="10964421" y="4266296"/>
              <a:ext cx="0" cy="5424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653E448D-8585-4273-8E97-0A02FCCF183F}"/>
                </a:ext>
              </a:extLst>
            </p:cNvPr>
            <p:cNvSpPr txBox="1"/>
            <p:nvPr/>
          </p:nvSpPr>
          <p:spPr>
            <a:xfrm>
              <a:off x="10923538" y="4390620"/>
              <a:ext cx="300082" cy="369332"/>
            </a:xfrm>
            <a:prstGeom prst="rect">
              <a:avLst/>
            </a:prstGeom>
            <a:noFill/>
          </p:spPr>
          <p:txBody>
            <a:bodyPr wrap="none" rtlCol="0">
              <a:spAutoFit/>
            </a:bodyPr>
            <a:lstStyle/>
            <a:p>
              <a:r>
                <a:rPr lang="fr-FR" sz="1800" dirty="0">
                  <a:latin typeface="+mn-lt"/>
                </a:rPr>
                <a:t>*</a:t>
              </a:r>
              <a:endParaRPr lang="en-US" sz="1800" dirty="0" err="1">
                <a:latin typeface="+mn-lt"/>
              </a:endParaRPr>
            </a:p>
          </p:txBody>
        </p:sp>
      </p:grpSp>
      <p:sp>
        <p:nvSpPr>
          <p:cNvPr id="27" name="ZoneTexte 26">
            <a:extLst>
              <a:ext uri="{FF2B5EF4-FFF2-40B4-BE49-F238E27FC236}">
                <a16:creationId xmlns:a16="http://schemas.microsoft.com/office/drawing/2014/main" id="{EA37BCBA-BBBC-4A59-994A-F1CD00BA06E5}"/>
              </a:ext>
            </a:extLst>
          </p:cNvPr>
          <p:cNvSpPr txBox="1"/>
          <p:nvPr/>
        </p:nvSpPr>
        <p:spPr>
          <a:xfrm>
            <a:off x="720823" y="5934670"/>
            <a:ext cx="5652830" cy="923330"/>
          </a:xfrm>
          <a:prstGeom prst="rect">
            <a:avLst/>
          </a:prstGeom>
          <a:noFill/>
        </p:spPr>
        <p:txBody>
          <a:bodyPr wrap="none" rtlCol="0">
            <a:spAutoFit/>
          </a:bodyPr>
          <a:lstStyle/>
          <a:p>
            <a:pPr algn="ctr"/>
            <a:r>
              <a:rPr lang="fr-FR" sz="1800" dirty="0">
                <a:latin typeface="+mn-lt"/>
              </a:rPr>
              <a:t>Le visage et le masque sont présentés après une durée de </a:t>
            </a:r>
          </a:p>
          <a:p>
            <a:pPr algn="ctr"/>
            <a:r>
              <a:rPr lang="fr-FR" dirty="0"/>
              <a:t>0, 400, 800, ou 1200 ms</a:t>
            </a:r>
          </a:p>
          <a:p>
            <a:pPr algn="ctr"/>
            <a:r>
              <a:rPr lang="fr-FR" dirty="0"/>
              <a:t>a</a:t>
            </a:r>
            <a:r>
              <a:rPr lang="fr-FR" sz="1800" dirty="0">
                <a:latin typeface="+mn-lt"/>
              </a:rPr>
              <a:t>près le nounours</a:t>
            </a:r>
            <a:endParaRPr lang="en-US" sz="1800" dirty="0" err="1">
              <a:latin typeface="+mn-lt"/>
            </a:endParaRPr>
          </a:p>
        </p:txBody>
      </p:sp>
    </p:spTree>
    <p:extLst>
      <p:ext uri="{BB962C8B-B14F-4D97-AF65-F5344CB8AC3E}">
        <p14:creationId xmlns:p14="http://schemas.microsoft.com/office/powerpoint/2010/main" val="1039942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9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http://i46.tinypic.com/11qqyq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75" y="-1335906"/>
            <a:ext cx="12334875" cy="864096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471487" y="2941479"/>
            <a:ext cx="11349038" cy="5049688"/>
          </a:xfrm>
        </p:spPr>
        <p:txBody>
          <a:bodyPr>
            <a:noAutofit/>
          </a:bodyPr>
          <a:lstStyle/>
          <a:p>
            <a:pPr>
              <a:buFont typeface="Arial" panose="020B0604020202020204" pitchFamily="34" charset="0"/>
              <a:buChar char="•"/>
            </a:pPr>
            <a:r>
              <a:rPr lang="en-US" sz="2000" dirty="0">
                <a:solidFill>
                  <a:schemeClr val="bg1"/>
                </a:solidFill>
              </a:rPr>
              <a:t>Les grands </a:t>
            </a:r>
            <a:r>
              <a:rPr lang="en-US" sz="2000" dirty="0" err="1">
                <a:solidFill>
                  <a:schemeClr val="bg1"/>
                </a:solidFill>
              </a:rPr>
              <a:t>réseaux</a:t>
            </a:r>
            <a:r>
              <a:rPr lang="en-US" sz="2000" dirty="0">
                <a:solidFill>
                  <a:schemeClr val="bg1"/>
                </a:solidFill>
              </a:rPr>
              <a:t> </a:t>
            </a:r>
            <a:r>
              <a:rPr lang="en-US" sz="2000" dirty="0" err="1">
                <a:solidFill>
                  <a:schemeClr val="bg1"/>
                </a:solidFill>
              </a:rPr>
              <a:t>fonctionnels</a:t>
            </a:r>
            <a:r>
              <a:rPr lang="en-US" sz="2000" dirty="0">
                <a:solidFill>
                  <a:schemeClr val="bg1"/>
                </a:solidFill>
              </a:rPr>
              <a:t> </a:t>
            </a:r>
            <a:r>
              <a:rPr lang="en-US" sz="2000" dirty="0" err="1">
                <a:solidFill>
                  <a:schemeClr val="bg1"/>
                </a:solidFill>
              </a:rPr>
              <a:t>décrits</a:t>
            </a:r>
            <a:r>
              <a:rPr lang="en-US" sz="2000" dirty="0">
                <a:solidFill>
                  <a:schemeClr val="bg1"/>
                </a:solidFill>
              </a:rPr>
              <a:t> chez </a:t>
            </a:r>
            <a:r>
              <a:rPr lang="en-US" sz="2000" dirty="0" err="1">
                <a:solidFill>
                  <a:schemeClr val="bg1"/>
                </a:solidFill>
              </a:rPr>
              <a:t>l’adulte</a:t>
            </a:r>
            <a:r>
              <a:rPr lang="en-US" sz="2000" dirty="0">
                <a:solidFill>
                  <a:schemeClr val="bg1"/>
                </a:solidFill>
              </a:rPr>
              <a:t> </a:t>
            </a:r>
            <a:r>
              <a:rPr lang="en-US" sz="2000" dirty="0" err="1">
                <a:solidFill>
                  <a:schemeClr val="bg1"/>
                </a:solidFill>
              </a:rPr>
              <a:t>sont</a:t>
            </a:r>
            <a:r>
              <a:rPr lang="en-US" sz="2000" dirty="0">
                <a:solidFill>
                  <a:schemeClr val="bg1"/>
                </a:solidFill>
              </a:rPr>
              <a:t> (pour la </a:t>
            </a:r>
            <a:r>
              <a:rPr lang="en-US" sz="2000" dirty="0" err="1">
                <a:solidFill>
                  <a:schemeClr val="bg1"/>
                </a:solidFill>
              </a:rPr>
              <a:t>plupart</a:t>
            </a:r>
            <a:r>
              <a:rPr lang="en-US" sz="2000" dirty="0">
                <a:solidFill>
                  <a:schemeClr val="bg1"/>
                </a:solidFill>
              </a:rPr>
              <a:t>) </a:t>
            </a:r>
            <a:r>
              <a:rPr lang="en-US" sz="2000" dirty="0" err="1">
                <a:solidFill>
                  <a:schemeClr val="bg1"/>
                </a:solidFill>
              </a:rPr>
              <a:t>observés</a:t>
            </a:r>
            <a:r>
              <a:rPr lang="en-US" sz="2000" dirty="0">
                <a:solidFill>
                  <a:schemeClr val="bg1"/>
                </a:solidFill>
              </a:rPr>
              <a:t> chez le </a:t>
            </a:r>
            <a:r>
              <a:rPr lang="en-US" sz="2000" dirty="0" err="1">
                <a:solidFill>
                  <a:schemeClr val="bg1"/>
                </a:solidFill>
              </a:rPr>
              <a:t>nourrisson</a:t>
            </a:r>
            <a:r>
              <a:rPr lang="en-US" sz="2000" dirty="0">
                <a:solidFill>
                  <a:schemeClr val="bg1"/>
                </a:solidFill>
              </a:rPr>
              <a:t>. </a:t>
            </a:r>
          </a:p>
          <a:p>
            <a:pPr lvl="1"/>
            <a:r>
              <a:rPr lang="en-US" sz="1600" dirty="0">
                <a:solidFill>
                  <a:schemeClr val="bg1"/>
                </a:solidFill>
              </a:rPr>
              <a:t>	</a:t>
            </a:r>
            <a:r>
              <a:rPr lang="en-US" sz="2000" dirty="0" err="1">
                <a:solidFill>
                  <a:schemeClr val="bg1"/>
                </a:solidFill>
              </a:rPr>
              <a:t>Leur</a:t>
            </a:r>
            <a:r>
              <a:rPr lang="en-US" sz="2000" dirty="0">
                <a:solidFill>
                  <a:schemeClr val="bg1"/>
                </a:solidFill>
              </a:rPr>
              <a:t> macro-architecture </a:t>
            </a:r>
            <a:r>
              <a:rPr lang="en-US" sz="2000" dirty="0" err="1">
                <a:solidFill>
                  <a:schemeClr val="bg1"/>
                </a:solidFill>
              </a:rPr>
              <a:t>est</a:t>
            </a:r>
            <a:r>
              <a:rPr lang="en-US" sz="2000" dirty="0">
                <a:solidFill>
                  <a:schemeClr val="bg1"/>
                </a:solidFill>
              </a:rPr>
              <a:t> </a:t>
            </a:r>
            <a:r>
              <a:rPr lang="en-US" sz="2000" dirty="0" err="1">
                <a:solidFill>
                  <a:schemeClr val="bg1"/>
                </a:solidFill>
              </a:rPr>
              <a:t>similaire</a:t>
            </a:r>
            <a:r>
              <a:rPr lang="en-US" sz="2000" dirty="0">
                <a:solidFill>
                  <a:schemeClr val="bg1"/>
                </a:solidFill>
              </a:rPr>
              <a:t> </a:t>
            </a:r>
          </a:p>
          <a:p>
            <a:pPr lvl="1"/>
            <a:r>
              <a:rPr lang="en-US" sz="2000" dirty="0">
                <a:solidFill>
                  <a:schemeClr val="bg1"/>
                </a:solidFill>
              </a:rPr>
              <a:t>	</a:t>
            </a:r>
            <a:r>
              <a:rPr lang="en-US" sz="2000" dirty="0" err="1">
                <a:solidFill>
                  <a:schemeClr val="bg1"/>
                </a:solidFill>
              </a:rPr>
              <a:t>ils</a:t>
            </a:r>
            <a:r>
              <a:rPr lang="en-US" sz="2000" dirty="0">
                <a:solidFill>
                  <a:schemeClr val="bg1"/>
                </a:solidFill>
              </a:rPr>
              <a:t> </a:t>
            </a:r>
            <a:r>
              <a:rPr lang="en-US" sz="2000" dirty="0" err="1">
                <a:solidFill>
                  <a:schemeClr val="bg1"/>
                </a:solidFill>
              </a:rPr>
              <a:t>assurent</a:t>
            </a:r>
            <a:r>
              <a:rPr lang="en-US" sz="2000" dirty="0">
                <a:solidFill>
                  <a:schemeClr val="bg1"/>
                </a:solidFill>
              </a:rPr>
              <a:t> les </a:t>
            </a:r>
            <a:r>
              <a:rPr lang="en-US" sz="2000" dirty="0" err="1">
                <a:solidFill>
                  <a:schemeClr val="bg1"/>
                </a:solidFill>
              </a:rPr>
              <a:t>mêmes</a:t>
            </a:r>
            <a:r>
              <a:rPr lang="en-US" sz="2000" dirty="0">
                <a:solidFill>
                  <a:schemeClr val="bg1"/>
                </a:solidFill>
              </a:rPr>
              <a:t> </a:t>
            </a:r>
            <a:r>
              <a:rPr lang="en-US" sz="2000" dirty="0" err="1">
                <a:solidFill>
                  <a:schemeClr val="bg1"/>
                </a:solidFill>
              </a:rPr>
              <a:t>fonctions</a:t>
            </a:r>
            <a:endParaRPr lang="en-US" sz="2000" dirty="0">
              <a:solidFill>
                <a:schemeClr val="bg1"/>
              </a:solidFill>
            </a:endParaRPr>
          </a:p>
          <a:p>
            <a:pPr>
              <a:buFont typeface="Arial" panose="020B0604020202020204" pitchFamily="34" charset="0"/>
              <a:buChar char="•"/>
            </a:pPr>
            <a:r>
              <a:rPr lang="fr-FR" sz="2000" dirty="0">
                <a:solidFill>
                  <a:schemeClr val="bg1"/>
                </a:solidFill>
              </a:rPr>
              <a:t>Ces réseaux sont fonctionnels pendant la grossesse et déjà modifiés par l’environnement </a:t>
            </a:r>
          </a:p>
          <a:p>
            <a:pPr>
              <a:buFont typeface="Arial" panose="020B0604020202020204" pitchFamily="34" charset="0"/>
              <a:buChar char="•"/>
            </a:pPr>
            <a:r>
              <a:rPr lang="fr-FR" sz="2000" dirty="0">
                <a:solidFill>
                  <a:schemeClr val="bg1"/>
                </a:solidFill>
              </a:rPr>
              <a:t>Les régions de haut niveau n’attendent pas la maturation des régions sous-jacentes pour entrer en fonction mais sont d’emblée impliquées dans la cognition de l’enfant (et du fœtus/prématuré). </a:t>
            </a:r>
          </a:p>
          <a:p>
            <a:pPr>
              <a:buFont typeface="Arial" panose="020B0604020202020204" pitchFamily="34" charset="0"/>
              <a:buChar char="•"/>
            </a:pPr>
            <a:r>
              <a:rPr lang="fr-FR" sz="2000" dirty="0">
                <a:solidFill>
                  <a:schemeClr val="bg1"/>
                </a:solidFill>
              </a:rPr>
              <a:t>La dynamique temporelle de ces réseaux est très différente de celle de l’adulte, du fait de l’hétérogénéité de maturation entre circuits et entre les différents régions participant au même circuit</a:t>
            </a:r>
          </a:p>
          <a:p>
            <a:pPr lvl="1"/>
            <a:r>
              <a:rPr lang="fr-FR" sz="1600" dirty="0">
                <a:solidFill>
                  <a:schemeClr val="bg1"/>
                </a:solidFill>
              </a:rPr>
              <a:t>	</a:t>
            </a:r>
            <a:r>
              <a:rPr lang="fr-FR" sz="2000" dirty="0">
                <a:solidFill>
                  <a:schemeClr val="bg1"/>
                </a:solidFill>
              </a:rPr>
              <a:t>Maturation relativement rapide des régions sensorielles</a:t>
            </a:r>
          </a:p>
          <a:p>
            <a:pPr lvl="1"/>
            <a:r>
              <a:rPr lang="fr-FR" sz="2000" dirty="0">
                <a:solidFill>
                  <a:schemeClr val="bg1"/>
                </a:solidFill>
              </a:rPr>
              <a:t>	Lenteur des régions d’intégration qui peuvent être 3 à 4 fois plus lentes que chez l’adulte et donc créer des difficultés (</a:t>
            </a:r>
            <a:r>
              <a:rPr lang="fr-FR" sz="2000" dirty="0" err="1">
                <a:solidFill>
                  <a:schemeClr val="bg1"/>
                </a:solidFill>
              </a:rPr>
              <a:t>cf</a:t>
            </a:r>
            <a:r>
              <a:rPr lang="fr-FR" sz="2000" dirty="0">
                <a:solidFill>
                  <a:schemeClr val="bg1"/>
                </a:solidFill>
              </a:rPr>
              <a:t> exemple sur la reconnaissance des visages)</a:t>
            </a:r>
          </a:p>
          <a:p>
            <a:pPr>
              <a:buNone/>
            </a:pPr>
            <a:endParaRPr lang="fr-FR" sz="2000" dirty="0"/>
          </a:p>
          <a:p>
            <a:pPr fontAlgn="auto">
              <a:spcAft>
                <a:spcPts val="0"/>
              </a:spcAft>
              <a:buClrTx/>
              <a:buSzTx/>
              <a:buNone/>
              <a:defRPr/>
            </a:pPr>
            <a:endParaRPr lang="fr-FR" sz="2000" kern="1200" dirty="0"/>
          </a:p>
        </p:txBody>
      </p:sp>
    </p:spTree>
    <p:extLst>
      <p:ext uri="{BB962C8B-B14F-4D97-AF65-F5344CB8AC3E}">
        <p14:creationId xmlns:p14="http://schemas.microsoft.com/office/powerpoint/2010/main" val="81668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53DA6E6-6D5D-42B3-AB06-55C9157FD850}"/>
              </a:ext>
            </a:extLst>
          </p:cNvPr>
          <p:cNvSpPr>
            <a:spLocks noGrp="1"/>
          </p:cNvSpPr>
          <p:nvPr>
            <p:ph idx="1"/>
          </p:nvPr>
        </p:nvSpPr>
        <p:spPr>
          <a:xfrm>
            <a:off x="1078082" y="1156452"/>
            <a:ext cx="10972799" cy="395366"/>
          </a:xfrm>
        </p:spPr>
        <p:txBody>
          <a:bodyPr/>
          <a:lstStyle/>
          <a:p>
            <a:pPr marL="0" indent="0"/>
            <a:r>
              <a:rPr lang="fr-FR" sz="2000" dirty="0">
                <a:latin typeface="Calibri" pitchFamily="34" charset="0"/>
                <a:cs typeface="Calibri" pitchFamily="34" charset="0"/>
              </a:rPr>
              <a:t>On peut dissocier plusieurs niveaux qui reposent sur des circuits cérébraux différents: </a:t>
            </a:r>
          </a:p>
          <a:p>
            <a:pPr marL="0" indent="0"/>
            <a:endParaRPr lang="fr-FR" sz="2000" dirty="0">
              <a:latin typeface="Calibri" pitchFamily="34" charset="0"/>
              <a:cs typeface="Calibri" pitchFamily="34" charset="0"/>
            </a:endParaRPr>
          </a:p>
          <a:p>
            <a:pPr>
              <a:buFont typeface="Wingdings" panose="05000000000000000000" pitchFamily="2" charset="2"/>
              <a:buChar char="v"/>
            </a:pPr>
            <a:endParaRPr lang="fr-FR" sz="2000" dirty="0">
              <a:latin typeface="Calibri" pitchFamily="34" charset="0"/>
              <a:cs typeface="Calibri" pitchFamily="34" charset="0"/>
            </a:endParaRPr>
          </a:p>
        </p:txBody>
      </p:sp>
      <p:sp>
        <p:nvSpPr>
          <p:cNvPr id="7" name="Titre 1">
            <a:extLst>
              <a:ext uri="{FF2B5EF4-FFF2-40B4-BE49-F238E27FC236}">
                <a16:creationId xmlns:a16="http://schemas.microsoft.com/office/drawing/2014/main" id="{745D3740-2977-466C-8FB3-49EAB9A7CD62}"/>
              </a:ext>
            </a:extLst>
          </p:cNvPr>
          <p:cNvSpPr txBox="1">
            <a:spLocks/>
          </p:cNvSpPr>
          <p:nvPr/>
        </p:nvSpPr>
        <p:spPr bwMode="auto">
          <a:xfrm>
            <a:off x="593387" y="8504"/>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fr-FR"/>
            </a:defPPr>
            <a:lvl1pPr algn="ctr" eaLnBrk="0" fontAlgn="base" hangingPunct="0">
              <a:spcBef>
                <a:spcPct val="0"/>
              </a:spcBef>
              <a:spcAft>
                <a:spcPct val="0"/>
              </a:spcAft>
              <a:defRPr sz="3600">
                <a:solidFill>
                  <a:srgbClr val="C00000"/>
                </a:solidFill>
              </a:defRPr>
            </a:lvl1pPr>
            <a:lvl2pPr algn="ctr" eaLnBrk="0" fontAlgn="base" hangingPunct="0">
              <a:spcBef>
                <a:spcPct val="0"/>
              </a:spcBef>
              <a:spcAft>
                <a:spcPct val="0"/>
              </a:spcAft>
              <a:defRPr sz="3200">
                <a:solidFill>
                  <a:schemeClr val="tx2"/>
                </a:solidFill>
                <a:latin typeface="Times New Roman" pitchFamily="18" charset="0"/>
                <a:cs typeface="Times New Roman" pitchFamily="18" charset="0"/>
              </a:defRPr>
            </a:lvl2pPr>
            <a:lvl3pPr algn="ctr" eaLnBrk="0" fontAlgn="base" hangingPunct="0">
              <a:spcBef>
                <a:spcPct val="0"/>
              </a:spcBef>
              <a:spcAft>
                <a:spcPct val="0"/>
              </a:spcAft>
              <a:defRPr sz="3200">
                <a:solidFill>
                  <a:schemeClr val="tx2"/>
                </a:solidFill>
                <a:latin typeface="Times New Roman" pitchFamily="18" charset="0"/>
                <a:cs typeface="Times New Roman" pitchFamily="18" charset="0"/>
              </a:defRPr>
            </a:lvl3pPr>
            <a:lvl4pPr algn="ctr" eaLnBrk="0" fontAlgn="base" hangingPunct="0">
              <a:spcBef>
                <a:spcPct val="0"/>
              </a:spcBef>
              <a:spcAft>
                <a:spcPct val="0"/>
              </a:spcAft>
              <a:defRPr sz="3200">
                <a:solidFill>
                  <a:schemeClr val="tx2"/>
                </a:solidFill>
                <a:latin typeface="Times New Roman" pitchFamily="18" charset="0"/>
                <a:cs typeface="Times New Roman" pitchFamily="18" charset="0"/>
              </a:defRPr>
            </a:lvl4pPr>
            <a:lvl5pPr algn="ctr" eaLnBrk="0" fontAlgn="base" hangingPunct="0">
              <a:spcBef>
                <a:spcPct val="0"/>
              </a:spcBef>
              <a:spcAft>
                <a:spcPct val="0"/>
              </a:spcAft>
              <a:defRPr sz="3200">
                <a:solidFill>
                  <a:schemeClr val="tx2"/>
                </a:solidFill>
                <a:latin typeface="Times New Roman" pitchFamily="18" charset="0"/>
                <a:cs typeface="Times New Roman" pitchFamily="18" charset="0"/>
              </a:defRPr>
            </a:lvl5pPr>
            <a:lvl6pPr marL="457200" algn="ctr" fontAlgn="base">
              <a:spcBef>
                <a:spcPct val="0"/>
              </a:spcBef>
              <a:spcAft>
                <a:spcPct val="0"/>
              </a:spcAft>
              <a:defRPr sz="3200">
                <a:solidFill>
                  <a:schemeClr val="tx2"/>
                </a:solidFill>
                <a:latin typeface="Times New Roman" pitchFamily="18" charset="0"/>
                <a:cs typeface="Times New Roman" pitchFamily="18" charset="0"/>
              </a:defRPr>
            </a:lvl6pPr>
            <a:lvl7pPr marL="914400" algn="ctr" fontAlgn="base">
              <a:spcBef>
                <a:spcPct val="0"/>
              </a:spcBef>
              <a:spcAft>
                <a:spcPct val="0"/>
              </a:spcAft>
              <a:defRPr sz="3200">
                <a:solidFill>
                  <a:schemeClr val="tx2"/>
                </a:solidFill>
                <a:latin typeface="Times New Roman" pitchFamily="18" charset="0"/>
                <a:cs typeface="Times New Roman" pitchFamily="18" charset="0"/>
              </a:defRPr>
            </a:lvl7pPr>
            <a:lvl8pPr marL="1371600" algn="ctr" fontAlgn="base">
              <a:spcBef>
                <a:spcPct val="0"/>
              </a:spcBef>
              <a:spcAft>
                <a:spcPct val="0"/>
              </a:spcAft>
              <a:defRPr sz="3200">
                <a:solidFill>
                  <a:schemeClr val="tx2"/>
                </a:solidFill>
                <a:latin typeface="Times New Roman" pitchFamily="18" charset="0"/>
                <a:cs typeface="Times New Roman" pitchFamily="18" charset="0"/>
              </a:defRPr>
            </a:lvl8pPr>
            <a:lvl9pPr marL="1828800" algn="ctr" fontAlgn="base">
              <a:spcBef>
                <a:spcPct val="0"/>
              </a:spcBef>
              <a:spcAft>
                <a:spcPct val="0"/>
              </a:spcAft>
              <a:defRPr sz="3200">
                <a:solidFill>
                  <a:schemeClr val="tx2"/>
                </a:solidFill>
                <a:latin typeface="Times New Roman" pitchFamily="18" charset="0"/>
                <a:cs typeface="Times New Roman" pitchFamily="18" charset="0"/>
              </a:defRPr>
            </a:lvl9pPr>
          </a:lstStyle>
          <a:p>
            <a:r>
              <a:rPr lang="fr-FR" dirty="0"/>
              <a:t>Pensée symbolique et langage</a:t>
            </a:r>
            <a:endParaRPr lang="en-US" dirty="0"/>
          </a:p>
        </p:txBody>
      </p:sp>
      <p:sp>
        <p:nvSpPr>
          <p:cNvPr id="8" name="Ellipse 7">
            <a:extLst>
              <a:ext uri="{FF2B5EF4-FFF2-40B4-BE49-F238E27FC236}">
                <a16:creationId xmlns:a16="http://schemas.microsoft.com/office/drawing/2014/main" id="{A67C353C-D88E-49F0-AAF4-EE6C3E1B4C57}"/>
              </a:ext>
            </a:extLst>
          </p:cNvPr>
          <p:cNvSpPr/>
          <p:nvPr/>
        </p:nvSpPr>
        <p:spPr>
          <a:xfrm>
            <a:off x="593387" y="1554817"/>
            <a:ext cx="4878422" cy="742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Concepts</a:t>
            </a:r>
            <a:endParaRPr lang="en-US" dirty="0">
              <a:solidFill>
                <a:schemeClr val="tx1"/>
              </a:solidFill>
            </a:endParaRPr>
          </a:p>
        </p:txBody>
      </p:sp>
      <p:sp>
        <p:nvSpPr>
          <p:cNvPr id="9" name="Ellipse 8">
            <a:extLst>
              <a:ext uri="{FF2B5EF4-FFF2-40B4-BE49-F238E27FC236}">
                <a16:creationId xmlns:a16="http://schemas.microsoft.com/office/drawing/2014/main" id="{4C09423B-E3CE-4922-865C-4E01D5E2B884}"/>
              </a:ext>
            </a:extLst>
          </p:cNvPr>
          <p:cNvSpPr/>
          <p:nvPr/>
        </p:nvSpPr>
        <p:spPr>
          <a:xfrm>
            <a:off x="593387" y="2650787"/>
            <a:ext cx="4878422" cy="2962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a:p>
            <a:pPr algn="ctr"/>
            <a:endParaRPr lang="en-US" dirty="0">
              <a:solidFill>
                <a:schemeClr val="tx1"/>
              </a:solidFill>
            </a:endParaRPr>
          </a:p>
        </p:txBody>
      </p:sp>
      <p:sp>
        <p:nvSpPr>
          <p:cNvPr id="10" name="Ellipse 9">
            <a:extLst>
              <a:ext uri="{FF2B5EF4-FFF2-40B4-BE49-F238E27FC236}">
                <a16:creationId xmlns:a16="http://schemas.microsoft.com/office/drawing/2014/main" id="{CB9359B5-F19A-4A8A-97B5-453B319D897F}"/>
              </a:ext>
            </a:extLst>
          </p:cNvPr>
          <p:cNvSpPr/>
          <p:nvPr/>
        </p:nvSpPr>
        <p:spPr>
          <a:xfrm>
            <a:off x="870625" y="4136688"/>
            <a:ext cx="1848256" cy="10667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ZoneTexte 10">
            <a:extLst>
              <a:ext uri="{FF2B5EF4-FFF2-40B4-BE49-F238E27FC236}">
                <a16:creationId xmlns:a16="http://schemas.microsoft.com/office/drawing/2014/main" id="{DB05D890-2CCA-4692-8830-3521E22D3694}"/>
              </a:ext>
            </a:extLst>
          </p:cNvPr>
          <p:cNvSpPr txBox="1"/>
          <p:nvPr/>
        </p:nvSpPr>
        <p:spPr>
          <a:xfrm>
            <a:off x="1206228" y="2780196"/>
            <a:ext cx="3511685" cy="1200329"/>
          </a:xfrm>
          <a:prstGeom prst="rect">
            <a:avLst/>
          </a:prstGeom>
          <a:noFill/>
        </p:spPr>
        <p:txBody>
          <a:bodyPr wrap="square" rtlCol="0">
            <a:spAutoFit/>
          </a:bodyPr>
          <a:lstStyle/>
          <a:p>
            <a:pPr algn="ctr"/>
            <a:r>
              <a:rPr lang="fr-FR" dirty="0"/>
              <a:t>Système linguistique propre à chaque langue (anglais, français,…)</a:t>
            </a:r>
          </a:p>
          <a:p>
            <a:pPr algn="ctr"/>
            <a:r>
              <a:rPr lang="fr-FR" dirty="0"/>
              <a:t>Lexique-syntaxe</a:t>
            </a:r>
          </a:p>
          <a:p>
            <a:endParaRPr lang="en-US" sz="1800" dirty="0" err="1">
              <a:latin typeface="+mn-lt"/>
            </a:endParaRPr>
          </a:p>
        </p:txBody>
      </p:sp>
      <p:sp>
        <p:nvSpPr>
          <p:cNvPr id="12" name="ZoneTexte 11">
            <a:extLst>
              <a:ext uri="{FF2B5EF4-FFF2-40B4-BE49-F238E27FC236}">
                <a16:creationId xmlns:a16="http://schemas.microsoft.com/office/drawing/2014/main" id="{2B517696-73B9-47FD-BC88-E58F076CAE12}"/>
              </a:ext>
            </a:extLst>
          </p:cNvPr>
          <p:cNvSpPr txBox="1"/>
          <p:nvPr/>
        </p:nvSpPr>
        <p:spPr>
          <a:xfrm>
            <a:off x="1206228" y="4176706"/>
            <a:ext cx="896399" cy="369332"/>
          </a:xfrm>
          <a:prstGeom prst="rect">
            <a:avLst/>
          </a:prstGeom>
          <a:noFill/>
        </p:spPr>
        <p:txBody>
          <a:bodyPr wrap="none" rtlCol="0">
            <a:spAutoFit/>
          </a:bodyPr>
          <a:lstStyle/>
          <a:p>
            <a:r>
              <a:rPr lang="fr-FR" b="1" dirty="0">
                <a:latin typeface="Calibri" pitchFamily="34" charset="0"/>
                <a:cs typeface="Calibri" pitchFamily="34" charset="0"/>
              </a:rPr>
              <a:t>Entrées</a:t>
            </a:r>
          </a:p>
        </p:txBody>
      </p:sp>
      <p:sp>
        <p:nvSpPr>
          <p:cNvPr id="13" name="Rectangle 12">
            <a:extLst>
              <a:ext uri="{FF2B5EF4-FFF2-40B4-BE49-F238E27FC236}">
                <a16:creationId xmlns:a16="http://schemas.microsoft.com/office/drawing/2014/main" id="{929A2660-4F1C-4261-8D10-AF80B7DA1EF5}"/>
              </a:ext>
            </a:extLst>
          </p:cNvPr>
          <p:cNvSpPr/>
          <p:nvPr/>
        </p:nvSpPr>
        <p:spPr>
          <a:xfrm>
            <a:off x="814390" y="4485421"/>
            <a:ext cx="783676" cy="369332"/>
          </a:xfrm>
          <a:prstGeom prst="rect">
            <a:avLst/>
          </a:prstGeom>
        </p:spPr>
        <p:txBody>
          <a:bodyPr wrap="none">
            <a:spAutoFit/>
          </a:bodyPr>
          <a:lstStyle/>
          <a:p>
            <a:r>
              <a:rPr lang="fr-FR" dirty="0">
                <a:latin typeface="Calibri" pitchFamily="34" charset="0"/>
                <a:cs typeface="Calibri" pitchFamily="34" charset="0"/>
              </a:rPr>
              <a:t>parole</a:t>
            </a:r>
            <a:endParaRPr lang="en-US" dirty="0" err="1"/>
          </a:p>
        </p:txBody>
      </p:sp>
      <p:sp>
        <p:nvSpPr>
          <p:cNvPr id="14" name="Rectangle 13">
            <a:extLst>
              <a:ext uri="{FF2B5EF4-FFF2-40B4-BE49-F238E27FC236}">
                <a16:creationId xmlns:a16="http://schemas.microsoft.com/office/drawing/2014/main" id="{D9F8C9F2-0401-4D6F-9A3E-F97F6EDFF921}"/>
              </a:ext>
            </a:extLst>
          </p:cNvPr>
          <p:cNvSpPr/>
          <p:nvPr/>
        </p:nvSpPr>
        <p:spPr>
          <a:xfrm>
            <a:off x="1156984" y="4744838"/>
            <a:ext cx="763351" cy="369332"/>
          </a:xfrm>
          <a:prstGeom prst="rect">
            <a:avLst/>
          </a:prstGeom>
        </p:spPr>
        <p:txBody>
          <a:bodyPr wrap="none">
            <a:spAutoFit/>
          </a:bodyPr>
          <a:lstStyle/>
          <a:p>
            <a:r>
              <a:rPr lang="fr-FR" dirty="0">
                <a:latin typeface="Calibri" pitchFamily="34" charset="0"/>
                <a:cs typeface="Calibri" pitchFamily="34" charset="0"/>
              </a:rPr>
              <a:t>signes</a:t>
            </a:r>
            <a:endParaRPr lang="en-US" dirty="0" err="1"/>
          </a:p>
        </p:txBody>
      </p:sp>
      <p:sp>
        <p:nvSpPr>
          <p:cNvPr id="15" name="Rectangle 14">
            <a:extLst>
              <a:ext uri="{FF2B5EF4-FFF2-40B4-BE49-F238E27FC236}">
                <a16:creationId xmlns:a16="http://schemas.microsoft.com/office/drawing/2014/main" id="{77D39E3E-195B-4517-8A45-748AD645B218}"/>
              </a:ext>
            </a:extLst>
          </p:cNvPr>
          <p:cNvSpPr/>
          <p:nvPr/>
        </p:nvSpPr>
        <p:spPr>
          <a:xfrm>
            <a:off x="1515381" y="4410670"/>
            <a:ext cx="845103" cy="369332"/>
          </a:xfrm>
          <a:prstGeom prst="rect">
            <a:avLst/>
          </a:prstGeom>
        </p:spPr>
        <p:txBody>
          <a:bodyPr wrap="none">
            <a:spAutoFit/>
          </a:bodyPr>
          <a:lstStyle/>
          <a:p>
            <a:r>
              <a:rPr lang="fr-FR" dirty="0">
                <a:latin typeface="Calibri" pitchFamily="34" charset="0"/>
                <a:cs typeface="Calibri" pitchFamily="34" charset="0"/>
              </a:rPr>
              <a:t>lecture</a:t>
            </a:r>
            <a:endParaRPr lang="en-US" dirty="0" err="1"/>
          </a:p>
        </p:txBody>
      </p:sp>
      <p:sp>
        <p:nvSpPr>
          <p:cNvPr id="16" name="Rectangle 15">
            <a:extLst>
              <a:ext uri="{FF2B5EF4-FFF2-40B4-BE49-F238E27FC236}">
                <a16:creationId xmlns:a16="http://schemas.microsoft.com/office/drawing/2014/main" id="{75F586EA-3191-4CFF-B16C-6BB804650D39}"/>
              </a:ext>
            </a:extLst>
          </p:cNvPr>
          <p:cNvSpPr/>
          <p:nvPr/>
        </p:nvSpPr>
        <p:spPr>
          <a:xfrm>
            <a:off x="1862239" y="4635354"/>
            <a:ext cx="766620" cy="369332"/>
          </a:xfrm>
          <a:prstGeom prst="rect">
            <a:avLst/>
          </a:prstGeom>
        </p:spPr>
        <p:txBody>
          <a:bodyPr wrap="none">
            <a:spAutoFit/>
          </a:bodyPr>
          <a:lstStyle/>
          <a:p>
            <a:r>
              <a:rPr lang="fr-FR" dirty="0">
                <a:latin typeface="Calibri" pitchFamily="34" charset="0"/>
                <a:cs typeface="Calibri" pitchFamily="34" charset="0"/>
              </a:rPr>
              <a:t>braille</a:t>
            </a:r>
            <a:endParaRPr lang="en-US" dirty="0" err="1"/>
          </a:p>
        </p:txBody>
      </p:sp>
      <p:sp>
        <p:nvSpPr>
          <p:cNvPr id="17" name="Flèche : droite 16">
            <a:extLst>
              <a:ext uri="{FF2B5EF4-FFF2-40B4-BE49-F238E27FC236}">
                <a16:creationId xmlns:a16="http://schemas.microsoft.com/office/drawing/2014/main" id="{B130E1F2-3AC3-4286-9CDB-4EACDA11C41D}"/>
              </a:ext>
            </a:extLst>
          </p:cNvPr>
          <p:cNvSpPr/>
          <p:nvPr/>
        </p:nvSpPr>
        <p:spPr>
          <a:xfrm rot="19854880">
            <a:off x="1603717" y="3802739"/>
            <a:ext cx="977629" cy="27938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e 17">
            <a:extLst>
              <a:ext uri="{FF2B5EF4-FFF2-40B4-BE49-F238E27FC236}">
                <a16:creationId xmlns:a16="http://schemas.microsoft.com/office/drawing/2014/main" id="{B5696179-D24D-49A7-BF5C-B08BFB59BAA5}"/>
              </a:ext>
            </a:extLst>
          </p:cNvPr>
          <p:cNvSpPr/>
          <p:nvPr/>
        </p:nvSpPr>
        <p:spPr>
          <a:xfrm>
            <a:off x="3424136" y="4035800"/>
            <a:ext cx="1848256" cy="10667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ZoneTexte 18">
            <a:extLst>
              <a:ext uri="{FF2B5EF4-FFF2-40B4-BE49-F238E27FC236}">
                <a16:creationId xmlns:a16="http://schemas.microsoft.com/office/drawing/2014/main" id="{2EA80CD5-B0A6-4D3C-8434-3C2F9F9B8E88}"/>
              </a:ext>
            </a:extLst>
          </p:cNvPr>
          <p:cNvSpPr txBox="1"/>
          <p:nvPr/>
        </p:nvSpPr>
        <p:spPr>
          <a:xfrm>
            <a:off x="3888250" y="4082915"/>
            <a:ext cx="841897" cy="369332"/>
          </a:xfrm>
          <a:prstGeom prst="rect">
            <a:avLst/>
          </a:prstGeom>
          <a:noFill/>
        </p:spPr>
        <p:txBody>
          <a:bodyPr wrap="none" rtlCol="0">
            <a:spAutoFit/>
          </a:bodyPr>
          <a:lstStyle/>
          <a:p>
            <a:r>
              <a:rPr lang="fr-FR" b="1" dirty="0">
                <a:latin typeface="Calibri" pitchFamily="34" charset="0"/>
                <a:cs typeface="Calibri" pitchFamily="34" charset="0"/>
              </a:rPr>
              <a:t>Sorties</a:t>
            </a:r>
          </a:p>
        </p:txBody>
      </p:sp>
      <p:sp>
        <p:nvSpPr>
          <p:cNvPr id="20" name="Rectangle 19">
            <a:extLst>
              <a:ext uri="{FF2B5EF4-FFF2-40B4-BE49-F238E27FC236}">
                <a16:creationId xmlns:a16="http://schemas.microsoft.com/office/drawing/2014/main" id="{833AD18F-BFFE-45F2-9A8C-E5C6F1FB7EA7}"/>
              </a:ext>
            </a:extLst>
          </p:cNvPr>
          <p:cNvSpPr/>
          <p:nvPr/>
        </p:nvSpPr>
        <p:spPr>
          <a:xfrm>
            <a:off x="3496412" y="4391630"/>
            <a:ext cx="885179" cy="369332"/>
          </a:xfrm>
          <a:prstGeom prst="rect">
            <a:avLst/>
          </a:prstGeom>
        </p:spPr>
        <p:txBody>
          <a:bodyPr wrap="none">
            <a:spAutoFit/>
          </a:bodyPr>
          <a:lstStyle/>
          <a:p>
            <a:r>
              <a:rPr lang="fr-FR" dirty="0">
                <a:latin typeface="Calibri" pitchFamily="34" charset="0"/>
                <a:cs typeface="Calibri" pitchFamily="34" charset="0"/>
              </a:rPr>
              <a:t>bouche</a:t>
            </a:r>
            <a:endParaRPr lang="en-US" dirty="0" err="1"/>
          </a:p>
        </p:txBody>
      </p:sp>
      <p:sp>
        <p:nvSpPr>
          <p:cNvPr id="21" name="Rectangle 20">
            <a:extLst>
              <a:ext uri="{FF2B5EF4-FFF2-40B4-BE49-F238E27FC236}">
                <a16:creationId xmlns:a16="http://schemas.microsoft.com/office/drawing/2014/main" id="{0C5247D5-C52C-4FB3-A424-272976AEA32C}"/>
              </a:ext>
            </a:extLst>
          </p:cNvPr>
          <p:cNvSpPr/>
          <p:nvPr/>
        </p:nvSpPr>
        <p:spPr>
          <a:xfrm>
            <a:off x="4011716" y="4698971"/>
            <a:ext cx="654346" cy="369332"/>
          </a:xfrm>
          <a:prstGeom prst="rect">
            <a:avLst/>
          </a:prstGeom>
        </p:spPr>
        <p:txBody>
          <a:bodyPr wrap="none">
            <a:spAutoFit/>
          </a:bodyPr>
          <a:lstStyle/>
          <a:p>
            <a:r>
              <a:rPr lang="fr-FR" dirty="0">
                <a:latin typeface="Calibri" pitchFamily="34" charset="0"/>
                <a:cs typeface="Calibri" pitchFamily="34" charset="0"/>
              </a:rPr>
              <a:t>main</a:t>
            </a:r>
            <a:endParaRPr lang="en-US" dirty="0" err="1"/>
          </a:p>
        </p:txBody>
      </p:sp>
      <p:sp>
        <p:nvSpPr>
          <p:cNvPr id="22" name="Rectangle 21">
            <a:extLst>
              <a:ext uri="{FF2B5EF4-FFF2-40B4-BE49-F238E27FC236}">
                <a16:creationId xmlns:a16="http://schemas.microsoft.com/office/drawing/2014/main" id="{0A607A3E-D5C3-462A-B9C8-89D095BA3DCF}"/>
              </a:ext>
            </a:extLst>
          </p:cNvPr>
          <p:cNvSpPr/>
          <p:nvPr/>
        </p:nvSpPr>
        <p:spPr>
          <a:xfrm>
            <a:off x="4375725" y="4394629"/>
            <a:ext cx="794769" cy="369332"/>
          </a:xfrm>
          <a:prstGeom prst="rect">
            <a:avLst/>
          </a:prstGeom>
        </p:spPr>
        <p:txBody>
          <a:bodyPr wrap="none">
            <a:spAutoFit/>
          </a:bodyPr>
          <a:lstStyle/>
          <a:p>
            <a:r>
              <a:rPr lang="fr-FR" dirty="0">
                <a:latin typeface="Calibri" pitchFamily="34" charset="0"/>
                <a:cs typeface="Calibri" pitchFamily="34" charset="0"/>
              </a:rPr>
              <a:t>clavier</a:t>
            </a:r>
            <a:endParaRPr lang="en-US" dirty="0" err="1"/>
          </a:p>
        </p:txBody>
      </p:sp>
      <p:sp>
        <p:nvSpPr>
          <p:cNvPr id="29" name="Flèche : droite 28">
            <a:extLst>
              <a:ext uri="{FF2B5EF4-FFF2-40B4-BE49-F238E27FC236}">
                <a16:creationId xmlns:a16="http://schemas.microsoft.com/office/drawing/2014/main" id="{E843C7F7-7C93-4C19-A1E9-FCB9BDB3E2DE}"/>
              </a:ext>
            </a:extLst>
          </p:cNvPr>
          <p:cNvSpPr/>
          <p:nvPr/>
        </p:nvSpPr>
        <p:spPr>
          <a:xfrm rot="2337365">
            <a:off x="3759019" y="3729937"/>
            <a:ext cx="977629" cy="27938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èche : droite 29">
            <a:extLst>
              <a:ext uri="{FF2B5EF4-FFF2-40B4-BE49-F238E27FC236}">
                <a16:creationId xmlns:a16="http://schemas.microsoft.com/office/drawing/2014/main" id="{758A9D44-AD1C-4360-9B6B-6BB612F0A513}"/>
              </a:ext>
            </a:extLst>
          </p:cNvPr>
          <p:cNvSpPr/>
          <p:nvPr/>
        </p:nvSpPr>
        <p:spPr>
          <a:xfrm rot="5400000">
            <a:off x="2464107" y="2322033"/>
            <a:ext cx="526392" cy="27938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èche : droite 30">
            <a:extLst>
              <a:ext uri="{FF2B5EF4-FFF2-40B4-BE49-F238E27FC236}">
                <a16:creationId xmlns:a16="http://schemas.microsoft.com/office/drawing/2014/main" id="{D48DDDA7-0615-4B0A-8CB1-E69CD55A5A3B}"/>
              </a:ext>
            </a:extLst>
          </p:cNvPr>
          <p:cNvSpPr/>
          <p:nvPr/>
        </p:nvSpPr>
        <p:spPr>
          <a:xfrm rot="16200000" flipV="1">
            <a:off x="2957976" y="2322034"/>
            <a:ext cx="526392" cy="27938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llipse 31">
            <a:extLst>
              <a:ext uri="{FF2B5EF4-FFF2-40B4-BE49-F238E27FC236}">
                <a16:creationId xmlns:a16="http://schemas.microsoft.com/office/drawing/2014/main" id="{EF80621C-EC36-48EB-8A90-E4B0007949BA}"/>
              </a:ext>
            </a:extLst>
          </p:cNvPr>
          <p:cNvSpPr/>
          <p:nvPr/>
        </p:nvSpPr>
        <p:spPr>
          <a:xfrm>
            <a:off x="762000" y="5719061"/>
            <a:ext cx="4878422" cy="1001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Echange social entre personnes</a:t>
            </a:r>
            <a:endParaRPr lang="en-US" dirty="0">
              <a:solidFill>
                <a:schemeClr val="tx1"/>
              </a:solidFill>
            </a:endParaRPr>
          </a:p>
        </p:txBody>
      </p:sp>
      <p:sp>
        <p:nvSpPr>
          <p:cNvPr id="33" name="Flèche : droite 32">
            <a:extLst>
              <a:ext uri="{FF2B5EF4-FFF2-40B4-BE49-F238E27FC236}">
                <a16:creationId xmlns:a16="http://schemas.microsoft.com/office/drawing/2014/main" id="{CCE04E80-563A-4B5E-8B57-2527D290611E}"/>
              </a:ext>
            </a:extLst>
          </p:cNvPr>
          <p:cNvSpPr/>
          <p:nvPr/>
        </p:nvSpPr>
        <p:spPr>
          <a:xfrm rot="5400000">
            <a:off x="2603799" y="5563409"/>
            <a:ext cx="526392" cy="27938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èche : droite 33">
            <a:extLst>
              <a:ext uri="{FF2B5EF4-FFF2-40B4-BE49-F238E27FC236}">
                <a16:creationId xmlns:a16="http://schemas.microsoft.com/office/drawing/2014/main" id="{24357A65-55E4-45CF-B203-062CE5209121}"/>
              </a:ext>
            </a:extLst>
          </p:cNvPr>
          <p:cNvSpPr/>
          <p:nvPr/>
        </p:nvSpPr>
        <p:spPr>
          <a:xfrm rot="16200000" flipV="1">
            <a:off x="3097668" y="5563410"/>
            <a:ext cx="526392" cy="27938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Image 34">
            <a:extLst>
              <a:ext uri="{FF2B5EF4-FFF2-40B4-BE49-F238E27FC236}">
                <a16:creationId xmlns:a16="http://schemas.microsoft.com/office/drawing/2014/main" id="{C0F5E21F-5EF0-4110-A7FD-70D95231C4FE}"/>
              </a:ext>
            </a:extLst>
          </p:cNvPr>
          <p:cNvPicPr>
            <a:picLocks noChangeAspect="1"/>
          </p:cNvPicPr>
          <p:nvPr/>
        </p:nvPicPr>
        <p:blipFill>
          <a:blip r:embed="rId4"/>
          <a:stretch>
            <a:fillRect/>
          </a:stretch>
        </p:blipFill>
        <p:spPr>
          <a:xfrm>
            <a:off x="6862906" y="1551818"/>
            <a:ext cx="3461642" cy="2447835"/>
          </a:xfrm>
          <a:prstGeom prst="rect">
            <a:avLst/>
          </a:prstGeom>
        </p:spPr>
      </p:pic>
      <p:sp>
        <p:nvSpPr>
          <p:cNvPr id="36" name="ZoneTexte 35">
            <a:extLst>
              <a:ext uri="{FF2B5EF4-FFF2-40B4-BE49-F238E27FC236}">
                <a16:creationId xmlns:a16="http://schemas.microsoft.com/office/drawing/2014/main" id="{6F0F6B50-5ECC-4800-A42B-BDD7B52CAE81}"/>
              </a:ext>
            </a:extLst>
          </p:cNvPr>
          <p:cNvSpPr txBox="1"/>
          <p:nvPr/>
        </p:nvSpPr>
        <p:spPr>
          <a:xfrm>
            <a:off x="8503705" y="3942431"/>
            <a:ext cx="3131415" cy="338554"/>
          </a:xfrm>
          <a:prstGeom prst="rect">
            <a:avLst/>
          </a:prstGeom>
          <a:noFill/>
        </p:spPr>
        <p:txBody>
          <a:bodyPr wrap="square" rtlCol="0">
            <a:spAutoFit/>
          </a:bodyPr>
          <a:lstStyle/>
          <a:p>
            <a:r>
              <a:rPr lang="fr-FR" sz="1600" i="1" dirty="0"/>
              <a:t>Wilson et al, </a:t>
            </a:r>
            <a:r>
              <a:rPr lang="fr-FR" sz="1600" i="1" dirty="0" err="1"/>
              <a:t>Neuroimage</a:t>
            </a:r>
            <a:r>
              <a:rPr lang="fr-FR" sz="1600" i="1" dirty="0"/>
              <a:t>, 2018</a:t>
            </a:r>
          </a:p>
        </p:txBody>
      </p:sp>
      <p:sp>
        <p:nvSpPr>
          <p:cNvPr id="37" name="ZoneTexte 36">
            <a:extLst>
              <a:ext uri="{FF2B5EF4-FFF2-40B4-BE49-F238E27FC236}">
                <a16:creationId xmlns:a16="http://schemas.microsoft.com/office/drawing/2014/main" id="{7C76F1F7-0C6C-4E46-90CB-B59AB9943467}"/>
              </a:ext>
            </a:extLst>
          </p:cNvPr>
          <p:cNvSpPr txBox="1"/>
          <p:nvPr/>
        </p:nvSpPr>
        <p:spPr>
          <a:xfrm flipH="1">
            <a:off x="8212688" y="2365429"/>
            <a:ext cx="582031" cy="307777"/>
          </a:xfrm>
          <a:prstGeom prst="rect">
            <a:avLst/>
          </a:prstGeom>
          <a:noFill/>
          <a:ln w="28575">
            <a:solidFill>
              <a:srgbClr val="002ACA"/>
            </a:solidFill>
          </a:ln>
        </p:spPr>
        <p:txBody>
          <a:bodyPr wrap="square" rtlCol="0">
            <a:spAutoFit/>
          </a:bodyPr>
          <a:lstStyle/>
          <a:p>
            <a:pPr algn="ctr"/>
            <a:r>
              <a:rPr lang="fr-FR" sz="1400" b="1" dirty="0">
                <a:solidFill>
                  <a:schemeClr val="bg1"/>
                </a:solidFill>
              </a:rPr>
              <a:t>Oral</a:t>
            </a:r>
          </a:p>
        </p:txBody>
      </p:sp>
      <p:sp>
        <p:nvSpPr>
          <p:cNvPr id="38" name="ZoneTexte 37">
            <a:extLst>
              <a:ext uri="{FF2B5EF4-FFF2-40B4-BE49-F238E27FC236}">
                <a16:creationId xmlns:a16="http://schemas.microsoft.com/office/drawing/2014/main" id="{6354A195-FC76-4139-9F70-213CF5B90EC4}"/>
              </a:ext>
            </a:extLst>
          </p:cNvPr>
          <p:cNvSpPr txBox="1"/>
          <p:nvPr/>
        </p:nvSpPr>
        <p:spPr>
          <a:xfrm>
            <a:off x="7782447" y="3439848"/>
            <a:ext cx="1622560" cy="307777"/>
          </a:xfrm>
          <a:prstGeom prst="rect">
            <a:avLst/>
          </a:prstGeom>
          <a:noFill/>
          <a:ln w="25400">
            <a:solidFill>
              <a:srgbClr val="FF0000"/>
            </a:solidFill>
          </a:ln>
        </p:spPr>
        <p:txBody>
          <a:bodyPr wrap="none" rtlCol="0">
            <a:spAutoFit/>
          </a:bodyPr>
          <a:lstStyle/>
          <a:p>
            <a:r>
              <a:rPr lang="fr-FR" sz="1400" b="1" dirty="0">
                <a:solidFill>
                  <a:schemeClr val="bg1"/>
                </a:solidFill>
              </a:rPr>
              <a:t>Régions communes</a:t>
            </a:r>
          </a:p>
        </p:txBody>
      </p:sp>
      <p:sp>
        <p:nvSpPr>
          <p:cNvPr id="39" name="ZoneTexte 38">
            <a:extLst>
              <a:ext uri="{FF2B5EF4-FFF2-40B4-BE49-F238E27FC236}">
                <a16:creationId xmlns:a16="http://schemas.microsoft.com/office/drawing/2014/main" id="{D2DC6834-6F40-40B4-8BFD-B900EBEEFC41}"/>
              </a:ext>
            </a:extLst>
          </p:cNvPr>
          <p:cNvSpPr txBox="1"/>
          <p:nvPr/>
        </p:nvSpPr>
        <p:spPr>
          <a:xfrm flipH="1">
            <a:off x="7836551" y="1781705"/>
            <a:ext cx="667153" cy="307777"/>
          </a:xfrm>
          <a:prstGeom prst="rect">
            <a:avLst/>
          </a:prstGeom>
          <a:noFill/>
          <a:ln w="34925">
            <a:solidFill>
              <a:srgbClr val="0CBC08"/>
            </a:solidFill>
          </a:ln>
        </p:spPr>
        <p:txBody>
          <a:bodyPr wrap="square" rtlCol="0">
            <a:spAutoFit/>
          </a:bodyPr>
          <a:lstStyle/>
          <a:p>
            <a:pPr algn="ctr"/>
            <a:r>
              <a:rPr lang="fr-FR" sz="1400" b="1" dirty="0">
                <a:solidFill>
                  <a:schemeClr val="bg1"/>
                </a:solidFill>
              </a:rPr>
              <a:t>Ecrit</a:t>
            </a:r>
          </a:p>
        </p:txBody>
      </p:sp>
      <p:sp>
        <p:nvSpPr>
          <p:cNvPr id="40" name="ZoneTexte 39">
            <a:extLst>
              <a:ext uri="{FF2B5EF4-FFF2-40B4-BE49-F238E27FC236}">
                <a16:creationId xmlns:a16="http://schemas.microsoft.com/office/drawing/2014/main" id="{A1427F4B-AEFB-4C81-83F2-4B45E1D310F7}"/>
              </a:ext>
            </a:extLst>
          </p:cNvPr>
          <p:cNvSpPr txBox="1"/>
          <p:nvPr/>
        </p:nvSpPr>
        <p:spPr>
          <a:xfrm flipH="1">
            <a:off x="9721383" y="3145893"/>
            <a:ext cx="603165" cy="307777"/>
          </a:xfrm>
          <a:prstGeom prst="rect">
            <a:avLst/>
          </a:prstGeom>
          <a:noFill/>
          <a:ln w="34925">
            <a:solidFill>
              <a:srgbClr val="0CBC08"/>
            </a:solidFill>
          </a:ln>
        </p:spPr>
        <p:txBody>
          <a:bodyPr wrap="square" rtlCol="0">
            <a:spAutoFit/>
          </a:bodyPr>
          <a:lstStyle/>
          <a:p>
            <a:pPr algn="ctr"/>
            <a:r>
              <a:rPr lang="fr-FR" sz="1400" b="1" dirty="0">
                <a:solidFill>
                  <a:schemeClr val="bg1"/>
                </a:solidFill>
              </a:rPr>
              <a:t>Ecrit</a:t>
            </a:r>
          </a:p>
        </p:txBody>
      </p:sp>
      <p:sp>
        <p:nvSpPr>
          <p:cNvPr id="41" name="ZoneTexte 40">
            <a:extLst>
              <a:ext uri="{FF2B5EF4-FFF2-40B4-BE49-F238E27FC236}">
                <a16:creationId xmlns:a16="http://schemas.microsoft.com/office/drawing/2014/main" id="{4F8B7745-0347-46AE-A961-6C0435EAD00A}"/>
              </a:ext>
            </a:extLst>
          </p:cNvPr>
          <p:cNvSpPr txBox="1"/>
          <p:nvPr/>
        </p:nvSpPr>
        <p:spPr>
          <a:xfrm>
            <a:off x="6842489" y="3666468"/>
            <a:ext cx="893899" cy="369332"/>
          </a:xfrm>
          <a:prstGeom prst="rect">
            <a:avLst/>
          </a:prstGeom>
          <a:noFill/>
        </p:spPr>
        <p:txBody>
          <a:bodyPr wrap="none" rtlCol="0">
            <a:spAutoFit/>
          </a:bodyPr>
          <a:lstStyle/>
          <a:p>
            <a:r>
              <a:rPr lang="fr-FR" sz="1800" dirty="0">
                <a:solidFill>
                  <a:schemeClr val="bg1"/>
                </a:solidFill>
                <a:latin typeface="+mn-lt"/>
              </a:rPr>
              <a:t>Adultes</a:t>
            </a:r>
            <a:endParaRPr lang="en-US" sz="1800" dirty="0" err="1">
              <a:solidFill>
                <a:schemeClr val="bg1"/>
              </a:solidFill>
              <a:latin typeface="+mn-lt"/>
            </a:endParaRPr>
          </a:p>
        </p:txBody>
      </p:sp>
      <p:grpSp>
        <p:nvGrpSpPr>
          <p:cNvPr id="46" name="Groupe 45">
            <a:extLst>
              <a:ext uri="{FF2B5EF4-FFF2-40B4-BE49-F238E27FC236}">
                <a16:creationId xmlns:a16="http://schemas.microsoft.com/office/drawing/2014/main" id="{F8E7D0F3-9F72-4287-AB8A-59D24EEA3C8A}"/>
              </a:ext>
            </a:extLst>
          </p:cNvPr>
          <p:cNvGrpSpPr/>
          <p:nvPr/>
        </p:nvGrpSpPr>
        <p:grpSpPr>
          <a:xfrm>
            <a:off x="5877068" y="4268888"/>
            <a:ext cx="6228914" cy="2455025"/>
            <a:chOff x="5877068" y="4268888"/>
            <a:chExt cx="6228914" cy="2455025"/>
          </a:xfrm>
        </p:grpSpPr>
        <p:pic>
          <p:nvPicPr>
            <p:cNvPr id="42" name="Picture 1">
              <a:extLst>
                <a:ext uri="{FF2B5EF4-FFF2-40B4-BE49-F238E27FC236}">
                  <a16:creationId xmlns:a16="http://schemas.microsoft.com/office/drawing/2014/main" id="{2A9C368F-3926-487D-AE28-D4747F281E0A}"/>
                </a:ext>
              </a:extLst>
            </p:cNvPr>
            <p:cNvPicPr>
              <a:picLocks noChangeAspect="1" noChangeArrowheads="1"/>
            </p:cNvPicPr>
            <p:nvPr/>
          </p:nvPicPr>
          <p:blipFill>
            <a:blip r:embed="rId5" cstate="print"/>
            <a:srcRect/>
            <a:stretch>
              <a:fillRect/>
            </a:stretch>
          </p:blipFill>
          <p:spPr bwMode="auto">
            <a:xfrm>
              <a:off x="9503258" y="4268888"/>
              <a:ext cx="2246522" cy="1936051"/>
            </a:xfrm>
            <a:prstGeom prst="rect">
              <a:avLst/>
            </a:prstGeom>
            <a:noFill/>
            <a:ln w="9525">
              <a:noFill/>
              <a:miter lim="800000"/>
              <a:headEnd/>
              <a:tailEnd/>
            </a:ln>
          </p:spPr>
        </p:pic>
        <p:sp>
          <p:nvSpPr>
            <p:cNvPr id="43" name="ZoneTexte 42">
              <a:extLst>
                <a:ext uri="{FF2B5EF4-FFF2-40B4-BE49-F238E27FC236}">
                  <a16:creationId xmlns:a16="http://schemas.microsoft.com/office/drawing/2014/main" id="{C4367103-2420-43F7-AA10-B4B8B8C8B1F0}"/>
                </a:ext>
              </a:extLst>
            </p:cNvPr>
            <p:cNvSpPr txBox="1"/>
            <p:nvPr/>
          </p:nvSpPr>
          <p:spPr>
            <a:xfrm>
              <a:off x="9315149" y="6077582"/>
              <a:ext cx="2790833" cy="646331"/>
            </a:xfrm>
            <a:prstGeom prst="rect">
              <a:avLst/>
            </a:prstGeom>
            <a:noFill/>
          </p:spPr>
          <p:txBody>
            <a:bodyPr wrap="square" rtlCol="0">
              <a:spAutoFit/>
            </a:bodyPr>
            <a:lstStyle/>
            <a:p>
              <a:pPr algn="ctr"/>
              <a:r>
                <a:rPr lang="fr-FR" sz="1800" dirty="0">
                  <a:latin typeface="+mn-lt"/>
                </a:rPr>
                <a:t>Nourrissons de 2 mois écoutant une courte phrase</a:t>
              </a:r>
              <a:endParaRPr lang="en-US" sz="1800" dirty="0" err="1">
                <a:latin typeface="+mn-lt"/>
              </a:endParaRPr>
            </a:p>
          </p:txBody>
        </p:sp>
        <p:pic>
          <p:nvPicPr>
            <p:cNvPr id="44" name="Picture 4">
              <a:extLst>
                <a:ext uri="{FF2B5EF4-FFF2-40B4-BE49-F238E27FC236}">
                  <a16:creationId xmlns:a16="http://schemas.microsoft.com/office/drawing/2014/main" id="{C26C2F1C-1CE1-49FC-8716-65780F8437BF}"/>
                </a:ext>
              </a:extLst>
            </p:cNvPr>
            <p:cNvPicPr>
              <a:picLocks noChangeAspect="1" noChangeArrowheads="1"/>
            </p:cNvPicPr>
            <p:nvPr/>
          </p:nvPicPr>
          <p:blipFill>
            <a:blip r:embed="rId6" cstate="print">
              <a:clrChange>
                <a:clrFrom>
                  <a:srgbClr val="52526B"/>
                </a:clrFrom>
                <a:clrTo>
                  <a:srgbClr val="52526B">
                    <a:alpha val="0"/>
                  </a:srgbClr>
                </a:clrTo>
              </a:clrChange>
            </a:blip>
            <a:srcRect/>
            <a:stretch>
              <a:fillRect/>
            </a:stretch>
          </p:blipFill>
          <p:spPr bwMode="auto">
            <a:xfrm>
              <a:off x="6482601" y="4662936"/>
              <a:ext cx="1861781" cy="1269222"/>
            </a:xfrm>
            <a:prstGeom prst="rect">
              <a:avLst/>
            </a:prstGeom>
            <a:noFill/>
            <a:ln w="9525">
              <a:noFill/>
              <a:miter lim="800000"/>
              <a:headEnd/>
              <a:tailEnd/>
            </a:ln>
            <a:effectLst/>
          </p:spPr>
        </p:pic>
        <p:sp>
          <p:nvSpPr>
            <p:cNvPr id="45" name="ZoneTexte 44">
              <a:extLst>
                <a:ext uri="{FF2B5EF4-FFF2-40B4-BE49-F238E27FC236}">
                  <a16:creationId xmlns:a16="http://schemas.microsoft.com/office/drawing/2014/main" id="{72C0D0AD-1A54-4CD7-8262-534380C04DF6}"/>
                </a:ext>
              </a:extLst>
            </p:cNvPr>
            <p:cNvSpPr txBox="1"/>
            <p:nvPr/>
          </p:nvSpPr>
          <p:spPr>
            <a:xfrm>
              <a:off x="5877068" y="5862275"/>
              <a:ext cx="3328364" cy="646331"/>
            </a:xfrm>
            <a:prstGeom prst="rect">
              <a:avLst/>
            </a:prstGeom>
            <a:noFill/>
          </p:spPr>
          <p:txBody>
            <a:bodyPr wrap="square" rtlCol="0">
              <a:spAutoFit/>
            </a:bodyPr>
            <a:lstStyle/>
            <a:p>
              <a:r>
                <a:rPr lang="fr-FR" sz="1800" dirty="0">
                  <a:latin typeface="+mn-lt"/>
                </a:rPr>
                <a:t>Réponse à des syllabes chez des prématurés </a:t>
              </a:r>
              <a:r>
                <a:rPr lang="fr-FR" dirty="0"/>
                <a:t>à</a:t>
              </a:r>
              <a:r>
                <a:rPr lang="fr-FR" sz="1800" dirty="0">
                  <a:latin typeface="+mn-lt"/>
                </a:rPr>
                <a:t> 6 mois de grossesse</a:t>
              </a:r>
              <a:endParaRPr lang="en-US" sz="1800" dirty="0" err="1">
                <a:latin typeface="+mn-lt"/>
              </a:endParaRPr>
            </a:p>
          </p:txBody>
        </p:sp>
      </p:grpSp>
    </p:spTree>
    <p:extLst>
      <p:ext uri="{BB962C8B-B14F-4D97-AF65-F5344CB8AC3E}">
        <p14:creationId xmlns:p14="http://schemas.microsoft.com/office/powerpoint/2010/main" val="666352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e 22"/>
          <p:cNvGrpSpPr/>
          <p:nvPr/>
        </p:nvGrpSpPr>
        <p:grpSpPr>
          <a:xfrm>
            <a:off x="3901247" y="1081085"/>
            <a:ext cx="4023127" cy="1776387"/>
            <a:chOff x="4166650" y="1123975"/>
            <a:chExt cx="4023127" cy="1776387"/>
          </a:xfrm>
        </p:grpSpPr>
        <p:pic>
          <p:nvPicPr>
            <p:cNvPr id="142340" name="Picture 4"/>
            <p:cNvPicPr>
              <a:picLocks noChangeArrowheads="1"/>
            </p:cNvPicPr>
            <p:nvPr/>
          </p:nvPicPr>
          <p:blipFill>
            <a:blip r:embed="rId2" cstate="print"/>
            <a:srcRect/>
            <a:stretch>
              <a:fillRect/>
            </a:stretch>
          </p:blipFill>
          <p:spPr bwMode="auto">
            <a:xfrm>
              <a:off x="4324350" y="1481138"/>
              <a:ext cx="781050" cy="985837"/>
            </a:xfrm>
            <a:prstGeom prst="rect">
              <a:avLst/>
            </a:prstGeom>
            <a:noFill/>
            <a:ln w="9525">
              <a:noFill/>
              <a:miter lim="800000"/>
              <a:headEnd/>
              <a:tailEnd/>
            </a:ln>
            <a:effectLst/>
          </p:spPr>
        </p:pic>
        <p:pic>
          <p:nvPicPr>
            <p:cNvPr id="142339" name="Picture 3"/>
            <p:cNvPicPr>
              <a:picLocks noChangeArrowheads="1"/>
            </p:cNvPicPr>
            <p:nvPr/>
          </p:nvPicPr>
          <p:blipFill>
            <a:blip r:embed="rId3" cstate="print"/>
            <a:srcRect/>
            <a:stretch>
              <a:fillRect/>
            </a:stretch>
          </p:blipFill>
          <p:spPr bwMode="auto">
            <a:xfrm>
              <a:off x="6248400" y="1447800"/>
              <a:ext cx="781050" cy="989013"/>
            </a:xfrm>
            <a:prstGeom prst="rect">
              <a:avLst/>
            </a:prstGeom>
            <a:noFill/>
            <a:ln w="9525">
              <a:noFill/>
              <a:miter lim="800000"/>
              <a:headEnd/>
              <a:tailEnd/>
            </a:ln>
            <a:effectLst/>
          </p:spPr>
        </p:pic>
        <p:pic>
          <p:nvPicPr>
            <p:cNvPr id="142341" name="Picture 5"/>
            <p:cNvPicPr>
              <a:picLocks noChangeArrowheads="1"/>
            </p:cNvPicPr>
            <p:nvPr/>
          </p:nvPicPr>
          <p:blipFill>
            <a:blip r:embed="rId4" cstate="print"/>
            <a:srcRect/>
            <a:stretch>
              <a:fillRect/>
            </a:stretch>
          </p:blipFill>
          <p:spPr bwMode="auto">
            <a:xfrm>
              <a:off x="5264150" y="1500188"/>
              <a:ext cx="785813" cy="979487"/>
            </a:xfrm>
            <a:prstGeom prst="rect">
              <a:avLst/>
            </a:prstGeom>
            <a:noFill/>
            <a:ln w="9525">
              <a:noFill/>
              <a:miter lim="800000"/>
              <a:headEnd/>
              <a:tailEnd/>
            </a:ln>
            <a:effectLst/>
          </p:spPr>
        </p:pic>
        <p:grpSp>
          <p:nvGrpSpPr>
            <p:cNvPr id="7" name="Group 52"/>
            <p:cNvGrpSpPr>
              <a:grpSpLocks/>
            </p:cNvGrpSpPr>
            <p:nvPr/>
          </p:nvGrpSpPr>
          <p:grpSpPr bwMode="auto">
            <a:xfrm>
              <a:off x="5276850" y="1447800"/>
              <a:ext cx="766763" cy="952500"/>
              <a:chOff x="2893" y="4457"/>
              <a:chExt cx="604" cy="600"/>
            </a:xfrm>
          </p:grpSpPr>
          <p:sp>
            <p:nvSpPr>
              <p:cNvPr id="142389" name="Oval 53"/>
              <p:cNvSpPr>
                <a:spLocks noChangeArrowheads="1"/>
              </p:cNvSpPr>
              <p:nvPr/>
            </p:nvSpPr>
            <p:spPr bwMode="auto">
              <a:xfrm>
                <a:off x="2920" y="4520"/>
                <a:ext cx="545" cy="537"/>
              </a:xfrm>
              <a:prstGeom prst="ellipse">
                <a:avLst/>
              </a:prstGeom>
              <a:noFill/>
              <a:ln w="9525">
                <a:solidFill>
                  <a:schemeClr val="tx1"/>
                </a:solidFill>
                <a:round/>
                <a:headEnd/>
                <a:tailEnd/>
              </a:ln>
              <a:effectLst/>
            </p:spPr>
            <p:txBody>
              <a:bodyPr wrap="none" anchor="ctr"/>
              <a:lstStyle/>
              <a:p>
                <a:endParaRPr lang="fr-FR">
                  <a:solidFill>
                    <a:srgbClr val="000000"/>
                  </a:solidFill>
                </a:endParaRPr>
              </a:p>
            </p:txBody>
          </p:sp>
          <p:grpSp>
            <p:nvGrpSpPr>
              <p:cNvPr id="8" name="Group 54"/>
              <p:cNvGrpSpPr>
                <a:grpSpLocks/>
              </p:cNvGrpSpPr>
              <p:nvPr/>
            </p:nvGrpSpPr>
            <p:grpSpPr bwMode="auto">
              <a:xfrm>
                <a:off x="2893" y="4457"/>
                <a:ext cx="604" cy="408"/>
                <a:chOff x="1594" y="3529"/>
                <a:chExt cx="604" cy="408"/>
              </a:xfrm>
            </p:grpSpPr>
            <p:sp>
              <p:nvSpPr>
                <p:cNvPr id="142391" name="AutoShape 55"/>
                <p:cNvSpPr>
                  <a:spLocks noChangeArrowheads="1"/>
                </p:cNvSpPr>
                <p:nvPr/>
              </p:nvSpPr>
              <p:spPr bwMode="auto">
                <a:xfrm flipV="1">
                  <a:off x="1874" y="3529"/>
                  <a:ext cx="58" cy="5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p:spPr>
              <p:txBody>
                <a:bodyPr wrap="none" anchor="ctr"/>
                <a:lstStyle/>
                <a:p>
                  <a:endParaRPr lang="fr-FR">
                    <a:solidFill>
                      <a:srgbClr val="000000"/>
                    </a:solidFill>
                  </a:endParaRPr>
                </a:p>
              </p:txBody>
            </p:sp>
            <p:sp>
              <p:nvSpPr>
                <p:cNvPr id="142392" name="AutoShape 56"/>
                <p:cNvSpPr>
                  <a:spLocks noChangeArrowheads="1"/>
                </p:cNvSpPr>
                <p:nvPr/>
              </p:nvSpPr>
              <p:spPr bwMode="auto">
                <a:xfrm>
                  <a:off x="1594" y="3793"/>
                  <a:ext cx="29" cy="144"/>
                </a:xfrm>
                <a:prstGeom prst="moon">
                  <a:avLst>
                    <a:gd name="adj" fmla="val 50000"/>
                  </a:avLst>
                </a:prstGeom>
                <a:solidFill>
                  <a:schemeClr val="accent1"/>
                </a:solidFill>
                <a:ln w="9525">
                  <a:solidFill>
                    <a:schemeClr val="tx1"/>
                  </a:solidFill>
                  <a:miter lim="800000"/>
                  <a:headEnd/>
                  <a:tailEnd/>
                </a:ln>
                <a:effectLst/>
              </p:spPr>
              <p:txBody>
                <a:bodyPr wrap="none" anchor="ctr"/>
                <a:lstStyle/>
                <a:p>
                  <a:endParaRPr lang="fr-FR">
                    <a:solidFill>
                      <a:srgbClr val="000000"/>
                    </a:solidFill>
                  </a:endParaRPr>
                </a:p>
              </p:txBody>
            </p:sp>
            <p:sp>
              <p:nvSpPr>
                <p:cNvPr id="142393" name="AutoShape 57"/>
                <p:cNvSpPr>
                  <a:spLocks noChangeArrowheads="1"/>
                </p:cNvSpPr>
                <p:nvPr/>
              </p:nvSpPr>
              <p:spPr bwMode="auto">
                <a:xfrm flipH="1">
                  <a:off x="2169" y="3793"/>
                  <a:ext cx="29" cy="144"/>
                </a:xfrm>
                <a:prstGeom prst="moon">
                  <a:avLst>
                    <a:gd name="adj" fmla="val 50000"/>
                  </a:avLst>
                </a:prstGeom>
                <a:solidFill>
                  <a:schemeClr val="accent1"/>
                </a:solidFill>
                <a:ln w="9525">
                  <a:solidFill>
                    <a:schemeClr val="tx1"/>
                  </a:solidFill>
                  <a:miter lim="800000"/>
                  <a:headEnd/>
                  <a:tailEnd/>
                </a:ln>
                <a:effectLst/>
              </p:spPr>
              <p:txBody>
                <a:bodyPr wrap="none" anchor="ctr"/>
                <a:lstStyle/>
                <a:p>
                  <a:endParaRPr lang="fr-FR">
                    <a:solidFill>
                      <a:srgbClr val="000000"/>
                    </a:solidFill>
                  </a:endParaRPr>
                </a:p>
              </p:txBody>
            </p:sp>
          </p:grpSp>
        </p:grpSp>
        <p:grpSp>
          <p:nvGrpSpPr>
            <p:cNvPr id="9" name="Group 58"/>
            <p:cNvGrpSpPr>
              <a:grpSpLocks/>
            </p:cNvGrpSpPr>
            <p:nvPr/>
          </p:nvGrpSpPr>
          <p:grpSpPr bwMode="auto">
            <a:xfrm>
              <a:off x="4329113" y="1452563"/>
              <a:ext cx="768350" cy="952500"/>
              <a:chOff x="2893" y="4457"/>
              <a:chExt cx="604" cy="600"/>
            </a:xfrm>
          </p:grpSpPr>
          <p:sp>
            <p:nvSpPr>
              <p:cNvPr id="142395" name="Oval 59"/>
              <p:cNvSpPr>
                <a:spLocks noChangeArrowheads="1"/>
              </p:cNvSpPr>
              <p:nvPr/>
            </p:nvSpPr>
            <p:spPr bwMode="auto">
              <a:xfrm>
                <a:off x="2920" y="4520"/>
                <a:ext cx="545" cy="537"/>
              </a:xfrm>
              <a:prstGeom prst="ellipse">
                <a:avLst/>
              </a:prstGeom>
              <a:noFill/>
              <a:ln w="9525">
                <a:solidFill>
                  <a:schemeClr val="tx1"/>
                </a:solidFill>
                <a:round/>
                <a:headEnd/>
                <a:tailEnd/>
              </a:ln>
              <a:effectLst/>
            </p:spPr>
            <p:txBody>
              <a:bodyPr wrap="none" anchor="ctr"/>
              <a:lstStyle/>
              <a:p>
                <a:endParaRPr lang="fr-FR">
                  <a:solidFill>
                    <a:srgbClr val="000000"/>
                  </a:solidFill>
                </a:endParaRPr>
              </a:p>
            </p:txBody>
          </p:sp>
          <p:grpSp>
            <p:nvGrpSpPr>
              <p:cNvPr id="10" name="Group 60"/>
              <p:cNvGrpSpPr>
                <a:grpSpLocks/>
              </p:cNvGrpSpPr>
              <p:nvPr/>
            </p:nvGrpSpPr>
            <p:grpSpPr bwMode="auto">
              <a:xfrm>
                <a:off x="2893" y="4457"/>
                <a:ext cx="604" cy="408"/>
                <a:chOff x="1594" y="3529"/>
                <a:chExt cx="604" cy="408"/>
              </a:xfrm>
            </p:grpSpPr>
            <p:sp>
              <p:nvSpPr>
                <p:cNvPr id="142397" name="AutoShape 61"/>
                <p:cNvSpPr>
                  <a:spLocks noChangeArrowheads="1"/>
                </p:cNvSpPr>
                <p:nvPr/>
              </p:nvSpPr>
              <p:spPr bwMode="auto">
                <a:xfrm flipV="1">
                  <a:off x="1874" y="3529"/>
                  <a:ext cx="58" cy="5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p:spPr>
              <p:txBody>
                <a:bodyPr wrap="none" anchor="ctr"/>
                <a:lstStyle/>
                <a:p>
                  <a:endParaRPr lang="fr-FR">
                    <a:solidFill>
                      <a:srgbClr val="000000"/>
                    </a:solidFill>
                  </a:endParaRPr>
                </a:p>
              </p:txBody>
            </p:sp>
            <p:sp>
              <p:nvSpPr>
                <p:cNvPr id="142398" name="AutoShape 62"/>
                <p:cNvSpPr>
                  <a:spLocks noChangeArrowheads="1"/>
                </p:cNvSpPr>
                <p:nvPr/>
              </p:nvSpPr>
              <p:spPr bwMode="auto">
                <a:xfrm>
                  <a:off x="1594" y="3793"/>
                  <a:ext cx="29" cy="144"/>
                </a:xfrm>
                <a:prstGeom prst="moon">
                  <a:avLst>
                    <a:gd name="adj" fmla="val 50000"/>
                  </a:avLst>
                </a:prstGeom>
                <a:solidFill>
                  <a:schemeClr val="accent1"/>
                </a:solidFill>
                <a:ln w="9525">
                  <a:solidFill>
                    <a:schemeClr val="tx1"/>
                  </a:solidFill>
                  <a:miter lim="800000"/>
                  <a:headEnd/>
                  <a:tailEnd/>
                </a:ln>
                <a:effectLst/>
              </p:spPr>
              <p:txBody>
                <a:bodyPr wrap="none" anchor="ctr"/>
                <a:lstStyle/>
                <a:p>
                  <a:endParaRPr lang="fr-FR">
                    <a:solidFill>
                      <a:srgbClr val="000000"/>
                    </a:solidFill>
                  </a:endParaRPr>
                </a:p>
              </p:txBody>
            </p:sp>
            <p:sp>
              <p:nvSpPr>
                <p:cNvPr id="142399" name="AutoShape 63"/>
                <p:cNvSpPr>
                  <a:spLocks noChangeArrowheads="1"/>
                </p:cNvSpPr>
                <p:nvPr/>
              </p:nvSpPr>
              <p:spPr bwMode="auto">
                <a:xfrm flipH="1">
                  <a:off x="2169" y="3793"/>
                  <a:ext cx="29" cy="144"/>
                </a:xfrm>
                <a:prstGeom prst="moon">
                  <a:avLst>
                    <a:gd name="adj" fmla="val 50000"/>
                  </a:avLst>
                </a:prstGeom>
                <a:solidFill>
                  <a:schemeClr val="accent1"/>
                </a:solidFill>
                <a:ln w="9525">
                  <a:solidFill>
                    <a:schemeClr val="tx1"/>
                  </a:solidFill>
                  <a:miter lim="800000"/>
                  <a:headEnd/>
                  <a:tailEnd/>
                </a:ln>
                <a:effectLst/>
              </p:spPr>
              <p:txBody>
                <a:bodyPr wrap="none" anchor="ctr"/>
                <a:lstStyle/>
                <a:p>
                  <a:endParaRPr lang="fr-FR">
                    <a:solidFill>
                      <a:srgbClr val="000000"/>
                    </a:solidFill>
                  </a:endParaRPr>
                </a:p>
              </p:txBody>
            </p:sp>
          </p:grpSp>
        </p:grpSp>
        <p:sp>
          <p:nvSpPr>
            <p:cNvPr id="142400" name="Oval 64"/>
            <p:cNvSpPr>
              <a:spLocks noChangeArrowheads="1"/>
            </p:cNvSpPr>
            <p:nvPr/>
          </p:nvSpPr>
          <p:spPr bwMode="auto">
            <a:xfrm>
              <a:off x="6296025" y="1549400"/>
              <a:ext cx="690563" cy="852488"/>
            </a:xfrm>
            <a:prstGeom prst="ellipse">
              <a:avLst/>
            </a:prstGeom>
            <a:noFill/>
            <a:ln w="9525">
              <a:solidFill>
                <a:schemeClr val="tx1"/>
              </a:solidFill>
              <a:round/>
              <a:headEnd/>
              <a:tailEnd/>
            </a:ln>
            <a:effectLst/>
          </p:spPr>
          <p:txBody>
            <a:bodyPr wrap="none" anchor="ctr"/>
            <a:lstStyle/>
            <a:p>
              <a:endParaRPr lang="fr-FR">
                <a:solidFill>
                  <a:srgbClr val="000000"/>
                </a:solidFill>
              </a:endParaRPr>
            </a:p>
          </p:txBody>
        </p:sp>
        <p:grpSp>
          <p:nvGrpSpPr>
            <p:cNvPr id="11" name="Group 65"/>
            <p:cNvGrpSpPr>
              <a:grpSpLocks/>
            </p:cNvGrpSpPr>
            <p:nvPr/>
          </p:nvGrpSpPr>
          <p:grpSpPr bwMode="auto">
            <a:xfrm>
              <a:off x="6261100" y="1449388"/>
              <a:ext cx="766763" cy="647700"/>
              <a:chOff x="1594" y="3529"/>
              <a:chExt cx="604" cy="408"/>
            </a:xfrm>
          </p:grpSpPr>
          <p:sp>
            <p:nvSpPr>
              <p:cNvPr id="142402" name="AutoShape 66"/>
              <p:cNvSpPr>
                <a:spLocks noChangeArrowheads="1"/>
              </p:cNvSpPr>
              <p:nvPr/>
            </p:nvSpPr>
            <p:spPr bwMode="auto">
              <a:xfrm flipV="1">
                <a:off x="1874" y="3529"/>
                <a:ext cx="58" cy="5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p:spPr>
            <p:txBody>
              <a:bodyPr wrap="none" anchor="ctr"/>
              <a:lstStyle/>
              <a:p>
                <a:endParaRPr lang="fr-FR">
                  <a:solidFill>
                    <a:srgbClr val="000000"/>
                  </a:solidFill>
                </a:endParaRPr>
              </a:p>
            </p:txBody>
          </p:sp>
          <p:sp>
            <p:nvSpPr>
              <p:cNvPr id="142403" name="AutoShape 67"/>
              <p:cNvSpPr>
                <a:spLocks noChangeArrowheads="1"/>
              </p:cNvSpPr>
              <p:nvPr/>
            </p:nvSpPr>
            <p:spPr bwMode="auto">
              <a:xfrm>
                <a:off x="1594" y="3793"/>
                <a:ext cx="29" cy="144"/>
              </a:xfrm>
              <a:prstGeom prst="moon">
                <a:avLst>
                  <a:gd name="adj" fmla="val 50000"/>
                </a:avLst>
              </a:prstGeom>
              <a:solidFill>
                <a:schemeClr val="accent1"/>
              </a:solidFill>
              <a:ln w="9525">
                <a:solidFill>
                  <a:schemeClr val="tx1"/>
                </a:solidFill>
                <a:miter lim="800000"/>
                <a:headEnd/>
                <a:tailEnd/>
              </a:ln>
              <a:effectLst/>
            </p:spPr>
            <p:txBody>
              <a:bodyPr wrap="none" anchor="ctr"/>
              <a:lstStyle/>
              <a:p>
                <a:endParaRPr lang="fr-FR">
                  <a:solidFill>
                    <a:srgbClr val="000000"/>
                  </a:solidFill>
                </a:endParaRPr>
              </a:p>
            </p:txBody>
          </p:sp>
          <p:sp>
            <p:nvSpPr>
              <p:cNvPr id="142404" name="AutoShape 68"/>
              <p:cNvSpPr>
                <a:spLocks noChangeArrowheads="1"/>
              </p:cNvSpPr>
              <p:nvPr/>
            </p:nvSpPr>
            <p:spPr bwMode="auto">
              <a:xfrm flipH="1">
                <a:off x="2169" y="3793"/>
                <a:ext cx="29" cy="144"/>
              </a:xfrm>
              <a:prstGeom prst="moon">
                <a:avLst>
                  <a:gd name="adj" fmla="val 50000"/>
                </a:avLst>
              </a:prstGeom>
              <a:solidFill>
                <a:schemeClr val="accent1"/>
              </a:solidFill>
              <a:ln w="9525">
                <a:solidFill>
                  <a:schemeClr val="tx1"/>
                </a:solidFill>
                <a:miter lim="800000"/>
                <a:headEnd/>
                <a:tailEnd/>
              </a:ln>
              <a:effectLst/>
            </p:spPr>
            <p:txBody>
              <a:bodyPr wrap="none" anchor="ctr"/>
              <a:lstStyle/>
              <a:p>
                <a:endParaRPr lang="fr-FR">
                  <a:solidFill>
                    <a:srgbClr val="000000"/>
                  </a:solidFill>
                </a:endParaRPr>
              </a:p>
            </p:txBody>
          </p:sp>
        </p:grpSp>
        <p:sp>
          <p:nvSpPr>
            <p:cNvPr id="142407" name="Text Box 71"/>
            <p:cNvSpPr txBox="1">
              <a:spLocks noChangeArrowheads="1"/>
            </p:cNvSpPr>
            <p:nvPr/>
          </p:nvSpPr>
          <p:spPr bwMode="auto">
            <a:xfrm>
              <a:off x="4166650" y="1123975"/>
              <a:ext cx="946798" cy="307777"/>
            </a:xfrm>
            <a:prstGeom prst="rect">
              <a:avLst/>
            </a:prstGeom>
            <a:noFill/>
            <a:ln w="9525">
              <a:noFill/>
              <a:miter lim="800000"/>
              <a:headEnd/>
              <a:tailEnd/>
            </a:ln>
            <a:effectLst/>
          </p:spPr>
          <p:txBody>
            <a:bodyPr wrap="none">
              <a:spAutoFit/>
            </a:bodyPr>
            <a:lstStyle/>
            <a:p>
              <a:r>
                <a:rPr lang="fr-FR" sz="1400" dirty="0">
                  <a:solidFill>
                    <a:srgbClr val="000000"/>
                  </a:solidFill>
                </a:rPr>
                <a:t>Répétition</a:t>
              </a:r>
            </a:p>
          </p:txBody>
        </p:sp>
        <p:sp>
          <p:nvSpPr>
            <p:cNvPr id="142409" name="Text Box 73"/>
            <p:cNvSpPr txBox="1">
              <a:spLocks noChangeArrowheads="1"/>
            </p:cNvSpPr>
            <p:nvPr/>
          </p:nvSpPr>
          <p:spPr bwMode="auto">
            <a:xfrm>
              <a:off x="6342286" y="1126952"/>
              <a:ext cx="577850" cy="304800"/>
            </a:xfrm>
            <a:prstGeom prst="rect">
              <a:avLst/>
            </a:prstGeom>
            <a:noFill/>
            <a:ln w="9525">
              <a:noFill/>
              <a:miter lim="800000"/>
              <a:headEnd/>
              <a:tailEnd/>
            </a:ln>
            <a:effectLst/>
          </p:spPr>
          <p:txBody>
            <a:bodyPr wrap="none">
              <a:spAutoFit/>
            </a:bodyPr>
            <a:lstStyle/>
            <a:p>
              <a:r>
                <a:rPr lang="fr-FR" sz="1400" dirty="0">
                  <a:solidFill>
                    <a:srgbClr val="000000"/>
                  </a:solidFill>
                </a:rPr>
                <a:t>t-test</a:t>
              </a:r>
            </a:p>
          </p:txBody>
        </p:sp>
        <p:pic>
          <p:nvPicPr>
            <p:cNvPr id="142410" name="Picture 74"/>
            <p:cNvPicPr>
              <a:picLocks noChangeAspect="1" noChangeArrowheads="1"/>
            </p:cNvPicPr>
            <p:nvPr/>
          </p:nvPicPr>
          <p:blipFill>
            <a:blip r:embed="rId5" cstate="print"/>
            <a:srcRect l="2759" t="28915" r="3613" b="10843"/>
            <a:stretch>
              <a:fillRect/>
            </a:stretch>
          </p:blipFill>
          <p:spPr bwMode="auto">
            <a:xfrm>
              <a:off x="4516438" y="2743200"/>
              <a:ext cx="842962" cy="103188"/>
            </a:xfrm>
            <a:prstGeom prst="rect">
              <a:avLst/>
            </a:prstGeom>
            <a:noFill/>
            <a:ln w="9525">
              <a:noFill/>
              <a:miter lim="800000"/>
              <a:headEnd/>
              <a:tailEnd/>
            </a:ln>
            <a:effectLst/>
          </p:spPr>
        </p:pic>
        <p:sp>
          <p:nvSpPr>
            <p:cNvPr id="142411" name="Rectangle 75"/>
            <p:cNvSpPr>
              <a:spLocks noChangeAspect="1" noChangeArrowheads="1"/>
            </p:cNvSpPr>
            <p:nvPr/>
          </p:nvSpPr>
          <p:spPr bwMode="auto">
            <a:xfrm>
              <a:off x="4386263" y="2446898"/>
              <a:ext cx="328612" cy="377825"/>
            </a:xfrm>
            <a:prstGeom prst="rect">
              <a:avLst/>
            </a:prstGeom>
            <a:noFill/>
            <a:ln w="9525">
              <a:noFill/>
              <a:miter lim="800000"/>
              <a:headEnd/>
              <a:tailEnd/>
            </a:ln>
            <a:effectLst/>
          </p:spPr>
          <p:txBody>
            <a:bodyPr wrap="none" lIns="73018" tIns="36508" rIns="73018" bIns="36508">
              <a:spAutoFit/>
            </a:bodyPr>
            <a:lstStyle/>
            <a:p>
              <a:pPr defTabSz="487363"/>
              <a:r>
                <a:rPr lang="en-US" sz="2000" dirty="0">
                  <a:solidFill>
                    <a:srgbClr val="000000"/>
                  </a:solidFill>
                </a:rPr>
                <a:t>-</a:t>
              </a:r>
              <a:r>
                <a:rPr lang="en-US" sz="1400" dirty="0">
                  <a:solidFill>
                    <a:srgbClr val="000000"/>
                  </a:solidFill>
                </a:rPr>
                <a:t>5</a:t>
              </a:r>
            </a:p>
          </p:txBody>
        </p:sp>
        <p:sp>
          <p:nvSpPr>
            <p:cNvPr id="142412" name="Rectangle 76"/>
            <p:cNvSpPr>
              <a:spLocks noChangeAspect="1" noChangeArrowheads="1"/>
            </p:cNvSpPr>
            <p:nvPr/>
          </p:nvSpPr>
          <p:spPr bwMode="auto">
            <a:xfrm>
              <a:off x="5191125" y="2527300"/>
              <a:ext cx="328602" cy="289173"/>
            </a:xfrm>
            <a:prstGeom prst="rect">
              <a:avLst/>
            </a:prstGeom>
            <a:noFill/>
            <a:ln w="9525">
              <a:noFill/>
              <a:miter lim="800000"/>
              <a:headEnd/>
              <a:tailEnd/>
            </a:ln>
            <a:effectLst/>
          </p:spPr>
          <p:txBody>
            <a:bodyPr wrap="none" lIns="73018" tIns="36508" rIns="73018" bIns="36508">
              <a:spAutoFit/>
            </a:bodyPr>
            <a:lstStyle/>
            <a:p>
              <a:pPr defTabSz="487363"/>
              <a:r>
                <a:rPr lang="en-US" sz="1400" dirty="0">
                  <a:solidFill>
                    <a:srgbClr val="000000"/>
                  </a:solidFill>
                </a:rPr>
                <a:t>+5</a:t>
              </a:r>
            </a:p>
          </p:txBody>
        </p:sp>
        <p:grpSp>
          <p:nvGrpSpPr>
            <p:cNvPr id="12" name="Group 77"/>
            <p:cNvGrpSpPr>
              <a:grpSpLocks/>
            </p:cNvGrpSpPr>
            <p:nvPr/>
          </p:nvGrpSpPr>
          <p:grpSpPr bwMode="auto">
            <a:xfrm>
              <a:off x="6121400" y="2546349"/>
              <a:ext cx="1114425" cy="354013"/>
              <a:chOff x="3389" y="2302"/>
              <a:chExt cx="702" cy="223"/>
            </a:xfrm>
          </p:grpSpPr>
          <p:grpSp>
            <p:nvGrpSpPr>
              <p:cNvPr id="13" name="Group 78"/>
              <p:cNvGrpSpPr>
                <a:grpSpLocks/>
              </p:cNvGrpSpPr>
              <p:nvPr/>
            </p:nvGrpSpPr>
            <p:grpSpPr bwMode="auto">
              <a:xfrm flipH="1">
                <a:off x="3451" y="2426"/>
                <a:ext cx="544" cy="99"/>
                <a:chOff x="2792" y="4327"/>
                <a:chExt cx="828" cy="117"/>
              </a:xfrm>
            </p:grpSpPr>
            <p:pic>
              <p:nvPicPr>
                <p:cNvPr id="142415" name="Picture 79"/>
                <p:cNvPicPr>
                  <a:picLocks noChangeAspect="1" noChangeArrowheads="1"/>
                </p:cNvPicPr>
                <p:nvPr/>
              </p:nvPicPr>
              <p:blipFill>
                <a:blip r:embed="rId6" cstate="print"/>
                <a:srcRect/>
                <a:stretch>
                  <a:fillRect/>
                </a:stretch>
              </p:blipFill>
              <p:spPr bwMode="auto">
                <a:xfrm>
                  <a:off x="2792" y="4327"/>
                  <a:ext cx="828" cy="117"/>
                </a:xfrm>
                <a:prstGeom prst="rect">
                  <a:avLst/>
                </a:prstGeom>
                <a:noFill/>
                <a:ln w="9525">
                  <a:noFill/>
                  <a:miter lim="800000"/>
                  <a:headEnd/>
                  <a:tailEnd/>
                </a:ln>
                <a:effectLst/>
              </p:spPr>
            </p:pic>
            <p:sp>
              <p:nvSpPr>
                <p:cNvPr id="142416" name="Line 80"/>
                <p:cNvSpPr>
                  <a:spLocks noChangeAspect="1" noChangeShapeType="1"/>
                </p:cNvSpPr>
                <p:nvPr/>
              </p:nvSpPr>
              <p:spPr bwMode="auto">
                <a:xfrm>
                  <a:off x="3206" y="4347"/>
                  <a:ext cx="0" cy="75"/>
                </a:xfrm>
                <a:prstGeom prst="line">
                  <a:avLst/>
                </a:prstGeom>
                <a:noFill/>
                <a:ln w="12700">
                  <a:solidFill>
                    <a:schemeClr val="tx1"/>
                  </a:solidFill>
                  <a:round/>
                  <a:headEnd type="none" w="sm" len="sm"/>
                  <a:tailEnd type="none" w="sm" len="sm"/>
                </a:ln>
                <a:effectLst/>
              </p:spPr>
              <p:txBody>
                <a:bodyPr wrap="none" anchor="ctr"/>
                <a:lstStyle/>
                <a:p>
                  <a:endParaRPr lang="fr-FR">
                    <a:solidFill>
                      <a:srgbClr val="000000"/>
                    </a:solidFill>
                  </a:endParaRPr>
                </a:p>
              </p:txBody>
            </p:sp>
          </p:grpSp>
          <p:grpSp>
            <p:nvGrpSpPr>
              <p:cNvPr id="14" name="Group 81"/>
              <p:cNvGrpSpPr>
                <a:grpSpLocks/>
              </p:cNvGrpSpPr>
              <p:nvPr/>
            </p:nvGrpSpPr>
            <p:grpSpPr bwMode="auto">
              <a:xfrm>
                <a:off x="3389" y="2302"/>
                <a:ext cx="702" cy="184"/>
                <a:chOff x="2325" y="2292"/>
                <a:chExt cx="702" cy="184"/>
              </a:xfrm>
            </p:grpSpPr>
            <p:sp>
              <p:nvSpPr>
                <p:cNvPr id="142418" name="Rectangle 82"/>
                <p:cNvSpPr>
                  <a:spLocks noChangeAspect="1" noChangeArrowheads="1"/>
                </p:cNvSpPr>
                <p:nvPr/>
              </p:nvSpPr>
              <p:spPr bwMode="auto">
                <a:xfrm>
                  <a:off x="2325" y="2292"/>
                  <a:ext cx="185" cy="182"/>
                </a:xfrm>
                <a:prstGeom prst="rect">
                  <a:avLst/>
                </a:prstGeom>
                <a:noFill/>
                <a:ln w="9525">
                  <a:noFill/>
                  <a:miter lim="800000"/>
                  <a:headEnd/>
                  <a:tailEnd/>
                </a:ln>
                <a:effectLst/>
              </p:spPr>
              <p:txBody>
                <a:bodyPr wrap="none" lIns="73018" tIns="36508" rIns="73018" bIns="36508">
                  <a:spAutoFit/>
                </a:bodyPr>
                <a:lstStyle/>
                <a:p>
                  <a:pPr defTabSz="487363"/>
                  <a:r>
                    <a:rPr lang="en-US" sz="1400" dirty="0">
                      <a:solidFill>
                        <a:srgbClr val="000000"/>
                      </a:solidFill>
                    </a:rPr>
                    <a:t>-4</a:t>
                  </a:r>
                </a:p>
              </p:txBody>
            </p:sp>
            <p:sp>
              <p:nvSpPr>
                <p:cNvPr id="142419" name="Rectangle 83"/>
                <p:cNvSpPr>
                  <a:spLocks noChangeAspect="1" noChangeArrowheads="1"/>
                </p:cNvSpPr>
                <p:nvPr/>
              </p:nvSpPr>
              <p:spPr bwMode="auto">
                <a:xfrm>
                  <a:off x="2820" y="2294"/>
                  <a:ext cx="207" cy="182"/>
                </a:xfrm>
                <a:prstGeom prst="rect">
                  <a:avLst/>
                </a:prstGeom>
                <a:noFill/>
                <a:ln w="9525">
                  <a:noFill/>
                  <a:miter lim="800000"/>
                  <a:headEnd/>
                  <a:tailEnd/>
                </a:ln>
                <a:effectLst/>
              </p:spPr>
              <p:txBody>
                <a:bodyPr wrap="none" lIns="73018" tIns="36508" rIns="73018" bIns="36508">
                  <a:spAutoFit/>
                </a:bodyPr>
                <a:lstStyle/>
                <a:p>
                  <a:pPr defTabSz="487363"/>
                  <a:r>
                    <a:rPr lang="en-US" sz="1400" dirty="0">
                      <a:solidFill>
                        <a:srgbClr val="000000"/>
                      </a:solidFill>
                    </a:rPr>
                    <a:t>+4</a:t>
                  </a:r>
                </a:p>
              </p:txBody>
            </p:sp>
          </p:grpSp>
        </p:grpSp>
        <p:sp>
          <p:nvSpPr>
            <p:cNvPr id="142432" name="Rectangle 96"/>
            <p:cNvSpPr>
              <a:spLocks noChangeAspect="1" noChangeArrowheads="1"/>
            </p:cNvSpPr>
            <p:nvPr/>
          </p:nvSpPr>
          <p:spPr bwMode="auto">
            <a:xfrm>
              <a:off x="5476875" y="2611438"/>
              <a:ext cx="349250" cy="276225"/>
            </a:xfrm>
            <a:prstGeom prst="rect">
              <a:avLst/>
            </a:prstGeom>
            <a:noFill/>
            <a:ln w="9525">
              <a:noFill/>
              <a:miter lim="800000"/>
              <a:headEnd/>
              <a:tailEnd/>
            </a:ln>
            <a:effectLst/>
          </p:spPr>
          <p:txBody>
            <a:bodyPr wrap="none" lIns="50795" tIns="23810" rIns="50795" bIns="23810">
              <a:spAutoFit/>
            </a:bodyPr>
            <a:lstStyle/>
            <a:p>
              <a:pPr defTabSz="266700"/>
              <a:r>
                <a:rPr lang="en-US" sz="1400">
                  <a:solidFill>
                    <a:srgbClr val="000000"/>
                  </a:solidFill>
                  <a:latin typeface="Symbol" pitchFamily="18" charset="2"/>
                </a:rPr>
                <a:t>mn</a:t>
              </a:r>
              <a:r>
                <a:rPr lang="en-US" sz="1500">
                  <a:solidFill>
                    <a:srgbClr val="000000"/>
                  </a:solidFill>
                </a:rPr>
                <a:t> </a:t>
              </a:r>
            </a:p>
          </p:txBody>
        </p:sp>
        <p:sp>
          <p:nvSpPr>
            <p:cNvPr id="185" name="ZoneTexte 184"/>
            <p:cNvSpPr txBox="1"/>
            <p:nvPr/>
          </p:nvSpPr>
          <p:spPr>
            <a:xfrm>
              <a:off x="5109640" y="1123975"/>
              <a:ext cx="1116075" cy="307777"/>
            </a:xfrm>
            <a:prstGeom prst="rect">
              <a:avLst/>
            </a:prstGeom>
            <a:noFill/>
          </p:spPr>
          <p:txBody>
            <a:bodyPr wrap="none" rtlCol="0">
              <a:spAutoFit/>
            </a:bodyPr>
            <a:lstStyle/>
            <a:p>
              <a:r>
                <a:rPr lang="fr-FR" sz="1400" dirty="0">
                  <a:solidFill>
                    <a:srgbClr val="FF0000"/>
                  </a:solidFill>
                  <a:cs typeface="Arial" pitchFamily="34" charset="0"/>
                </a:rPr>
                <a:t>Changement</a:t>
              </a:r>
            </a:p>
          </p:txBody>
        </p:sp>
        <p:sp>
          <p:nvSpPr>
            <p:cNvPr id="187" name="Text Box 95"/>
            <p:cNvSpPr txBox="1">
              <a:spLocks noChangeArrowheads="1"/>
            </p:cNvSpPr>
            <p:nvPr/>
          </p:nvSpPr>
          <p:spPr bwMode="auto">
            <a:xfrm>
              <a:off x="4895603" y="2242650"/>
              <a:ext cx="309700" cy="369332"/>
            </a:xfrm>
            <a:prstGeom prst="rect">
              <a:avLst/>
            </a:prstGeom>
            <a:noFill/>
            <a:ln w="9525">
              <a:noFill/>
              <a:miter lim="800000"/>
              <a:headEnd/>
              <a:tailEnd/>
            </a:ln>
            <a:effectLst/>
          </p:spPr>
          <p:txBody>
            <a:bodyPr wrap="none">
              <a:spAutoFit/>
            </a:bodyPr>
            <a:lstStyle/>
            <a:p>
              <a:r>
                <a:rPr lang="en-US">
                  <a:solidFill>
                    <a:srgbClr val="808080"/>
                  </a:solidFill>
                </a:rPr>
                <a:t>R</a:t>
              </a:r>
            </a:p>
          </p:txBody>
        </p:sp>
        <p:sp>
          <p:nvSpPr>
            <p:cNvPr id="142497" name="ZoneTexte 142496"/>
            <p:cNvSpPr txBox="1"/>
            <p:nvPr/>
          </p:nvSpPr>
          <p:spPr>
            <a:xfrm>
              <a:off x="7087103" y="1445359"/>
              <a:ext cx="1102674" cy="646331"/>
            </a:xfrm>
            <a:prstGeom prst="rect">
              <a:avLst/>
            </a:prstGeom>
            <a:noFill/>
          </p:spPr>
          <p:txBody>
            <a:bodyPr wrap="none" rtlCol="0">
              <a:spAutoFit/>
            </a:bodyPr>
            <a:lstStyle/>
            <a:p>
              <a:pPr algn="ctr"/>
              <a:r>
                <a:rPr lang="fr-FR" dirty="0">
                  <a:solidFill>
                    <a:srgbClr val="000000"/>
                  </a:solidFill>
                </a:rPr>
                <a:t>Détection</a:t>
              </a:r>
            </a:p>
            <a:p>
              <a:pPr algn="ctr"/>
              <a:r>
                <a:rPr lang="fr-FR" dirty="0">
                  <a:solidFill>
                    <a:srgbClr val="000000"/>
                  </a:solidFill>
                </a:rPr>
                <a:t>400 ms</a:t>
              </a:r>
            </a:p>
          </p:txBody>
        </p:sp>
      </p:grpSp>
      <p:sp>
        <p:nvSpPr>
          <p:cNvPr id="177" name="ZoneTexte 176"/>
          <p:cNvSpPr txBox="1"/>
          <p:nvPr/>
        </p:nvSpPr>
        <p:spPr>
          <a:xfrm>
            <a:off x="4697384" y="2983199"/>
            <a:ext cx="3454792" cy="307777"/>
          </a:xfrm>
          <a:prstGeom prst="rect">
            <a:avLst/>
          </a:prstGeom>
          <a:noFill/>
        </p:spPr>
        <p:txBody>
          <a:bodyPr wrap="none" rtlCol="0">
            <a:spAutoFit/>
          </a:bodyPr>
          <a:lstStyle/>
          <a:p>
            <a:r>
              <a:rPr lang="fr-FR" sz="1400" dirty="0">
                <a:solidFill>
                  <a:srgbClr val="000000"/>
                </a:solidFill>
                <a:latin typeface="Calibri" panose="020F0502020204030204" pitchFamily="34" charset="0"/>
              </a:rPr>
              <a:t>Dehaene-Lambertz &amp; Dehaene, Nature, 1994</a:t>
            </a:r>
          </a:p>
        </p:txBody>
      </p:sp>
      <p:sp>
        <p:nvSpPr>
          <p:cNvPr id="180" name="ZoneTexte 179"/>
          <p:cNvSpPr txBox="1"/>
          <p:nvPr/>
        </p:nvSpPr>
        <p:spPr>
          <a:xfrm>
            <a:off x="771318" y="1605788"/>
            <a:ext cx="2515432" cy="923330"/>
          </a:xfrm>
          <a:prstGeom prst="rect">
            <a:avLst/>
          </a:prstGeom>
          <a:noFill/>
        </p:spPr>
        <p:txBody>
          <a:bodyPr wrap="none" rtlCol="0">
            <a:spAutoFit/>
          </a:bodyPr>
          <a:lstStyle/>
          <a:p>
            <a:r>
              <a:rPr lang="fr-FR" dirty="0" err="1">
                <a:solidFill>
                  <a:srgbClr val="000000"/>
                </a:solidFill>
              </a:rPr>
              <a:t>ba</a:t>
            </a:r>
            <a:r>
              <a:rPr lang="fr-FR" dirty="0">
                <a:solidFill>
                  <a:srgbClr val="000000"/>
                </a:solidFill>
              </a:rPr>
              <a:t>     </a:t>
            </a:r>
            <a:r>
              <a:rPr lang="fr-FR" dirty="0" err="1">
                <a:solidFill>
                  <a:srgbClr val="000000"/>
                </a:solidFill>
              </a:rPr>
              <a:t>ba</a:t>
            </a:r>
            <a:r>
              <a:rPr lang="fr-FR" dirty="0">
                <a:solidFill>
                  <a:srgbClr val="000000"/>
                </a:solidFill>
              </a:rPr>
              <a:t>     </a:t>
            </a:r>
            <a:r>
              <a:rPr lang="fr-FR" dirty="0" err="1">
                <a:solidFill>
                  <a:srgbClr val="000000"/>
                </a:solidFill>
              </a:rPr>
              <a:t>ba</a:t>
            </a:r>
            <a:r>
              <a:rPr lang="fr-FR" dirty="0">
                <a:solidFill>
                  <a:srgbClr val="000000"/>
                </a:solidFill>
              </a:rPr>
              <a:t>      </a:t>
            </a:r>
            <a:r>
              <a:rPr lang="fr-FR" dirty="0" err="1">
                <a:solidFill>
                  <a:srgbClr val="000000"/>
                </a:solidFill>
              </a:rPr>
              <a:t>ba</a:t>
            </a:r>
            <a:r>
              <a:rPr lang="fr-FR" dirty="0">
                <a:solidFill>
                  <a:srgbClr val="000000"/>
                </a:solidFill>
              </a:rPr>
              <a:t>      </a:t>
            </a:r>
            <a:r>
              <a:rPr lang="fr-FR" b="1" dirty="0" err="1">
                <a:solidFill>
                  <a:srgbClr val="000000"/>
                </a:solidFill>
              </a:rPr>
              <a:t>ba</a:t>
            </a:r>
            <a:endParaRPr lang="fr-FR" b="1" dirty="0">
              <a:solidFill>
                <a:srgbClr val="000000"/>
              </a:solidFill>
            </a:endParaRPr>
          </a:p>
          <a:p>
            <a:r>
              <a:rPr lang="fr-FR" dirty="0" err="1">
                <a:solidFill>
                  <a:srgbClr val="000000"/>
                </a:solidFill>
              </a:rPr>
              <a:t>ga</a:t>
            </a:r>
            <a:r>
              <a:rPr lang="fr-FR" dirty="0">
                <a:solidFill>
                  <a:srgbClr val="000000"/>
                </a:solidFill>
              </a:rPr>
              <a:t>     </a:t>
            </a:r>
            <a:r>
              <a:rPr lang="fr-FR" dirty="0" err="1">
                <a:solidFill>
                  <a:srgbClr val="000000"/>
                </a:solidFill>
              </a:rPr>
              <a:t>ga</a:t>
            </a:r>
            <a:r>
              <a:rPr lang="fr-FR" dirty="0">
                <a:solidFill>
                  <a:srgbClr val="000000"/>
                </a:solidFill>
              </a:rPr>
              <a:t>     </a:t>
            </a:r>
            <a:r>
              <a:rPr lang="fr-FR" dirty="0" err="1">
                <a:solidFill>
                  <a:srgbClr val="000000"/>
                </a:solidFill>
              </a:rPr>
              <a:t>ga</a:t>
            </a:r>
            <a:r>
              <a:rPr lang="fr-FR" dirty="0">
                <a:solidFill>
                  <a:srgbClr val="000000"/>
                </a:solidFill>
              </a:rPr>
              <a:t>      </a:t>
            </a:r>
            <a:r>
              <a:rPr lang="fr-FR" dirty="0" err="1">
                <a:solidFill>
                  <a:srgbClr val="000000"/>
                </a:solidFill>
              </a:rPr>
              <a:t>ga</a:t>
            </a:r>
            <a:r>
              <a:rPr lang="fr-FR" dirty="0">
                <a:solidFill>
                  <a:srgbClr val="000000"/>
                </a:solidFill>
              </a:rPr>
              <a:t>     </a:t>
            </a:r>
            <a:r>
              <a:rPr lang="fr-FR" dirty="0">
                <a:solidFill>
                  <a:srgbClr val="FF0000"/>
                </a:solidFill>
              </a:rPr>
              <a:t> </a:t>
            </a:r>
            <a:r>
              <a:rPr lang="fr-FR" b="1" dirty="0" err="1">
                <a:solidFill>
                  <a:srgbClr val="FF0000"/>
                </a:solidFill>
              </a:rPr>
              <a:t>ba</a:t>
            </a:r>
            <a:endParaRPr lang="fr-FR" b="1" dirty="0">
              <a:solidFill>
                <a:srgbClr val="FF0000"/>
              </a:solidFill>
            </a:endParaRPr>
          </a:p>
          <a:p>
            <a:endParaRPr lang="fr-FR" dirty="0">
              <a:solidFill>
                <a:srgbClr val="000000"/>
              </a:solidFill>
            </a:endParaRPr>
          </a:p>
        </p:txBody>
      </p:sp>
      <p:grpSp>
        <p:nvGrpSpPr>
          <p:cNvPr id="25" name="Groupe 24"/>
          <p:cNvGrpSpPr/>
          <p:nvPr/>
        </p:nvGrpSpPr>
        <p:grpSpPr>
          <a:xfrm>
            <a:off x="771318" y="3551382"/>
            <a:ext cx="10089397" cy="2636759"/>
            <a:chOff x="-1329257" y="4256744"/>
            <a:chExt cx="10089397" cy="2636759"/>
          </a:xfrm>
        </p:grpSpPr>
        <p:grpSp>
          <p:nvGrpSpPr>
            <p:cNvPr id="1911" name="Group 12"/>
            <p:cNvGrpSpPr>
              <a:grpSpLocks/>
            </p:cNvGrpSpPr>
            <p:nvPr/>
          </p:nvGrpSpPr>
          <p:grpSpPr bwMode="auto">
            <a:xfrm>
              <a:off x="-114865" y="4938713"/>
              <a:ext cx="4722406" cy="1349377"/>
              <a:chOff x="528" y="1134"/>
              <a:chExt cx="3896" cy="850"/>
            </a:xfrm>
          </p:grpSpPr>
          <p:pic>
            <p:nvPicPr>
              <p:cNvPr id="1912" name="Picture 22"/>
              <p:cNvPicPr>
                <a:picLocks noChangeAspect="1" noChangeArrowheads="1"/>
              </p:cNvPicPr>
              <p:nvPr/>
            </p:nvPicPr>
            <p:blipFill>
              <a:blip r:embed="rId7" cstate="print"/>
              <a:srcRect/>
              <a:stretch>
                <a:fillRect/>
              </a:stretch>
            </p:blipFill>
            <p:spPr bwMode="auto">
              <a:xfrm>
                <a:off x="1496" y="1463"/>
                <a:ext cx="400" cy="199"/>
              </a:xfrm>
              <a:prstGeom prst="rect">
                <a:avLst/>
              </a:prstGeom>
              <a:noFill/>
              <a:ln w="12700">
                <a:noFill/>
                <a:miter lim="800000"/>
                <a:headEnd type="none" w="sm" len="sm"/>
                <a:tailEnd type="none" w="sm" len="sm"/>
              </a:ln>
              <a:effectLst/>
            </p:spPr>
          </p:pic>
          <p:pic>
            <p:nvPicPr>
              <p:cNvPr id="1913" name="Picture 23"/>
              <p:cNvPicPr>
                <a:picLocks noChangeAspect="1" noChangeArrowheads="1"/>
              </p:cNvPicPr>
              <p:nvPr/>
            </p:nvPicPr>
            <p:blipFill>
              <a:blip r:embed="rId7" cstate="print"/>
              <a:srcRect/>
              <a:stretch>
                <a:fillRect/>
              </a:stretch>
            </p:blipFill>
            <p:spPr bwMode="auto">
              <a:xfrm>
                <a:off x="2184" y="1462"/>
                <a:ext cx="400" cy="200"/>
              </a:xfrm>
              <a:prstGeom prst="rect">
                <a:avLst/>
              </a:prstGeom>
              <a:noFill/>
              <a:ln w="12700">
                <a:noFill/>
                <a:miter lim="800000"/>
                <a:headEnd type="none" w="sm" len="sm"/>
                <a:tailEnd type="none" w="sm" len="sm"/>
              </a:ln>
              <a:effectLst/>
            </p:spPr>
          </p:pic>
          <p:pic>
            <p:nvPicPr>
              <p:cNvPr id="1914" name="Picture 24"/>
              <p:cNvPicPr>
                <a:picLocks noChangeAspect="1" noChangeArrowheads="1"/>
              </p:cNvPicPr>
              <p:nvPr/>
            </p:nvPicPr>
            <p:blipFill>
              <a:blip r:embed="rId7" cstate="print"/>
              <a:srcRect/>
              <a:stretch>
                <a:fillRect/>
              </a:stretch>
            </p:blipFill>
            <p:spPr bwMode="auto">
              <a:xfrm>
                <a:off x="2864" y="1462"/>
                <a:ext cx="400" cy="200"/>
              </a:xfrm>
              <a:prstGeom prst="rect">
                <a:avLst/>
              </a:prstGeom>
              <a:noFill/>
              <a:ln w="12700">
                <a:noFill/>
                <a:miter lim="800000"/>
                <a:headEnd type="none" w="sm" len="sm"/>
                <a:tailEnd type="none" w="sm" len="sm"/>
              </a:ln>
              <a:effectLst/>
            </p:spPr>
          </p:pic>
          <p:pic>
            <p:nvPicPr>
              <p:cNvPr id="1915" name="Picture 25"/>
              <p:cNvPicPr>
                <a:picLocks noChangeAspect="1" noChangeArrowheads="1"/>
              </p:cNvPicPr>
              <p:nvPr/>
            </p:nvPicPr>
            <p:blipFill>
              <a:blip r:embed="rId7" cstate="print"/>
              <a:srcRect/>
              <a:stretch>
                <a:fillRect/>
              </a:stretch>
            </p:blipFill>
            <p:spPr bwMode="auto">
              <a:xfrm>
                <a:off x="3536" y="1470"/>
                <a:ext cx="400" cy="200"/>
              </a:xfrm>
              <a:prstGeom prst="rect">
                <a:avLst/>
              </a:prstGeom>
              <a:noFill/>
              <a:ln w="12700">
                <a:noFill/>
                <a:miter lim="800000"/>
                <a:headEnd type="none" w="sm" len="sm"/>
                <a:tailEnd type="none" w="sm" len="sm"/>
              </a:ln>
              <a:effectLst/>
            </p:spPr>
          </p:pic>
          <p:sp>
            <p:nvSpPr>
              <p:cNvPr id="1916" name="Rectangle 26"/>
              <p:cNvSpPr>
                <a:spLocks noChangeArrowheads="1"/>
              </p:cNvSpPr>
              <p:nvPr/>
            </p:nvSpPr>
            <p:spPr bwMode="auto">
              <a:xfrm>
                <a:off x="3930" y="1249"/>
                <a:ext cx="494" cy="218"/>
              </a:xfrm>
              <a:prstGeom prst="rect">
                <a:avLst/>
              </a:prstGeom>
              <a:noFill/>
              <a:ln w="9525">
                <a:noFill/>
                <a:miter lim="800000"/>
                <a:headEnd/>
                <a:tailEnd/>
              </a:ln>
              <a:effectLst/>
            </p:spPr>
            <p:txBody>
              <a:bodyPr wrap="none" lIns="128905" tIns="64453" rIns="128905" bIns="64453">
                <a:spAutoFit/>
              </a:bodyPr>
              <a:lstStyle/>
              <a:p>
                <a:pPr defTabSz="1279525"/>
                <a:r>
                  <a:rPr lang="en-US" sz="1400">
                    <a:solidFill>
                      <a:srgbClr val="000000"/>
                    </a:solidFill>
                    <a:latin typeface="Arial" charset="0"/>
                  </a:rPr>
                  <a:t>time</a:t>
                </a:r>
              </a:p>
            </p:txBody>
          </p:sp>
          <p:sp>
            <p:nvSpPr>
              <p:cNvPr id="1917" name="Rectangle 27"/>
              <p:cNvSpPr>
                <a:spLocks noChangeArrowheads="1"/>
              </p:cNvSpPr>
              <p:nvPr/>
            </p:nvSpPr>
            <p:spPr bwMode="auto">
              <a:xfrm>
                <a:off x="1481" y="1631"/>
                <a:ext cx="396" cy="218"/>
              </a:xfrm>
              <a:prstGeom prst="rect">
                <a:avLst/>
              </a:prstGeom>
              <a:noFill/>
              <a:ln w="9525">
                <a:noFill/>
                <a:miter lim="800000"/>
                <a:headEnd/>
                <a:tailEnd/>
              </a:ln>
              <a:effectLst/>
            </p:spPr>
            <p:txBody>
              <a:bodyPr wrap="none" lIns="128905" tIns="64453" rIns="128905" bIns="64453">
                <a:spAutoFit/>
              </a:bodyPr>
              <a:lstStyle/>
              <a:p>
                <a:pPr defTabSz="1279525"/>
                <a:r>
                  <a:rPr lang="en-US" sz="1400" dirty="0" err="1">
                    <a:solidFill>
                      <a:srgbClr val="000000"/>
                    </a:solidFill>
                    <a:latin typeface="Arial" charset="0"/>
                  </a:rPr>
                  <a:t>Ba</a:t>
                </a:r>
                <a:endParaRPr lang="en-US" sz="1400" dirty="0">
                  <a:solidFill>
                    <a:srgbClr val="000000"/>
                  </a:solidFill>
                  <a:latin typeface="Arial" charset="0"/>
                </a:endParaRPr>
              </a:p>
            </p:txBody>
          </p:sp>
          <p:sp>
            <p:nvSpPr>
              <p:cNvPr id="1918" name="Rectangle 28"/>
              <p:cNvSpPr>
                <a:spLocks noChangeArrowheads="1"/>
              </p:cNvSpPr>
              <p:nvPr/>
            </p:nvSpPr>
            <p:spPr bwMode="auto">
              <a:xfrm>
                <a:off x="2168" y="1631"/>
                <a:ext cx="478" cy="218"/>
              </a:xfrm>
              <a:prstGeom prst="rect">
                <a:avLst/>
              </a:prstGeom>
              <a:noFill/>
              <a:ln w="9525">
                <a:noFill/>
                <a:miter lim="800000"/>
                <a:headEnd/>
                <a:tailEnd/>
              </a:ln>
              <a:effectLst/>
            </p:spPr>
            <p:txBody>
              <a:bodyPr wrap="none" lIns="128905" tIns="64453" rIns="128905" bIns="64453">
                <a:spAutoFit/>
              </a:bodyPr>
              <a:lstStyle/>
              <a:p>
                <a:pPr defTabSz="1279525"/>
                <a:r>
                  <a:rPr lang="en-US" sz="1400" dirty="0">
                    <a:solidFill>
                      <a:srgbClr val="000000"/>
                    </a:solidFill>
                    <a:latin typeface="Arial" charset="0"/>
                  </a:rPr>
                  <a:t>Ban</a:t>
                </a:r>
              </a:p>
            </p:txBody>
          </p:sp>
          <p:sp>
            <p:nvSpPr>
              <p:cNvPr id="1919" name="Rectangle 29"/>
              <p:cNvSpPr>
                <a:spLocks noChangeArrowheads="1"/>
              </p:cNvSpPr>
              <p:nvPr/>
            </p:nvSpPr>
            <p:spPr bwMode="auto">
              <a:xfrm>
                <a:off x="2853" y="1631"/>
                <a:ext cx="396" cy="218"/>
              </a:xfrm>
              <a:prstGeom prst="rect">
                <a:avLst/>
              </a:prstGeom>
              <a:noFill/>
              <a:ln w="9525">
                <a:noFill/>
                <a:miter lim="800000"/>
                <a:headEnd/>
                <a:tailEnd/>
              </a:ln>
              <a:effectLst/>
            </p:spPr>
            <p:txBody>
              <a:bodyPr wrap="none" lIns="128905" tIns="64453" rIns="128905" bIns="64453">
                <a:spAutoFit/>
              </a:bodyPr>
              <a:lstStyle/>
              <a:p>
                <a:pPr defTabSz="1279525"/>
                <a:r>
                  <a:rPr lang="en-US" sz="1400" dirty="0" err="1">
                    <a:solidFill>
                      <a:srgbClr val="000000"/>
                    </a:solidFill>
                    <a:latin typeface="Arial" charset="0"/>
                  </a:rPr>
                  <a:t>Bê</a:t>
                </a:r>
                <a:endParaRPr lang="en-US" sz="1400" dirty="0">
                  <a:solidFill>
                    <a:srgbClr val="000000"/>
                  </a:solidFill>
                  <a:latin typeface="Arial" charset="0"/>
                </a:endParaRPr>
              </a:p>
            </p:txBody>
          </p:sp>
          <p:sp>
            <p:nvSpPr>
              <p:cNvPr id="1920" name="Rectangle 30"/>
              <p:cNvSpPr>
                <a:spLocks noChangeArrowheads="1"/>
              </p:cNvSpPr>
              <p:nvPr/>
            </p:nvSpPr>
            <p:spPr bwMode="auto">
              <a:xfrm>
                <a:off x="3564" y="1631"/>
                <a:ext cx="363" cy="353"/>
              </a:xfrm>
              <a:prstGeom prst="rect">
                <a:avLst/>
              </a:prstGeom>
              <a:noFill/>
              <a:ln w="9525">
                <a:noFill/>
                <a:miter lim="800000"/>
                <a:headEnd/>
                <a:tailEnd/>
              </a:ln>
              <a:effectLst/>
            </p:spPr>
            <p:txBody>
              <a:bodyPr wrap="none" lIns="128905" tIns="64453" rIns="128905" bIns="64453">
                <a:spAutoFit/>
              </a:bodyPr>
              <a:lstStyle/>
              <a:p>
                <a:pPr defTabSz="1279525"/>
                <a:r>
                  <a:rPr lang="en-US" sz="1400" b="1" dirty="0">
                    <a:solidFill>
                      <a:srgbClr val="000000"/>
                    </a:solidFill>
                    <a:latin typeface="Arial" charset="0"/>
                  </a:rPr>
                  <a:t>Bi</a:t>
                </a:r>
              </a:p>
              <a:p>
                <a:pPr defTabSz="1279525"/>
                <a:r>
                  <a:rPr lang="en-US" sz="1400" b="1" dirty="0">
                    <a:solidFill>
                      <a:srgbClr val="FF0000"/>
                    </a:solidFill>
                    <a:latin typeface="Arial" charset="0"/>
                  </a:rPr>
                  <a:t>Bi</a:t>
                </a:r>
              </a:p>
            </p:txBody>
          </p:sp>
          <p:sp>
            <p:nvSpPr>
              <p:cNvPr id="1921" name="Line 31"/>
              <p:cNvSpPr>
                <a:spLocks noChangeShapeType="1"/>
              </p:cNvSpPr>
              <p:nvPr/>
            </p:nvSpPr>
            <p:spPr bwMode="auto">
              <a:xfrm>
                <a:off x="528" y="1474"/>
                <a:ext cx="3764" cy="0"/>
              </a:xfrm>
              <a:prstGeom prst="line">
                <a:avLst/>
              </a:prstGeom>
              <a:noFill/>
              <a:ln w="12700">
                <a:solidFill>
                  <a:schemeClr val="tx1"/>
                </a:solidFill>
                <a:round/>
                <a:headEnd type="none" w="sm" len="sm"/>
                <a:tailEnd type="stealth" w="med" len="lg"/>
              </a:ln>
              <a:effectLst/>
            </p:spPr>
            <p:txBody>
              <a:bodyPr wrap="none" anchor="ctr"/>
              <a:lstStyle/>
              <a:p>
                <a:endParaRPr lang="fr-FR" sz="1400">
                  <a:solidFill>
                    <a:srgbClr val="000000"/>
                  </a:solidFill>
                </a:endParaRPr>
              </a:p>
            </p:txBody>
          </p:sp>
          <p:sp>
            <p:nvSpPr>
              <p:cNvPr id="1922" name="Text Box 32"/>
              <p:cNvSpPr txBox="1">
                <a:spLocks noChangeArrowheads="1"/>
              </p:cNvSpPr>
              <p:nvPr/>
            </p:nvSpPr>
            <p:spPr bwMode="auto">
              <a:xfrm>
                <a:off x="1575" y="1167"/>
                <a:ext cx="585" cy="194"/>
              </a:xfrm>
              <a:prstGeom prst="rect">
                <a:avLst/>
              </a:prstGeom>
              <a:noFill/>
              <a:ln w="9525">
                <a:noFill/>
                <a:miter lim="800000"/>
                <a:headEnd/>
                <a:tailEnd/>
              </a:ln>
              <a:effectLst/>
            </p:spPr>
            <p:txBody>
              <a:bodyPr wrap="none" lIns="91428" tIns="45714" rIns="91428" bIns="45714">
                <a:spAutoFit/>
              </a:bodyPr>
              <a:lstStyle/>
              <a:p>
                <a:pPr defTabSz="912813"/>
                <a:r>
                  <a:rPr lang="fr-FR" altLang="fr-FR" sz="1400" dirty="0">
                    <a:solidFill>
                      <a:srgbClr val="000000"/>
                    </a:solidFill>
                    <a:latin typeface="Times" pitchFamily="18" charset="0"/>
                  </a:rPr>
                  <a:t>600 ms</a:t>
                </a:r>
              </a:p>
            </p:txBody>
          </p:sp>
          <p:sp>
            <p:nvSpPr>
              <p:cNvPr id="1923" name="Line 33"/>
              <p:cNvSpPr>
                <a:spLocks noChangeShapeType="1"/>
              </p:cNvSpPr>
              <p:nvPr/>
            </p:nvSpPr>
            <p:spPr bwMode="auto">
              <a:xfrm>
                <a:off x="1520" y="1344"/>
                <a:ext cx="656" cy="1"/>
              </a:xfrm>
              <a:prstGeom prst="line">
                <a:avLst/>
              </a:prstGeom>
              <a:noFill/>
              <a:ln w="9525">
                <a:solidFill>
                  <a:schemeClr val="tx1"/>
                </a:solidFill>
                <a:round/>
                <a:headEnd type="triangle" w="med" len="med"/>
                <a:tailEnd type="triangle" w="med" len="med"/>
              </a:ln>
              <a:effectLst/>
            </p:spPr>
            <p:txBody>
              <a:bodyPr wrap="none" anchor="ctr"/>
              <a:lstStyle/>
              <a:p>
                <a:endParaRPr lang="fr-FR" sz="1400">
                  <a:solidFill>
                    <a:srgbClr val="000000"/>
                  </a:solidFill>
                </a:endParaRPr>
              </a:p>
            </p:txBody>
          </p:sp>
          <p:sp>
            <p:nvSpPr>
              <p:cNvPr id="1924" name="Line 34"/>
              <p:cNvSpPr>
                <a:spLocks noChangeShapeType="1"/>
              </p:cNvSpPr>
              <p:nvPr/>
            </p:nvSpPr>
            <p:spPr bwMode="auto">
              <a:xfrm>
                <a:off x="2188" y="1134"/>
                <a:ext cx="0" cy="597"/>
              </a:xfrm>
              <a:prstGeom prst="line">
                <a:avLst/>
              </a:prstGeom>
              <a:noFill/>
              <a:ln w="12700">
                <a:solidFill>
                  <a:schemeClr val="tx1"/>
                </a:solidFill>
                <a:round/>
                <a:headEnd type="none" w="sm" len="sm"/>
                <a:tailEnd type="none" w="sm" len="sm"/>
              </a:ln>
              <a:effectLst/>
            </p:spPr>
            <p:txBody>
              <a:bodyPr wrap="none" anchor="ctr"/>
              <a:lstStyle/>
              <a:p>
                <a:endParaRPr lang="fr-FR" sz="1400">
                  <a:solidFill>
                    <a:srgbClr val="000000"/>
                  </a:solidFill>
                </a:endParaRPr>
              </a:p>
            </p:txBody>
          </p:sp>
          <p:sp>
            <p:nvSpPr>
              <p:cNvPr id="1925" name="Line 35"/>
              <p:cNvSpPr>
                <a:spLocks noChangeShapeType="1"/>
              </p:cNvSpPr>
              <p:nvPr/>
            </p:nvSpPr>
            <p:spPr bwMode="auto">
              <a:xfrm>
                <a:off x="1505" y="1134"/>
                <a:ext cx="0" cy="600"/>
              </a:xfrm>
              <a:prstGeom prst="line">
                <a:avLst/>
              </a:prstGeom>
              <a:noFill/>
              <a:ln w="12700">
                <a:solidFill>
                  <a:schemeClr val="tx1"/>
                </a:solidFill>
                <a:round/>
                <a:headEnd type="none" w="sm" len="sm"/>
                <a:tailEnd type="none" w="sm" len="sm"/>
              </a:ln>
              <a:effectLst/>
            </p:spPr>
            <p:txBody>
              <a:bodyPr wrap="none" anchor="ctr"/>
              <a:lstStyle/>
              <a:p>
                <a:endParaRPr lang="fr-FR" sz="1400">
                  <a:solidFill>
                    <a:srgbClr val="000000"/>
                  </a:solidFill>
                </a:endParaRPr>
              </a:p>
            </p:txBody>
          </p:sp>
          <p:sp>
            <p:nvSpPr>
              <p:cNvPr id="1926" name="Line 36"/>
              <p:cNvSpPr>
                <a:spLocks noChangeShapeType="1"/>
              </p:cNvSpPr>
              <p:nvPr/>
            </p:nvSpPr>
            <p:spPr bwMode="auto">
              <a:xfrm>
                <a:off x="2861" y="1134"/>
                <a:ext cx="0" cy="600"/>
              </a:xfrm>
              <a:prstGeom prst="line">
                <a:avLst/>
              </a:prstGeom>
              <a:noFill/>
              <a:ln w="12700">
                <a:solidFill>
                  <a:schemeClr val="tx1"/>
                </a:solidFill>
                <a:round/>
                <a:headEnd type="none" w="sm" len="sm"/>
                <a:tailEnd type="none" w="sm" len="sm"/>
              </a:ln>
              <a:effectLst/>
            </p:spPr>
            <p:txBody>
              <a:bodyPr wrap="none" anchor="ctr"/>
              <a:lstStyle/>
              <a:p>
                <a:endParaRPr lang="fr-FR" sz="1400">
                  <a:solidFill>
                    <a:srgbClr val="000000"/>
                  </a:solidFill>
                </a:endParaRPr>
              </a:p>
            </p:txBody>
          </p:sp>
          <p:sp>
            <p:nvSpPr>
              <p:cNvPr id="1927" name="Line 37"/>
              <p:cNvSpPr>
                <a:spLocks noChangeShapeType="1"/>
              </p:cNvSpPr>
              <p:nvPr/>
            </p:nvSpPr>
            <p:spPr bwMode="auto">
              <a:xfrm>
                <a:off x="3535" y="1134"/>
                <a:ext cx="0" cy="600"/>
              </a:xfrm>
              <a:prstGeom prst="line">
                <a:avLst/>
              </a:prstGeom>
              <a:noFill/>
              <a:ln w="12700">
                <a:solidFill>
                  <a:schemeClr val="tx1"/>
                </a:solidFill>
                <a:round/>
                <a:headEnd type="none" w="sm" len="sm"/>
                <a:tailEnd type="none" w="sm" len="sm"/>
              </a:ln>
              <a:effectLst/>
            </p:spPr>
            <p:txBody>
              <a:bodyPr wrap="none" anchor="ctr"/>
              <a:lstStyle/>
              <a:p>
                <a:endParaRPr lang="fr-FR" sz="1400">
                  <a:solidFill>
                    <a:srgbClr val="000000"/>
                  </a:solidFill>
                </a:endParaRPr>
              </a:p>
            </p:txBody>
          </p:sp>
        </p:grpSp>
        <p:sp>
          <p:nvSpPr>
            <p:cNvPr id="1928" name="Rectangle 27"/>
            <p:cNvSpPr>
              <a:spLocks noChangeArrowheads="1"/>
            </p:cNvSpPr>
            <p:nvPr/>
          </p:nvSpPr>
          <p:spPr bwMode="auto">
            <a:xfrm>
              <a:off x="995491" y="5959760"/>
              <a:ext cx="539250" cy="345608"/>
            </a:xfrm>
            <a:prstGeom prst="rect">
              <a:avLst/>
            </a:prstGeom>
            <a:noFill/>
            <a:ln w="9525">
              <a:noFill/>
              <a:miter lim="800000"/>
              <a:headEnd/>
              <a:tailEnd/>
            </a:ln>
            <a:effectLst/>
          </p:spPr>
          <p:txBody>
            <a:bodyPr wrap="none" lIns="128905" tIns="64453" rIns="128905" bIns="64453">
              <a:spAutoFit/>
            </a:bodyPr>
            <a:lstStyle/>
            <a:p>
              <a:pPr defTabSz="1279525"/>
              <a:r>
                <a:rPr lang="en-US" sz="1400" dirty="0">
                  <a:solidFill>
                    <a:srgbClr val="000000"/>
                  </a:solidFill>
                  <a:latin typeface="Arial" charset="0"/>
                </a:rPr>
                <a:t>Gin</a:t>
              </a:r>
            </a:p>
          </p:txBody>
        </p:sp>
        <p:sp>
          <p:nvSpPr>
            <p:cNvPr id="1929" name="Rectangle 28"/>
            <p:cNvSpPr>
              <a:spLocks noChangeArrowheads="1"/>
            </p:cNvSpPr>
            <p:nvPr/>
          </p:nvSpPr>
          <p:spPr bwMode="auto">
            <a:xfrm>
              <a:off x="1844467" y="5959760"/>
              <a:ext cx="499176" cy="345608"/>
            </a:xfrm>
            <a:prstGeom prst="rect">
              <a:avLst/>
            </a:prstGeom>
            <a:noFill/>
            <a:ln w="9525">
              <a:noFill/>
              <a:miter lim="800000"/>
              <a:headEnd/>
              <a:tailEnd/>
            </a:ln>
            <a:effectLst/>
          </p:spPr>
          <p:txBody>
            <a:bodyPr wrap="none" lIns="128905" tIns="64453" rIns="128905" bIns="64453">
              <a:spAutoFit/>
            </a:bodyPr>
            <a:lstStyle/>
            <a:p>
              <a:pPr defTabSz="1279525"/>
              <a:r>
                <a:rPr lang="en-US" sz="1400" dirty="0" err="1">
                  <a:solidFill>
                    <a:srgbClr val="000000"/>
                  </a:solidFill>
                  <a:latin typeface="Arial" charset="0"/>
                </a:rPr>
                <a:t>Ga</a:t>
              </a:r>
              <a:endParaRPr lang="en-US" sz="1400" dirty="0">
                <a:solidFill>
                  <a:srgbClr val="000000"/>
                </a:solidFill>
                <a:latin typeface="Arial" charset="0"/>
              </a:endParaRPr>
            </a:p>
          </p:txBody>
        </p:sp>
        <p:sp>
          <p:nvSpPr>
            <p:cNvPr id="1930" name="Rectangle 29"/>
            <p:cNvSpPr>
              <a:spLocks noChangeArrowheads="1"/>
            </p:cNvSpPr>
            <p:nvPr/>
          </p:nvSpPr>
          <p:spPr bwMode="auto">
            <a:xfrm>
              <a:off x="2665429" y="5959760"/>
              <a:ext cx="499176" cy="345608"/>
            </a:xfrm>
            <a:prstGeom prst="rect">
              <a:avLst/>
            </a:prstGeom>
            <a:noFill/>
            <a:ln w="9525">
              <a:noFill/>
              <a:miter lim="800000"/>
              <a:headEnd/>
              <a:tailEnd/>
            </a:ln>
            <a:effectLst/>
          </p:spPr>
          <p:txBody>
            <a:bodyPr wrap="none" lIns="128905" tIns="64453" rIns="128905" bIns="64453">
              <a:spAutoFit/>
            </a:bodyPr>
            <a:lstStyle/>
            <a:p>
              <a:pPr defTabSz="1279525"/>
              <a:r>
                <a:rPr lang="en-US" sz="1400" dirty="0" err="1">
                  <a:solidFill>
                    <a:srgbClr val="000000"/>
                  </a:solidFill>
                  <a:latin typeface="Arial" charset="0"/>
                </a:rPr>
                <a:t>Gê</a:t>
              </a:r>
              <a:endParaRPr lang="en-US" sz="1400" dirty="0">
                <a:solidFill>
                  <a:srgbClr val="000000"/>
                </a:solidFill>
                <a:latin typeface="Arial" charset="0"/>
              </a:endParaRPr>
            </a:p>
          </p:txBody>
        </p:sp>
        <p:pic>
          <p:nvPicPr>
            <p:cNvPr id="1931" name="Picture 1769"/>
            <p:cNvPicPr>
              <a:picLocks noChangeAspect="1" noChangeArrowheads="1"/>
            </p:cNvPicPr>
            <p:nvPr/>
          </p:nvPicPr>
          <p:blipFill>
            <a:blip r:embed="rId8" cstate="print"/>
            <a:srcRect l="21816" r="33421"/>
            <a:stretch>
              <a:fillRect/>
            </a:stretch>
          </p:blipFill>
          <p:spPr bwMode="auto">
            <a:xfrm>
              <a:off x="6253488" y="4975609"/>
              <a:ext cx="1308908" cy="1263269"/>
            </a:xfrm>
            <a:prstGeom prst="rect">
              <a:avLst/>
            </a:prstGeom>
            <a:noFill/>
            <a:ln w="9525">
              <a:noFill/>
              <a:miter lim="800000"/>
              <a:headEnd/>
              <a:tailEnd/>
            </a:ln>
          </p:spPr>
        </p:pic>
        <p:pic>
          <p:nvPicPr>
            <p:cNvPr id="1932" name="Picture 1768"/>
            <p:cNvPicPr>
              <a:picLocks noChangeAspect="1" noChangeArrowheads="1"/>
            </p:cNvPicPr>
            <p:nvPr/>
          </p:nvPicPr>
          <p:blipFill>
            <a:blip r:embed="rId9" cstate="print"/>
            <a:srcRect l="20159" r="33421"/>
            <a:stretch>
              <a:fillRect/>
            </a:stretch>
          </p:blipFill>
          <p:spPr bwMode="auto">
            <a:xfrm>
              <a:off x="4996214" y="4972522"/>
              <a:ext cx="1357386" cy="1263269"/>
            </a:xfrm>
            <a:prstGeom prst="rect">
              <a:avLst/>
            </a:prstGeom>
            <a:noFill/>
            <a:ln w="9525">
              <a:noFill/>
              <a:miter lim="800000"/>
              <a:headEnd/>
              <a:tailEnd/>
            </a:ln>
          </p:spPr>
        </p:pic>
        <p:pic>
          <p:nvPicPr>
            <p:cNvPr id="1933" name="Picture 1770"/>
            <p:cNvPicPr>
              <a:picLocks noChangeAspect="1" noChangeArrowheads="1"/>
            </p:cNvPicPr>
            <p:nvPr/>
          </p:nvPicPr>
          <p:blipFill>
            <a:blip r:embed="rId10" cstate="print"/>
            <a:srcRect l="23474" r="35079"/>
            <a:stretch>
              <a:fillRect/>
            </a:stretch>
          </p:blipFill>
          <p:spPr bwMode="auto">
            <a:xfrm>
              <a:off x="7548189" y="4979106"/>
              <a:ext cx="1211951" cy="1263268"/>
            </a:xfrm>
            <a:prstGeom prst="rect">
              <a:avLst/>
            </a:prstGeom>
            <a:noFill/>
            <a:ln w="9525">
              <a:noFill/>
              <a:miter lim="800000"/>
              <a:headEnd/>
              <a:tailEnd/>
            </a:ln>
          </p:spPr>
        </p:pic>
        <p:sp>
          <p:nvSpPr>
            <p:cNvPr id="1935" name="Text Box 73"/>
            <p:cNvSpPr txBox="1">
              <a:spLocks noChangeArrowheads="1"/>
            </p:cNvSpPr>
            <p:nvPr/>
          </p:nvSpPr>
          <p:spPr bwMode="auto">
            <a:xfrm>
              <a:off x="7902825" y="4700119"/>
              <a:ext cx="577850" cy="304800"/>
            </a:xfrm>
            <a:prstGeom prst="rect">
              <a:avLst/>
            </a:prstGeom>
            <a:noFill/>
            <a:ln w="9525">
              <a:noFill/>
              <a:miter lim="800000"/>
              <a:headEnd/>
              <a:tailEnd/>
            </a:ln>
            <a:effectLst/>
          </p:spPr>
          <p:txBody>
            <a:bodyPr wrap="none">
              <a:spAutoFit/>
            </a:bodyPr>
            <a:lstStyle/>
            <a:p>
              <a:r>
                <a:rPr lang="fr-FR" sz="1400" dirty="0">
                  <a:solidFill>
                    <a:srgbClr val="000000"/>
                  </a:solidFill>
                </a:rPr>
                <a:t>t-test</a:t>
              </a:r>
            </a:p>
          </p:txBody>
        </p:sp>
        <p:sp>
          <p:nvSpPr>
            <p:cNvPr id="1952" name="ZoneTexte 1951"/>
            <p:cNvSpPr txBox="1"/>
            <p:nvPr/>
          </p:nvSpPr>
          <p:spPr>
            <a:xfrm>
              <a:off x="5965576" y="6585726"/>
              <a:ext cx="2784993" cy="307777"/>
            </a:xfrm>
            <a:prstGeom prst="rect">
              <a:avLst/>
            </a:prstGeom>
            <a:noFill/>
          </p:spPr>
          <p:txBody>
            <a:bodyPr wrap="none" rtlCol="0">
              <a:spAutoFit/>
            </a:bodyPr>
            <a:lstStyle/>
            <a:p>
              <a:r>
                <a:rPr lang="fr-FR" sz="1400" dirty="0" err="1">
                  <a:solidFill>
                    <a:srgbClr val="000000"/>
                  </a:solidFill>
                  <a:latin typeface="Calibri" panose="020F0502020204030204" pitchFamily="34" charset="0"/>
                </a:rPr>
                <a:t>Merzad</a:t>
              </a:r>
              <a:r>
                <a:rPr lang="fr-FR" sz="1400" dirty="0">
                  <a:solidFill>
                    <a:srgbClr val="000000"/>
                  </a:solidFill>
                  <a:latin typeface="Calibri" panose="020F0502020204030204" pitchFamily="34" charset="0"/>
                </a:rPr>
                <a:t> &amp; Dehaene-Lambertz, 2015</a:t>
              </a:r>
            </a:p>
          </p:txBody>
        </p:sp>
        <p:pic>
          <p:nvPicPr>
            <p:cNvPr id="1955" name="Picture 74"/>
            <p:cNvPicPr>
              <a:picLocks noChangeAspect="1" noChangeArrowheads="1"/>
            </p:cNvPicPr>
            <p:nvPr/>
          </p:nvPicPr>
          <p:blipFill>
            <a:blip r:embed="rId5" cstate="print"/>
            <a:srcRect l="2759" t="28915" r="3613" b="10843"/>
            <a:stretch>
              <a:fillRect/>
            </a:stretch>
          </p:blipFill>
          <p:spPr bwMode="auto">
            <a:xfrm>
              <a:off x="5792838" y="6434259"/>
              <a:ext cx="842962" cy="103188"/>
            </a:xfrm>
            <a:prstGeom prst="rect">
              <a:avLst/>
            </a:prstGeom>
            <a:noFill/>
            <a:ln w="9525">
              <a:noFill/>
              <a:miter lim="800000"/>
              <a:headEnd/>
              <a:tailEnd/>
            </a:ln>
            <a:effectLst/>
          </p:spPr>
        </p:pic>
        <p:sp>
          <p:nvSpPr>
            <p:cNvPr id="1956" name="Rectangle 75"/>
            <p:cNvSpPr>
              <a:spLocks noChangeAspect="1" noChangeArrowheads="1"/>
            </p:cNvSpPr>
            <p:nvPr/>
          </p:nvSpPr>
          <p:spPr bwMode="auto">
            <a:xfrm>
              <a:off x="5562600" y="6199537"/>
              <a:ext cx="384707" cy="289173"/>
            </a:xfrm>
            <a:prstGeom prst="rect">
              <a:avLst/>
            </a:prstGeom>
            <a:noFill/>
            <a:ln w="9525">
              <a:noFill/>
              <a:miter lim="800000"/>
              <a:headEnd/>
              <a:tailEnd/>
            </a:ln>
            <a:effectLst/>
          </p:spPr>
          <p:txBody>
            <a:bodyPr wrap="none" lIns="73018" tIns="36508" rIns="73018" bIns="36508">
              <a:spAutoFit/>
            </a:bodyPr>
            <a:lstStyle/>
            <a:p>
              <a:pPr defTabSz="487363"/>
              <a:r>
                <a:rPr lang="en-US" sz="1400" dirty="0">
                  <a:solidFill>
                    <a:srgbClr val="000000"/>
                  </a:solidFill>
                </a:rPr>
                <a:t>-10</a:t>
              </a:r>
            </a:p>
          </p:txBody>
        </p:sp>
        <p:sp>
          <p:nvSpPr>
            <p:cNvPr id="1957" name="Rectangle 76"/>
            <p:cNvSpPr>
              <a:spLocks noChangeAspect="1" noChangeArrowheads="1"/>
            </p:cNvSpPr>
            <p:nvPr/>
          </p:nvSpPr>
          <p:spPr bwMode="auto">
            <a:xfrm>
              <a:off x="-1329257" y="4256744"/>
              <a:ext cx="8431782" cy="381506"/>
            </a:xfrm>
            <a:prstGeom prst="rect">
              <a:avLst/>
            </a:prstGeom>
            <a:noFill/>
            <a:ln w="9525">
              <a:noFill/>
              <a:miter lim="800000"/>
              <a:headEnd/>
              <a:tailEnd/>
            </a:ln>
            <a:effectLst/>
          </p:spPr>
          <p:txBody>
            <a:bodyPr wrap="none" lIns="73018" tIns="36508" rIns="73018" bIns="36508">
              <a:spAutoFit/>
            </a:bodyPr>
            <a:lstStyle/>
            <a:p>
              <a:pPr algn="ctr" defTabSz="1279525"/>
              <a:r>
                <a:rPr lang="en-US" sz="2000" dirty="0" err="1">
                  <a:solidFill>
                    <a:srgbClr val="000000"/>
                  </a:solidFill>
                  <a:cs typeface="Arial" pitchFamily="34" charset="0"/>
                </a:rPr>
                <a:t>Ils</a:t>
              </a:r>
              <a:r>
                <a:rPr lang="en-US" sz="2000" dirty="0">
                  <a:solidFill>
                    <a:srgbClr val="000000"/>
                  </a:solidFill>
                  <a:cs typeface="Arial" pitchFamily="34" charset="0"/>
                </a:rPr>
                <a:t> </a:t>
              </a:r>
              <a:r>
                <a:rPr lang="en-US" sz="2000" dirty="0" err="1">
                  <a:solidFill>
                    <a:srgbClr val="000000"/>
                  </a:solidFill>
                  <a:cs typeface="Arial" pitchFamily="34" charset="0"/>
                </a:rPr>
                <a:t>perçoivent</a:t>
              </a:r>
              <a:r>
                <a:rPr lang="en-US" sz="2000" dirty="0">
                  <a:solidFill>
                    <a:srgbClr val="000000"/>
                  </a:solidFill>
                  <a:cs typeface="Arial" pitchFamily="34" charset="0"/>
                </a:rPr>
                <a:t> </a:t>
              </a:r>
              <a:r>
                <a:rPr lang="en-US" sz="2000" dirty="0" err="1">
                  <a:solidFill>
                    <a:srgbClr val="000000"/>
                  </a:solidFill>
                  <a:cs typeface="Arial" pitchFamily="34" charset="0"/>
                </a:rPr>
                <a:t>aussi</a:t>
              </a:r>
              <a:r>
                <a:rPr lang="en-US" sz="2000" dirty="0">
                  <a:solidFill>
                    <a:srgbClr val="000000"/>
                  </a:solidFill>
                  <a:cs typeface="Arial" pitchFamily="34" charset="0"/>
                </a:rPr>
                <a:t>  que la </a:t>
              </a:r>
              <a:r>
                <a:rPr lang="en-US" sz="2000" dirty="0" err="1">
                  <a:solidFill>
                    <a:srgbClr val="000000"/>
                  </a:solidFill>
                  <a:cs typeface="Arial" pitchFamily="34" charset="0"/>
                </a:rPr>
                <a:t>consonne</a:t>
              </a:r>
              <a:r>
                <a:rPr lang="en-US" sz="2000" dirty="0">
                  <a:solidFill>
                    <a:srgbClr val="000000"/>
                  </a:solidFill>
                  <a:cs typeface="Arial" pitchFamily="34" charset="0"/>
                </a:rPr>
                <a:t> </a:t>
              </a:r>
              <a:r>
                <a:rPr lang="en-US" sz="2000" dirty="0" err="1">
                  <a:solidFill>
                    <a:srgbClr val="000000"/>
                  </a:solidFill>
                  <a:cs typeface="Arial" pitchFamily="34" charset="0"/>
                </a:rPr>
                <a:t>reste</a:t>
              </a:r>
              <a:r>
                <a:rPr lang="en-US" sz="2000" dirty="0">
                  <a:solidFill>
                    <a:srgbClr val="000000"/>
                  </a:solidFill>
                  <a:cs typeface="Arial" pitchFamily="34" charset="0"/>
                </a:rPr>
                <a:t> la </a:t>
              </a:r>
              <a:r>
                <a:rPr lang="en-US" sz="2000" dirty="0" err="1">
                  <a:solidFill>
                    <a:srgbClr val="000000"/>
                  </a:solidFill>
                  <a:cs typeface="Arial" pitchFamily="34" charset="0"/>
                </a:rPr>
                <a:t>même</a:t>
              </a:r>
              <a:r>
                <a:rPr lang="en-US" sz="2000" dirty="0">
                  <a:solidFill>
                    <a:srgbClr val="000000"/>
                  </a:solidFill>
                  <a:cs typeface="Arial" pitchFamily="34" charset="0"/>
                </a:rPr>
                <a:t>  </a:t>
              </a:r>
              <a:r>
                <a:rPr lang="en-US" sz="2000" dirty="0" err="1">
                  <a:solidFill>
                    <a:srgbClr val="000000"/>
                  </a:solidFill>
                  <a:cs typeface="Arial" pitchFamily="34" charset="0"/>
                </a:rPr>
                <a:t>alors</a:t>
              </a:r>
              <a:r>
                <a:rPr lang="en-US" sz="2000" dirty="0">
                  <a:solidFill>
                    <a:srgbClr val="000000"/>
                  </a:solidFill>
                  <a:cs typeface="Arial" pitchFamily="34" charset="0"/>
                </a:rPr>
                <a:t> que la </a:t>
              </a:r>
              <a:r>
                <a:rPr lang="en-US" sz="2000" dirty="0" err="1">
                  <a:solidFill>
                    <a:srgbClr val="000000"/>
                  </a:solidFill>
                  <a:cs typeface="Arial" pitchFamily="34" charset="0"/>
                </a:rPr>
                <a:t>voyelle</a:t>
              </a:r>
              <a:r>
                <a:rPr lang="en-US" sz="2000" dirty="0">
                  <a:solidFill>
                    <a:srgbClr val="000000"/>
                  </a:solidFill>
                  <a:cs typeface="Arial" pitchFamily="34" charset="0"/>
                </a:rPr>
                <a:t> change</a:t>
              </a:r>
              <a:endParaRPr lang="en-US" sz="2000" dirty="0">
                <a:solidFill>
                  <a:srgbClr val="000000"/>
                </a:solidFill>
              </a:endParaRPr>
            </a:p>
          </p:txBody>
        </p:sp>
        <p:pic>
          <p:nvPicPr>
            <p:cNvPr id="1958" name="Picture 79"/>
            <p:cNvPicPr>
              <a:picLocks noChangeAspect="1" noChangeArrowheads="1"/>
            </p:cNvPicPr>
            <p:nvPr/>
          </p:nvPicPr>
          <p:blipFill>
            <a:blip r:embed="rId6" cstate="print"/>
            <a:srcRect/>
            <a:stretch>
              <a:fillRect/>
            </a:stretch>
          </p:blipFill>
          <p:spPr bwMode="auto">
            <a:xfrm flipH="1">
              <a:off x="7496225" y="6434259"/>
              <a:ext cx="863600" cy="157163"/>
            </a:xfrm>
            <a:prstGeom prst="rect">
              <a:avLst/>
            </a:prstGeom>
            <a:noFill/>
            <a:ln w="9525">
              <a:noFill/>
              <a:miter lim="800000"/>
              <a:headEnd/>
              <a:tailEnd/>
            </a:ln>
            <a:effectLst/>
          </p:spPr>
        </p:pic>
        <p:sp>
          <p:nvSpPr>
            <p:cNvPr id="1959" name="Line 80"/>
            <p:cNvSpPr>
              <a:spLocks noChangeAspect="1" noChangeShapeType="1"/>
            </p:cNvSpPr>
            <p:nvPr/>
          </p:nvSpPr>
          <p:spPr bwMode="auto">
            <a:xfrm flipH="1">
              <a:off x="7928025" y="6461124"/>
              <a:ext cx="0" cy="100746"/>
            </a:xfrm>
            <a:prstGeom prst="line">
              <a:avLst/>
            </a:prstGeom>
            <a:noFill/>
            <a:ln w="12700">
              <a:solidFill>
                <a:schemeClr val="tx1"/>
              </a:solidFill>
              <a:round/>
              <a:headEnd type="none" w="sm" len="sm"/>
              <a:tailEnd type="none" w="sm" len="sm"/>
            </a:ln>
            <a:effectLst/>
          </p:spPr>
          <p:txBody>
            <a:bodyPr wrap="none" anchor="ctr"/>
            <a:lstStyle/>
            <a:p>
              <a:endParaRPr lang="fr-FR">
                <a:solidFill>
                  <a:srgbClr val="000000"/>
                </a:solidFill>
              </a:endParaRPr>
            </a:p>
          </p:txBody>
        </p:sp>
        <p:sp>
          <p:nvSpPr>
            <p:cNvPr id="1960" name="Rectangle 82"/>
            <p:cNvSpPr>
              <a:spLocks noChangeAspect="1" noChangeArrowheads="1"/>
            </p:cNvSpPr>
            <p:nvPr/>
          </p:nvSpPr>
          <p:spPr bwMode="auto">
            <a:xfrm>
              <a:off x="7359160" y="6172200"/>
              <a:ext cx="317380" cy="381506"/>
            </a:xfrm>
            <a:prstGeom prst="rect">
              <a:avLst/>
            </a:prstGeom>
            <a:noFill/>
            <a:ln w="9525">
              <a:noFill/>
              <a:miter lim="800000"/>
              <a:headEnd/>
              <a:tailEnd/>
            </a:ln>
            <a:effectLst/>
          </p:spPr>
          <p:txBody>
            <a:bodyPr wrap="none" lIns="73018" tIns="36508" rIns="73018" bIns="36508">
              <a:spAutoFit/>
            </a:bodyPr>
            <a:lstStyle/>
            <a:p>
              <a:pPr defTabSz="487363"/>
              <a:r>
                <a:rPr lang="en-US" sz="2000" dirty="0">
                  <a:solidFill>
                    <a:srgbClr val="000000"/>
                  </a:solidFill>
                </a:rPr>
                <a:t>-</a:t>
              </a:r>
              <a:r>
                <a:rPr lang="en-US" sz="1400" dirty="0">
                  <a:solidFill>
                    <a:srgbClr val="000000"/>
                  </a:solidFill>
                </a:rPr>
                <a:t>4</a:t>
              </a:r>
              <a:endParaRPr lang="en-US" sz="2000" dirty="0">
                <a:solidFill>
                  <a:srgbClr val="000000"/>
                </a:solidFill>
              </a:endParaRPr>
            </a:p>
          </p:txBody>
        </p:sp>
        <p:sp>
          <p:nvSpPr>
            <p:cNvPr id="1961" name="Rectangle 83"/>
            <p:cNvSpPr>
              <a:spLocks noChangeAspect="1" noChangeArrowheads="1"/>
            </p:cNvSpPr>
            <p:nvPr/>
          </p:nvSpPr>
          <p:spPr bwMode="auto">
            <a:xfrm>
              <a:off x="8166061" y="6248350"/>
              <a:ext cx="328602" cy="289173"/>
            </a:xfrm>
            <a:prstGeom prst="rect">
              <a:avLst/>
            </a:prstGeom>
            <a:noFill/>
            <a:ln w="9525">
              <a:noFill/>
              <a:miter lim="800000"/>
              <a:headEnd/>
              <a:tailEnd/>
            </a:ln>
            <a:effectLst/>
          </p:spPr>
          <p:txBody>
            <a:bodyPr wrap="none" lIns="73018" tIns="36508" rIns="73018" bIns="36508">
              <a:spAutoFit/>
            </a:bodyPr>
            <a:lstStyle/>
            <a:p>
              <a:pPr defTabSz="487363"/>
              <a:r>
                <a:rPr lang="en-US" sz="1400" dirty="0">
                  <a:solidFill>
                    <a:srgbClr val="000000"/>
                  </a:solidFill>
                </a:rPr>
                <a:t>+4</a:t>
              </a:r>
            </a:p>
          </p:txBody>
        </p:sp>
        <p:sp>
          <p:nvSpPr>
            <p:cNvPr id="1962" name="Rectangle 96"/>
            <p:cNvSpPr>
              <a:spLocks noChangeAspect="1" noChangeArrowheads="1"/>
            </p:cNvSpPr>
            <p:nvPr/>
          </p:nvSpPr>
          <p:spPr bwMode="auto">
            <a:xfrm>
              <a:off x="6753275" y="6302497"/>
              <a:ext cx="349250" cy="276225"/>
            </a:xfrm>
            <a:prstGeom prst="rect">
              <a:avLst/>
            </a:prstGeom>
            <a:noFill/>
            <a:ln w="9525">
              <a:noFill/>
              <a:miter lim="800000"/>
              <a:headEnd/>
              <a:tailEnd/>
            </a:ln>
            <a:effectLst/>
          </p:spPr>
          <p:txBody>
            <a:bodyPr wrap="none" lIns="50795" tIns="23810" rIns="50795" bIns="23810">
              <a:spAutoFit/>
            </a:bodyPr>
            <a:lstStyle/>
            <a:p>
              <a:pPr defTabSz="266700"/>
              <a:r>
                <a:rPr lang="en-US" sz="1400">
                  <a:solidFill>
                    <a:srgbClr val="000000"/>
                  </a:solidFill>
                  <a:latin typeface="Symbol" pitchFamily="18" charset="2"/>
                </a:rPr>
                <a:t>mn</a:t>
              </a:r>
              <a:r>
                <a:rPr lang="en-US" sz="1500">
                  <a:solidFill>
                    <a:srgbClr val="000000"/>
                  </a:solidFill>
                </a:rPr>
                <a:t> </a:t>
              </a:r>
            </a:p>
          </p:txBody>
        </p:sp>
        <p:sp>
          <p:nvSpPr>
            <p:cNvPr id="24" name="Rectangle 23"/>
            <p:cNvSpPr/>
            <p:nvPr/>
          </p:nvSpPr>
          <p:spPr>
            <a:xfrm>
              <a:off x="6335112" y="6198517"/>
              <a:ext cx="457176" cy="307777"/>
            </a:xfrm>
            <a:prstGeom prst="rect">
              <a:avLst/>
            </a:prstGeom>
          </p:spPr>
          <p:txBody>
            <a:bodyPr wrap="none">
              <a:spAutoFit/>
            </a:bodyPr>
            <a:lstStyle/>
            <a:p>
              <a:r>
                <a:rPr lang="en-US" sz="1400" dirty="0">
                  <a:solidFill>
                    <a:srgbClr val="000000"/>
                  </a:solidFill>
                </a:rPr>
                <a:t>+10</a:t>
              </a:r>
            </a:p>
          </p:txBody>
        </p:sp>
      </p:grpSp>
      <p:sp>
        <p:nvSpPr>
          <p:cNvPr id="179" name="Titre 53"/>
          <p:cNvSpPr txBox="1">
            <a:spLocks/>
          </p:cNvSpPr>
          <p:nvPr/>
        </p:nvSpPr>
        <p:spPr>
          <a:xfrm>
            <a:off x="1051126" y="66652"/>
            <a:ext cx="7772400" cy="1143000"/>
          </a:xfrm>
          <a:prstGeom prst="rect">
            <a:avLst/>
          </a:prstGeom>
        </p:spPr>
        <p:txBody>
          <a:bodyPr/>
          <a:lstStyle/>
          <a:p>
            <a:pPr algn="ctr">
              <a:defRPr/>
            </a:pPr>
            <a:r>
              <a:rPr lang="fr-FR" sz="2800" kern="0" dirty="0">
                <a:solidFill>
                  <a:srgbClr val="000000"/>
                </a:solidFill>
                <a:latin typeface="Times New Roman"/>
              </a:rPr>
              <a:t> </a:t>
            </a:r>
            <a:r>
              <a:rPr lang="fr-FR" sz="3600" dirty="0">
                <a:solidFill>
                  <a:srgbClr val="C00000"/>
                </a:solidFill>
              </a:rPr>
              <a:t>Les bébés discriminent les syllabes</a:t>
            </a:r>
          </a:p>
        </p:txBody>
      </p:sp>
      <p:pic>
        <p:nvPicPr>
          <p:cNvPr id="104" name="Image 103">
            <a:extLst>
              <a:ext uri="{FF2B5EF4-FFF2-40B4-BE49-F238E27FC236}">
                <a16:creationId xmlns:a16="http://schemas.microsoft.com/office/drawing/2014/main" id="{A66D14F3-2794-46CA-9CE5-3A8EEC7D7CE2}"/>
              </a:ext>
            </a:extLst>
          </p:cNvPr>
          <p:cNvPicPr>
            <a:picLocks noChangeAspect="1"/>
          </p:cNvPicPr>
          <p:nvPr/>
        </p:nvPicPr>
        <p:blipFill>
          <a:blip r:embed="rId11"/>
          <a:stretch>
            <a:fillRect/>
          </a:stretch>
        </p:blipFill>
        <p:spPr>
          <a:xfrm>
            <a:off x="8798136" y="9386"/>
            <a:ext cx="3006759" cy="2001374"/>
          </a:xfrm>
          <a:prstGeom prst="rect">
            <a:avLst/>
          </a:prstGeom>
        </p:spPr>
      </p:pic>
      <p:sp>
        <p:nvSpPr>
          <p:cNvPr id="105" name="Text Box 71">
            <a:extLst>
              <a:ext uri="{FF2B5EF4-FFF2-40B4-BE49-F238E27FC236}">
                <a16:creationId xmlns:a16="http://schemas.microsoft.com/office/drawing/2014/main" id="{ABBC214A-760F-4079-BEC8-1C8C2E4F46C6}"/>
              </a:ext>
            </a:extLst>
          </p:cNvPr>
          <p:cNvSpPr txBox="1">
            <a:spLocks noChangeArrowheads="1"/>
          </p:cNvSpPr>
          <p:nvPr/>
        </p:nvSpPr>
        <p:spPr bwMode="auto">
          <a:xfrm>
            <a:off x="7200970" y="3964447"/>
            <a:ext cx="946798" cy="307777"/>
          </a:xfrm>
          <a:prstGeom prst="rect">
            <a:avLst/>
          </a:prstGeom>
          <a:noFill/>
          <a:ln w="9525">
            <a:noFill/>
            <a:miter lim="800000"/>
            <a:headEnd/>
            <a:tailEnd/>
          </a:ln>
          <a:effectLst/>
        </p:spPr>
        <p:txBody>
          <a:bodyPr wrap="none">
            <a:spAutoFit/>
          </a:bodyPr>
          <a:lstStyle/>
          <a:p>
            <a:r>
              <a:rPr lang="fr-FR" sz="1400" dirty="0">
                <a:solidFill>
                  <a:srgbClr val="000000"/>
                </a:solidFill>
              </a:rPr>
              <a:t>Répétition</a:t>
            </a:r>
          </a:p>
        </p:txBody>
      </p:sp>
      <p:sp>
        <p:nvSpPr>
          <p:cNvPr id="106" name="ZoneTexte 105">
            <a:extLst>
              <a:ext uri="{FF2B5EF4-FFF2-40B4-BE49-F238E27FC236}">
                <a16:creationId xmlns:a16="http://schemas.microsoft.com/office/drawing/2014/main" id="{FCFDD8D5-97ED-4B16-BFB4-03CDBA1ECFD4}"/>
              </a:ext>
            </a:extLst>
          </p:cNvPr>
          <p:cNvSpPr txBox="1"/>
          <p:nvPr/>
        </p:nvSpPr>
        <p:spPr>
          <a:xfrm>
            <a:off x="8143960" y="3964447"/>
            <a:ext cx="1116075" cy="307777"/>
          </a:xfrm>
          <a:prstGeom prst="rect">
            <a:avLst/>
          </a:prstGeom>
          <a:noFill/>
        </p:spPr>
        <p:txBody>
          <a:bodyPr wrap="none" rtlCol="0">
            <a:spAutoFit/>
          </a:bodyPr>
          <a:lstStyle/>
          <a:p>
            <a:r>
              <a:rPr lang="fr-FR" sz="1400" dirty="0">
                <a:solidFill>
                  <a:srgbClr val="FF0000"/>
                </a:solidFill>
                <a:cs typeface="Arial" pitchFamily="34" charset="0"/>
              </a:rPr>
              <a:t>Changement</a:t>
            </a:r>
          </a:p>
        </p:txBody>
      </p:sp>
    </p:spTree>
    <p:extLst>
      <p:ext uri="{BB962C8B-B14F-4D97-AF65-F5344CB8AC3E}">
        <p14:creationId xmlns:p14="http://schemas.microsoft.com/office/powerpoint/2010/main" val="340578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78A8492E-C701-4237-9B1E-B4F2EB7E8929}"/>
              </a:ext>
            </a:extLst>
          </p:cNvPr>
          <p:cNvGrpSpPr/>
          <p:nvPr/>
        </p:nvGrpSpPr>
        <p:grpSpPr>
          <a:xfrm>
            <a:off x="402049" y="688431"/>
            <a:ext cx="5336552" cy="2855338"/>
            <a:chOff x="568780" y="1160693"/>
            <a:chExt cx="4783814" cy="2172822"/>
          </a:xfrm>
        </p:grpSpPr>
        <p:pic>
          <p:nvPicPr>
            <p:cNvPr id="3" name="Image 2">
              <a:extLst>
                <a:ext uri="{FF2B5EF4-FFF2-40B4-BE49-F238E27FC236}">
                  <a16:creationId xmlns:a16="http://schemas.microsoft.com/office/drawing/2014/main" id="{F3C7068A-6E70-400A-ACE9-0907E2DD0FFC}"/>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PaintStrokes/>
                      </a14:imgEffect>
                    </a14:imgLayer>
                  </a14:imgProps>
                </a:ext>
              </a:extLst>
            </a:blip>
            <a:srcRect l="24013" b="5019"/>
            <a:stretch/>
          </p:blipFill>
          <p:spPr>
            <a:xfrm>
              <a:off x="1338588" y="1460703"/>
              <a:ext cx="732513" cy="333563"/>
            </a:xfrm>
            <a:prstGeom prst="rect">
              <a:avLst/>
            </a:prstGeom>
          </p:spPr>
        </p:pic>
        <p:sp>
          <p:nvSpPr>
            <p:cNvPr id="98" name="Rectangle 13">
              <a:extLst>
                <a:ext uri="{FF2B5EF4-FFF2-40B4-BE49-F238E27FC236}">
                  <a16:creationId xmlns:a16="http://schemas.microsoft.com/office/drawing/2014/main" id="{4A4CA09D-2B02-4B97-9003-A6CB338F6073}"/>
                </a:ext>
              </a:extLst>
            </p:cNvPr>
            <p:cNvSpPr>
              <a:spLocks noChangeArrowheads="1"/>
            </p:cNvSpPr>
            <p:nvPr/>
          </p:nvSpPr>
          <p:spPr bwMode="auto">
            <a:xfrm>
              <a:off x="4674903" y="2488320"/>
              <a:ext cx="565017" cy="19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fr-FR" altLang="fr-FR" sz="1100" dirty="0">
                  <a:latin typeface="Times New Roman" panose="02020603050405020304" pitchFamily="18" charset="0"/>
                  <a:cs typeface="Times New Roman" panose="02020603050405020304" pitchFamily="18" charset="0"/>
                </a:rPr>
                <a:t>300 ms </a:t>
              </a:r>
            </a:p>
          </p:txBody>
        </p:sp>
        <p:grpSp>
          <p:nvGrpSpPr>
            <p:cNvPr id="99" name="Groupe 58">
              <a:extLst>
                <a:ext uri="{FF2B5EF4-FFF2-40B4-BE49-F238E27FC236}">
                  <a16:creationId xmlns:a16="http://schemas.microsoft.com/office/drawing/2014/main" id="{9E259A3A-9009-403F-A716-F2543F2A19CE}"/>
                </a:ext>
              </a:extLst>
            </p:cNvPr>
            <p:cNvGrpSpPr>
              <a:grpSpLocks/>
            </p:cNvGrpSpPr>
            <p:nvPr/>
          </p:nvGrpSpPr>
          <p:grpSpPr bwMode="auto">
            <a:xfrm>
              <a:off x="568780" y="1828566"/>
              <a:ext cx="732513" cy="700059"/>
              <a:chOff x="962770" y="772022"/>
              <a:chExt cx="478975" cy="467933"/>
            </a:xfrm>
          </p:grpSpPr>
          <p:sp>
            <p:nvSpPr>
              <p:cNvPr id="131" name="Rectangle à coins arrondis 14">
                <a:extLst>
                  <a:ext uri="{FF2B5EF4-FFF2-40B4-BE49-F238E27FC236}">
                    <a16:creationId xmlns:a16="http://schemas.microsoft.com/office/drawing/2014/main" id="{5C438F8A-595A-4647-BD71-B973434C7134}"/>
                  </a:ext>
                </a:extLst>
              </p:cNvPr>
              <p:cNvSpPr/>
              <p:nvPr/>
            </p:nvSpPr>
            <p:spPr>
              <a:xfrm>
                <a:off x="962770" y="772022"/>
                <a:ext cx="478975" cy="467933"/>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chemeClr val="tx1"/>
                  </a:solidFill>
                  <a:latin typeface="Times New Roman"/>
                </a:endParaRPr>
              </a:p>
            </p:txBody>
          </p:sp>
          <p:pic>
            <p:nvPicPr>
              <p:cNvPr id="132" name="Picture 3">
                <a:extLst>
                  <a:ext uri="{FF2B5EF4-FFF2-40B4-BE49-F238E27FC236}">
                    <a16:creationId xmlns:a16="http://schemas.microsoft.com/office/drawing/2014/main" id="{203085EC-D9B9-4404-9EA8-28F95B06E6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000" y="881943"/>
                <a:ext cx="465997" cy="242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0" name="Groupe 62">
              <a:extLst>
                <a:ext uri="{FF2B5EF4-FFF2-40B4-BE49-F238E27FC236}">
                  <a16:creationId xmlns:a16="http://schemas.microsoft.com/office/drawing/2014/main" id="{2C775544-F6EF-4D5D-BCE7-9574DC2A535E}"/>
                </a:ext>
              </a:extLst>
            </p:cNvPr>
            <p:cNvGrpSpPr>
              <a:grpSpLocks/>
            </p:cNvGrpSpPr>
            <p:nvPr/>
          </p:nvGrpSpPr>
          <p:grpSpPr bwMode="auto">
            <a:xfrm>
              <a:off x="1366080" y="1826184"/>
              <a:ext cx="732513" cy="702441"/>
              <a:chOff x="1500737" y="774000"/>
              <a:chExt cx="478975" cy="467933"/>
            </a:xfrm>
          </p:grpSpPr>
          <p:pic>
            <p:nvPicPr>
              <p:cNvPr id="129" name="Picture 4">
                <a:extLst>
                  <a:ext uri="{FF2B5EF4-FFF2-40B4-BE49-F238E27FC236}">
                    <a16:creationId xmlns:a16="http://schemas.microsoft.com/office/drawing/2014/main" id="{E3B8C1E1-C128-46DB-B87F-AB00E7F26E7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2000" y="890004"/>
                <a:ext cx="464400" cy="24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0" name="Rectangle à coins arrondis 66">
                <a:extLst>
                  <a:ext uri="{FF2B5EF4-FFF2-40B4-BE49-F238E27FC236}">
                    <a16:creationId xmlns:a16="http://schemas.microsoft.com/office/drawing/2014/main" id="{CA6DEB13-9D20-4DF8-9E1F-EB90898FF43E}"/>
                  </a:ext>
                </a:extLst>
              </p:cNvPr>
              <p:cNvSpPr/>
              <p:nvPr/>
            </p:nvSpPr>
            <p:spPr>
              <a:xfrm>
                <a:off x="1500737" y="774000"/>
                <a:ext cx="478975" cy="467933"/>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lstStyle/>
              <a:p>
                <a:pPr algn="ctr" fontAlgn="base">
                  <a:spcBef>
                    <a:spcPct val="0"/>
                  </a:spcBef>
                  <a:spcAft>
                    <a:spcPct val="0"/>
                  </a:spcAft>
                  <a:defRPr/>
                </a:pPr>
                <a:endParaRPr lang="fr-FR" sz="2400">
                  <a:solidFill>
                    <a:schemeClr val="tx1"/>
                  </a:solidFill>
                  <a:latin typeface="Times New Roman"/>
                </a:endParaRPr>
              </a:p>
            </p:txBody>
          </p:sp>
        </p:grpSp>
        <p:grpSp>
          <p:nvGrpSpPr>
            <p:cNvPr id="101" name="Groupe 67">
              <a:extLst>
                <a:ext uri="{FF2B5EF4-FFF2-40B4-BE49-F238E27FC236}">
                  <a16:creationId xmlns:a16="http://schemas.microsoft.com/office/drawing/2014/main" id="{ED1364D6-84F6-43E6-BEAE-168C15B91605}"/>
                </a:ext>
              </a:extLst>
            </p:cNvPr>
            <p:cNvGrpSpPr>
              <a:grpSpLocks/>
            </p:cNvGrpSpPr>
            <p:nvPr/>
          </p:nvGrpSpPr>
          <p:grpSpPr bwMode="auto">
            <a:xfrm>
              <a:off x="2973938" y="2482674"/>
              <a:ext cx="730088" cy="700059"/>
              <a:chOff x="2500879" y="1417821"/>
              <a:chExt cx="478975" cy="467933"/>
            </a:xfrm>
          </p:grpSpPr>
          <p:grpSp>
            <p:nvGrpSpPr>
              <p:cNvPr id="125" name="Groupe 74">
                <a:extLst>
                  <a:ext uri="{FF2B5EF4-FFF2-40B4-BE49-F238E27FC236}">
                    <a16:creationId xmlns:a16="http://schemas.microsoft.com/office/drawing/2014/main" id="{F4EC1A91-79A7-4D9A-8837-2619B4BEDA4A}"/>
                  </a:ext>
                </a:extLst>
              </p:cNvPr>
              <p:cNvGrpSpPr>
                <a:grpSpLocks/>
              </p:cNvGrpSpPr>
              <p:nvPr/>
            </p:nvGrpSpPr>
            <p:grpSpPr bwMode="auto">
              <a:xfrm>
                <a:off x="2500879" y="1417821"/>
                <a:ext cx="478975" cy="467933"/>
                <a:chOff x="962770" y="772022"/>
                <a:chExt cx="478975" cy="467933"/>
              </a:xfrm>
            </p:grpSpPr>
            <p:sp>
              <p:nvSpPr>
                <p:cNvPr id="127" name="Rectangle à coins arrondis 75">
                  <a:extLst>
                    <a:ext uri="{FF2B5EF4-FFF2-40B4-BE49-F238E27FC236}">
                      <a16:creationId xmlns:a16="http://schemas.microsoft.com/office/drawing/2014/main" id="{8962F22E-E545-4CF3-B449-4B7EB46DA998}"/>
                    </a:ext>
                  </a:extLst>
                </p:cNvPr>
                <p:cNvSpPr/>
                <p:nvPr/>
              </p:nvSpPr>
              <p:spPr>
                <a:xfrm>
                  <a:off x="962770" y="772022"/>
                  <a:ext cx="478975" cy="467933"/>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chemeClr val="tx1"/>
                    </a:solidFill>
                    <a:latin typeface="Times New Roman"/>
                  </a:endParaRPr>
                </a:p>
              </p:txBody>
            </p:sp>
            <p:pic>
              <p:nvPicPr>
                <p:cNvPr id="128" name="Picture 3">
                  <a:extLst>
                    <a:ext uri="{FF2B5EF4-FFF2-40B4-BE49-F238E27FC236}">
                      <a16:creationId xmlns:a16="http://schemas.microsoft.com/office/drawing/2014/main" id="{E3C2643F-D13D-43E0-B197-AE0BE84ACA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000" y="881943"/>
                  <a:ext cx="465997" cy="242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6" name="Picture 5">
                <a:extLst>
                  <a:ext uri="{FF2B5EF4-FFF2-40B4-BE49-F238E27FC236}">
                    <a16:creationId xmlns:a16="http://schemas.microsoft.com/office/drawing/2014/main" id="{A925E4FD-92D2-4043-96B5-6D2C14CFA570}"/>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9408" y="1582406"/>
                <a:ext cx="194400" cy="1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3" name="Rectangle 13">
              <a:extLst>
                <a:ext uri="{FF2B5EF4-FFF2-40B4-BE49-F238E27FC236}">
                  <a16:creationId xmlns:a16="http://schemas.microsoft.com/office/drawing/2014/main" id="{C4459B19-BDD7-4768-861C-89C7FC0B0EE2}"/>
                </a:ext>
              </a:extLst>
            </p:cNvPr>
            <p:cNvSpPr>
              <a:spLocks noChangeArrowheads="1"/>
            </p:cNvSpPr>
            <p:nvPr/>
          </p:nvSpPr>
          <p:spPr bwMode="auto">
            <a:xfrm>
              <a:off x="1377573" y="2478016"/>
              <a:ext cx="565017" cy="19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fr-FR" altLang="fr-FR" sz="1100" dirty="0">
                  <a:latin typeface="Times New Roman" panose="02020603050405020304" pitchFamily="18" charset="0"/>
                  <a:cs typeface="Times New Roman" panose="02020603050405020304" pitchFamily="18" charset="0"/>
                </a:rPr>
                <a:t>500 ms </a:t>
              </a:r>
            </a:p>
          </p:txBody>
        </p:sp>
        <p:grpSp>
          <p:nvGrpSpPr>
            <p:cNvPr id="104" name="Groupe 98">
              <a:extLst>
                <a:ext uri="{FF2B5EF4-FFF2-40B4-BE49-F238E27FC236}">
                  <a16:creationId xmlns:a16="http://schemas.microsoft.com/office/drawing/2014/main" id="{45880ED1-9F0C-48F8-B9CB-965195A8B57F}"/>
                </a:ext>
              </a:extLst>
            </p:cNvPr>
            <p:cNvGrpSpPr>
              <a:grpSpLocks/>
            </p:cNvGrpSpPr>
            <p:nvPr/>
          </p:nvGrpSpPr>
          <p:grpSpPr bwMode="auto">
            <a:xfrm>
              <a:off x="2163380" y="1828566"/>
              <a:ext cx="732513" cy="700059"/>
              <a:chOff x="962770" y="772022"/>
              <a:chExt cx="478975" cy="467933"/>
            </a:xfrm>
          </p:grpSpPr>
          <p:sp>
            <p:nvSpPr>
              <p:cNvPr id="123" name="Rectangle à coins arrondis 99">
                <a:extLst>
                  <a:ext uri="{FF2B5EF4-FFF2-40B4-BE49-F238E27FC236}">
                    <a16:creationId xmlns:a16="http://schemas.microsoft.com/office/drawing/2014/main" id="{13004F38-CE88-49D2-BF9D-FBF298B0E475}"/>
                  </a:ext>
                </a:extLst>
              </p:cNvPr>
              <p:cNvSpPr/>
              <p:nvPr/>
            </p:nvSpPr>
            <p:spPr>
              <a:xfrm>
                <a:off x="962770" y="772022"/>
                <a:ext cx="478975" cy="467933"/>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chemeClr val="tx1"/>
                  </a:solidFill>
                  <a:latin typeface="Times New Roman"/>
                </a:endParaRPr>
              </a:p>
            </p:txBody>
          </p:sp>
          <p:pic>
            <p:nvPicPr>
              <p:cNvPr id="124" name="Picture 3">
                <a:extLst>
                  <a:ext uri="{FF2B5EF4-FFF2-40B4-BE49-F238E27FC236}">
                    <a16:creationId xmlns:a16="http://schemas.microsoft.com/office/drawing/2014/main" id="{4E0E3321-CAF1-4EA0-B332-E95200C32C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000" y="881943"/>
                <a:ext cx="465997" cy="242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5" name="Rectangle 104">
              <a:extLst>
                <a:ext uri="{FF2B5EF4-FFF2-40B4-BE49-F238E27FC236}">
                  <a16:creationId xmlns:a16="http://schemas.microsoft.com/office/drawing/2014/main" id="{82FBF838-2E9D-472F-BC16-9E67ACF82A3D}"/>
                </a:ext>
              </a:extLst>
            </p:cNvPr>
            <p:cNvSpPr>
              <a:spLocks noChangeArrowheads="1"/>
            </p:cNvSpPr>
            <p:nvPr/>
          </p:nvSpPr>
          <p:spPr bwMode="auto">
            <a:xfrm>
              <a:off x="2187452" y="2478016"/>
              <a:ext cx="628244" cy="19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fr-FR" altLang="fr-FR" sz="1100" dirty="0">
                  <a:latin typeface="Times New Roman" panose="02020603050405020304" pitchFamily="18" charset="0"/>
                  <a:cs typeface="Times New Roman" panose="02020603050405020304" pitchFamily="18" charset="0"/>
                </a:rPr>
                <a:t>1000 ms </a:t>
              </a:r>
            </a:p>
          </p:txBody>
        </p:sp>
        <p:sp>
          <p:nvSpPr>
            <p:cNvPr id="106" name="Rectangle 13">
              <a:extLst>
                <a:ext uri="{FF2B5EF4-FFF2-40B4-BE49-F238E27FC236}">
                  <a16:creationId xmlns:a16="http://schemas.microsoft.com/office/drawing/2014/main" id="{8EE44C25-8894-4F7E-A0FE-B748CEEF0179}"/>
                </a:ext>
              </a:extLst>
            </p:cNvPr>
            <p:cNvSpPr>
              <a:spLocks noChangeArrowheads="1"/>
            </p:cNvSpPr>
            <p:nvPr/>
          </p:nvSpPr>
          <p:spPr bwMode="auto">
            <a:xfrm>
              <a:off x="3114097" y="2046442"/>
              <a:ext cx="565017" cy="19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fr-FR" altLang="fr-FR" sz="1100" dirty="0">
                  <a:latin typeface="Times New Roman" panose="02020603050405020304" pitchFamily="18" charset="0"/>
                  <a:cs typeface="Times New Roman" panose="02020603050405020304" pitchFamily="18" charset="0"/>
                </a:rPr>
                <a:t>766 ms </a:t>
              </a:r>
            </a:p>
          </p:txBody>
        </p:sp>
        <p:grpSp>
          <p:nvGrpSpPr>
            <p:cNvPr id="107" name="Groupe 98">
              <a:extLst>
                <a:ext uri="{FF2B5EF4-FFF2-40B4-BE49-F238E27FC236}">
                  <a16:creationId xmlns:a16="http://schemas.microsoft.com/office/drawing/2014/main" id="{4318EA8A-8266-4D8F-93DE-FC264C3C983C}"/>
                </a:ext>
              </a:extLst>
            </p:cNvPr>
            <p:cNvGrpSpPr>
              <a:grpSpLocks/>
            </p:cNvGrpSpPr>
            <p:nvPr/>
          </p:nvGrpSpPr>
          <p:grpSpPr bwMode="auto">
            <a:xfrm>
              <a:off x="3773648" y="1828566"/>
              <a:ext cx="732513" cy="700059"/>
              <a:chOff x="962770" y="772022"/>
              <a:chExt cx="478975" cy="467933"/>
            </a:xfrm>
          </p:grpSpPr>
          <p:sp>
            <p:nvSpPr>
              <p:cNvPr id="121" name="Rectangle à coins arrondis 38">
                <a:extLst>
                  <a:ext uri="{FF2B5EF4-FFF2-40B4-BE49-F238E27FC236}">
                    <a16:creationId xmlns:a16="http://schemas.microsoft.com/office/drawing/2014/main" id="{26E096D3-0C91-4DBE-8CEA-6515A0D1B3C2}"/>
                  </a:ext>
                </a:extLst>
              </p:cNvPr>
              <p:cNvSpPr/>
              <p:nvPr/>
            </p:nvSpPr>
            <p:spPr>
              <a:xfrm>
                <a:off x="962770" y="772022"/>
                <a:ext cx="478975" cy="467933"/>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chemeClr val="tx1"/>
                  </a:solidFill>
                  <a:latin typeface="Times New Roman"/>
                </a:endParaRPr>
              </a:p>
            </p:txBody>
          </p:sp>
          <p:pic>
            <p:nvPicPr>
              <p:cNvPr id="122" name="Picture 3">
                <a:extLst>
                  <a:ext uri="{FF2B5EF4-FFF2-40B4-BE49-F238E27FC236}">
                    <a16:creationId xmlns:a16="http://schemas.microsoft.com/office/drawing/2014/main" id="{60A893EF-8544-4B1D-B9E9-ADFD4C5F84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000" y="881943"/>
                <a:ext cx="465997" cy="242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8" name="Rectangle 13">
              <a:extLst>
                <a:ext uri="{FF2B5EF4-FFF2-40B4-BE49-F238E27FC236}">
                  <a16:creationId xmlns:a16="http://schemas.microsoft.com/office/drawing/2014/main" id="{5B410098-3F64-442F-9BCE-9114B28F4766}"/>
                </a:ext>
              </a:extLst>
            </p:cNvPr>
            <p:cNvSpPr>
              <a:spLocks noChangeArrowheads="1"/>
            </p:cNvSpPr>
            <p:nvPr/>
          </p:nvSpPr>
          <p:spPr bwMode="auto">
            <a:xfrm>
              <a:off x="3868922" y="2534361"/>
              <a:ext cx="741678" cy="32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fr-FR" altLang="fr-FR" sz="1100" dirty="0">
                  <a:latin typeface="Times New Roman" panose="02020603050405020304" pitchFamily="18" charset="0"/>
                  <a:cs typeface="Times New Roman" panose="02020603050405020304" pitchFamily="18" charset="0"/>
                </a:rPr>
                <a:t>1400 to </a:t>
              </a:r>
            </a:p>
            <a:p>
              <a:pPr fontAlgn="base">
                <a:spcBef>
                  <a:spcPct val="0"/>
                </a:spcBef>
                <a:spcAft>
                  <a:spcPct val="0"/>
                </a:spcAft>
                <a:buNone/>
              </a:pPr>
              <a:r>
                <a:rPr lang="fr-FR" altLang="fr-FR" sz="1100" dirty="0">
                  <a:latin typeface="Times New Roman" panose="02020603050405020304" pitchFamily="18" charset="0"/>
                  <a:cs typeface="Times New Roman" panose="02020603050405020304" pitchFamily="18" charset="0"/>
                </a:rPr>
                <a:t>1900 ms </a:t>
              </a:r>
            </a:p>
          </p:txBody>
        </p:sp>
        <p:grpSp>
          <p:nvGrpSpPr>
            <p:cNvPr id="109" name="Groupe 58">
              <a:extLst>
                <a:ext uri="{FF2B5EF4-FFF2-40B4-BE49-F238E27FC236}">
                  <a16:creationId xmlns:a16="http://schemas.microsoft.com/office/drawing/2014/main" id="{215E83DD-5437-4470-BF3C-FA41FC4C1827}"/>
                </a:ext>
              </a:extLst>
            </p:cNvPr>
            <p:cNvGrpSpPr>
              <a:grpSpLocks/>
            </p:cNvGrpSpPr>
            <p:nvPr/>
          </p:nvGrpSpPr>
          <p:grpSpPr bwMode="auto">
            <a:xfrm>
              <a:off x="4570950" y="1828566"/>
              <a:ext cx="732513" cy="700059"/>
              <a:chOff x="962770" y="772022"/>
              <a:chExt cx="478975" cy="467933"/>
            </a:xfrm>
          </p:grpSpPr>
          <p:sp>
            <p:nvSpPr>
              <p:cNvPr id="119" name="Rectangle à coins arrondis 68">
                <a:extLst>
                  <a:ext uri="{FF2B5EF4-FFF2-40B4-BE49-F238E27FC236}">
                    <a16:creationId xmlns:a16="http://schemas.microsoft.com/office/drawing/2014/main" id="{8FF02D3A-8C09-403A-B784-3CA11E7D34A7}"/>
                  </a:ext>
                </a:extLst>
              </p:cNvPr>
              <p:cNvSpPr/>
              <p:nvPr/>
            </p:nvSpPr>
            <p:spPr>
              <a:xfrm>
                <a:off x="962770" y="772022"/>
                <a:ext cx="478975" cy="467933"/>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chemeClr val="tx1"/>
                  </a:solidFill>
                  <a:latin typeface="Times New Roman"/>
                </a:endParaRPr>
              </a:p>
            </p:txBody>
          </p:sp>
          <p:pic>
            <p:nvPicPr>
              <p:cNvPr id="120" name="Picture 3">
                <a:extLst>
                  <a:ext uri="{FF2B5EF4-FFF2-40B4-BE49-F238E27FC236}">
                    <a16:creationId xmlns:a16="http://schemas.microsoft.com/office/drawing/2014/main" id="{567BC410-CFB3-406C-8D3C-322D528606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000" y="881943"/>
                <a:ext cx="465997" cy="242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0" name="Groupe 109">
              <a:extLst>
                <a:ext uri="{FF2B5EF4-FFF2-40B4-BE49-F238E27FC236}">
                  <a16:creationId xmlns:a16="http://schemas.microsoft.com/office/drawing/2014/main" id="{94C0F163-FEEB-4572-974D-B8F69990CDAC}"/>
                </a:ext>
              </a:extLst>
            </p:cNvPr>
            <p:cNvGrpSpPr>
              <a:grpSpLocks/>
            </p:cNvGrpSpPr>
            <p:nvPr/>
          </p:nvGrpSpPr>
          <p:grpSpPr bwMode="auto">
            <a:xfrm>
              <a:off x="2989409" y="1215729"/>
              <a:ext cx="721486" cy="691911"/>
              <a:chOff x="5204334" y="2005200"/>
              <a:chExt cx="477838" cy="466725"/>
            </a:xfrm>
          </p:grpSpPr>
          <p:grpSp>
            <p:nvGrpSpPr>
              <p:cNvPr id="115" name="Groupe 74">
                <a:extLst>
                  <a:ext uri="{FF2B5EF4-FFF2-40B4-BE49-F238E27FC236}">
                    <a16:creationId xmlns:a16="http://schemas.microsoft.com/office/drawing/2014/main" id="{C8556DF5-984F-40F0-8825-BEFA611A11B8}"/>
                  </a:ext>
                </a:extLst>
              </p:cNvPr>
              <p:cNvGrpSpPr>
                <a:grpSpLocks/>
              </p:cNvGrpSpPr>
              <p:nvPr/>
            </p:nvGrpSpPr>
            <p:grpSpPr bwMode="auto">
              <a:xfrm>
                <a:off x="5204334" y="2005200"/>
                <a:ext cx="477838" cy="466725"/>
                <a:chOff x="962770" y="772022"/>
                <a:chExt cx="478975" cy="467933"/>
              </a:xfrm>
            </p:grpSpPr>
            <p:sp>
              <p:nvSpPr>
                <p:cNvPr id="117" name="Rectangle à coins arrondis 112">
                  <a:extLst>
                    <a:ext uri="{FF2B5EF4-FFF2-40B4-BE49-F238E27FC236}">
                      <a16:creationId xmlns:a16="http://schemas.microsoft.com/office/drawing/2014/main" id="{3B8C1E98-8342-4CF0-85FE-1C5074F0695D}"/>
                    </a:ext>
                  </a:extLst>
                </p:cNvPr>
                <p:cNvSpPr/>
                <p:nvPr/>
              </p:nvSpPr>
              <p:spPr>
                <a:xfrm>
                  <a:off x="962770" y="772022"/>
                  <a:ext cx="478975" cy="467933"/>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chemeClr val="tx1"/>
                    </a:solidFill>
                    <a:latin typeface="Times New Roman"/>
                  </a:endParaRPr>
                </a:p>
              </p:txBody>
            </p:sp>
            <p:pic>
              <p:nvPicPr>
                <p:cNvPr id="118" name="Picture 3">
                  <a:extLst>
                    <a:ext uri="{FF2B5EF4-FFF2-40B4-BE49-F238E27FC236}">
                      <a16:creationId xmlns:a16="http://schemas.microsoft.com/office/drawing/2014/main" id="{339DB856-BBCC-4960-8497-FC34F4EBB0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000" y="881943"/>
                  <a:ext cx="465997" cy="242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6" name="Picture 20">
                <a:extLst>
                  <a:ext uri="{FF2B5EF4-FFF2-40B4-BE49-F238E27FC236}">
                    <a16:creationId xmlns:a16="http://schemas.microsoft.com/office/drawing/2014/main" id="{DB7D4E66-6C9C-40F3-B526-7D236C92D5B2}"/>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53200" y="2172480"/>
                <a:ext cx="194400" cy="17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cxnSp>
          <p:nvCxnSpPr>
            <p:cNvPr id="111" name="Connecteur droit 110">
              <a:extLst>
                <a:ext uri="{FF2B5EF4-FFF2-40B4-BE49-F238E27FC236}">
                  <a16:creationId xmlns:a16="http://schemas.microsoft.com/office/drawing/2014/main" id="{B28D4DC1-6547-4912-B411-BCA33C48A343}"/>
                </a:ext>
              </a:extLst>
            </p:cNvPr>
            <p:cNvCxnSpPr>
              <a:cxnSpLocks/>
            </p:cNvCxnSpPr>
            <p:nvPr/>
          </p:nvCxnSpPr>
          <p:spPr>
            <a:xfrm flipH="1">
              <a:off x="1320043" y="1160693"/>
              <a:ext cx="36232" cy="2172822"/>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2" name="Rectangle 13">
              <a:extLst>
                <a:ext uri="{FF2B5EF4-FFF2-40B4-BE49-F238E27FC236}">
                  <a16:creationId xmlns:a16="http://schemas.microsoft.com/office/drawing/2014/main" id="{317CF33F-BBFF-4E07-BD35-01A9DDD898D5}"/>
                </a:ext>
              </a:extLst>
            </p:cNvPr>
            <p:cNvSpPr>
              <a:spLocks noChangeArrowheads="1"/>
            </p:cNvSpPr>
            <p:nvPr/>
          </p:nvSpPr>
          <p:spPr bwMode="auto">
            <a:xfrm>
              <a:off x="1149707" y="1215729"/>
              <a:ext cx="1978866" cy="2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fr-FR" altLang="fr-FR" sz="1800" b="1" dirty="0">
                  <a:latin typeface="Times New Roman" panose="02020603050405020304" pitchFamily="18" charset="0"/>
                  <a:cs typeface="Times New Roman" panose="02020603050405020304" pitchFamily="18" charset="0"/>
                </a:rPr>
                <a:t>/g/ {/i/, </a:t>
              </a:r>
              <a:r>
                <a:rPr lang="en-GB" altLang="fr-FR" sz="1800" b="1" dirty="0">
                  <a:latin typeface="Times New Roman" panose="02020603050405020304" pitchFamily="18" charset="0"/>
                  <a:cs typeface="Times New Roman" panose="02020603050405020304" pitchFamily="18" charset="0"/>
                </a:rPr>
                <a:t>/ε/, /ã/, /ε ̃/}  </a:t>
              </a:r>
            </a:p>
          </p:txBody>
        </p:sp>
        <p:cxnSp>
          <p:nvCxnSpPr>
            <p:cNvPr id="113" name="Connecteur droit 112">
              <a:extLst>
                <a:ext uri="{FF2B5EF4-FFF2-40B4-BE49-F238E27FC236}">
                  <a16:creationId xmlns:a16="http://schemas.microsoft.com/office/drawing/2014/main" id="{806D6F16-3971-4A2B-9446-1A4B08CC3A71}"/>
                </a:ext>
              </a:extLst>
            </p:cNvPr>
            <p:cNvCxnSpPr>
              <a:cxnSpLocks/>
            </p:cNvCxnSpPr>
            <p:nvPr/>
          </p:nvCxnSpPr>
          <p:spPr>
            <a:xfrm>
              <a:off x="5342739" y="1160693"/>
              <a:ext cx="9855" cy="2172822"/>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4" name="Rectangle 13">
              <a:extLst>
                <a:ext uri="{FF2B5EF4-FFF2-40B4-BE49-F238E27FC236}">
                  <a16:creationId xmlns:a16="http://schemas.microsoft.com/office/drawing/2014/main" id="{2BA118A7-FF57-4862-862E-B8B45DEA7E5F}"/>
                </a:ext>
              </a:extLst>
            </p:cNvPr>
            <p:cNvSpPr>
              <a:spLocks noChangeArrowheads="1"/>
            </p:cNvSpPr>
            <p:nvPr/>
          </p:nvSpPr>
          <p:spPr bwMode="auto">
            <a:xfrm>
              <a:off x="1125188" y="2731834"/>
              <a:ext cx="1978866" cy="2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fr-FR" altLang="fr-FR" sz="1800" b="1" dirty="0">
                  <a:latin typeface="Times New Roman" panose="02020603050405020304" pitchFamily="18" charset="0"/>
                  <a:cs typeface="Times New Roman" panose="02020603050405020304" pitchFamily="18" charset="0"/>
                </a:rPr>
                <a:t>/b/ {/i/, </a:t>
              </a:r>
              <a:r>
                <a:rPr lang="en-GB" altLang="fr-FR" sz="1800" b="1" dirty="0">
                  <a:latin typeface="Times New Roman" panose="02020603050405020304" pitchFamily="18" charset="0"/>
                  <a:cs typeface="Times New Roman" panose="02020603050405020304" pitchFamily="18" charset="0"/>
                </a:rPr>
                <a:t>/ε/, /ã/, /ε ̃/}  </a:t>
              </a:r>
            </a:p>
          </p:txBody>
        </p:sp>
      </p:grpSp>
      <p:grpSp>
        <p:nvGrpSpPr>
          <p:cNvPr id="12" name="Groupe 11">
            <a:extLst>
              <a:ext uri="{FF2B5EF4-FFF2-40B4-BE49-F238E27FC236}">
                <a16:creationId xmlns:a16="http://schemas.microsoft.com/office/drawing/2014/main" id="{D030DFB7-62A4-4256-93CF-3E5B5A9D1D7E}"/>
              </a:ext>
            </a:extLst>
          </p:cNvPr>
          <p:cNvGrpSpPr/>
          <p:nvPr/>
        </p:nvGrpSpPr>
        <p:grpSpPr>
          <a:xfrm>
            <a:off x="6809409" y="312728"/>
            <a:ext cx="5244741" cy="2816029"/>
            <a:chOff x="2339752" y="4509120"/>
            <a:chExt cx="3553248" cy="2001416"/>
          </a:xfrm>
        </p:grpSpPr>
        <p:pic>
          <p:nvPicPr>
            <p:cNvPr id="41" name="Picture 2">
              <a:extLst>
                <a:ext uri="{FF2B5EF4-FFF2-40B4-BE49-F238E27FC236}">
                  <a16:creationId xmlns:a16="http://schemas.microsoft.com/office/drawing/2014/main" id="{43539748-6801-4508-A343-DB5A565EC60E}"/>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2339752" y="4556006"/>
              <a:ext cx="3553248" cy="1954530"/>
            </a:xfrm>
            <a:prstGeom prst="rect">
              <a:avLst/>
            </a:prstGeom>
            <a:noFill/>
            <a:ln>
              <a:noFill/>
            </a:ln>
            <a:extLst/>
          </p:spPr>
        </p:pic>
        <p:cxnSp>
          <p:nvCxnSpPr>
            <p:cNvPr id="44" name="Connecteur droit 43">
              <a:extLst>
                <a:ext uri="{FF2B5EF4-FFF2-40B4-BE49-F238E27FC236}">
                  <a16:creationId xmlns:a16="http://schemas.microsoft.com/office/drawing/2014/main" id="{5738BA39-14C9-4BA4-95E5-3FCA8F402701}"/>
                </a:ext>
              </a:extLst>
            </p:cNvPr>
            <p:cNvCxnSpPr>
              <a:cxnSpLocks/>
            </p:cNvCxnSpPr>
            <p:nvPr/>
          </p:nvCxnSpPr>
          <p:spPr>
            <a:xfrm>
              <a:off x="3023430" y="4847782"/>
              <a:ext cx="6666" cy="1268092"/>
            </a:xfrm>
            <a:prstGeom prst="line">
              <a:avLst/>
            </a:prstGeom>
            <a:ln w="1587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89E6707F-35C1-4C9A-86E0-FDE6C7B332FA}"/>
                </a:ext>
              </a:extLst>
            </p:cNvPr>
            <p:cNvCxnSpPr>
              <a:cxnSpLocks/>
            </p:cNvCxnSpPr>
            <p:nvPr/>
          </p:nvCxnSpPr>
          <p:spPr>
            <a:xfrm>
              <a:off x="4219070" y="4847782"/>
              <a:ext cx="6666" cy="1268092"/>
            </a:xfrm>
            <a:prstGeom prst="line">
              <a:avLst/>
            </a:prstGeom>
            <a:ln w="158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78F912E-1866-4DEE-A074-7B29F548931B}"/>
                </a:ext>
              </a:extLst>
            </p:cNvPr>
            <p:cNvSpPr/>
            <p:nvPr/>
          </p:nvSpPr>
          <p:spPr bwMode="auto">
            <a:xfrm>
              <a:off x="2699792" y="4560740"/>
              <a:ext cx="2448272" cy="1436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fr-FR" sz="2400">
                <a:solidFill>
                  <a:srgbClr val="FFFFFF"/>
                </a:solidFill>
                <a:latin typeface="Times New Roman" pitchFamily="18" charset="0"/>
              </a:endParaRPr>
            </a:p>
          </p:txBody>
        </p:sp>
        <p:sp>
          <p:nvSpPr>
            <p:cNvPr id="11" name="ZoneTexte 10">
              <a:extLst>
                <a:ext uri="{FF2B5EF4-FFF2-40B4-BE49-F238E27FC236}">
                  <a16:creationId xmlns:a16="http://schemas.microsoft.com/office/drawing/2014/main" id="{95D79850-0447-4D61-A1B9-14CA57B18CF9}"/>
                </a:ext>
              </a:extLst>
            </p:cNvPr>
            <p:cNvSpPr txBox="1"/>
            <p:nvPr/>
          </p:nvSpPr>
          <p:spPr>
            <a:xfrm>
              <a:off x="3034537" y="5041183"/>
              <a:ext cx="225022" cy="261610"/>
            </a:xfrm>
            <a:prstGeom prst="rect">
              <a:avLst/>
            </a:prstGeom>
            <a:noFill/>
          </p:spPr>
          <p:txBody>
            <a:bodyPr wrap="none" rtlCol="0">
              <a:spAutoFit/>
            </a:bodyPr>
            <a:lstStyle/>
            <a:p>
              <a:pPr eaLnBrk="0" fontAlgn="base" hangingPunct="0">
                <a:spcBef>
                  <a:spcPct val="0"/>
                </a:spcBef>
                <a:spcAft>
                  <a:spcPct val="0"/>
                </a:spcAft>
              </a:pPr>
              <a:r>
                <a:rPr lang="fr-FR" sz="1100" b="1" dirty="0">
                  <a:solidFill>
                    <a:srgbClr val="000000"/>
                  </a:solidFill>
                  <a:latin typeface="Calibri" panose="020F0502020204030204" pitchFamily="34" charset="0"/>
                  <a:cs typeface="Calibri" panose="020F0502020204030204" pitchFamily="34" charset="0"/>
                </a:rPr>
                <a:t>P1</a:t>
              </a:r>
            </a:p>
          </p:txBody>
        </p:sp>
        <p:sp>
          <p:nvSpPr>
            <p:cNvPr id="52" name="ZoneTexte 51">
              <a:extLst>
                <a:ext uri="{FF2B5EF4-FFF2-40B4-BE49-F238E27FC236}">
                  <a16:creationId xmlns:a16="http://schemas.microsoft.com/office/drawing/2014/main" id="{D901B04E-6F27-459B-B847-9E299253A1BF}"/>
                </a:ext>
              </a:extLst>
            </p:cNvPr>
            <p:cNvSpPr txBox="1"/>
            <p:nvPr/>
          </p:nvSpPr>
          <p:spPr>
            <a:xfrm>
              <a:off x="4283286" y="4840113"/>
              <a:ext cx="225022" cy="261610"/>
            </a:xfrm>
            <a:prstGeom prst="rect">
              <a:avLst/>
            </a:prstGeom>
            <a:noFill/>
          </p:spPr>
          <p:txBody>
            <a:bodyPr wrap="none" rtlCol="0">
              <a:spAutoFit/>
            </a:bodyPr>
            <a:lstStyle/>
            <a:p>
              <a:pPr eaLnBrk="0" fontAlgn="base" hangingPunct="0">
                <a:spcBef>
                  <a:spcPct val="0"/>
                </a:spcBef>
                <a:spcAft>
                  <a:spcPct val="0"/>
                </a:spcAft>
              </a:pPr>
              <a:r>
                <a:rPr lang="fr-FR" sz="1100" b="1" dirty="0">
                  <a:solidFill>
                    <a:srgbClr val="000000"/>
                  </a:solidFill>
                  <a:latin typeface="Calibri" panose="020F0502020204030204" pitchFamily="34" charset="0"/>
                  <a:cs typeface="Calibri" panose="020F0502020204030204" pitchFamily="34" charset="0"/>
                </a:rPr>
                <a:t>P1</a:t>
              </a:r>
            </a:p>
          </p:txBody>
        </p:sp>
        <p:sp>
          <p:nvSpPr>
            <p:cNvPr id="53" name="ZoneTexte 52">
              <a:extLst>
                <a:ext uri="{FF2B5EF4-FFF2-40B4-BE49-F238E27FC236}">
                  <a16:creationId xmlns:a16="http://schemas.microsoft.com/office/drawing/2014/main" id="{75C05FFA-8A98-42AF-B122-C883B9E1330D}"/>
                </a:ext>
              </a:extLst>
            </p:cNvPr>
            <p:cNvSpPr txBox="1"/>
            <p:nvPr/>
          </p:nvSpPr>
          <p:spPr>
            <a:xfrm>
              <a:off x="3555851" y="4849536"/>
              <a:ext cx="322763" cy="261610"/>
            </a:xfrm>
            <a:prstGeom prst="rect">
              <a:avLst/>
            </a:prstGeom>
            <a:noFill/>
          </p:spPr>
          <p:txBody>
            <a:bodyPr wrap="none" rtlCol="0">
              <a:spAutoFit/>
            </a:bodyPr>
            <a:lstStyle/>
            <a:p>
              <a:pPr eaLnBrk="0" fontAlgn="base" hangingPunct="0">
                <a:spcBef>
                  <a:spcPct val="0"/>
                </a:spcBef>
                <a:spcAft>
                  <a:spcPct val="0"/>
                </a:spcAft>
              </a:pPr>
              <a:r>
                <a:rPr lang="fr-FR" sz="1100" b="1" dirty="0">
                  <a:solidFill>
                    <a:srgbClr val="000000"/>
                  </a:solidFill>
                  <a:latin typeface="Calibri" panose="020F0502020204030204" pitchFamily="34" charset="0"/>
                  <a:cs typeface="Calibri" panose="020F0502020204030204" pitchFamily="34" charset="0"/>
                </a:rPr>
                <a:t>P400</a:t>
              </a:r>
            </a:p>
          </p:txBody>
        </p:sp>
        <p:sp>
          <p:nvSpPr>
            <p:cNvPr id="54" name="ZoneTexte 53">
              <a:extLst>
                <a:ext uri="{FF2B5EF4-FFF2-40B4-BE49-F238E27FC236}">
                  <a16:creationId xmlns:a16="http://schemas.microsoft.com/office/drawing/2014/main" id="{EA083BCB-3134-42EE-B37B-9BDF0D101F34}"/>
                </a:ext>
              </a:extLst>
            </p:cNvPr>
            <p:cNvSpPr txBox="1"/>
            <p:nvPr/>
          </p:nvSpPr>
          <p:spPr>
            <a:xfrm>
              <a:off x="4678871" y="4776141"/>
              <a:ext cx="322763" cy="261610"/>
            </a:xfrm>
            <a:prstGeom prst="rect">
              <a:avLst/>
            </a:prstGeom>
            <a:noFill/>
          </p:spPr>
          <p:txBody>
            <a:bodyPr wrap="none" rtlCol="0">
              <a:spAutoFit/>
            </a:bodyPr>
            <a:lstStyle/>
            <a:p>
              <a:pPr eaLnBrk="0" fontAlgn="base" hangingPunct="0">
                <a:spcBef>
                  <a:spcPct val="0"/>
                </a:spcBef>
                <a:spcAft>
                  <a:spcPct val="0"/>
                </a:spcAft>
              </a:pPr>
              <a:r>
                <a:rPr lang="fr-FR" sz="1100" b="1" dirty="0">
                  <a:solidFill>
                    <a:srgbClr val="000000"/>
                  </a:solidFill>
                  <a:latin typeface="Calibri" panose="020F0502020204030204" pitchFamily="34" charset="0"/>
                  <a:cs typeface="Calibri" panose="020F0502020204030204" pitchFamily="34" charset="0"/>
                </a:rPr>
                <a:t>P400</a:t>
              </a:r>
            </a:p>
          </p:txBody>
        </p:sp>
        <p:sp>
          <p:nvSpPr>
            <p:cNvPr id="55" name="ZoneTexte 54">
              <a:extLst>
                <a:ext uri="{FF2B5EF4-FFF2-40B4-BE49-F238E27FC236}">
                  <a16:creationId xmlns:a16="http://schemas.microsoft.com/office/drawing/2014/main" id="{27C4ECFF-AF4E-4029-8A10-92DB521E3043}"/>
                </a:ext>
              </a:extLst>
            </p:cNvPr>
            <p:cNvSpPr txBox="1"/>
            <p:nvPr/>
          </p:nvSpPr>
          <p:spPr>
            <a:xfrm>
              <a:off x="2829118" y="4509120"/>
              <a:ext cx="367291" cy="430887"/>
            </a:xfrm>
            <a:prstGeom prst="rect">
              <a:avLst/>
            </a:prstGeom>
            <a:noFill/>
          </p:spPr>
          <p:txBody>
            <a:bodyPr wrap="none" rtlCol="0">
              <a:spAutoFit/>
            </a:bodyPr>
            <a:lstStyle/>
            <a:p>
              <a:pPr algn="ctr" eaLnBrk="0" fontAlgn="base" hangingPunct="0">
                <a:spcBef>
                  <a:spcPct val="0"/>
                </a:spcBef>
                <a:spcAft>
                  <a:spcPct val="0"/>
                </a:spcAft>
              </a:pPr>
              <a:r>
                <a:rPr lang="fr-FR" sz="1100" b="1" dirty="0">
                  <a:solidFill>
                    <a:srgbClr val="000000"/>
                  </a:solidFill>
                  <a:latin typeface="Calibri" panose="020F0502020204030204" pitchFamily="34" charset="0"/>
                  <a:cs typeface="Calibri" panose="020F0502020204030204" pitchFamily="34" charset="0"/>
                </a:rPr>
                <a:t>Shape</a:t>
              </a:r>
            </a:p>
            <a:p>
              <a:pPr algn="ctr" eaLnBrk="0" fontAlgn="base" hangingPunct="0">
                <a:spcBef>
                  <a:spcPct val="0"/>
                </a:spcBef>
                <a:spcAft>
                  <a:spcPct val="0"/>
                </a:spcAft>
              </a:pPr>
              <a:r>
                <a:rPr lang="fr-FR" sz="1100" b="1" dirty="0">
                  <a:solidFill>
                    <a:srgbClr val="000000"/>
                  </a:solidFill>
                  <a:latin typeface="Calibri" panose="020F0502020204030204" pitchFamily="34" charset="0"/>
                  <a:cs typeface="Calibri" panose="020F0502020204030204" pitchFamily="34" charset="0"/>
                </a:rPr>
                <a:t>On</a:t>
              </a:r>
            </a:p>
          </p:txBody>
        </p:sp>
        <p:sp>
          <p:nvSpPr>
            <p:cNvPr id="56" name="ZoneTexte 55">
              <a:extLst>
                <a:ext uri="{FF2B5EF4-FFF2-40B4-BE49-F238E27FC236}">
                  <a16:creationId xmlns:a16="http://schemas.microsoft.com/office/drawing/2014/main" id="{75BFE65E-0A62-449A-BC23-E04049E0831C}"/>
                </a:ext>
              </a:extLst>
            </p:cNvPr>
            <p:cNvSpPr txBox="1"/>
            <p:nvPr/>
          </p:nvSpPr>
          <p:spPr>
            <a:xfrm>
              <a:off x="4011350" y="4509120"/>
              <a:ext cx="367291" cy="430887"/>
            </a:xfrm>
            <a:prstGeom prst="rect">
              <a:avLst/>
            </a:prstGeom>
            <a:noFill/>
          </p:spPr>
          <p:txBody>
            <a:bodyPr wrap="none" rtlCol="0">
              <a:spAutoFit/>
            </a:bodyPr>
            <a:lstStyle/>
            <a:p>
              <a:pPr algn="ctr" eaLnBrk="0" fontAlgn="base" hangingPunct="0">
                <a:spcBef>
                  <a:spcPct val="0"/>
                </a:spcBef>
                <a:spcAft>
                  <a:spcPct val="0"/>
                </a:spcAft>
              </a:pPr>
              <a:r>
                <a:rPr lang="fr-FR" sz="1100" b="1" dirty="0">
                  <a:solidFill>
                    <a:srgbClr val="000000"/>
                  </a:solidFill>
                  <a:latin typeface="Calibri" panose="020F0502020204030204" pitchFamily="34" charset="0"/>
                  <a:cs typeface="Calibri" panose="020F0502020204030204" pitchFamily="34" charset="0"/>
                </a:rPr>
                <a:t>Shape</a:t>
              </a:r>
            </a:p>
            <a:p>
              <a:pPr algn="ctr" eaLnBrk="0" fontAlgn="base" hangingPunct="0">
                <a:spcBef>
                  <a:spcPct val="0"/>
                </a:spcBef>
                <a:spcAft>
                  <a:spcPct val="0"/>
                </a:spcAft>
              </a:pPr>
              <a:r>
                <a:rPr lang="fr-FR" sz="1100" b="1" dirty="0">
                  <a:solidFill>
                    <a:srgbClr val="000000"/>
                  </a:solidFill>
                  <a:latin typeface="Calibri" panose="020F0502020204030204" pitchFamily="34" charset="0"/>
                  <a:cs typeface="Calibri" panose="020F0502020204030204" pitchFamily="34" charset="0"/>
                </a:rPr>
                <a:t>Off</a:t>
              </a:r>
            </a:p>
          </p:txBody>
        </p:sp>
      </p:grpSp>
      <p:sp>
        <p:nvSpPr>
          <p:cNvPr id="51" name="ZoneTexte 50">
            <a:extLst>
              <a:ext uri="{FF2B5EF4-FFF2-40B4-BE49-F238E27FC236}">
                <a16:creationId xmlns:a16="http://schemas.microsoft.com/office/drawing/2014/main" id="{76BB0D96-7C3E-464D-BC11-7C92FC36C795}"/>
              </a:ext>
            </a:extLst>
          </p:cNvPr>
          <p:cNvSpPr txBox="1"/>
          <p:nvPr/>
        </p:nvSpPr>
        <p:spPr>
          <a:xfrm>
            <a:off x="1868074" y="3301465"/>
            <a:ext cx="756938" cy="830997"/>
          </a:xfrm>
          <a:prstGeom prst="rect">
            <a:avLst/>
          </a:prstGeom>
          <a:noFill/>
        </p:spPr>
        <p:txBody>
          <a:bodyPr wrap="none" rtlCol="0">
            <a:spAutoFit/>
          </a:bodyPr>
          <a:lstStyle/>
          <a:p>
            <a:r>
              <a:rPr lang="fr-FR" sz="2400" dirty="0"/>
              <a:t>Ba ?</a:t>
            </a:r>
          </a:p>
          <a:p>
            <a:r>
              <a:rPr lang="fr-FR" sz="2400" dirty="0"/>
              <a:t>Ga ?</a:t>
            </a:r>
          </a:p>
        </p:txBody>
      </p:sp>
      <p:grpSp>
        <p:nvGrpSpPr>
          <p:cNvPr id="68" name="Groupe 67">
            <a:extLst>
              <a:ext uri="{FF2B5EF4-FFF2-40B4-BE49-F238E27FC236}">
                <a16:creationId xmlns:a16="http://schemas.microsoft.com/office/drawing/2014/main" id="{D63AC979-3413-4061-9FBA-1ADB643D3486}"/>
              </a:ext>
            </a:extLst>
          </p:cNvPr>
          <p:cNvGrpSpPr/>
          <p:nvPr/>
        </p:nvGrpSpPr>
        <p:grpSpPr>
          <a:xfrm>
            <a:off x="6752059" y="291618"/>
            <a:ext cx="5359440" cy="3282365"/>
            <a:chOff x="6998426" y="302469"/>
            <a:chExt cx="5359440" cy="3282365"/>
          </a:xfrm>
        </p:grpSpPr>
        <p:grpSp>
          <p:nvGrpSpPr>
            <p:cNvPr id="45" name="Groupe 44">
              <a:extLst>
                <a:ext uri="{FF2B5EF4-FFF2-40B4-BE49-F238E27FC236}">
                  <a16:creationId xmlns:a16="http://schemas.microsoft.com/office/drawing/2014/main" id="{19D00722-C067-4A15-84C4-3A3935144592}"/>
                </a:ext>
              </a:extLst>
            </p:cNvPr>
            <p:cNvGrpSpPr/>
            <p:nvPr/>
          </p:nvGrpSpPr>
          <p:grpSpPr>
            <a:xfrm>
              <a:off x="6998426" y="302469"/>
              <a:ext cx="5359440" cy="3282365"/>
              <a:chOff x="6998426" y="302469"/>
              <a:chExt cx="5359440" cy="3282365"/>
            </a:xfrm>
          </p:grpSpPr>
          <p:grpSp>
            <p:nvGrpSpPr>
              <p:cNvPr id="17" name="Groupe 16">
                <a:extLst>
                  <a:ext uri="{FF2B5EF4-FFF2-40B4-BE49-F238E27FC236}">
                    <a16:creationId xmlns:a16="http://schemas.microsoft.com/office/drawing/2014/main" id="{FDF407CC-BD39-464B-9C69-957ACD3E415C}"/>
                  </a:ext>
                </a:extLst>
              </p:cNvPr>
              <p:cNvGrpSpPr/>
              <p:nvPr/>
            </p:nvGrpSpPr>
            <p:grpSpPr>
              <a:xfrm>
                <a:off x="6998426" y="302469"/>
                <a:ext cx="5244741" cy="3282365"/>
                <a:chOff x="6809409" y="2228583"/>
                <a:chExt cx="5244741" cy="3282365"/>
              </a:xfrm>
            </p:grpSpPr>
            <p:pic>
              <p:nvPicPr>
                <p:cNvPr id="65" name="Image 64">
                  <a:extLst>
                    <a:ext uri="{FF2B5EF4-FFF2-40B4-BE49-F238E27FC236}">
                      <a16:creationId xmlns:a16="http://schemas.microsoft.com/office/drawing/2014/main" id="{3CA5B4D1-DA06-44C0-AB09-07CEF34C6581}"/>
                    </a:ext>
                  </a:extLst>
                </p:cNvPr>
                <p:cNvPicPr>
                  <a:picLocks noChangeAspect="1"/>
                </p:cNvPicPr>
                <p:nvPr/>
              </p:nvPicPr>
              <p:blipFill rotWithShape="1">
                <a:blip r:embed="rId10"/>
                <a:srcRect l="8693" r="21936" b="44651"/>
                <a:stretch/>
              </p:blipFill>
              <p:spPr>
                <a:xfrm>
                  <a:off x="6809409" y="2228583"/>
                  <a:ext cx="5244741" cy="3282365"/>
                </a:xfrm>
                <a:prstGeom prst="rect">
                  <a:avLst/>
                </a:prstGeom>
              </p:spPr>
            </p:pic>
            <p:cxnSp>
              <p:nvCxnSpPr>
                <p:cNvPr id="15" name="Connecteur droit 14">
                  <a:extLst>
                    <a:ext uri="{FF2B5EF4-FFF2-40B4-BE49-F238E27FC236}">
                      <a16:creationId xmlns:a16="http://schemas.microsoft.com/office/drawing/2014/main" id="{5B56E726-47AC-4C57-84B0-436DA816E191}"/>
                    </a:ext>
                  </a:extLst>
                </p:cNvPr>
                <p:cNvCxnSpPr>
                  <a:cxnSpLocks/>
                </p:cNvCxnSpPr>
                <p:nvPr/>
              </p:nvCxnSpPr>
              <p:spPr bwMode="auto">
                <a:xfrm>
                  <a:off x="9496651" y="2623966"/>
                  <a:ext cx="0" cy="2468016"/>
                </a:xfrm>
                <a:prstGeom prst="line">
                  <a:avLst/>
                </a:prstGeom>
                <a:solidFill>
                  <a:schemeClr val="accent1"/>
                </a:solidFill>
                <a:ln w="19050" cap="flat" cmpd="sng" algn="ctr">
                  <a:solidFill>
                    <a:schemeClr val="bg2"/>
                  </a:solidFill>
                  <a:prstDash val="sysDash"/>
                  <a:round/>
                  <a:headEnd type="none" w="med" len="med"/>
                  <a:tailEnd type="none" w="med" len="med"/>
                </a:ln>
                <a:effectLst/>
              </p:spPr>
            </p:cxnSp>
            <p:cxnSp>
              <p:nvCxnSpPr>
                <p:cNvPr id="75" name="Connecteur droit 74">
                  <a:extLst>
                    <a:ext uri="{FF2B5EF4-FFF2-40B4-BE49-F238E27FC236}">
                      <a16:creationId xmlns:a16="http://schemas.microsoft.com/office/drawing/2014/main" id="{2949577E-D939-405A-8D5A-D8831AF6E0CC}"/>
                    </a:ext>
                  </a:extLst>
                </p:cNvPr>
                <p:cNvCxnSpPr>
                  <a:cxnSpLocks/>
                </p:cNvCxnSpPr>
                <p:nvPr/>
              </p:nvCxnSpPr>
              <p:spPr bwMode="auto">
                <a:xfrm>
                  <a:off x="7797583" y="2623966"/>
                  <a:ext cx="0" cy="2468016"/>
                </a:xfrm>
                <a:prstGeom prst="line">
                  <a:avLst/>
                </a:prstGeom>
                <a:solidFill>
                  <a:schemeClr val="accent1"/>
                </a:solidFill>
                <a:ln w="19050" cap="flat" cmpd="sng" algn="ctr">
                  <a:solidFill>
                    <a:schemeClr val="bg2"/>
                  </a:solidFill>
                  <a:prstDash val="sysDash"/>
                  <a:round/>
                  <a:headEnd type="none" w="med" len="med"/>
                  <a:tailEnd type="none" w="med" len="med"/>
                </a:ln>
                <a:effectLst/>
              </p:spPr>
            </p:cxnSp>
          </p:grpSp>
          <p:cxnSp>
            <p:nvCxnSpPr>
              <p:cNvPr id="21" name="Connecteur droit 20">
                <a:extLst>
                  <a:ext uri="{FF2B5EF4-FFF2-40B4-BE49-F238E27FC236}">
                    <a16:creationId xmlns:a16="http://schemas.microsoft.com/office/drawing/2014/main" id="{060482EE-4F33-40DC-A859-B724BC97B1F1}"/>
                  </a:ext>
                </a:extLst>
              </p:cNvPr>
              <p:cNvCxnSpPr>
                <a:cxnSpLocks/>
              </p:cNvCxnSpPr>
              <p:nvPr/>
            </p:nvCxnSpPr>
            <p:spPr bwMode="auto">
              <a:xfrm flipH="1">
                <a:off x="8215999" y="3128758"/>
                <a:ext cx="14069" cy="456076"/>
              </a:xfrm>
              <a:prstGeom prst="line">
                <a:avLst/>
              </a:prstGeom>
              <a:solidFill>
                <a:schemeClr val="accent1"/>
              </a:solidFill>
              <a:ln w="47625" cap="flat" cmpd="sng" algn="ctr">
                <a:solidFill>
                  <a:schemeClr val="bg1"/>
                </a:solidFill>
                <a:prstDash val="solid"/>
                <a:round/>
                <a:headEnd type="none" w="med" len="med"/>
                <a:tailEnd type="none" w="med" len="med"/>
              </a:ln>
              <a:effectLst/>
            </p:spPr>
          </p:cxnSp>
          <p:cxnSp>
            <p:nvCxnSpPr>
              <p:cNvPr id="82" name="Connecteur droit 81">
                <a:extLst>
                  <a:ext uri="{FF2B5EF4-FFF2-40B4-BE49-F238E27FC236}">
                    <a16:creationId xmlns:a16="http://schemas.microsoft.com/office/drawing/2014/main" id="{E78D55DD-2F82-485E-9320-7625B269F2FD}"/>
                  </a:ext>
                </a:extLst>
              </p:cNvPr>
              <p:cNvCxnSpPr>
                <a:cxnSpLocks/>
              </p:cNvCxnSpPr>
              <p:nvPr/>
            </p:nvCxnSpPr>
            <p:spPr bwMode="auto">
              <a:xfrm>
                <a:off x="11126349" y="3081356"/>
                <a:ext cx="717813" cy="503478"/>
              </a:xfrm>
              <a:prstGeom prst="line">
                <a:avLst/>
              </a:prstGeom>
              <a:solidFill>
                <a:schemeClr val="accent1"/>
              </a:solidFill>
              <a:ln w="47625" cap="flat" cmpd="sng" algn="ctr">
                <a:solidFill>
                  <a:schemeClr val="bg1"/>
                </a:solidFill>
                <a:prstDash val="solid"/>
                <a:round/>
                <a:headEnd type="none" w="med" len="med"/>
                <a:tailEnd type="none" w="med" len="med"/>
              </a:ln>
              <a:effectLst/>
            </p:spPr>
          </p:cxnSp>
          <p:cxnSp>
            <p:nvCxnSpPr>
              <p:cNvPr id="85" name="Connecteur droit 84">
                <a:extLst>
                  <a:ext uri="{FF2B5EF4-FFF2-40B4-BE49-F238E27FC236}">
                    <a16:creationId xmlns:a16="http://schemas.microsoft.com/office/drawing/2014/main" id="{5768E46D-870A-4A5B-94EC-BD90233B91E6}"/>
                  </a:ext>
                </a:extLst>
              </p:cNvPr>
              <p:cNvCxnSpPr>
                <a:cxnSpLocks/>
              </p:cNvCxnSpPr>
              <p:nvPr/>
            </p:nvCxnSpPr>
            <p:spPr bwMode="auto">
              <a:xfrm>
                <a:off x="9139029" y="2747900"/>
                <a:ext cx="499830" cy="836934"/>
              </a:xfrm>
              <a:prstGeom prst="line">
                <a:avLst/>
              </a:prstGeom>
              <a:solidFill>
                <a:schemeClr val="accent1"/>
              </a:solidFill>
              <a:ln w="47625" cap="flat" cmpd="sng" algn="ctr">
                <a:solidFill>
                  <a:schemeClr val="bg1"/>
                </a:solidFill>
                <a:prstDash val="solid"/>
                <a:round/>
                <a:headEnd type="none" w="med" len="med"/>
                <a:tailEnd type="none" w="med" len="med"/>
              </a:ln>
              <a:effectLst/>
            </p:spPr>
          </p:cxnSp>
          <p:sp>
            <p:nvSpPr>
              <p:cNvPr id="30" name="Rectangle 29">
                <a:extLst>
                  <a:ext uri="{FF2B5EF4-FFF2-40B4-BE49-F238E27FC236}">
                    <a16:creationId xmlns:a16="http://schemas.microsoft.com/office/drawing/2014/main" id="{4F18CDDD-42B4-49D5-A61E-9EFAE23F36CA}"/>
                  </a:ext>
                </a:extLst>
              </p:cNvPr>
              <p:cNvSpPr/>
              <p:nvPr/>
            </p:nvSpPr>
            <p:spPr bwMode="auto">
              <a:xfrm>
                <a:off x="9168393" y="3303118"/>
                <a:ext cx="717813" cy="1987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
            <p:nvSpPr>
              <p:cNvPr id="31" name="ZoneTexte 30">
                <a:extLst>
                  <a:ext uri="{FF2B5EF4-FFF2-40B4-BE49-F238E27FC236}">
                    <a16:creationId xmlns:a16="http://schemas.microsoft.com/office/drawing/2014/main" id="{3D23533F-C05C-43D5-9CE9-0EDC28C05086}"/>
                  </a:ext>
                </a:extLst>
              </p:cNvPr>
              <p:cNvSpPr txBox="1"/>
              <p:nvPr/>
            </p:nvSpPr>
            <p:spPr>
              <a:xfrm>
                <a:off x="11864089" y="3128758"/>
                <a:ext cx="493777" cy="307777"/>
              </a:xfrm>
              <a:prstGeom prst="rect">
                <a:avLst/>
              </a:prstGeom>
              <a:noFill/>
            </p:spPr>
            <p:txBody>
              <a:bodyPr wrap="square" rtlCol="0">
                <a:spAutoFit/>
              </a:bodyPr>
              <a:lstStyle/>
              <a:p>
                <a:r>
                  <a:rPr lang="fr-FR" sz="1400" dirty="0">
                    <a:solidFill>
                      <a:schemeClr val="bg2"/>
                    </a:solidFill>
                  </a:rPr>
                  <a:t>sec</a:t>
                </a:r>
              </a:p>
            </p:txBody>
          </p:sp>
          <p:cxnSp>
            <p:nvCxnSpPr>
              <p:cNvPr id="94" name="Connecteur droit 93">
                <a:extLst>
                  <a:ext uri="{FF2B5EF4-FFF2-40B4-BE49-F238E27FC236}">
                    <a16:creationId xmlns:a16="http://schemas.microsoft.com/office/drawing/2014/main" id="{E6FE50B3-429E-4BFD-A076-B23C8EC9521C}"/>
                  </a:ext>
                </a:extLst>
              </p:cNvPr>
              <p:cNvCxnSpPr>
                <a:cxnSpLocks/>
              </p:cNvCxnSpPr>
              <p:nvPr/>
            </p:nvCxnSpPr>
            <p:spPr bwMode="auto">
              <a:xfrm>
                <a:off x="8922788" y="2450361"/>
                <a:ext cx="208031" cy="333446"/>
              </a:xfrm>
              <a:prstGeom prst="line">
                <a:avLst/>
              </a:prstGeom>
              <a:solidFill>
                <a:schemeClr val="accent1"/>
              </a:solidFill>
              <a:ln w="47625" cap="flat" cmpd="sng" algn="ctr">
                <a:solidFill>
                  <a:srgbClr val="E6EDF6"/>
                </a:solidFill>
                <a:prstDash val="solid"/>
                <a:round/>
                <a:headEnd type="none" w="med" len="med"/>
                <a:tailEnd type="none" w="med" len="med"/>
              </a:ln>
              <a:effectLst/>
            </p:spPr>
          </p:cxnSp>
          <p:cxnSp>
            <p:nvCxnSpPr>
              <p:cNvPr id="97" name="Connecteur droit 96">
                <a:extLst>
                  <a:ext uri="{FF2B5EF4-FFF2-40B4-BE49-F238E27FC236}">
                    <a16:creationId xmlns:a16="http://schemas.microsoft.com/office/drawing/2014/main" id="{1F3AA02E-938D-4B36-9260-83E5D0FDB569}"/>
                  </a:ext>
                </a:extLst>
              </p:cNvPr>
              <p:cNvCxnSpPr>
                <a:cxnSpLocks/>
              </p:cNvCxnSpPr>
              <p:nvPr/>
            </p:nvCxnSpPr>
            <p:spPr bwMode="auto">
              <a:xfrm>
                <a:off x="8233641" y="2450361"/>
                <a:ext cx="0" cy="599077"/>
              </a:xfrm>
              <a:prstGeom prst="line">
                <a:avLst/>
              </a:prstGeom>
              <a:solidFill>
                <a:schemeClr val="accent1"/>
              </a:solidFill>
              <a:ln w="47625" cap="flat" cmpd="sng" algn="ctr">
                <a:solidFill>
                  <a:srgbClr val="E6EDF6"/>
                </a:solidFill>
                <a:prstDash val="solid"/>
                <a:round/>
                <a:headEnd type="none" w="med" len="med"/>
                <a:tailEnd type="none" w="med" len="med"/>
              </a:ln>
              <a:effectLst/>
            </p:spPr>
          </p:cxnSp>
          <p:cxnSp>
            <p:nvCxnSpPr>
              <p:cNvPr id="133" name="Connecteur droit 132">
                <a:extLst>
                  <a:ext uri="{FF2B5EF4-FFF2-40B4-BE49-F238E27FC236}">
                    <a16:creationId xmlns:a16="http://schemas.microsoft.com/office/drawing/2014/main" id="{28D75A9C-8185-4E1B-B589-9C7CC4BD7BAD}"/>
                  </a:ext>
                </a:extLst>
              </p:cNvPr>
              <p:cNvCxnSpPr>
                <a:cxnSpLocks/>
              </p:cNvCxnSpPr>
              <p:nvPr/>
            </p:nvCxnSpPr>
            <p:spPr bwMode="auto">
              <a:xfrm>
                <a:off x="10414775" y="2524340"/>
                <a:ext cx="711574" cy="557016"/>
              </a:xfrm>
              <a:prstGeom prst="line">
                <a:avLst/>
              </a:prstGeom>
              <a:solidFill>
                <a:schemeClr val="accent1"/>
              </a:solidFill>
              <a:ln w="47625" cap="flat" cmpd="sng" algn="ctr">
                <a:solidFill>
                  <a:srgbClr val="E6EDF6"/>
                </a:solidFill>
                <a:prstDash val="solid"/>
                <a:round/>
                <a:headEnd type="none" w="med" len="med"/>
                <a:tailEnd type="none" w="med" len="med"/>
              </a:ln>
              <a:effectLst/>
            </p:spPr>
          </p:cxnSp>
          <p:sp>
            <p:nvSpPr>
              <p:cNvPr id="19" name="ZoneTexte 18">
                <a:extLst>
                  <a:ext uri="{FF2B5EF4-FFF2-40B4-BE49-F238E27FC236}">
                    <a16:creationId xmlns:a16="http://schemas.microsoft.com/office/drawing/2014/main" id="{38BFB0F0-9C3C-4E35-95AC-75B58FD0CC4A}"/>
                  </a:ext>
                </a:extLst>
              </p:cNvPr>
              <p:cNvSpPr txBox="1"/>
              <p:nvPr/>
            </p:nvSpPr>
            <p:spPr>
              <a:xfrm>
                <a:off x="10028427" y="2783807"/>
                <a:ext cx="1300356" cy="369332"/>
              </a:xfrm>
              <a:prstGeom prst="rect">
                <a:avLst/>
              </a:prstGeom>
              <a:noFill/>
            </p:spPr>
            <p:txBody>
              <a:bodyPr wrap="none" rtlCol="0">
                <a:spAutoFit/>
              </a:bodyPr>
              <a:lstStyle/>
              <a:p>
                <a:r>
                  <a:rPr lang="fr-FR" dirty="0">
                    <a:solidFill>
                      <a:srgbClr val="FF0000"/>
                    </a:solidFill>
                  </a:rPr>
                  <a:t>Incongruent</a:t>
                </a:r>
              </a:p>
            </p:txBody>
          </p:sp>
          <p:sp>
            <p:nvSpPr>
              <p:cNvPr id="79" name="ZoneTexte 78">
                <a:extLst>
                  <a:ext uri="{FF2B5EF4-FFF2-40B4-BE49-F238E27FC236}">
                    <a16:creationId xmlns:a16="http://schemas.microsoft.com/office/drawing/2014/main" id="{5F812309-7FF7-4DBB-A874-7A17BF82550D}"/>
                  </a:ext>
                </a:extLst>
              </p:cNvPr>
              <p:cNvSpPr txBox="1"/>
              <p:nvPr/>
            </p:nvSpPr>
            <p:spPr>
              <a:xfrm>
                <a:off x="9431779" y="848553"/>
                <a:ext cx="1159292" cy="369332"/>
              </a:xfrm>
              <a:prstGeom prst="rect">
                <a:avLst/>
              </a:prstGeom>
              <a:noFill/>
            </p:spPr>
            <p:txBody>
              <a:bodyPr wrap="none" rtlCol="0">
                <a:spAutoFit/>
              </a:bodyPr>
              <a:lstStyle/>
              <a:p>
                <a:r>
                  <a:rPr lang="fr-FR" dirty="0">
                    <a:solidFill>
                      <a:srgbClr val="00B050"/>
                    </a:solidFill>
                  </a:rPr>
                  <a:t>Congruent</a:t>
                </a:r>
              </a:p>
            </p:txBody>
          </p:sp>
        </p:grpSp>
        <p:sp>
          <p:nvSpPr>
            <p:cNvPr id="136" name="ZoneTexte 135">
              <a:extLst>
                <a:ext uri="{FF2B5EF4-FFF2-40B4-BE49-F238E27FC236}">
                  <a16:creationId xmlns:a16="http://schemas.microsoft.com/office/drawing/2014/main" id="{3E378350-6B63-4CC9-9DD0-CD81AA5C8778}"/>
                </a:ext>
              </a:extLst>
            </p:cNvPr>
            <p:cNvSpPr txBox="1"/>
            <p:nvPr/>
          </p:nvSpPr>
          <p:spPr>
            <a:xfrm>
              <a:off x="8241984" y="641022"/>
              <a:ext cx="543739" cy="830997"/>
            </a:xfrm>
            <a:prstGeom prst="rect">
              <a:avLst/>
            </a:prstGeom>
            <a:noFill/>
          </p:spPr>
          <p:txBody>
            <a:bodyPr wrap="none" rtlCol="0">
              <a:spAutoFit/>
            </a:bodyPr>
            <a:lstStyle/>
            <a:p>
              <a:r>
                <a:rPr lang="fr-FR" sz="2400" dirty="0"/>
                <a:t>Ba</a:t>
              </a:r>
            </a:p>
            <a:p>
              <a:r>
                <a:rPr lang="fr-FR" sz="2400" dirty="0"/>
                <a:t>Ga</a:t>
              </a:r>
            </a:p>
          </p:txBody>
        </p:sp>
      </p:grpSp>
      <p:sp>
        <p:nvSpPr>
          <p:cNvPr id="6" name="Rectangle 5">
            <a:extLst>
              <a:ext uri="{FF2B5EF4-FFF2-40B4-BE49-F238E27FC236}">
                <a16:creationId xmlns:a16="http://schemas.microsoft.com/office/drawing/2014/main" id="{D29206A6-8ACA-4DBC-99C6-94FEFF5F28F8}"/>
              </a:ext>
            </a:extLst>
          </p:cNvPr>
          <p:cNvSpPr/>
          <p:nvPr/>
        </p:nvSpPr>
        <p:spPr>
          <a:xfrm>
            <a:off x="1974634" y="4109055"/>
            <a:ext cx="3865161" cy="369332"/>
          </a:xfrm>
          <a:prstGeom prst="rect">
            <a:avLst/>
          </a:prstGeom>
        </p:spPr>
        <p:txBody>
          <a:bodyPr wrap="none">
            <a:spAutoFit/>
          </a:bodyPr>
          <a:lstStyle/>
          <a:p>
            <a:pPr algn="ctr" eaLnBrk="0" hangingPunct="0">
              <a:spcBef>
                <a:spcPct val="0"/>
              </a:spcBef>
            </a:pPr>
            <a:r>
              <a:rPr lang="fr-FR" dirty="0">
                <a:latin typeface="Times New Roman" pitchFamily="18" charset="0"/>
              </a:rPr>
              <a:t>(</a:t>
            </a:r>
            <a:r>
              <a:rPr lang="fr-FR" dirty="0" err="1">
                <a:latin typeface="Times New Roman" pitchFamily="18" charset="0"/>
              </a:rPr>
              <a:t>Mersad</a:t>
            </a:r>
            <a:r>
              <a:rPr lang="fr-FR" dirty="0">
                <a:latin typeface="Times New Roman" pitchFamily="18" charset="0"/>
              </a:rPr>
              <a:t> &amp; Dehaene-</a:t>
            </a:r>
            <a:r>
              <a:rPr lang="fr-FR" dirty="0" err="1">
                <a:latin typeface="Times New Roman" pitchFamily="18" charset="0"/>
              </a:rPr>
              <a:t>Lambertz</a:t>
            </a:r>
            <a:r>
              <a:rPr lang="fr-FR" dirty="0">
                <a:latin typeface="Times New Roman" pitchFamily="18" charset="0"/>
              </a:rPr>
              <a:t>, soumis)</a:t>
            </a:r>
            <a:endParaRPr lang="en-US" dirty="0">
              <a:latin typeface="Times New Roman" pitchFamily="18" charset="0"/>
            </a:endParaRPr>
          </a:p>
        </p:txBody>
      </p:sp>
      <p:grpSp>
        <p:nvGrpSpPr>
          <p:cNvPr id="18" name="Groupe 17">
            <a:extLst>
              <a:ext uri="{FF2B5EF4-FFF2-40B4-BE49-F238E27FC236}">
                <a16:creationId xmlns:a16="http://schemas.microsoft.com/office/drawing/2014/main" id="{0CC03A53-43D3-498F-8404-F7EE7F7B3D7A}"/>
              </a:ext>
            </a:extLst>
          </p:cNvPr>
          <p:cNvGrpSpPr/>
          <p:nvPr/>
        </p:nvGrpSpPr>
        <p:grpSpPr>
          <a:xfrm>
            <a:off x="8044244" y="45388"/>
            <a:ext cx="730088" cy="700059"/>
            <a:chOff x="8044244" y="45388"/>
            <a:chExt cx="730088" cy="700059"/>
          </a:xfrm>
        </p:grpSpPr>
        <p:grpSp>
          <p:nvGrpSpPr>
            <p:cNvPr id="58" name="Groupe 74">
              <a:extLst>
                <a:ext uri="{FF2B5EF4-FFF2-40B4-BE49-F238E27FC236}">
                  <a16:creationId xmlns:a16="http://schemas.microsoft.com/office/drawing/2014/main" id="{B50A8ED0-0B96-46F2-B0A9-8A54E4C183D9}"/>
                </a:ext>
              </a:extLst>
            </p:cNvPr>
            <p:cNvGrpSpPr>
              <a:grpSpLocks/>
            </p:cNvGrpSpPr>
            <p:nvPr/>
          </p:nvGrpSpPr>
          <p:grpSpPr bwMode="auto">
            <a:xfrm>
              <a:off x="8044244" y="45388"/>
              <a:ext cx="730088" cy="700059"/>
              <a:chOff x="962770" y="772022"/>
              <a:chExt cx="478975" cy="467933"/>
            </a:xfrm>
          </p:grpSpPr>
          <p:sp>
            <p:nvSpPr>
              <p:cNvPr id="60" name="Rectangle à coins arrondis 75">
                <a:extLst>
                  <a:ext uri="{FF2B5EF4-FFF2-40B4-BE49-F238E27FC236}">
                    <a16:creationId xmlns:a16="http://schemas.microsoft.com/office/drawing/2014/main" id="{FE9D6E75-533D-4E9E-A472-7BE375D29F32}"/>
                  </a:ext>
                </a:extLst>
              </p:cNvPr>
              <p:cNvSpPr/>
              <p:nvPr/>
            </p:nvSpPr>
            <p:spPr>
              <a:xfrm>
                <a:off x="962770" y="772022"/>
                <a:ext cx="478975" cy="467933"/>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latin typeface="Times New Roman"/>
                </a:endParaRPr>
              </a:p>
            </p:txBody>
          </p:sp>
          <p:pic>
            <p:nvPicPr>
              <p:cNvPr id="61" name="Picture 3">
                <a:extLst>
                  <a:ext uri="{FF2B5EF4-FFF2-40B4-BE49-F238E27FC236}">
                    <a16:creationId xmlns:a16="http://schemas.microsoft.com/office/drawing/2014/main" id="{21B215AA-54D5-4F13-9B5F-EF4167E8CF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000" y="881943"/>
                <a:ext cx="465997" cy="242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9" name="Picture 5">
              <a:extLst>
                <a:ext uri="{FF2B5EF4-FFF2-40B4-BE49-F238E27FC236}">
                  <a16:creationId xmlns:a16="http://schemas.microsoft.com/office/drawing/2014/main" id="{F6108E5E-3A4D-4A2B-BC0F-52B859B73047}"/>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643" y="291618"/>
              <a:ext cx="296318" cy="263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2" name="Groupe 98">
            <a:extLst>
              <a:ext uri="{FF2B5EF4-FFF2-40B4-BE49-F238E27FC236}">
                <a16:creationId xmlns:a16="http://schemas.microsoft.com/office/drawing/2014/main" id="{EDC44753-33C9-491A-A8C6-373D391D5F26}"/>
              </a:ext>
            </a:extLst>
          </p:cNvPr>
          <p:cNvGrpSpPr>
            <a:grpSpLocks/>
          </p:cNvGrpSpPr>
          <p:nvPr/>
        </p:nvGrpSpPr>
        <p:grpSpPr bwMode="auto">
          <a:xfrm>
            <a:off x="9842556" y="45388"/>
            <a:ext cx="732513" cy="700059"/>
            <a:chOff x="962770" y="772022"/>
            <a:chExt cx="478975" cy="467933"/>
          </a:xfrm>
        </p:grpSpPr>
        <p:sp>
          <p:nvSpPr>
            <p:cNvPr id="63" name="Rectangle à coins arrondis 38">
              <a:extLst>
                <a:ext uri="{FF2B5EF4-FFF2-40B4-BE49-F238E27FC236}">
                  <a16:creationId xmlns:a16="http://schemas.microsoft.com/office/drawing/2014/main" id="{B4BB85EF-E340-49A4-A9D2-EB441997ABC5}"/>
                </a:ext>
              </a:extLst>
            </p:cNvPr>
            <p:cNvSpPr/>
            <p:nvPr/>
          </p:nvSpPr>
          <p:spPr>
            <a:xfrm>
              <a:off x="962770" y="772022"/>
              <a:ext cx="478975" cy="467933"/>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latin typeface="Times New Roman"/>
              </a:endParaRPr>
            </a:p>
          </p:txBody>
        </p:sp>
        <p:pic>
          <p:nvPicPr>
            <p:cNvPr id="64" name="Picture 3">
              <a:extLst>
                <a:ext uri="{FF2B5EF4-FFF2-40B4-BE49-F238E27FC236}">
                  <a16:creationId xmlns:a16="http://schemas.microsoft.com/office/drawing/2014/main" id="{EE18D08B-0346-49DE-A208-9E8A34B1BD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000" y="881943"/>
              <a:ext cx="465997" cy="242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ZoneTexte 7">
            <a:extLst>
              <a:ext uri="{FF2B5EF4-FFF2-40B4-BE49-F238E27FC236}">
                <a16:creationId xmlns:a16="http://schemas.microsoft.com/office/drawing/2014/main" id="{499AFE81-6CE7-4AF4-BA78-F1E45B10AB75}"/>
              </a:ext>
            </a:extLst>
          </p:cNvPr>
          <p:cNvSpPr txBox="1"/>
          <p:nvPr/>
        </p:nvSpPr>
        <p:spPr>
          <a:xfrm>
            <a:off x="821220" y="4816183"/>
            <a:ext cx="5274780" cy="1754326"/>
          </a:xfrm>
          <a:prstGeom prst="rect">
            <a:avLst/>
          </a:prstGeom>
          <a:noFill/>
        </p:spPr>
        <p:txBody>
          <a:bodyPr wrap="square" rtlCol="0">
            <a:spAutoFit/>
          </a:bodyPr>
          <a:lstStyle/>
          <a:p>
            <a:r>
              <a:rPr lang="fr-FR" dirty="0"/>
              <a:t>Les bébés peuvent associer une consonne à une forme visuelle si leur attention est attirée vers le bon niveau</a:t>
            </a:r>
          </a:p>
          <a:p>
            <a:r>
              <a:rPr lang="fr-FR" dirty="0"/>
              <a:t>	</a:t>
            </a:r>
          </a:p>
          <a:p>
            <a:pPr marL="285750" indent="-285750">
              <a:buFont typeface="Arial" panose="020B0604020202020204" pitchFamily="34" charset="0"/>
              <a:buChar char="•"/>
            </a:pPr>
            <a:r>
              <a:rPr lang="fr-FR" dirty="0"/>
              <a:t>	Compétence de discrimination</a:t>
            </a:r>
          </a:p>
          <a:p>
            <a:pPr marL="285750" indent="-285750">
              <a:buFont typeface="Arial" panose="020B0604020202020204" pitchFamily="34" charset="0"/>
              <a:buChar char="•"/>
            </a:pPr>
            <a:r>
              <a:rPr lang="fr-FR" dirty="0"/>
              <a:t>	Focalisation de l’attention aidée par l’adulte</a:t>
            </a:r>
          </a:p>
          <a:p>
            <a:endParaRPr lang="fr-FR" dirty="0"/>
          </a:p>
        </p:txBody>
      </p:sp>
      <p:grpSp>
        <p:nvGrpSpPr>
          <p:cNvPr id="10" name="Groupe 9">
            <a:extLst>
              <a:ext uri="{FF2B5EF4-FFF2-40B4-BE49-F238E27FC236}">
                <a16:creationId xmlns:a16="http://schemas.microsoft.com/office/drawing/2014/main" id="{216B0F35-B3FF-485D-B823-AD218F998A48}"/>
              </a:ext>
            </a:extLst>
          </p:cNvPr>
          <p:cNvGrpSpPr/>
          <p:nvPr/>
        </p:nvGrpSpPr>
        <p:grpSpPr>
          <a:xfrm>
            <a:off x="8596797" y="3205163"/>
            <a:ext cx="2913281" cy="2879547"/>
            <a:chOff x="8596797" y="3205163"/>
            <a:chExt cx="2913281" cy="2879547"/>
          </a:xfrm>
        </p:grpSpPr>
        <p:grpSp>
          <p:nvGrpSpPr>
            <p:cNvPr id="5" name="Groupe 4">
              <a:extLst>
                <a:ext uri="{FF2B5EF4-FFF2-40B4-BE49-F238E27FC236}">
                  <a16:creationId xmlns:a16="http://schemas.microsoft.com/office/drawing/2014/main" id="{E522D7CF-0394-4623-90B7-04D450B82D51}"/>
                </a:ext>
              </a:extLst>
            </p:cNvPr>
            <p:cNvGrpSpPr/>
            <p:nvPr/>
          </p:nvGrpSpPr>
          <p:grpSpPr>
            <a:xfrm>
              <a:off x="8596797" y="3928574"/>
              <a:ext cx="2913281" cy="2156136"/>
              <a:chOff x="8596797" y="3928574"/>
              <a:chExt cx="2913281" cy="2156136"/>
            </a:xfrm>
          </p:grpSpPr>
          <p:grpSp>
            <p:nvGrpSpPr>
              <p:cNvPr id="67" name="Groupe 66">
                <a:extLst>
                  <a:ext uri="{FF2B5EF4-FFF2-40B4-BE49-F238E27FC236}">
                    <a16:creationId xmlns:a16="http://schemas.microsoft.com/office/drawing/2014/main" id="{0052A10D-3073-4BED-B1B0-DE6F54EEEBCD}"/>
                  </a:ext>
                </a:extLst>
              </p:cNvPr>
              <p:cNvGrpSpPr/>
              <p:nvPr/>
            </p:nvGrpSpPr>
            <p:grpSpPr>
              <a:xfrm>
                <a:off x="8596797" y="4321960"/>
                <a:ext cx="2574702" cy="1762750"/>
                <a:chOff x="8598855" y="3742129"/>
                <a:chExt cx="2574702" cy="1762750"/>
              </a:xfrm>
            </p:grpSpPr>
            <p:pic>
              <p:nvPicPr>
                <p:cNvPr id="48" name="Image 47">
                  <a:extLst>
                    <a:ext uri="{FF2B5EF4-FFF2-40B4-BE49-F238E27FC236}">
                      <a16:creationId xmlns:a16="http://schemas.microsoft.com/office/drawing/2014/main" id="{8EC2D211-921E-45A0-8773-C3D343861986}"/>
                    </a:ext>
                  </a:extLst>
                </p:cNvPr>
                <p:cNvPicPr>
                  <a:picLocks noChangeAspect="1"/>
                </p:cNvPicPr>
                <p:nvPr/>
              </p:nvPicPr>
              <p:blipFill>
                <a:blip r:embed="rId11"/>
                <a:stretch>
                  <a:fillRect/>
                </a:stretch>
              </p:blipFill>
              <p:spPr>
                <a:xfrm>
                  <a:off x="8598855" y="3742129"/>
                  <a:ext cx="2574702" cy="1762750"/>
                </a:xfrm>
                <a:prstGeom prst="rect">
                  <a:avLst/>
                </a:prstGeom>
              </p:spPr>
            </p:pic>
            <p:sp>
              <p:nvSpPr>
                <p:cNvPr id="50" name="Ellipse 49">
                  <a:extLst>
                    <a:ext uri="{FF2B5EF4-FFF2-40B4-BE49-F238E27FC236}">
                      <a16:creationId xmlns:a16="http://schemas.microsoft.com/office/drawing/2014/main" id="{13B1192D-5156-428F-BA76-7605E58B78E1}"/>
                    </a:ext>
                  </a:extLst>
                </p:cNvPr>
                <p:cNvSpPr/>
                <p:nvPr/>
              </p:nvSpPr>
              <p:spPr bwMode="auto">
                <a:xfrm>
                  <a:off x="8719461" y="4623504"/>
                  <a:ext cx="958685" cy="38873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
              <p:nvSpPr>
                <p:cNvPr id="134" name="Ellipse 133">
                  <a:extLst>
                    <a:ext uri="{FF2B5EF4-FFF2-40B4-BE49-F238E27FC236}">
                      <a16:creationId xmlns:a16="http://schemas.microsoft.com/office/drawing/2014/main" id="{B4D3ED36-5094-4E46-AC5B-09675334C4DA}"/>
                    </a:ext>
                  </a:extLst>
                </p:cNvPr>
                <p:cNvSpPr/>
                <p:nvPr/>
              </p:nvSpPr>
              <p:spPr bwMode="auto">
                <a:xfrm>
                  <a:off x="10139489" y="4687556"/>
                  <a:ext cx="958685" cy="38873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grpSp>
          <p:sp>
            <p:nvSpPr>
              <p:cNvPr id="2" name="ZoneTexte 1">
                <a:extLst>
                  <a:ext uri="{FF2B5EF4-FFF2-40B4-BE49-F238E27FC236}">
                    <a16:creationId xmlns:a16="http://schemas.microsoft.com/office/drawing/2014/main" id="{D15FE866-92A3-4D6B-A957-2A931BB3E7FF}"/>
                  </a:ext>
                </a:extLst>
              </p:cNvPr>
              <p:cNvSpPr txBox="1"/>
              <p:nvPr/>
            </p:nvSpPr>
            <p:spPr>
              <a:xfrm>
                <a:off x="8604421" y="3928574"/>
                <a:ext cx="2905657" cy="369332"/>
              </a:xfrm>
              <a:prstGeom prst="rect">
                <a:avLst/>
              </a:prstGeom>
              <a:noFill/>
            </p:spPr>
            <p:txBody>
              <a:bodyPr wrap="square" rtlCol="0">
                <a:spAutoFit/>
              </a:bodyPr>
              <a:lstStyle/>
              <a:p>
                <a:r>
                  <a:rPr lang="fr-FR" dirty="0"/>
                  <a:t>Association lettre et forme</a:t>
                </a:r>
              </a:p>
            </p:txBody>
          </p:sp>
        </p:grpSp>
        <p:sp>
          <p:nvSpPr>
            <p:cNvPr id="7" name="Flèche : bas 6">
              <a:extLst>
                <a:ext uri="{FF2B5EF4-FFF2-40B4-BE49-F238E27FC236}">
                  <a16:creationId xmlns:a16="http://schemas.microsoft.com/office/drawing/2014/main" id="{51C0F3EF-DA42-4BF9-A3B2-81D171C392C6}"/>
                </a:ext>
              </a:extLst>
            </p:cNvPr>
            <p:cNvSpPr/>
            <p:nvPr/>
          </p:nvSpPr>
          <p:spPr>
            <a:xfrm>
              <a:off x="10251289" y="3205163"/>
              <a:ext cx="318793" cy="7234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e 13">
            <a:extLst>
              <a:ext uri="{FF2B5EF4-FFF2-40B4-BE49-F238E27FC236}">
                <a16:creationId xmlns:a16="http://schemas.microsoft.com/office/drawing/2014/main" id="{BA3C1A2B-E7AA-4A40-87F9-F8924481FC5B}"/>
              </a:ext>
            </a:extLst>
          </p:cNvPr>
          <p:cNvGrpSpPr/>
          <p:nvPr/>
        </p:nvGrpSpPr>
        <p:grpSpPr>
          <a:xfrm>
            <a:off x="2945844" y="1749473"/>
            <a:ext cx="660823" cy="819697"/>
            <a:chOff x="2945844" y="1749473"/>
            <a:chExt cx="660823" cy="819697"/>
          </a:xfrm>
          <a:solidFill>
            <a:schemeClr val="tx1"/>
          </a:solidFill>
        </p:grpSpPr>
        <p:sp>
          <p:nvSpPr>
            <p:cNvPr id="13" name="Flèche : droite 12">
              <a:extLst>
                <a:ext uri="{FF2B5EF4-FFF2-40B4-BE49-F238E27FC236}">
                  <a16:creationId xmlns:a16="http://schemas.microsoft.com/office/drawing/2014/main" id="{2668AB4C-DCCF-472B-A0D1-D1D2939E9FAB}"/>
                </a:ext>
              </a:extLst>
            </p:cNvPr>
            <p:cNvSpPr/>
            <p:nvPr/>
          </p:nvSpPr>
          <p:spPr>
            <a:xfrm rot="19162192">
              <a:off x="2945844" y="1749473"/>
              <a:ext cx="660823" cy="15438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lèche : droite 85">
              <a:extLst>
                <a:ext uri="{FF2B5EF4-FFF2-40B4-BE49-F238E27FC236}">
                  <a16:creationId xmlns:a16="http://schemas.microsoft.com/office/drawing/2014/main" id="{C1094465-9D54-44CF-AB62-0813556154E5}"/>
                </a:ext>
              </a:extLst>
            </p:cNvPr>
            <p:cNvSpPr/>
            <p:nvPr/>
          </p:nvSpPr>
          <p:spPr>
            <a:xfrm rot="2889604">
              <a:off x="2922364" y="2161567"/>
              <a:ext cx="660823" cy="15438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600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EEBCB44-30A2-4498-BBE3-269EEF9F1C8C}"/>
              </a:ext>
            </a:extLst>
          </p:cNvPr>
          <p:cNvSpPr/>
          <p:nvPr/>
        </p:nvSpPr>
        <p:spPr bwMode="auto">
          <a:xfrm>
            <a:off x="4181932" y="123293"/>
            <a:ext cx="5577000" cy="24884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pic>
        <p:nvPicPr>
          <p:cNvPr id="4" name="Image 3">
            <a:extLst>
              <a:ext uri="{FF2B5EF4-FFF2-40B4-BE49-F238E27FC236}">
                <a16:creationId xmlns:a16="http://schemas.microsoft.com/office/drawing/2014/main" id="{B1252C64-0D43-4D40-A317-59283F5B6389}"/>
              </a:ext>
            </a:extLst>
          </p:cNvPr>
          <p:cNvPicPr>
            <a:picLocks noChangeAspect="1"/>
          </p:cNvPicPr>
          <p:nvPr/>
        </p:nvPicPr>
        <p:blipFill>
          <a:blip r:embed="rId2"/>
          <a:stretch>
            <a:fillRect/>
          </a:stretch>
        </p:blipFill>
        <p:spPr>
          <a:xfrm>
            <a:off x="5783246" y="504126"/>
            <a:ext cx="2447536" cy="1394354"/>
          </a:xfrm>
          <a:prstGeom prst="rect">
            <a:avLst/>
          </a:prstGeom>
        </p:spPr>
      </p:pic>
      <p:pic>
        <p:nvPicPr>
          <p:cNvPr id="2" name="Image 1">
            <a:extLst>
              <a:ext uri="{FF2B5EF4-FFF2-40B4-BE49-F238E27FC236}">
                <a16:creationId xmlns:a16="http://schemas.microsoft.com/office/drawing/2014/main" id="{B2AFDCA7-CD54-4C64-8B48-59CD944CEE72}"/>
              </a:ext>
            </a:extLst>
          </p:cNvPr>
          <p:cNvPicPr>
            <a:picLocks noChangeAspect="1"/>
          </p:cNvPicPr>
          <p:nvPr/>
        </p:nvPicPr>
        <p:blipFill>
          <a:blip r:embed="rId3"/>
          <a:stretch>
            <a:fillRect/>
          </a:stretch>
        </p:blipFill>
        <p:spPr>
          <a:xfrm>
            <a:off x="5612660" y="355792"/>
            <a:ext cx="2788708" cy="1691025"/>
          </a:xfrm>
          <a:prstGeom prst="rect">
            <a:avLst/>
          </a:prstGeom>
        </p:spPr>
      </p:pic>
      <p:pic>
        <p:nvPicPr>
          <p:cNvPr id="3" name="Image 2">
            <a:extLst>
              <a:ext uri="{FF2B5EF4-FFF2-40B4-BE49-F238E27FC236}">
                <a16:creationId xmlns:a16="http://schemas.microsoft.com/office/drawing/2014/main" id="{5247C30E-DB90-4BEB-B5C4-DD125F38E4C1}"/>
              </a:ext>
            </a:extLst>
          </p:cNvPr>
          <p:cNvPicPr>
            <a:picLocks noChangeAspect="1"/>
          </p:cNvPicPr>
          <p:nvPr/>
        </p:nvPicPr>
        <p:blipFill>
          <a:blip r:embed="rId4"/>
          <a:stretch>
            <a:fillRect/>
          </a:stretch>
        </p:blipFill>
        <p:spPr>
          <a:xfrm>
            <a:off x="5857415" y="281624"/>
            <a:ext cx="2299201" cy="1839361"/>
          </a:xfrm>
          <a:prstGeom prst="rect">
            <a:avLst/>
          </a:prstGeom>
        </p:spPr>
      </p:pic>
      <p:pic>
        <p:nvPicPr>
          <p:cNvPr id="5" name="Image 4">
            <a:extLst>
              <a:ext uri="{FF2B5EF4-FFF2-40B4-BE49-F238E27FC236}">
                <a16:creationId xmlns:a16="http://schemas.microsoft.com/office/drawing/2014/main" id="{0BF8AE6F-6CFC-491A-B889-F865C64EB83A}"/>
              </a:ext>
            </a:extLst>
          </p:cNvPr>
          <p:cNvPicPr>
            <a:picLocks noChangeAspect="1"/>
          </p:cNvPicPr>
          <p:nvPr/>
        </p:nvPicPr>
        <p:blipFill>
          <a:blip r:embed="rId5"/>
          <a:stretch>
            <a:fillRect/>
          </a:stretch>
        </p:blipFill>
        <p:spPr>
          <a:xfrm>
            <a:off x="5864832" y="378041"/>
            <a:ext cx="2284367" cy="1646524"/>
          </a:xfrm>
          <a:prstGeom prst="rect">
            <a:avLst/>
          </a:prstGeom>
        </p:spPr>
      </p:pic>
      <p:pic>
        <p:nvPicPr>
          <p:cNvPr id="6" name="Image 5">
            <a:extLst>
              <a:ext uri="{FF2B5EF4-FFF2-40B4-BE49-F238E27FC236}">
                <a16:creationId xmlns:a16="http://schemas.microsoft.com/office/drawing/2014/main" id="{59A098F8-4393-40DA-A725-85A5DF2EB940}"/>
              </a:ext>
            </a:extLst>
          </p:cNvPr>
          <p:cNvPicPr>
            <a:picLocks noChangeAspect="1"/>
          </p:cNvPicPr>
          <p:nvPr/>
        </p:nvPicPr>
        <p:blipFill>
          <a:blip r:embed="rId6"/>
          <a:stretch>
            <a:fillRect/>
          </a:stretch>
        </p:blipFill>
        <p:spPr>
          <a:xfrm>
            <a:off x="5671996" y="355792"/>
            <a:ext cx="2670039" cy="1691025"/>
          </a:xfrm>
          <a:prstGeom prst="rect">
            <a:avLst/>
          </a:prstGeom>
        </p:spPr>
      </p:pic>
      <p:pic>
        <p:nvPicPr>
          <p:cNvPr id="7" name="Image 6">
            <a:extLst>
              <a:ext uri="{FF2B5EF4-FFF2-40B4-BE49-F238E27FC236}">
                <a16:creationId xmlns:a16="http://schemas.microsoft.com/office/drawing/2014/main" id="{847F673B-A938-4F6D-858E-CBD6F3CB66F5}"/>
              </a:ext>
            </a:extLst>
          </p:cNvPr>
          <p:cNvPicPr>
            <a:picLocks noChangeAspect="1"/>
          </p:cNvPicPr>
          <p:nvPr/>
        </p:nvPicPr>
        <p:blipFill>
          <a:blip r:embed="rId7"/>
          <a:stretch>
            <a:fillRect/>
          </a:stretch>
        </p:blipFill>
        <p:spPr>
          <a:xfrm>
            <a:off x="5649744" y="489294"/>
            <a:ext cx="2714540" cy="1424021"/>
          </a:xfrm>
          <a:prstGeom prst="rect">
            <a:avLst/>
          </a:prstGeom>
        </p:spPr>
      </p:pic>
      <p:pic>
        <p:nvPicPr>
          <p:cNvPr id="8" name="Image 7">
            <a:extLst>
              <a:ext uri="{FF2B5EF4-FFF2-40B4-BE49-F238E27FC236}">
                <a16:creationId xmlns:a16="http://schemas.microsoft.com/office/drawing/2014/main" id="{C64DB8DE-F81D-4907-820C-027629F19AD7}"/>
              </a:ext>
            </a:extLst>
          </p:cNvPr>
          <p:cNvPicPr>
            <a:picLocks noChangeAspect="1"/>
          </p:cNvPicPr>
          <p:nvPr/>
        </p:nvPicPr>
        <p:blipFill>
          <a:blip r:embed="rId8"/>
          <a:stretch>
            <a:fillRect/>
          </a:stretch>
        </p:blipFill>
        <p:spPr>
          <a:xfrm>
            <a:off x="5946415" y="289041"/>
            <a:ext cx="2121198" cy="1824527"/>
          </a:xfrm>
          <a:prstGeom prst="rect">
            <a:avLst/>
          </a:prstGeom>
        </p:spPr>
      </p:pic>
      <p:pic>
        <p:nvPicPr>
          <p:cNvPr id="9" name="Image 8">
            <a:extLst>
              <a:ext uri="{FF2B5EF4-FFF2-40B4-BE49-F238E27FC236}">
                <a16:creationId xmlns:a16="http://schemas.microsoft.com/office/drawing/2014/main" id="{648C4EDB-1801-4FCE-A2FB-46B254A572B8}"/>
              </a:ext>
            </a:extLst>
          </p:cNvPr>
          <p:cNvPicPr>
            <a:picLocks noChangeAspect="1"/>
          </p:cNvPicPr>
          <p:nvPr/>
        </p:nvPicPr>
        <p:blipFill>
          <a:blip r:embed="rId9"/>
          <a:stretch>
            <a:fillRect/>
          </a:stretch>
        </p:blipFill>
        <p:spPr>
          <a:xfrm>
            <a:off x="6317254" y="385458"/>
            <a:ext cx="1379520" cy="1631690"/>
          </a:xfrm>
          <a:prstGeom prst="rect">
            <a:avLst/>
          </a:prstGeom>
        </p:spPr>
      </p:pic>
      <p:sp>
        <p:nvSpPr>
          <p:cNvPr id="13" name="ZoneTexte 12">
            <a:extLst>
              <a:ext uri="{FF2B5EF4-FFF2-40B4-BE49-F238E27FC236}">
                <a16:creationId xmlns:a16="http://schemas.microsoft.com/office/drawing/2014/main" id="{6E9555A3-2ADA-4687-A5D5-3314DBE357FA}"/>
              </a:ext>
            </a:extLst>
          </p:cNvPr>
          <p:cNvSpPr txBox="1"/>
          <p:nvPr/>
        </p:nvSpPr>
        <p:spPr>
          <a:xfrm>
            <a:off x="9764057" y="1072334"/>
            <a:ext cx="2133951" cy="369332"/>
          </a:xfrm>
          <a:prstGeom prst="rect">
            <a:avLst/>
          </a:prstGeom>
          <a:noFill/>
        </p:spPr>
        <p:txBody>
          <a:bodyPr wrap="square" rtlCol="0">
            <a:spAutoFit/>
          </a:bodyPr>
          <a:lstStyle/>
          <a:p>
            <a:r>
              <a:rPr lang="en-US" dirty="0" err="1"/>
              <a:t>Regarde</a:t>
            </a:r>
            <a:r>
              <a:rPr lang="en-US" dirty="0"/>
              <a:t> le </a:t>
            </a:r>
            <a:r>
              <a:rPr lang="en-US" dirty="0" err="1"/>
              <a:t>toma</a:t>
            </a:r>
            <a:endParaRPr lang="en-US" dirty="0"/>
          </a:p>
        </p:txBody>
      </p:sp>
      <p:sp>
        <p:nvSpPr>
          <p:cNvPr id="14" name="ZoneTexte 13">
            <a:extLst>
              <a:ext uri="{FF2B5EF4-FFF2-40B4-BE49-F238E27FC236}">
                <a16:creationId xmlns:a16="http://schemas.microsoft.com/office/drawing/2014/main" id="{D71F0D63-05D1-4186-B859-705CE7A166D1}"/>
              </a:ext>
            </a:extLst>
          </p:cNvPr>
          <p:cNvSpPr txBox="1"/>
          <p:nvPr/>
        </p:nvSpPr>
        <p:spPr>
          <a:xfrm>
            <a:off x="590130" y="2761285"/>
            <a:ext cx="4106785" cy="338554"/>
          </a:xfrm>
          <a:prstGeom prst="rect">
            <a:avLst/>
          </a:prstGeom>
          <a:noFill/>
        </p:spPr>
        <p:txBody>
          <a:bodyPr wrap="square" rtlCol="0">
            <a:spAutoFit/>
          </a:bodyPr>
          <a:lstStyle/>
          <a:p>
            <a:r>
              <a:rPr lang="en-US" sz="1600" i="1" dirty="0">
                <a:latin typeface="Calibri" panose="020F0502020204030204" pitchFamily="34" charset="0"/>
                <a:cs typeface="Calibri" panose="020F0502020204030204" pitchFamily="34" charset="0"/>
              </a:rPr>
              <a:t>Ferry, </a:t>
            </a:r>
            <a:r>
              <a:rPr lang="en-US" sz="1600" i="1" dirty="0" err="1">
                <a:latin typeface="Calibri" panose="020F0502020204030204" pitchFamily="34" charset="0"/>
                <a:cs typeface="Calibri" panose="020F0502020204030204" pitchFamily="34" charset="0"/>
              </a:rPr>
              <a:t>Hespos</a:t>
            </a:r>
            <a:r>
              <a:rPr lang="en-US" sz="1600" i="1" dirty="0">
                <a:latin typeface="Calibri" panose="020F0502020204030204" pitchFamily="34" charset="0"/>
                <a:cs typeface="Calibri" panose="020F0502020204030204" pitchFamily="34" charset="0"/>
              </a:rPr>
              <a:t> &amp; Waxman, PNAS, 2013</a:t>
            </a:r>
          </a:p>
        </p:txBody>
      </p:sp>
      <p:graphicFrame>
        <p:nvGraphicFramePr>
          <p:cNvPr id="17" name="Graphique 16">
            <a:extLst>
              <a:ext uri="{FF2B5EF4-FFF2-40B4-BE49-F238E27FC236}">
                <a16:creationId xmlns:a16="http://schemas.microsoft.com/office/drawing/2014/main" id="{79FB7B57-4657-4B99-A004-A10B49F34AA1}"/>
              </a:ext>
            </a:extLst>
          </p:cNvPr>
          <p:cNvGraphicFramePr/>
          <p:nvPr>
            <p:extLst>
              <p:ext uri="{D42A27DB-BD31-4B8C-83A1-F6EECF244321}">
                <p14:modId xmlns:p14="http://schemas.microsoft.com/office/powerpoint/2010/main" val="3908208386"/>
              </p:ext>
            </p:extLst>
          </p:nvPr>
        </p:nvGraphicFramePr>
        <p:xfrm>
          <a:off x="4006902" y="2828872"/>
          <a:ext cx="3744416" cy="3528392"/>
        </p:xfrm>
        <a:graphic>
          <a:graphicData uri="http://schemas.openxmlformats.org/drawingml/2006/chart">
            <c:chart xmlns:c="http://schemas.openxmlformats.org/drawingml/2006/chart" xmlns:r="http://schemas.openxmlformats.org/officeDocument/2006/relationships" r:id="rId10"/>
          </a:graphicData>
        </a:graphic>
      </p:graphicFrame>
      <p:sp>
        <p:nvSpPr>
          <p:cNvPr id="18" name="ZoneTexte 17">
            <a:extLst>
              <a:ext uri="{FF2B5EF4-FFF2-40B4-BE49-F238E27FC236}">
                <a16:creationId xmlns:a16="http://schemas.microsoft.com/office/drawing/2014/main" id="{EE7FECC3-CFDE-4797-B0B8-C9A86AD81988}"/>
              </a:ext>
            </a:extLst>
          </p:cNvPr>
          <p:cNvSpPr txBox="1"/>
          <p:nvPr/>
        </p:nvSpPr>
        <p:spPr>
          <a:xfrm>
            <a:off x="7407592" y="4106364"/>
            <a:ext cx="4079519" cy="1200329"/>
          </a:xfrm>
          <a:prstGeom prst="rect">
            <a:avLst/>
          </a:prstGeom>
          <a:noFill/>
        </p:spPr>
        <p:txBody>
          <a:bodyPr wrap="square" rtlCol="0">
            <a:spAutoFit/>
          </a:bodyPr>
          <a:lstStyle/>
          <a:p>
            <a:pPr algn="ctr" eaLnBrk="0" fontAlgn="base" hangingPunct="0">
              <a:spcBef>
                <a:spcPct val="0"/>
              </a:spcBef>
              <a:spcAft>
                <a:spcPct val="0"/>
              </a:spcAft>
            </a:pPr>
            <a:r>
              <a:rPr lang="fr-FR" sz="2400" dirty="0">
                <a:latin typeface="Times New Roman" panose="02020603050405020304" pitchFamily="18" charset="0"/>
              </a:rPr>
              <a:t>Nommer les catégories facilitent leur détection </a:t>
            </a:r>
          </a:p>
          <a:p>
            <a:pPr algn="ctr" eaLnBrk="0" fontAlgn="base" hangingPunct="0">
              <a:spcBef>
                <a:spcPct val="0"/>
              </a:spcBef>
              <a:spcAft>
                <a:spcPct val="0"/>
              </a:spcAft>
            </a:pPr>
            <a:r>
              <a:rPr lang="fr-FR" sz="2400" dirty="0">
                <a:latin typeface="Times New Roman" panose="02020603050405020304" pitchFamily="18" charset="0"/>
              </a:rPr>
              <a:t>par l’enfant</a:t>
            </a:r>
          </a:p>
        </p:txBody>
      </p:sp>
      <p:grpSp>
        <p:nvGrpSpPr>
          <p:cNvPr id="21" name="Groupe 20">
            <a:extLst>
              <a:ext uri="{FF2B5EF4-FFF2-40B4-BE49-F238E27FC236}">
                <a16:creationId xmlns:a16="http://schemas.microsoft.com/office/drawing/2014/main" id="{8FDA7D19-ECE4-4F07-89F9-77315AD2BEAF}"/>
              </a:ext>
            </a:extLst>
          </p:cNvPr>
          <p:cNvGrpSpPr/>
          <p:nvPr/>
        </p:nvGrpSpPr>
        <p:grpSpPr>
          <a:xfrm>
            <a:off x="4313583" y="701832"/>
            <a:ext cx="7283764" cy="1309343"/>
            <a:chOff x="1446396" y="1249896"/>
            <a:chExt cx="7283764" cy="1309343"/>
          </a:xfrm>
        </p:grpSpPr>
        <p:pic>
          <p:nvPicPr>
            <p:cNvPr id="10" name="Image 9">
              <a:extLst>
                <a:ext uri="{FF2B5EF4-FFF2-40B4-BE49-F238E27FC236}">
                  <a16:creationId xmlns:a16="http://schemas.microsoft.com/office/drawing/2014/main" id="{4031A5EF-61C8-4084-A80C-C647D0189FA9}"/>
                </a:ext>
              </a:extLst>
            </p:cNvPr>
            <p:cNvPicPr>
              <a:picLocks noChangeAspect="1"/>
            </p:cNvPicPr>
            <p:nvPr/>
          </p:nvPicPr>
          <p:blipFill>
            <a:blip r:embed="rId11"/>
            <a:stretch>
              <a:fillRect/>
            </a:stretch>
          </p:blipFill>
          <p:spPr>
            <a:xfrm>
              <a:off x="4663859" y="1249896"/>
              <a:ext cx="2032197" cy="1275686"/>
            </a:xfrm>
            <a:prstGeom prst="rect">
              <a:avLst/>
            </a:prstGeom>
          </p:spPr>
        </p:pic>
        <p:pic>
          <p:nvPicPr>
            <p:cNvPr id="11" name="Image 10">
              <a:extLst>
                <a:ext uri="{FF2B5EF4-FFF2-40B4-BE49-F238E27FC236}">
                  <a16:creationId xmlns:a16="http://schemas.microsoft.com/office/drawing/2014/main" id="{B32D6EF1-8018-4B62-AA48-4027163A93CA}"/>
                </a:ext>
              </a:extLst>
            </p:cNvPr>
            <p:cNvPicPr>
              <a:picLocks noChangeAspect="1"/>
            </p:cNvPicPr>
            <p:nvPr/>
          </p:nvPicPr>
          <p:blipFill>
            <a:blip r:embed="rId12"/>
            <a:stretch>
              <a:fillRect/>
            </a:stretch>
          </p:blipFill>
          <p:spPr>
            <a:xfrm>
              <a:off x="1446396" y="1357721"/>
              <a:ext cx="2655206" cy="1201518"/>
            </a:xfrm>
            <a:prstGeom prst="rect">
              <a:avLst/>
            </a:prstGeom>
          </p:spPr>
        </p:pic>
        <p:sp>
          <p:nvSpPr>
            <p:cNvPr id="19" name="Rectangle 18">
              <a:extLst>
                <a:ext uri="{FF2B5EF4-FFF2-40B4-BE49-F238E27FC236}">
                  <a16:creationId xmlns:a16="http://schemas.microsoft.com/office/drawing/2014/main" id="{8803D9BB-6623-457C-9973-E3EB5A8A3665}"/>
                </a:ext>
              </a:extLst>
            </p:cNvPr>
            <p:cNvSpPr/>
            <p:nvPr/>
          </p:nvSpPr>
          <p:spPr bwMode="auto">
            <a:xfrm>
              <a:off x="7027941" y="1562490"/>
              <a:ext cx="1702219"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grpSp>
      <p:sp>
        <p:nvSpPr>
          <p:cNvPr id="12" name="ZoneTexte 11">
            <a:extLst>
              <a:ext uri="{FF2B5EF4-FFF2-40B4-BE49-F238E27FC236}">
                <a16:creationId xmlns:a16="http://schemas.microsoft.com/office/drawing/2014/main" id="{9E4A48A1-007E-48A4-83FF-9FEDE4C6EB76}"/>
              </a:ext>
            </a:extLst>
          </p:cNvPr>
          <p:cNvSpPr txBox="1"/>
          <p:nvPr/>
        </p:nvSpPr>
        <p:spPr>
          <a:xfrm>
            <a:off x="1988514" y="6399519"/>
            <a:ext cx="9219190" cy="369332"/>
          </a:xfrm>
          <a:prstGeom prst="rect">
            <a:avLst/>
          </a:prstGeom>
          <a:noFill/>
        </p:spPr>
        <p:txBody>
          <a:bodyPr wrap="none" rtlCol="0">
            <a:spAutoFit/>
          </a:bodyPr>
          <a:lstStyle/>
          <a:p>
            <a:r>
              <a:rPr lang="fr-FR" dirty="0"/>
              <a:t>Les premiers mots (</a:t>
            </a:r>
            <a:r>
              <a:rPr lang="fr-FR" dirty="0" err="1"/>
              <a:t>mom</a:t>
            </a:r>
            <a:r>
              <a:rPr lang="fr-FR" dirty="0"/>
              <a:t>, </a:t>
            </a:r>
            <a:r>
              <a:rPr lang="fr-FR" dirty="0" err="1"/>
              <a:t>dad</a:t>
            </a:r>
            <a:r>
              <a:rPr lang="fr-FR" dirty="0"/>
              <a:t>, hand, </a:t>
            </a:r>
            <a:r>
              <a:rPr lang="fr-FR" dirty="0" err="1"/>
              <a:t>hug</a:t>
            </a:r>
            <a:r>
              <a:rPr lang="fr-FR" dirty="0"/>
              <a:t>, </a:t>
            </a:r>
            <a:r>
              <a:rPr lang="fr-FR" dirty="0" err="1"/>
              <a:t>eat</a:t>
            </a:r>
            <a:r>
              <a:rPr lang="fr-FR" dirty="0"/>
              <a:t> etc..) sont appris pendant la première année de vie</a:t>
            </a:r>
            <a:endParaRPr lang="en-US" dirty="0"/>
          </a:p>
        </p:txBody>
      </p:sp>
      <p:sp>
        <p:nvSpPr>
          <p:cNvPr id="20" name="Titre 53">
            <a:extLst>
              <a:ext uri="{FF2B5EF4-FFF2-40B4-BE49-F238E27FC236}">
                <a16:creationId xmlns:a16="http://schemas.microsoft.com/office/drawing/2014/main" id="{E2C3A3F6-B533-4F50-9568-C43E6CAB2D84}"/>
              </a:ext>
            </a:extLst>
          </p:cNvPr>
          <p:cNvSpPr txBox="1">
            <a:spLocks/>
          </p:cNvSpPr>
          <p:nvPr/>
        </p:nvSpPr>
        <p:spPr>
          <a:xfrm>
            <a:off x="-1736274" y="132752"/>
            <a:ext cx="7772400" cy="1143000"/>
          </a:xfrm>
          <a:prstGeom prst="rect">
            <a:avLst/>
          </a:prstGeom>
        </p:spPr>
        <p:txBody>
          <a:bodyPr/>
          <a:lstStyle/>
          <a:p>
            <a:pPr algn="ctr">
              <a:defRPr/>
            </a:pPr>
            <a:r>
              <a:rPr lang="fr-FR" sz="3600" dirty="0">
                <a:solidFill>
                  <a:srgbClr val="C00000"/>
                </a:solidFill>
              </a:rPr>
              <a:t>Utilisation des mots</a:t>
            </a:r>
          </a:p>
        </p:txBody>
      </p:sp>
      <p:sp>
        <p:nvSpPr>
          <p:cNvPr id="15" name="Rectangle 14">
            <a:extLst>
              <a:ext uri="{FF2B5EF4-FFF2-40B4-BE49-F238E27FC236}">
                <a16:creationId xmlns:a16="http://schemas.microsoft.com/office/drawing/2014/main" id="{ACE9BFD5-6EAA-46BC-A3A0-F19C95991394}"/>
              </a:ext>
            </a:extLst>
          </p:cNvPr>
          <p:cNvSpPr/>
          <p:nvPr/>
        </p:nvSpPr>
        <p:spPr>
          <a:xfrm>
            <a:off x="4313583" y="385458"/>
            <a:ext cx="5186492" cy="1968026"/>
          </a:xfrm>
          <a:prstGeom prst="rect">
            <a:avLst/>
          </a:pr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28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Graphic spid="17" grpId="0">
        <p:bldAsOne/>
      </p:bldGraphic>
      <p:bldP spid="18"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BDEE9EFD-3DE4-46B4-A15D-CEBE00D43130}"/>
              </a:ext>
            </a:extLst>
          </p:cNvPr>
          <p:cNvPicPr>
            <a:picLocks noChangeAspect="1"/>
          </p:cNvPicPr>
          <p:nvPr/>
        </p:nvPicPr>
        <p:blipFill>
          <a:blip r:embed="rId2"/>
          <a:stretch>
            <a:fillRect/>
          </a:stretch>
        </p:blipFill>
        <p:spPr>
          <a:xfrm>
            <a:off x="6743840" y="4172887"/>
            <a:ext cx="1681763" cy="1518100"/>
          </a:xfrm>
          <a:prstGeom prst="rect">
            <a:avLst/>
          </a:prstGeom>
        </p:spPr>
      </p:pic>
      <p:sp>
        <p:nvSpPr>
          <p:cNvPr id="11" name="ZoneTexte 10">
            <a:extLst>
              <a:ext uri="{FF2B5EF4-FFF2-40B4-BE49-F238E27FC236}">
                <a16:creationId xmlns:a16="http://schemas.microsoft.com/office/drawing/2014/main" id="{8E3063BC-9587-4D0C-BAEE-2A5656D4D961}"/>
              </a:ext>
            </a:extLst>
          </p:cNvPr>
          <p:cNvSpPr txBox="1"/>
          <p:nvPr/>
        </p:nvSpPr>
        <p:spPr>
          <a:xfrm>
            <a:off x="10734023" y="3281878"/>
            <a:ext cx="1003801" cy="646331"/>
          </a:xfrm>
          <a:prstGeom prst="rect">
            <a:avLst/>
          </a:prstGeom>
          <a:noFill/>
        </p:spPr>
        <p:txBody>
          <a:bodyPr wrap="none" rtlCol="0">
            <a:spAutoFit/>
          </a:bodyPr>
          <a:lstStyle/>
          <a:p>
            <a:r>
              <a:rPr lang="fr-FR" dirty="0"/>
              <a:t>24 mois</a:t>
            </a:r>
          </a:p>
          <a:p>
            <a:r>
              <a:rPr lang="fr-FR" dirty="0"/>
              <a:t>(900 ms)</a:t>
            </a:r>
          </a:p>
        </p:txBody>
      </p:sp>
      <p:sp>
        <p:nvSpPr>
          <p:cNvPr id="15" name="ZoneTexte 14">
            <a:extLst>
              <a:ext uri="{FF2B5EF4-FFF2-40B4-BE49-F238E27FC236}">
                <a16:creationId xmlns:a16="http://schemas.microsoft.com/office/drawing/2014/main" id="{B5B721EA-2207-47FB-8A80-746EA807FF80}"/>
              </a:ext>
            </a:extLst>
          </p:cNvPr>
          <p:cNvSpPr txBox="1"/>
          <p:nvPr/>
        </p:nvSpPr>
        <p:spPr>
          <a:xfrm>
            <a:off x="10629117" y="4640970"/>
            <a:ext cx="1003801" cy="646331"/>
          </a:xfrm>
          <a:prstGeom prst="rect">
            <a:avLst/>
          </a:prstGeom>
          <a:noFill/>
        </p:spPr>
        <p:txBody>
          <a:bodyPr wrap="none" rtlCol="0">
            <a:spAutoFit/>
          </a:bodyPr>
          <a:lstStyle/>
          <a:p>
            <a:r>
              <a:rPr lang="fr-FR" dirty="0"/>
              <a:t>18 mois</a:t>
            </a:r>
          </a:p>
          <a:p>
            <a:r>
              <a:rPr lang="fr-FR" dirty="0"/>
              <a:t>(900 ms)</a:t>
            </a:r>
          </a:p>
        </p:txBody>
      </p:sp>
      <p:pic>
        <p:nvPicPr>
          <p:cNvPr id="9" name="Image 8">
            <a:extLst>
              <a:ext uri="{FF2B5EF4-FFF2-40B4-BE49-F238E27FC236}">
                <a16:creationId xmlns:a16="http://schemas.microsoft.com/office/drawing/2014/main" id="{4B068780-EDFC-4044-B117-783BD3718978}"/>
              </a:ext>
            </a:extLst>
          </p:cNvPr>
          <p:cNvPicPr>
            <a:picLocks noChangeAspect="1"/>
          </p:cNvPicPr>
          <p:nvPr/>
        </p:nvPicPr>
        <p:blipFill>
          <a:blip r:embed="rId3"/>
          <a:stretch>
            <a:fillRect/>
          </a:stretch>
        </p:blipFill>
        <p:spPr>
          <a:xfrm>
            <a:off x="7030645" y="2702590"/>
            <a:ext cx="3343017" cy="1781647"/>
          </a:xfrm>
          <a:prstGeom prst="rect">
            <a:avLst/>
          </a:prstGeom>
        </p:spPr>
      </p:pic>
      <p:sp>
        <p:nvSpPr>
          <p:cNvPr id="2" name="Titre 1">
            <a:extLst>
              <a:ext uri="{FF2B5EF4-FFF2-40B4-BE49-F238E27FC236}">
                <a16:creationId xmlns:a16="http://schemas.microsoft.com/office/drawing/2014/main" id="{0E31260F-4658-45BE-9299-D9089D5F2659}"/>
              </a:ext>
            </a:extLst>
          </p:cNvPr>
          <p:cNvSpPr txBox="1">
            <a:spLocks/>
          </p:cNvSpPr>
          <p:nvPr/>
        </p:nvSpPr>
        <p:spPr>
          <a:xfrm>
            <a:off x="1863577" y="22667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solidFill>
                  <a:srgbClr val="C00000"/>
                </a:solidFill>
                <a:latin typeface="+mn-lt"/>
                <a:ea typeface="+mn-ea"/>
                <a:cs typeface="+mn-cs"/>
              </a:rPr>
              <a:t>Des capacités d’analyse syntaxique à 18 et 24 mois</a:t>
            </a:r>
          </a:p>
        </p:txBody>
      </p:sp>
      <p:pic>
        <p:nvPicPr>
          <p:cNvPr id="7" name="Picture 2">
            <a:extLst>
              <a:ext uri="{FF2B5EF4-FFF2-40B4-BE49-F238E27FC236}">
                <a16:creationId xmlns:a16="http://schemas.microsoft.com/office/drawing/2014/main" id="{48D35F5C-E282-4C53-97A1-9A14D0D39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459" y="2066986"/>
            <a:ext cx="4665439" cy="43373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2D81D58E-3BD0-4C71-BCA1-591D6FA5CA72}"/>
              </a:ext>
            </a:extLst>
          </p:cNvPr>
          <p:cNvPicPr>
            <a:picLocks noChangeAspect="1"/>
          </p:cNvPicPr>
          <p:nvPr/>
        </p:nvPicPr>
        <p:blipFill>
          <a:blip r:embed="rId5"/>
          <a:stretch>
            <a:fillRect/>
          </a:stretch>
        </p:blipFill>
        <p:spPr>
          <a:xfrm>
            <a:off x="7030645" y="1334170"/>
            <a:ext cx="3345014" cy="1826797"/>
          </a:xfrm>
          <a:prstGeom prst="rect">
            <a:avLst/>
          </a:prstGeom>
        </p:spPr>
      </p:pic>
      <p:sp>
        <p:nvSpPr>
          <p:cNvPr id="10" name="ZoneTexte 9">
            <a:extLst>
              <a:ext uri="{FF2B5EF4-FFF2-40B4-BE49-F238E27FC236}">
                <a16:creationId xmlns:a16="http://schemas.microsoft.com/office/drawing/2014/main" id="{7AD60076-EA45-4D1C-9EB7-3E13C83EAD1B}"/>
              </a:ext>
            </a:extLst>
          </p:cNvPr>
          <p:cNvSpPr txBox="1"/>
          <p:nvPr/>
        </p:nvSpPr>
        <p:spPr>
          <a:xfrm>
            <a:off x="10629117" y="1974210"/>
            <a:ext cx="1003801" cy="646331"/>
          </a:xfrm>
          <a:prstGeom prst="rect">
            <a:avLst/>
          </a:prstGeom>
          <a:noFill/>
        </p:spPr>
        <p:txBody>
          <a:bodyPr wrap="none" rtlCol="0">
            <a:spAutoFit/>
          </a:bodyPr>
          <a:lstStyle/>
          <a:p>
            <a:r>
              <a:rPr lang="fr-FR" dirty="0"/>
              <a:t>Adultes</a:t>
            </a:r>
          </a:p>
          <a:p>
            <a:r>
              <a:rPr lang="fr-FR" dirty="0"/>
              <a:t>(600 ms)</a:t>
            </a:r>
          </a:p>
        </p:txBody>
      </p:sp>
      <p:sp>
        <p:nvSpPr>
          <p:cNvPr id="12" name="ZoneTexte 11">
            <a:extLst>
              <a:ext uri="{FF2B5EF4-FFF2-40B4-BE49-F238E27FC236}">
                <a16:creationId xmlns:a16="http://schemas.microsoft.com/office/drawing/2014/main" id="{B2C44B14-BEEA-47F9-80E8-530F4A1BECB5}"/>
              </a:ext>
            </a:extLst>
          </p:cNvPr>
          <p:cNvSpPr txBox="1"/>
          <p:nvPr/>
        </p:nvSpPr>
        <p:spPr>
          <a:xfrm>
            <a:off x="5617320" y="971813"/>
            <a:ext cx="6303713" cy="369332"/>
          </a:xfrm>
          <a:prstGeom prst="rect">
            <a:avLst/>
          </a:prstGeom>
          <a:noFill/>
        </p:spPr>
        <p:txBody>
          <a:bodyPr wrap="none" rtlCol="0">
            <a:spAutoFit/>
          </a:bodyPr>
          <a:lstStyle/>
          <a:p>
            <a:r>
              <a:rPr lang="fr-FR" dirty="0"/>
              <a:t>Différence entre les phrases grammaticales et non grammaticales</a:t>
            </a:r>
          </a:p>
        </p:txBody>
      </p:sp>
      <p:sp>
        <p:nvSpPr>
          <p:cNvPr id="16" name="Rectangle 15">
            <a:extLst>
              <a:ext uri="{FF2B5EF4-FFF2-40B4-BE49-F238E27FC236}">
                <a16:creationId xmlns:a16="http://schemas.microsoft.com/office/drawing/2014/main" id="{0FCCDB2E-7CB6-4268-884A-788630BC5353}"/>
              </a:ext>
            </a:extLst>
          </p:cNvPr>
          <p:cNvSpPr/>
          <p:nvPr/>
        </p:nvSpPr>
        <p:spPr>
          <a:xfrm>
            <a:off x="7030645" y="2982540"/>
            <a:ext cx="818466" cy="159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55253FA4-FAC1-4CA2-8AAA-FFE85890E215}"/>
              </a:ext>
            </a:extLst>
          </p:cNvPr>
          <p:cNvSpPr/>
          <p:nvPr/>
        </p:nvSpPr>
        <p:spPr>
          <a:xfrm>
            <a:off x="9036657" y="3044679"/>
            <a:ext cx="818466" cy="159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A4D53282-A8C9-401E-BC1E-2CD91D9D0AE8}"/>
              </a:ext>
            </a:extLst>
          </p:cNvPr>
          <p:cNvSpPr txBox="1"/>
          <p:nvPr/>
        </p:nvSpPr>
        <p:spPr>
          <a:xfrm>
            <a:off x="5476824" y="5719748"/>
            <a:ext cx="6662738" cy="1200329"/>
          </a:xfrm>
          <a:prstGeom prst="rect">
            <a:avLst/>
          </a:prstGeom>
          <a:noFill/>
        </p:spPr>
        <p:txBody>
          <a:bodyPr wrap="square" rtlCol="0">
            <a:spAutoFit/>
          </a:bodyPr>
          <a:lstStyle/>
          <a:p>
            <a:pPr algn="ctr"/>
            <a:r>
              <a:rPr lang="fr-FR" dirty="0"/>
              <a:t>Les enfants sont plus lents que les adultes mais ont la même réponse cérébrale aux erreurs syntaxiques.</a:t>
            </a:r>
          </a:p>
          <a:p>
            <a:pPr algn="ctr"/>
            <a:r>
              <a:rPr lang="fr-FR" dirty="0"/>
              <a:t>Réponse d’erreur qui nécessite de revenir sur la catégorie grammaticale des mots</a:t>
            </a:r>
          </a:p>
        </p:txBody>
      </p:sp>
      <p:pic>
        <p:nvPicPr>
          <p:cNvPr id="19" name="Image 18">
            <a:extLst>
              <a:ext uri="{FF2B5EF4-FFF2-40B4-BE49-F238E27FC236}">
                <a16:creationId xmlns:a16="http://schemas.microsoft.com/office/drawing/2014/main" id="{F5245131-2AB5-40E0-875D-7773491E0776}"/>
              </a:ext>
            </a:extLst>
          </p:cNvPr>
          <p:cNvPicPr>
            <a:picLocks noChangeAspect="1"/>
          </p:cNvPicPr>
          <p:nvPr/>
        </p:nvPicPr>
        <p:blipFill>
          <a:blip r:embed="rId6"/>
          <a:stretch>
            <a:fillRect/>
          </a:stretch>
        </p:blipFill>
        <p:spPr>
          <a:xfrm>
            <a:off x="58725" y="70554"/>
            <a:ext cx="1841247" cy="1933639"/>
          </a:xfrm>
          <a:prstGeom prst="rect">
            <a:avLst/>
          </a:prstGeom>
        </p:spPr>
      </p:pic>
      <p:sp>
        <p:nvSpPr>
          <p:cNvPr id="3" name="ZoneTexte 2">
            <a:extLst>
              <a:ext uri="{FF2B5EF4-FFF2-40B4-BE49-F238E27FC236}">
                <a16:creationId xmlns:a16="http://schemas.microsoft.com/office/drawing/2014/main" id="{BA63C259-4AEC-4D85-A926-E1D7E57DD9FA}"/>
              </a:ext>
            </a:extLst>
          </p:cNvPr>
          <p:cNvSpPr txBox="1"/>
          <p:nvPr/>
        </p:nvSpPr>
        <p:spPr>
          <a:xfrm>
            <a:off x="447675" y="6467104"/>
            <a:ext cx="4748416" cy="338554"/>
          </a:xfrm>
          <a:prstGeom prst="rect">
            <a:avLst/>
          </a:prstGeom>
          <a:noFill/>
        </p:spPr>
        <p:txBody>
          <a:bodyPr wrap="none" rtlCol="0">
            <a:spAutoFit/>
          </a:bodyPr>
          <a:lstStyle/>
          <a:p>
            <a:r>
              <a:rPr lang="fr-FR" sz="1600" i="1" dirty="0" err="1">
                <a:latin typeface="+mn-lt"/>
              </a:rPr>
              <a:t>Brusini</a:t>
            </a:r>
            <a:r>
              <a:rPr lang="fr-FR" sz="1600" i="1" dirty="0">
                <a:latin typeface="+mn-lt"/>
              </a:rPr>
              <a:t>, </a:t>
            </a:r>
            <a:r>
              <a:rPr lang="fr-FR" sz="1600" i="1" dirty="0" err="1">
                <a:latin typeface="+mn-lt"/>
              </a:rPr>
              <a:t>Dehaene-Lambertz</a:t>
            </a:r>
            <a:r>
              <a:rPr lang="fr-FR" sz="1600" i="1" dirty="0">
                <a:latin typeface="+mn-lt"/>
              </a:rPr>
              <a:t> &amp; Christophe, 2016 &amp; 2017</a:t>
            </a:r>
            <a:endParaRPr lang="en-US" sz="1600" i="1" dirty="0" err="1">
              <a:latin typeface="+mn-lt"/>
            </a:endParaRPr>
          </a:p>
        </p:txBody>
      </p:sp>
      <p:sp>
        <p:nvSpPr>
          <p:cNvPr id="4" name="ZoneTexte 3">
            <a:extLst>
              <a:ext uri="{FF2B5EF4-FFF2-40B4-BE49-F238E27FC236}">
                <a16:creationId xmlns:a16="http://schemas.microsoft.com/office/drawing/2014/main" id="{E0F4F924-BB08-4ED9-AAF3-DE931A64E5FD}"/>
              </a:ext>
            </a:extLst>
          </p:cNvPr>
          <p:cNvSpPr txBox="1"/>
          <p:nvPr/>
        </p:nvSpPr>
        <p:spPr>
          <a:xfrm>
            <a:off x="6837751" y="1309510"/>
            <a:ext cx="1667444" cy="523220"/>
          </a:xfrm>
          <a:prstGeom prst="rect">
            <a:avLst/>
          </a:prstGeom>
          <a:solidFill>
            <a:schemeClr val="bg1"/>
          </a:solidFill>
        </p:spPr>
        <p:txBody>
          <a:bodyPr wrap="none" rtlCol="0">
            <a:spAutoFit/>
          </a:bodyPr>
          <a:lstStyle/>
          <a:p>
            <a:pPr algn="ctr"/>
            <a:r>
              <a:rPr lang="fr-FR" sz="1400" dirty="0">
                <a:latin typeface="+mn-lt"/>
              </a:rPr>
              <a:t>Mots connus</a:t>
            </a:r>
          </a:p>
          <a:p>
            <a:pPr algn="ctr"/>
            <a:r>
              <a:rPr lang="fr-FR" sz="1400" dirty="0"/>
              <a:t>« le chat », « jouer »</a:t>
            </a:r>
            <a:endParaRPr lang="en-US" sz="1400" dirty="0" err="1">
              <a:latin typeface="+mn-lt"/>
            </a:endParaRPr>
          </a:p>
        </p:txBody>
      </p:sp>
      <p:sp>
        <p:nvSpPr>
          <p:cNvPr id="20" name="ZoneTexte 19">
            <a:extLst>
              <a:ext uri="{FF2B5EF4-FFF2-40B4-BE49-F238E27FC236}">
                <a16:creationId xmlns:a16="http://schemas.microsoft.com/office/drawing/2014/main" id="{215972DB-D60C-424D-B4FF-A047C82F331C}"/>
              </a:ext>
            </a:extLst>
          </p:cNvPr>
          <p:cNvSpPr txBox="1"/>
          <p:nvPr/>
        </p:nvSpPr>
        <p:spPr>
          <a:xfrm>
            <a:off x="8761858" y="1297179"/>
            <a:ext cx="1827296" cy="523220"/>
          </a:xfrm>
          <a:prstGeom prst="rect">
            <a:avLst/>
          </a:prstGeom>
          <a:solidFill>
            <a:schemeClr val="bg1"/>
          </a:solidFill>
        </p:spPr>
        <p:txBody>
          <a:bodyPr wrap="none" rtlCol="0">
            <a:spAutoFit/>
          </a:bodyPr>
          <a:lstStyle/>
          <a:p>
            <a:pPr algn="ctr"/>
            <a:r>
              <a:rPr lang="fr-FR" sz="1400" dirty="0">
                <a:latin typeface="+mn-lt"/>
              </a:rPr>
              <a:t>Mots nouveaux</a:t>
            </a:r>
          </a:p>
          <a:p>
            <a:pPr algn="ctr"/>
            <a:r>
              <a:rPr lang="fr-FR" sz="1400" dirty="0"/>
              <a:t>« le </a:t>
            </a:r>
            <a:r>
              <a:rPr lang="fr-FR" sz="1400" dirty="0" err="1"/>
              <a:t>rane</a:t>
            </a:r>
            <a:r>
              <a:rPr lang="fr-FR" sz="1400" dirty="0"/>
              <a:t> », « </a:t>
            </a:r>
            <a:r>
              <a:rPr lang="fr-FR" sz="1400" dirty="0" err="1"/>
              <a:t>pouner</a:t>
            </a:r>
            <a:r>
              <a:rPr lang="fr-FR" sz="1400" dirty="0"/>
              <a:t> »</a:t>
            </a:r>
            <a:endParaRPr lang="en-US" sz="1400" dirty="0" err="1">
              <a:latin typeface="+mn-lt"/>
            </a:endParaRPr>
          </a:p>
        </p:txBody>
      </p:sp>
    </p:spTree>
    <p:extLst>
      <p:ext uri="{BB962C8B-B14F-4D97-AF65-F5344CB8AC3E}">
        <p14:creationId xmlns:p14="http://schemas.microsoft.com/office/powerpoint/2010/main" val="1631812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http://i46.tinypic.com/11qqyq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38" y="-1524328"/>
            <a:ext cx="12334875" cy="864096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471487" y="3116192"/>
            <a:ext cx="11519510" cy="5049688"/>
          </a:xfrm>
        </p:spPr>
        <p:txBody>
          <a:bodyPr>
            <a:noAutofit/>
          </a:bodyPr>
          <a:lstStyle/>
          <a:p>
            <a:pPr>
              <a:buFont typeface="Arial" panose="020B0604020202020204" pitchFamily="34" charset="0"/>
              <a:buChar char="•"/>
            </a:pPr>
            <a:r>
              <a:rPr lang="fr-FR" sz="2000" dirty="0">
                <a:solidFill>
                  <a:schemeClr val="bg1"/>
                </a:solidFill>
              </a:rPr>
              <a:t>Les nourrissons ont des capacités précoces pour le langage (phonologie, lexique, syntaxe)</a:t>
            </a:r>
          </a:p>
          <a:p>
            <a:pPr marL="0" indent="0"/>
            <a:r>
              <a:rPr lang="fr-FR" sz="2000" dirty="0">
                <a:solidFill>
                  <a:schemeClr val="bg1"/>
                </a:solidFill>
              </a:rPr>
              <a:t>	qui les aide à structurer leurs pensées (découverte de nouvelles catégories dans leur environnement)</a:t>
            </a:r>
            <a:endParaRPr lang="fr-FR" sz="2000" kern="1200" dirty="0">
              <a:solidFill>
                <a:schemeClr val="bg1"/>
              </a:solidFill>
            </a:endParaRPr>
          </a:p>
          <a:p>
            <a:pPr fontAlgn="auto">
              <a:spcAft>
                <a:spcPts val="0"/>
              </a:spcAft>
              <a:buClrTx/>
              <a:buSzTx/>
              <a:buFont typeface="Arial" panose="020B0604020202020204" pitchFamily="34" charset="0"/>
              <a:buChar char="•"/>
              <a:defRPr/>
            </a:pPr>
            <a:r>
              <a:rPr lang="fr-FR" sz="2000" kern="1200" dirty="0">
                <a:solidFill>
                  <a:schemeClr val="bg1"/>
                </a:solidFill>
              </a:rPr>
              <a:t>L’adulte les aide en attirant leur attention sur le bon niveau d’analyse</a:t>
            </a:r>
          </a:p>
          <a:p>
            <a:pPr fontAlgn="auto">
              <a:spcAft>
                <a:spcPts val="0"/>
              </a:spcAft>
              <a:buFont typeface="Arial" panose="020B0604020202020204" pitchFamily="34" charset="0"/>
              <a:buChar char="•"/>
              <a:defRPr/>
            </a:pPr>
            <a:r>
              <a:rPr lang="fr-FR" sz="2000" kern="1200" dirty="0">
                <a:solidFill>
                  <a:schemeClr val="bg1"/>
                </a:solidFill>
              </a:rPr>
              <a:t>L’organisation cérébrale est contrainte par la biologie, mais elle est dynamique à l’intérieur de ses contraintes. </a:t>
            </a:r>
          </a:p>
          <a:p>
            <a:pPr fontAlgn="auto">
              <a:spcAft>
                <a:spcPts val="0"/>
              </a:spcAft>
              <a:buFont typeface="Arial" panose="020B0604020202020204" pitchFamily="34" charset="0"/>
              <a:buChar char="•"/>
              <a:defRPr/>
            </a:pPr>
            <a:r>
              <a:rPr lang="fr-FR" sz="2000" kern="1200" dirty="0">
                <a:solidFill>
                  <a:schemeClr val="bg1"/>
                </a:solidFill>
              </a:rPr>
              <a:t>Depuis la vie fœtale, l’environnement est pris en compte. Dans le débat inné/acquis, il n’y a aucun moment sans acquis, ni aucune fonction sans inné</a:t>
            </a:r>
          </a:p>
          <a:p>
            <a:pPr fontAlgn="auto">
              <a:spcAft>
                <a:spcPts val="0"/>
              </a:spcAft>
              <a:buFont typeface="Arial" panose="020B0604020202020204" pitchFamily="34" charset="0"/>
              <a:buChar char="•"/>
              <a:defRPr/>
            </a:pPr>
            <a:r>
              <a:rPr lang="fr-FR" sz="2000" kern="1200" dirty="0">
                <a:solidFill>
                  <a:schemeClr val="bg1"/>
                </a:solidFill>
              </a:rPr>
              <a:t>Pour tirer le meilleur parti des capacités d’apprentissage humaines, il faut étudier leurs caractéristiques et leur implémentation dans un cerveau changeant car en développement</a:t>
            </a:r>
          </a:p>
        </p:txBody>
      </p:sp>
    </p:spTree>
    <p:extLst>
      <p:ext uri="{BB962C8B-B14F-4D97-AF65-F5344CB8AC3E}">
        <p14:creationId xmlns:p14="http://schemas.microsoft.com/office/powerpoint/2010/main" val="2871936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8AA69E5C-369C-4DB0-82B4-479540159170}"/>
              </a:ext>
            </a:extLst>
          </p:cNvPr>
          <p:cNvGrpSpPr/>
          <p:nvPr/>
        </p:nvGrpSpPr>
        <p:grpSpPr>
          <a:xfrm>
            <a:off x="5313582" y="859191"/>
            <a:ext cx="6375908" cy="2283711"/>
            <a:chOff x="5509767" y="2748718"/>
            <a:chExt cx="6375908" cy="2283711"/>
          </a:xfrm>
        </p:grpSpPr>
        <p:sp>
          <p:nvSpPr>
            <p:cNvPr id="5" name="ZoneTexte 4">
              <a:extLst>
                <a:ext uri="{FF2B5EF4-FFF2-40B4-BE49-F238E27FC236}">
                  <a16:creationId xmlns:a16="http://schemas.microsoft.com/office/drawing/2014/main" id="{2B770708-4A08-4FA1-8C84-F73F33E23183}"/>
                </a:ext>
              </a:extLst>
            </p:cNvPr>
            <p:cNvSpPr txBox="1"/>
            <p:nvPr/>
          </p:nvSpPr>
          <p:spPr>
            <a:xfrm flipH="1">
              <a:off x="5509767" y="2999524"/>
              <a:ext cx="4897621" cy="1200329"/>
            </a:xfrm>
            <a:prstGeom prst="rect">
              <a:avLst/>
            </a:prstGeom>
            <a:noFill/>
          </p:spPr>
          <p:txBody>
            <a:bodyPr wrap="square" rtlCol="0">
              <a:spAutoFit/>
            </a:bodyPr>
            <a:lstStyle/>
            <a:p>
              <a:pPr algn="ctr"/>
              <a:r>
                <a:rPr lang="fr-FR" sz="1800" b="1" dirty="0">
                  <a:latin typeface="+mn-lt"/>
                </a:rPr>
                <a:t>Pendant la vie fœtale</a:t>
              </a:r>
              <a:r>
                <a:rPr lang="fr-FR" sz="1800" dirty="0">
                  <a:latin typeface="+mn-lt"/>
                </a:rPr>
                <a:t>, les neurones gagnent leur position à la périphérie du cerveau</a:t>
              </a:r>
            </a:p>
            <a:p>
              <a:pPr algn="ctr"/>
              <a:r>
                <a:rPr lang="fr-FR" dirty="0"/>
                <a:t>et se connectent </a:t>
              </a:r>
              <a:r>
                <a:rPr lang="fr-FR" sz="1800" dirty="0">
                  <a:latin typeface="+mn-lt"/>
                </a:rPr>
                <a:t>entre eux.  </a:t>
              </a:r>
            </a:p>
            <a:p>
              <a:pPr algn="ctr"/>
              <a:r>
                <a:rPr lang="fr-FR" sz="1800" dirty="0">
                  <a:latin typeface="+mn-lt"/>
                </a:rPr>
                <a:t>Danger: Infections, toxiques dont alcool, etc..</a:t>
              </a:r>
              <a:endParaRPr lang="en-US" sz="1800" dirty="0" err="1">
                <a:latin typeface="+mn-lt"/>
              </a:endParaRPr>
            </a:p>
          </p:txBody>
        </p:sp>
        <p:pic>
          <p:nvPicPr>
            <p:cNvPr id="57" name="Image 56">
              <a:extLst>
                <a:ext uri="{FF2B5EF4-FFF2-40B4-BE49-F238E27FC236}">
                  <a16:creationId xmlns:a16="http://schemas.microsoft.com/office/drawing/2014/main" id="{88E93AA7-BCB3-4A91-9D45-A8E240E8020C}"/>
                </a:ext>
              </a:extLst>
            </p:cNvPr>
            <p:cNvPicPr>
              <a:picLocks noChangeAspect="1"/>
            </p:cNvPicPr>
            <p:nvPr/>
          </p:nvPicPr>
          <p:blipFill rotWithShape="1">
            <a:blip r:embed="rId3">
              <a:extLst>
                <a:ext uri="{28A0092B-C50C-407E-A947-70E740481C1C}">
                  <a14:useLocalDpi xmlns:a14="http://schemas.microsoft.com/office/drawing/2010/main" val="0"/>
                </a:ext>
              </a:extLst>
            </a:blip>
            <a:srcRect l="20443" t="1" r="65118" b="68819"/>
            <a:stretch/>
          </p:blipFill>
          <p:spPr>
            <a:xfrm>
              <a:off x="10359657" y="2748718"/>
              <a:ext cx="1526018" cy="2283711"/>
            </a:xfrm>
            <a:prstGeom prst="rect">
              <a:avLst/>
            </a:prstGeom>
          </p:spPr>
        </p:pic>
      </p:grpSp>
      <p:sp>
        <p:nvSpPr>
          <p:cNvPr id="62" name="Flèche : bas 61">
            <a:extLst>
              <a:ext uri="{FF2B5EF4-FFF2-40B4-BE49-F238E27FC236}">
                <a16:creationId xmlns:a16="http://schemas.microsoft.com/office/drawing/2014/main" id="{316AD091-C180-4ECD-8B64-AF1189D22357}"/>
              </a:ext>
            </a:extLst>
          </p:cNvPr>
          <p:cNvSpPr/>
          <p:nvPr/>
        </p:nvSpPr>
        <p:spPr>
          <a:xfrm rot="20429068" flipV="1">
            <a:off x="10282531" y="1641041"/>
            <a:ext cx="254342" cy="90077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6" name="Rectangle 2"/>
          <p:cNvSpPr>
            <a:spLocks noChangeArrowheads="1"/>
          </p:cNvSpPr>
          <p:nvPr/>
        </p:nvSpPr>
        <p:spPr bwMode="auto">
          <a:xfrm>
            <a:off x="393170" y="-79298"/>
            <a:ext cx="11614697" cy="1143000"/>
          </a:xfrm>
          <a:prstGeom prst="rect">
            <a:avLst/>
          </a:prstGeom>
          <a:solidFill>
            <a:schemeClr val="bg1"/>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Calibri" pitchFamily="34" charset="0"/>
                <a:ea typeface="+mn-ea"/>
                <a:cs typeface="+mn-cs"/>
              </a:rPr>
              <a:t>La longue enfance des humains permet le développement du cerveau d</a:t>
            </a:r>
            <a:r>
              <a:rPr lang="fr-FR" sz="2400" b="1" noProof="0" dirty="0">
                <a:solidFill>
                  <a:srgbClr val="000000"/>
                </a:solidFill>
                <a:latin typeface="Calibri" pitchFamily="34" charset="0"/>
              </a:rPr>
              <a:t>a</a:t>
            </a:r>
            <a:r>
              <a:rPr lang="fr-FR" sz="2400" b="1" dirty="0">
                <a:solidFill>
                  <a:srgbClr val="000000"/>
                </a:solidFill>
                <a:latin typeface="Calibri" pitchFamily="34" charset="0"/>
              </a:rPr>
              <a:t>ns un milieu riche</a:t>
            </a:r>
            <a:endParaRPr kumimoji="0" lang="fr-FR" sz="2400" b="1" i="0" u="none" strike="noStrike" kern="1200" cap="none" spc="0" normalizeH="0" baseline="0" noProof="0" dirty="0">
              <a:ln>
                <a:noFill/>
              </a:ln>
              <a:solidFill>
                <a:srgbClr val="000000"/>
              </a:solidFill>
              <a:effectLst/>
              <a:uLnTx/>
              <a:uFillTx/>
              <a:latin typeface="Calibri" pitchFamily="34" charset="0"/>
              <a:ea typeface="+mn-ea"/>
              <a:cs typeface="+mn-cs"/>
            </a:endParaRPr>
          </a:p>
        </p:txBody>
      </p:sp>
      <p:grpSp>
        <p:nvGrpSpPr>
          <p:cNvPr id="7" name="Groupe 6">
            <a:extLst>
              <a:ext uri="{FF2B5EF4-FFF2-40B4-BE49-F238E27FC236}">
                <a16:creationId xmlns:a16="http://schemas.microsoft.com/office/drawing/2014/main" id="{8996B4EA-A0ED-43FF-90BE-2A58AAA6D35A}"/>
              </a:ext>
            </a:extLst>
          </p:cNvPr>
          <p:cNvGrpSpPr/>
          <p:nvPr/>
        </p:nvGrpSpPr>
        <p:grpSpPr>
          <a:xfrm>
            <a:off x="428297" y="859337"/>
            <a:ext cx="4376006" cy="3206065"/>
            <a:chOff x="237913" y="744135"/>
            <a:chExt cx="4376006" cy="3206065"/>
          </a:xfrm>
        </p:grpSpPr>
        <p:sp>
          <p:nvSpPr>
            <p:cNvPr id="47" name="ZoneTexte 46">
              <a:extLst>
                <a:ext uri="{FF2B5EF4-FFF2-40B4-BE49-F238E27FC236}">
                  <a16:creationId xmlns:a16="http://schemas.microsoft.com/office/drawing/2014/main" id="{23A5D91A-1449-4C3F-A4B9-3D92564F6A94}"/>
                </a:ext>
              </a:extLst>
            </p:cNvPr>
            <p:cNvSpPr txBox="1"/>
            <p:nvPr/>
          </p:nvSpPr>
          <p:spPr>
            <a:xfrm>
              <a:off x="670589" y="744135"/>
              <a:ext cx="3771539" cy="461665"/>
            </a:xfrm>
            <a:prstGeom prst="rect">
              <a:avLst/>
            </a:prstGeom>
            <a:solidFill>
              <a:schemeClr val="bg1"/>
            </a:solid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i="0" u="none" strike="noStrike" kern="1200" cap="none" spc="0" normalizeH="0" baseline="0" noProof="0" dirty="0">
                  <a:ln>
                    <a:noFill/>
                  </a:ln>
                  <a:solidFill>
                    <a:srgbClr val="000000"/>
                  </a:solidFill>
                  <a:effectLst/>
                  <a:uLnTx/>
                  <a:uFillTx/>
                  <a:latin typeface="+mj-lt"/>
                  <a:ea typeface="+mn-ea"/>
                  <a:cs typeface="Calibri" pitchFamily="34" charset="0"/>
                </a:rPr>
                <a:t>Croissance du cerveau</a:t>
              </a:r>
            </a:p>
          </p:txBody>
        </p:sp>
        <p:pic>
          <p:nvPicPr>
            <p:cNvPr id="48" name="Image 47">
              <a:extLst>
                <a:ext uri="{FF2B5EF4-FFF2-40B4-BE49-F238E27FC236}">
                  <a16:creationId xmlns:a16="http://schemas.microsoft.com/office/drawing/2014/main" id="{DE81D654-5205-4021-8128-A2EA26F9C3D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7913" y="1374191"/>
              <a:ext cx="4376006" cy="2576009"/>
            </a:xfrm>
            <a:prstGeom prst="rect">
              <a:avLst/>
            </a:prstGeom>
          </p:spPr>
        </p:pic>
        <p:sp>
          <p:nvSpPr>
            <p:cNvPr id="49" name="ZoneTexte 48">
              <a:extLst>
                <a:ext uri="{FF2B5EF4-FFF2-40B4-BE49-F238E27FC236}">
                  <a16:creationId xmlns:a16="http://schemas.microsoft.com/office/drawing/2014/main" id="{230CF5D8-F045-4465-89FF-9AB99B567B7E}"/>
                </a:ext>
              </a:extLst>
            </p:cNvPr>
            <p:cNvSpPr txBox="1"/>
            <p:nvPr/>
          </p:nvSpPr>
          <p:spPr>
            <a:xfrm>
              <a:off x="1162869" y="2547753"/>
              <a:ext cx="2095445" cy="369332"/>
            </a:xfrm>
            <a:prstGeom prst="rect">
              <a:avLst/>
            </a:prstGeom>
            <a:noFill/>
          </p:spPr>
          <p:txBody>
            <a:bodyPr wrap="none" rtlCol="0">
              <a:spAutoFit/>
            </a:bodyPr>
            <a:lstStyle/>
            <a:p>
              <a:r>
                <a:rPr lang="fr-FR" dirty="0">
                  <a:solidFill>
                    <a:srgbClr val="F29C1A"/>
                  </a:solidFill>
                </a:rPr>
                <a:t>croissance intense</a:t>
              </a:r>
            </a:p>
          </p:txBody>
        </p:sp>
        <p:sp>
          <p:nvSpPr>
            <p:cNvPr id="50" name="ZoneTexte 49">
              <a:extLst>
                <a:ext uri="{FF2B5EF4-FFF2-40B4-BE49-F238E27FC236}">
                  <a16:creationId xmlns:a16="http://schemas.microsoft.com/office/drawing/2014/main" id="{9CCAFA8A-9C58-41D5-886C-DC8404FF7376}"/>
                </a:ext>
              </a:extLst>
            </p:cNvPr>
            <p:cNvSpPr txBox="1"/>
            <p:nvPr/>
          </p:nvSpPr>
          <p:spPr>
            <a:xfrm>
              <a:off x="2075147" y="1885993"/>
              <a:ext cx="1351652" cy="646331"/>
            </a:xfrm>
            <a:prstGeom prst="rect">
              <a:avLst/>
            </a:prstGeom>
            <a:noFill/>
          </p:spPr>
          <p:txBody>
            <a:bodyPr wrap="none" rtlCol="0">
              <a:spAutoFit/>
            </a:bodyPr>
            <a:lstStyle/>
            <a:p>
              <a:r>
                <a:rPr lang="fr-FR" dirty="0">
                  <a:solidFill>
                    <a:srgbClr val="007DC4"/>
                  </a:solidFill>
                </a:rPr>
                <a:t>croissance </a:t>
              </a:r>
            </a:p>
            <a:p>
              <a:r>
                <a:rPr lang="fr-FR" dirty="0">
                  <a:solidFill>
                    <a:srgbClr val="007DC4"/>
                  </a:solidFill>
                </a:rPr>
                <a:t>plus lente</a:t>
              </a:r>
            </a:p>
          </p:txBody>
        </p:sp>
        <p:pic>
          <p:nvPicPr>
            <p:cNvPr id="51" name="Picture 6" descr="chimp-big">
              <a:extLst>
                <a:ext uri="{FF2B5EF4-FFF2-40B4-BE49-F238E27FC236}">
                  <a16:creationId xmlns:a16="http://schemas.microsoft.com/office/drawing/2014/main" id="{16B51F6E-D825-40A1-A5DF-5AFDAD343E34}"/>
                </a:ext>
              </a:extLst>
            </p:cNvPr>
            <p:cNvPicPr>
              <a:picLocks noChangeAspect="1" noChangeArrowheads="1"/>
            </p:cNvPicPr>
            <p:nvPr/>
          </p:nvPicPr>
          <p:blipFill>
            <a:blip r:embed="rId5" cstate="print"/>
            <a:srcRect/>
            <a:stretch>
              <a:fillRect/>
            </a:stretch>
          </p:blipFill>
          <p:spPr bwMode="auto">
            <a:xfrm>
              <a:off x="3471819" y="2262529"/>
              <a:ext cx="898525" cy="1222512"/>
            </a:xfrm>
            <a:prstGeom prst="rect">
              <a:avLst/>
            </a:prstGeom>
            <a:noFill/>
            <a:ln w="9525">
              <a:noFill/>
              <a:miter lim="800000"/>
              <a:headEnd/>
              <a:tailEnd/>
            </a:ln>
          </p:spPr>
        </p:pic>
        <p:pic>
          <p:nvPicPr>
            <p:cNvPr id="52" name="Image 51" descr="baby.jpg">
              <a:extLst>
                <a:ext uri="{FF2B5EF4-FFF2-40B4-BE49-F238E27FC236}">
                  <a16:creationId xmlns:a16="http://schemas.microsoft.com/office/drawing/2014/main" id="{6CE6DAEF-1AEB-46A9-BFA4-00B8D9999B10}"/>
                </a:ext>
              </a:extLst>
            </p:cNvPr>
            <p:cNvPicPr>
              <a:picLocks noChangeAspect="1"/>
            </p:cNvPicPr>
            <p:nvPr/>
          </p:nvPicPr>
          <p:blipFill>
            <a:blip r:embed="rId6" cstate="print">
              <a:extLst>
                <a:ext uri="{28A0092B-C50C-407E-A947-70E740481C1C}">
                  <a14:useLocalDpi xmlns:a14="http://schemas.microsoft.com/office/drawing/2010/main"/>
                </a:ext>
              </a:extLst>
            </a:blip>
            <a:srcRect r="-160"/>
            <a:stretch>
              <a:fillRect/>
            </a:stretch>
          </p:blipFill>
          <p:spPr bwMode="auto">
            <a:xfrm>
              <a:off x="3462725" y="1141939"/>
              <a:ext cx="931672" cy="1019682"/>
            </a:xfrm>
            <a:prstGeom prst="rect">
              <a:avLst/>
            </a:prstGeom>
            <a:noFill/>
            <a:ln w="9525">
              <a:noFill/>
              <a:miter lim="800000"/>
              <a:headEnd/>
              <a:tailEnd/>
            </a:ln>
          </p:spPr>
        </p:pic>
      </p:grpSp>
      <p:grpSp>
        <p:nvGrpSpPr>
          <p:cNvPr id="8" name="Groupe 7">
            <a:extLst>
              <a:ext uri="{FF2B5EF4-FFF2-40B4-BE49-F238E27FC236}">
                <a16:creationId xmlns:a16="http://schemas.microsoft.com/office/drawing/2014/main" id="{913548F2-3EA2-427D-8CFC-B161BBFF8FC2}"/>
              </a:ext>
            </a:extLst>
          </p:cNvPr>
          <p:cNvGrpSpPr/>
          <p:nvPr/>
        </p:nvGrpSpPr>
        <p:grpSpPr>
          <a:xfrm>
            <a:off x="428297" y="4121761"/>
            <a:ext cx="2812148" cy="2863449"/>
            <a:chOff x="428297" y="4121761"/>
            <a:chExt cx="2812148" cy="2863449"/>
          </a:xfrm>
        </p:grpSpPr>
        <p:grpSp>
          <p:nvGrpSpPr>
            <p:cNvPr id="53" name="Groupe 52">
              <a:extLst>
                <a:ext uri="{FF2B5EF4-FFF2-40B4-BE49-F238E27FC236}">
                  <a16:creationId xmlns:a16="http://schemas.microsoft.com/office/drawing/2014/main" id="{A4FF6E5D-BE18-4492-A62A-EB0AE0B60D67}"/>
                </a:ext>
              </a:extLst>
            </p:cNvPr>
            <p:cNvGrpSpPr/>
            <p:nvPr/>
          </p:nvGrpSpPr>
          <p:grpSpPr>
            <a:xfrm>
              <a:off x="428297" y="4491093"/>
              <a:ext cx="2812148" cy="2494117"/>
              <a:chOff x="195614" y="617979"/>
              <a:chExt cx="2812148" cy="2494117"/>
            </a:xfrm>
          </p:grpSpPr>
          <p:pic>
            <p:nvPicPr>
              <p:cNvPr id="54" name="Picture 5" descr="http://www.raising-twins.com/images/preemiedadhand.jpg">
                <a:extLst>
                  <a:ext uri="{FF2B5EF4-FFF2-40B4-BE49-F238E27FC236}">
                    <a16:creationId xmlns:a16="http://schemas.microsoft.com/office/drawing/2014/main" id="{5BD3E224-B92B-448B-9A51-6EAAA3C98D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614" y="617979"/>
                <a:ext cx="2812148" cy="210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itre 5">
                <a:extLst>
                  <a:ext uri="{FF2B5EF4-FFF2-40B4-BE49-F238E27FC236}">
                    <a16:creationId xmlns:a16="http://schemas.microsoft.com/office/drawing/2014/main" id="{F09464DD-DEAD-440D-8531-3ACF437FE6E2}"/>
                  </a:ext>
                </a:extLst>
              </p:cNvPr>
              <p:cNvSpPr txBox="1">
                <a:spLocks/>
              </p:cNvSpPr>
              <p:nvPr/>
            </p:nvSpPr>
            <p:spPr bwMode="auto">
              <a:xfrm>
                <a:off x="220632" y="1969096"/>
                <a:ext cx="2762111"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2"/>
                    </a:solidFill>
                    <a:latin typeface="+mj-lt"/>
                    <a:ea typeface="+mj-ea"/>
                    <a:cs typeface="+mj-cs"/>
                  </a:defRPr>
                </a:lvl1pPr>
                <a:lvl2pPr algn="ctr" rtl="0" eaLnBrk="1" fontAlgn="base" hangingPunct="1">
                  <a:spcBef>
                    <a:spcPct val="0"/>
                  </a:spcBef>
                  <a:spcAft>
                    <a:spcPct val="0"/>
                  </a:spcAft>
                  <a:defRPr sz="3200">
                    <a:solidFill>
                      <a:schemeClr val="tx2"/>
                    </a:solidFill>
                    <a:latin typeface="Times New Roman" pitchFamily="18" charset="0"/>
                  </a:defRPr>
                </a:lvl2pPr>
                <a:lvl3pPr algn="ctr" rtl="0" eaLnBrk="1" fontAlgn="base" hangingPunct="1">
                  <a:spcBef>
                    <a:spcPct val="0"/>
                  </a:spcBef>
                  <a:spcAft>
                    <a:spcPct val="0"/>
                  </a:spcAft>
                  <a:defRPr sz="3200">
                    <a:solidFill>
                      <a:schemeClr val="tx2"/>
                    </a:solidFill>
                    <a:latin typeface="Times New Roman" pitchFamily="18" charset="0"/>
                  </a:defRPr>
                </a:lvl3pPr>
                <a:lvl4pPr algn="ctr" rtl="0" eaLnBrk="1" fontAlgn="base" hangingPunct="1">
                  <a:spcBef>
                    <a:spcPct val="0"/>
                  </a:spcBef>
                  <a:spcAft>
                    <a:spcPct val="0"/>
                  </a:spcAft>
                  <a:defRPr sz="3200">
                    <a:solidFill>
                      <a:schemeClr val="tx2"/>
                    </a:solidFill>
                    <a:latin typeface="Times New Roman" pitchFamily="18" charset="0"/>
                  </a:defRPr>
                </a:lvl4pPr>
                <a:lvl5pPr algn="ctr" rtl="0" eaLnBrk="1" fontAlgn="base" hangingPunct="1">
                  <a:spcBef>
                    <a:spcPct val="0"/>
                  </a:spcBef>
                  <a:spcAft>
                    <a:spcPct val="0"/>
                  </a:spcAft>
                  <a:defRPr sz="3200">
                    <a:solidFill>
                      <a:schemeClr val="tx2"/>
                    </a:solidFill>
                    <a:latin typeface="Times New Roman" pitchFamily="18" charset="0"/>
                  </a:defRPr>
                </a:lvl5pPr>
                <a:lvl6pPr marL="457200" algn="ctr" rtl="0" eaLnBrk="1" fontAlgn="base" hangingPunct="1">
                  <a:spcBef>
                    <a:spcPct val="0"/>
                  </a:spcBef>
                  <a:spcAft>
                    <a:spcPct val="0"/>
                  </a:spcAft>
                  <a:defRPr sz="3200">
                    <a:solidFill>
                      <a:schemeClr val="tx2"/>
                    </a:solidFill>
                    <a:latin typeface="Times New Roman" pitchFamily="18" charset="0"/>
                  </a:defRPr>
                </a:lvl6pPr>
                <a:lvl7pPr marL="914400" algn="ctr" rtl="0" eaLnBrk="1" fontAlgn="base" hangingPunct="1">
                  <a:spcBef>
                    <a:spcPct val="0"/>
                  </a:spcBef>
                  <a:spcAft>
                    <a:spcPct val="0"/>
                  </a:spcAft>
                  <a:defRPr sz="3200">
                    <a:solidFill>
                      <a:schemeClr val="tx2"/>
                    </a:solidFill>
                    <a:latin typeface="Times New Roman" pitchFamily="18" charset="0"/>
                  </a:defRPr>
                </a:lvl7pPr>
                <a:lvl8pPr marL="1371600" algn="ctr" rtl="0" eaLnBrk="1" fontAlgn="base" hangingPunct="1">
                  <a:spcBef>
                    <a:spcPct val="0"/>
                  </a:spcBef>
                  <a:spcAft>
                    <a:spcPct val="0"/>
                  </a:spcAft>
                  <a:defRPr sz="3200">
                    <a:solidFill>
                      <a:schemeClr val="tx2"/>
                    </a:solidFill>
                    <a:latin typeface="Times New Roman" pitchFamily="18" charset="0"/>
                  </a:defRPr>
                </a:lvl8pPr>
                <a:lvl9pPr marL="1828800" algn="ctr" rtl="0" eaLnBrk="1" fontAlgn="base" hangingPunct="1">
                  <a:spcBef>
                    <a:spcPct val="0"/>
                  </a:spcBef>
                  <a:spcAft>
                    <a:spcPct val="0"/>
                  </a:spcAft>
                  <a:defRPr sz="3200">
                    <a:solidFill>
                      <a:schemeClr val="tx2"/>
                    </a:solidFill>
                    <a:latin typeface="Times New Roman" pitchFamily="18" charset="0"/>
                  </a:defRPr>
                </a:lvl9pPr>
              </a:lstStyle>
              <a:p>
                <a:pPr algn="l"/>
                <a:br>
                  <a:rPr lang="fr-FR" sz="2000" kern="0" dirty="0">
                    <a:solidFill>
                      <a:srgbClr val="FFFF00"/>
                    </a:solidFill>
                  </a:rPr>
                </a:br>
                <a:r>
                  <a:rPr lang="fr-FR" sz="2000" kern="0" dirty="0">
                    <a:solidFill>
                      <a:srgbClr val="FFFFFF"/>
                    </a:solidFill>
                  </a:rPr>
                  <a:t>1700g, 42 cm, CP: 29 cm</a:t>
                </a:r>
                <a:br>
                  <a:rPr lang="fr-FR" sz="2000" kern="0" dirty="0">
                    <a:solidFill>
                      <a:srgbClr val="FFFF00"/>
                    </a:solidFill>
                  </a:rPr>
                </a:br>
                <a:endParaRPr lang="fr-FR" sz="2000" kern="0" dirty="0">
                  <a:solidFill>
                    <a:srgbClr val="FFFF00"/>
                  </a:solidFill>
                </a:endParaRPr>
              </a:p>
            </p:txBody>
          </p:sp>
        </p:grpSp>
        <p:sp>
          <p:nvSpPr>
            <p:cNvPr id="56" name="ZoneTexte 55">
              <a:extLst>
                <a:ext uri="{FF2B5EF4-FFF2-40B4-BE49-F238E27FC236}">
                  <a16:creationId xmlns:a16="http://schemas.microsoft.com/office/drawing/2014/main" id="{A9AF6F33-9174-4809-857D-D83AD2646DE4}"/>
                </a:ext>
              </a:extLst>
            </p:cNvPr>
            <p:cNvSpPr txBox="1"/>
            <p:nvPr/>
          </p:nvSpPr>
          <p:spPr>
            <a:xfrm>
              <a:off x="688319" y="4121761"/>
              <a:ext cx="2292102" cy="369332"/>
            </a:xfrm>
            <a:prstGeom prst="rect">
              <a:avLst/>
            </a:prstGeom>
            <a:noFill/>
          </p:spPr>
          <p:txBody>
            <a:bodyPr wrap="none" rtlCol="0">
              <a:spAutoFit/>
            </a:bodyPr>
            <a:lstStyle/>
            <a:p>
              <a:r>
                <a:rPr lang="fr-FR" sz="1800" dirty="0">
                  <a:latin typeface="+mn-lt"/>
                </a:rPr>
                <a:t>A 6 mois de grossesse</a:t>
              </a:r>
              <a:endParaRPr lang="en-US" sz="1800" dirty="0" err="1">
                <a:latin typeface="+mn-lt"/>
              </a:endParaRPr>
            </a:p>
          </p:txBody>
        </p:sp>
      </p:grpSp>
      <p:sp>
        <p:nvSpPr>
          <p:cNvPr id="96" name="ZoneTexte 95">
            <a:extLst>
              <a:ext uri="{FF2B5EF4-FFF2-40B4-BE49-F238E27FC236}">
                <a16:creationId xmlns:a16="http://schemas.microsoft.com/office/drawing/2014/main" id="{B124FAF7-0B05-48ED-9FE3-730DA46CBFE9}"/>
              </a:ext>
            </a:extLst>
          </p:cNvPr>
          <p:cNvSpPr txBox="1"/>
          <p:nvPr/>
        </p:nvSpPr>
        <p:spPr>
          <a:xfrm flipH="1">
            <a:off x="5285932" y="2435628"/>
            <a:ext cx="4897621" cy="646331"/>
          </a:xfrm>
          <a:prstGeom prst="rect">
            <a:avLst/>
          </a:prstGeom>
          <a:noFill/>
        </p:spPr>
        <p:txBody>
          <a:bodyPr wrap="square" rtlCol="0">
            <a:spAutoFit/>
          </a:bodyPr>
          <a:lstStyle/>
          <a:p>
            <a:pPr algn="ctr"/>
            <a:r>
              <a:rPr lang="fr-FR" sz="1800" b="1" dirty="0">
                <a:latin typeface="+mn-lt"/>
              </a:rPr>
              <a:t>Mise en place des grands circuits pendant le dernier trimestre de la grossesse</a:t>
            </a:r>
            <a:endParaRPr lang="en-US" sz="1800" dirty="0" err="1">
              <a:latin typeface="+mn-lt"/>
            </a:endParaRPr>
          </a:p>
        </p:txBody>
      </p:sp>
      <p:grpSp>
        <p:nvGrpSpPr>
          <p:cNvPr id="6" name="Groupe 5">
            <a:extLst>
              <a:ext uri="{FF2B5EF4-FFF2-40B4-BE49-F238E27FC236}">
                <a16:creationId xmlns:a16="http://schemas.microsoft.com/office/drawing/2014/main" id="{B56CB92C-A09E-4743-88E0-D5FF00E05432}"/>
              </a:ext>
            </a:extLst>
          </p:cNvPr>
          <p:cNvGrpSpPr/>
          <p:nvPr/>
        </p:nvGrpSpPr>
        <p:grpSpPr>
          <a:xfrm>
            <a:off x="3590234" y="3600243"/>
            <a:ext cx="8287727" cy="3241830"/>
            <a:chOff x="3720140" y="3494731"/>
            <a:chExt cx="8287727" cy="3241830"/>
          </a:xfrm>
        </p:grpSpPr>
        <p:pic>
          <p:nvPicPr>
            <p:cNvPr id="58" name="Picture 4" descr="prema3Dhead32w2">
              <a:extLst>
                <a:ext uri="{FF2B5EF4-FFF2-40B4-BE49-F238E27FC236}">
                  <a16:creationId xmlns:a16="http://schemas.microsoft.com/office/drawing/2014/main" id="{4A6EA294-6BCB-4343-B301-261A759B809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5121885" y="4605115"/>
              <a:ext cx="1641981" cy="170308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a:extLst>
                <a:ext uri="{FF2B5EF4-FFF2-40B4-BE49-F238E27FC236}">
                  <a16:creationId xmlns:a16="http://schemas.microsoft.com/office/drawing/2014/main" id="{78CA81E9-7E62-4D51-8B89-5323CC70BD6D}"/>
                </a:ext>
              </a:extLst>
            </p:cNvPr>
            <p:cNvPicPr>
              <a:picLocks noChangeAspect="1" noChangeArrowheads="1"/>
            </p:cNvPicPr>
            <p:nvPr/>
          </p:nvPicPr>
          <p:blipFill rotWithShape="1">
            <a:blip r:embed="rId9" cstate="print"/>
            <a:srcRect l="47662" r="37555" b="21277"/>
            <a:stretch/>
          </p:blipFill>
          <p:spPr bwMode="auto">
            <a:xfrm>
              <a:off x="3720140" y="3494731"/>
              <a:ext cx="947411" cy="3241830"/>
            </a:xfrm>
            <a:prstGeom prst="rect">
              <a:avLst/>
            </a:prstGeom>
            <a:noFill/>
            <a:ln w="9525">
              <a:noFill/>
              <a:miter lim="800000"/>
              <a:headEnd/>
              <a:tailEnd/>
            </a:ln>
          </p:spPr>
        </p:pic>
        <p:sp>
          <p:nvSpPr>
            <p:cNvPr id="64" name="Flèche : bas 63">
              <a:extLst>
                <a:ext uri="{FF2B5EF4-FFF2-40B4-BE49-F238E27FC236}">
                  <a16:creationId xmlns:a16="http://schemas.microsoft.com/office/drawing/2014/main" id="{E56ABF7C-9AD1-4C06-8918-5A9432BE001A}"/>
                </a:ext>
              </a:extLst>
            </p:cNvPr>
            <p:cNvSpPr/>
            <p:nvPr/>
          </p:nvSpPr>
          <p:spPr>
            <a:xfrm flipV="1">
              <a:off x="4708770" y="5286310"/>
              <a:ext cx="107296" cy="90077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Groupe 64">
              <a:extLst>
                <a:ext uri="{FF2B5EF4-FFF2-40B4-BE49-F238E27FC236}">
                  <a16:creationId xmlns:a16="http://schemas.microsoft.com/office/drawing/2014/main" id="{B6498FD9-D1F7-4934-B2CF-DAB2D764EE52}"/>
                </a:ext>
              </a:extLst>
            </p:cNvPr>
            <p:cNvGrpSpPr/>
            <p:nvPr/>
          </p:nvGrpSpPr>
          <p:grpSpPr>
            <a:xfrm>
              <a:off x="6841259" y="4035403"/>
              <a:ext cx="5166608" cy="2664138"/>
              <a:chOff x="2170524" y="3055871"/>
              <a:chExt cx="6460400" cy="3789418"/>
            </a:xfrm>
          </p:grpSpPr>
          <p:pic>
            <p:nvPicPr>
              <p:cNvPr id="68" name="Picture 4">
                <a:extLst>
                  <a:ext uri="{FF2B5EF4-FFF2-40B4-BE49-F238E27FC236}">
                    <a16:creationId xmlns:a16="http://schemas.microsoft.com/office/drawing/2014/main" id="{EDE4977B-2917-4DF5-AB4B-9FF609FA619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70524" y="3055871"/>
                <a:ext cx="6460400" cy="378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ZoneTexte 68">
                <a:extLst>
                  <a:ext uri="{FF2B5EF4-FFF2-40B4-BE49-F238E27FC236}">
                    <a16:creationId xmlns:a16="http://schemas.microsoft.com/office/drawing/2014/main" id="{A9D75F75-7675-4EEE-9D4D-44112565637F}"/>
                  </a:ext>
                </a:extLst>
              </p:cNvPr>
              <p:cNvSpPr txBox="1"/>
              <p:nvPr/>
            </p:nvSpPr>
            <p:spPr>
              <a:xfrm>
                <a:off x="7296678" y="6237312"/>
                <a:ext cx="391454" cy="369332"/>
              </a:xfrm>
              <a:prstGeom prst="rect">
                <a:avLst/>
              </a:prstGeom>
              <a:noFill/>
            </p:spPr>
            <p:txBody>
              <a:bodyPr wrap="none" rtlCol="0">
                <a:spAutoFit/>
              </a:bodyPr>
              <a:lstStyle/>
              <a:p>
                <a:r>
                  <a:rPr lang="fr-FR" dirty="0">
                    <a:solidFill>
                      <a:schemeClr val="bg1"/>
                    </a:solidFill>
                  </a:rPr>
                  <a:t>5s</a:t>
                </a:r>
                <a:endParaRPr lang="en-US" dirty="0">
                  <a:solidFill>
                    <a:schemeClr val="bg1"/>
                  </a:solidFill>
                </a:endParaRPr>
              </a:p>
            </p:txBody>
          </p:sp>
          <p:sp>
            <p:nvSpPr>
              <p:cNvPr id="70" name="ZoneTexte 69">
                <a:extLst>
                  <a:ext uri="{FF2B5EF4-FFF2-40B4-BE49-F238E27FC236}">
                    <a16:creationId xmlns:a16="http://schemas.microsoft.com/office/drawing/2014/main" id="{2F7E710C-69CD-489C-AFFB-974692BBD577}"/>
                  </a:ext>
                </a:extLst>
              </p:cNvPr>
              <p:cNvSpPr txBox="1"/>
              <p:nvPr/>
            </p:nvSpPr>
            <p:spPr>
              <a:xfrm>
                <a:off x="6283676" y="5877272"/>
                <a:ext cx="819455" cy="369332"/>
              </a:xfrm>
              <a:prstGeom prst="rect">
                <a:avLst/>
              </a:prstGeom>
              <a:noFill/>
            </p:spPr>
            <p:txBody>
              <a:bodyPr wrap="none" rtlCol="0">
                <a:spAutoFit/>
              </a:bodyPr>
              <a:lstStyle/>
              <a:p>
                <a:r>
                  <a:rPr lang="fr-FR" dirty="0">
                    <a:solidFill>
                      <a:schemeClr val="bg1"/>
                    </a:solidFill>
                  </a:rPr>
                  <a:t>500 µv</a:t>
                </a:r>
                <a:endParaRPr lang="en-US" dirty="0">
                  <a:solidFill>
                    <a:schemeClr val="bg1"/>
                  </a:solidFill>
                </a:endParaRPr>
              </a:p>
            </p:txBody>
          </p:sp>
          <p:grpSp>
            <p:nvGrpSpPr>
              <p:cNvPr id="71" name="Groupe 70">
                <a:extLst>
                  <a:ext uri="{FF2B5EF4-FFF2-40B4-BE49-F238E27FC236}">
                    <a16:creationId xmlns:a16="http://schemas.microsoft.com/office/drawing/2014/main" id="{76AB1A1A-680D-4CAF-9B20-4288A5AAA3F2}"/>
                  </a:ext>
                </a:extLst>
              </p:cNvPr>
              <p:cNvGrpSpPr/>
              <p:nvPr/>
            </p:nvGrpSpPr>
            <p:grpSpPr>
              <a:xfrm>
                <a:off x="6646844" y="6237312"/>
                <a:ext cx="1597564" cy="432048"/>
                <a:chOff x="6596608" y="6237312"/>
                <a:chExt cx="1647800" cy="432048"/>
              </a:xfrm>
            </p:grpSpPr>
            <p:cxnSp>
              <p:nvCxnSpPr>
                <p:cNvPr id="94" name="Connecteur droit 93">
                  <a:extLst>
                    <a:ext uri="{FF2B5EF4-FFF2-40B4-BE49-F238E27FC236}">
                      <a16:creationId xmlns:a16="http://schemas.microsoft.com/office/drawing/2014/main" id="{E3C7F801-59BE-4B64-81CC-9CB31D98B618}"/>
                    </a:ext>
                  </a:extLst>
                </p:cNvPr>
                <p:cNvCxnSpPr/>
                <p:nvPr/>
              </p:nvCxnSpPr>
              <p:spPr bwMode="auto">
                <a:xfrm>
                  <a:off x="6596608" y="6237312"/>
                  <a:ext cx="0" cy="432048"/>
                </a:xfrm>
                <a:prstGeom prst="line">
                  <a:avLst/>
                </a:prstGeom>
                <a:solidFill>
                  <a:schemeClr val="accent1"/>
                </a:solidFill>
                <a:ln w="25400" cap="flat" cmpd="sng" algn="ctr">
                  <a:solidFill>
                    <a:schemeClr val="bg1"/>
                  </a:solidFill>
                  <a:prstDash val="solid"/>
                  <a:round/>
                  <a:headEnd type="none" w="med" len="med"/>
                  <a:tailEnd type="none" w="med" len="med"/>
                </a:ln>
                <a:effectLst/>
              </p:spPr>
            </p:cxnSp>
            <p:cxnSp>
              <p:nvCxnSpPr>
                <p:cNvPr id="95" name="Connecteur droit 94">
                  <a:extLst>
                    <a:ext uri="{FF2B5EF4-FFF2-40B4-BE49-F238E27FC236}">
                      <a16:creationId xmlns:a16="http://schemas.microsoft.com/office/drawing/2014/main" id="{4FE8FC7E-1946-48FF-9D37-3D3FF0CDCE3F}"/>
                    </a:ext>
                  </a:extLst>
                </p:cNvPr>
                <p:cNvCxnSpPr/>
                <p:nvPr/>
              </p:nvCxnSpPr>
              <p:spPr bwMode="auto">
                <a:xfrm flipH="1">
                  <a:off x="6596608" y="6660976"/>
                  <a:ext cx="1647800" cy="8384"/>
                </a:xfrm>
                <a:prstGeom prst="line">
                  <a:avLst/>
                </a:prstGeom>
                <a:solidFill>
                  <a:schemeClr val="accent1"/>
                </a:solidFill>
                <a:ln w="25400" cap="flat" cmpd="sng" algn="ctr">
                  <a:solidFill>
                    <a:schemeClr val="bg1"/>
                  </a:solidFill>
                  <a:prstDash val="solid"/>
                  <a:round/>
                  <a:headEnd type="none" w="med" len="med"/>
                  <a:tailEnd type="none" w="med" len="med"/>
                </a:ln>
                <a:effectLst/>
              </p:spPr>
            </p:cxnSp>
          </p:grpSp>
        </p:grpSp>
        <p:sp>
          <p:nvSpPr>
            <p:cNvPr id="2" name="ZoneTexte 1">
              <a:extLst>
                <a:ext uri="{FF2B5EF4-FFF2-40B4-BE49-F238E27FC236}">
                  <a16:creationId xmlns:a16="http://schemas.microsoft.com/office/drawing/2014/main" id="{2B2966F0-C126-47E8-9567-9CAAA67CB1EA}"/>
                </a:ext>
              </a:extLst>
            </p:cNvPr>
            <p:cNvSpPr txBox="1"/>
            <p:nvPr/>
          </p:nvSpPr>
          <p:spPr>
            <a:xfrm>
              <a:off x="6841259" y="3666071"/>
              <a:ext cx="2667269" cy="369332"/>
            </a:xfrm>
            <a:prstGeom prst="rect">
              <a:avLst/>
            </a:prstGeom>
            <a:noFill/>
          </p:spPr>
          <p:txBody>
            <a:bodyPr wrap="none" rtlCol="0">
              <a:spAutoFit/>
            </a:bodyPr>
            <a:lstStyle/>
            <a:p>
              <a:r>
                <a:rPr lang="fr-FR" sz="1800" dirty="0" err="1">
                  <a:latin typeface="+mn-lt"/>
                </a:rPr>
                <a:t>Electro-encephalogramme</a:t>
              </a:r>
              <a:endParaRPr lang="en-US" sz="1800" dirty="0" err="1">
                <a:latin typeface="+mn-lt"/>
              </a:endParaRPr>
            </a:p>
          </p:txBody>
        </p:sp>
        <p:sp>
          <p:nvSpPr>
            <p:cNvPr id="3" name="Rectangle 2">
              <a:extLst>
                <a:ext uri="{FF2B5EF4-FFF2-40B4-BE49-F238E27FC236}">
                  <a16:creationId xmlns:a16="http://schemas.microsoft.com/office/drawing/2014/main" id="{222A6193-ACEA-4F3B-A5DA-AC5A5813446A}"/>
                </a:ext>
              </a:extLst>
            </p:cNvPr>
            <p:cNvSpPr/>
            <p:nvPr/>
          </p:nvSpPr>
          <p:spPr>
            <a:xfrm flipV="1">
              <a:off x="9976255" y="6568334"/>
              <a:ext cx="127762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5F000685-0A90-4811-8B33-73E0A3889FB1}"/>
                </a:ext>
              </a:extLst>
            </p:cNvPr>
            <p:cNvSpPr txBox="1"/>
            <p:nvPr/>
          </p:nvSpPr>
          <p:spPr>
            <a:xfrm>
              <a:off x="10351028" y="6278638"/>
              <a:ext cx="561372" cy="369332"/>
            </a:xfrm>
            <a:prstGeom prst="rect">
              <a:avLst/>
            </a:prstGeom>
            <a:noFill/>
          </p:spPr>
          <p:txBody>
            <a:bodyPr wrap="none" rtlCol="0">
              <a:spAutoFit/>
            </a:bodyPr>
            <a:lstStyle/>
            <a:p>
              <a:r>
                <a:rPr lang="fr-FR" sz="1800" dirty="0">
                  <a:latin typeface="+mn-lt"/>
                </a:rPr>
                <a:t>25 s</a:t>
              </a:r>
              <a:endParaRPr lang="en-US" sz="1800" dirty="0" err="1">
                <a:latin typeface="+mn-lt"/>
              </a:endParaRPr>
            </a:p>
          </p:txBody>
        </p:sp>
      </p:grpSp>
    </p:spTree>
    <p:extLst>
      <p:ext uri="{BB962C8B-B14F-4D97-AF65-F5344CB8AC3E}">
        <p14:creationId xmlns:p14="http://schemas.microsoft.com/office/powerpoint/2010/main" val="278843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9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74C60B70-9781-4124-850B-B41665B19D58}"/>
              </a:ext>
            </a:extLst>
          </p:cNvPr>
          <p:cNvGrpSpPr/>
          <p:nvPr/>
        </p:nvGrpSpPr>
        <p:grpSpPr>
          <a:xfrm>
            <a:off x="5042248" y="351139"/>
            <a:ext cx="5311863" cy="1960116"/>
            <a:chOff x="5877068" y="4268888"/>
            <a:chExt cx="6228914" cy="2455025"/>
          </a:xfrm>
        </p:grpSpPr>
        <p:pic>
          <p:nvPicPr>
            <p:cNvPr id="5" name="Picture 1">
              <a:extLst>
                <a:ext uri="{FF2B5EF4-FFF2-40B4-BE49-F238E27FC236}">
                  <a16:creationId xmlns:a16="http://schemas.microsoft.com/office/drawing/2014/main" id="{B4E40DB3-3F30-4BFE-B38D-4E86071199D3}"/>
                </a:ext>
              </a:extLst>
            </p:cNvPr>
            <p:cNvPicPr>
              <a:picLocks noChangeAspect="1" noChangeArrowheads="1"/>
            </p:cNvPicPr>
            <p:nvPr/>
          </p:nvPicPr>
          <p:blipFill>
            <a:blip r:embed="rId2" cstate="print"/>
            <a:srcRect/>
            <a:stretch>
              <a:fillRect/>
            </a:stretch>
          </p:blipFill>
          <p:spPr bwMode="auto">
            <a:xfrm>
              <a:off x="9503258" y="4268888"/>
              <a:ext cx="2246522" cy="1936051"/>
            </a:xfrm>
            <a:prstGeom prst="rect">
              <a:avLst/>
            </a:prstGeom>
            <a:noFill/>
            <a:ln w="9525">
              <a:noFill/>
              <a:miter lim="800000"/>
              <a:headEnd/>
              <a:tailEnd/>
            </a:ln>
          </p:spPr>
        </p:pic>
        <p:sp>
          <p:nvSpPr>
            <p:cNvPr id="6" name="ZoneTexte 5">
              <a:extLst>
                <a:ext uri="{FF2B5EF4-FFF2-40B4-BE49-F238E27FC236}">
                  <a16:creationId xmlns:a16="http://schemas.microsoft.com/office/drawing/2014/main" id="{6FDA638F-30A6-461B-BE4B-9E5AFF1D556E}"/>
                </a:ext>
              </a:extLst>
            </p:cNvPr>
            <p:cNvSpPr txBox="1"/>
            <p:nvPr/>
          </p:nvSpPr>
          <p:spPr>
            <a:xfrm>
              <a:off x="9315149" y="6077582"/>
              <a:ext cx="2790833" cy="646331"/>
            </a:xfrm>
            <a:prstGeom prst="rect">
              <a:avLst/>
            </a:prstGeom>
            <a:noFill/>
          </p:spPr>
          <p:txBody>
            <a:bodyPr wrap="square" rtlCol="0">
              <a:spAutoFit/>
            </a:bodyPr>
            <a:lstStyle/>
            <a:p>
              <a:pPr algn="ctr"/>
              <a:r>
                <a:rPr lang="fr-FR" sz="1800" dirty="0">
                  <a:latin typeface="+mn-lt"/>
                </a:rPr>
                <a:t>Nourrissons de 2 mois écoutant une courte phrase</a:t>
              </a:r>
              <a:endParaRPr lang="en-US" sz="1800" dirty="0" err="1">
                <a:latin typeface="+mn-lt"/>
              </a:endParaRPr>
            </a:p>
          </p:txBody>
        </p:sp>
        <p:pic>
          <p:nvPicPr>
            <p:cNvPr id="7" name="Picture 4">
              <a:extLst>
                <a:ext uri="{FF2B5EF4-FFF2-40B4-BE49-F238E27FC236}">
                  <a16:creationId xmlns:a16="http://schemas.microsoft.com/office/drawing/2014/main" id="{AE7F4659-E701-411B-A913-E0B74D4F9419}"/>
                </a:ext>
              </a:extLst>
            </p:cNvPr>
            <p:cNvPicPr>
              <a:picLocks noChangeAspect="1" noChangeArrowheads="1"/>
            </p:cNvPicPr>
            <p:nvPr/>
          </p:nvPicPr>
          <p:blipFill>
            <a:blip r:embed="rId3" cstate="print">
              <a:clrChange>
                <a:clrFrom>
                  <a:srgbClr val="52526B"/>
                </a:clrFrom>
                <a:clrTo>
                  <a:srgbClr val="52526B">
                    <a:alpha val="0"/>
                  </a:srgbClr>
                </a:clrTo>
              </a:clrChange>
            </a:blip>
            <a:srcRect/>
            <a:stretch>
              <a:fillRect/>
            </a:stretch>
          </p:blipFill>
          <p:spPr bwMode="auto">
            <a:xfrm>
              <a:off x="6482601" y="4662936"/>
              <a:ext cx="1861781" cy="1269222"/>
            </a:xfrm>
            <a:prstGeom prst="rect">
              <a:avLst/>
            </a:prstGeom>
            <a:noFill/>
            <a:ln w="9525">
              <a:noFill/>
              <a:miter lim="800000"/>
              <a:headEnd/>
              <a:tailEnd/>
            </a:ln>
            <a:effectLst/>
          </p:spPr>
        </p:pic>
        <p:sp>
          <p:nvSpPr>
            <p:cNvPr id="8" name="ZoneTexte 7">
              <a:extLst>
                <a:ext uri="{FF2B5EF4-FFF2-40B4-BE49-F238E27FC236}">
                  <a16:creationId xmlns:a16="http://schemas.microsoft.com/office/drawing/2014/main" id="{4054835E-326A-4B86-80D8-12F1D532D591}"/>
                </a:ext>
              </a:extLst>
            </p:cNvPr>
            <p:cNvSpPr txBox="1"/>
            <p:nvPr/>
          </p:nvSpPr>
          <p:spPr>
            <a:xfrm>
              <a:off x="5877068" y="5862275"/>
              <a:ext cx="3328364" cy="646331"/>
            </a:xfrm>
            <a:prstGeom prst="rect">
              <a:avLst/>
            </a:prstGeom>
            <a:noFill/>
          </p:spPr>
          <p:txBody>
            <a:bodyPr wrap="square" rtlCol="0">
              <a:spAutoFit/>
            </a:bodyPr>
            <a:lstStyle/>
            <a:p>
              <a:r>
                <a:rPr lang="fr-FR" sz="1800" dirty="0">
                  <a:latin typeface="+mn-lt"/>
                </a:rPr>
                <a:t>Réponse à des syllabes chez des prématurés </a:t>
              </a:r>
              <a:r>
                <a:rPr lang="fr-FR" dirty="0"/>
                <a:t>à</a:t>
              </a:r>
              <a:r>
                <a:rPr lang="fr-FR" sz="1800" dirty="0">
                  <a:latin typeface="+mn-lt"/>
                </a:rPr>
                <a:t> 6 mois de grossesse</a:t>
              </a:r>
              <a:endParaRPr lang="en-US" sz="1800" dirty="0" err="1">
                <a:latin typeface="+mn-lt"/>
              </a:endParaRPr>
            </a:p>
          </p:txBody>
        </p:sp>
      </p:grpSp>
      <p:grpSp>
        <p:nvGrpSpPr>
          <p:cNvPr id="9" name="Groupe 8">
            <a:extLst>
              <a:ext uri="{FF2B5EF4-FFF2-40B4-BE49-F238E27FC236}">
                <a16:creationId xmlns:a16="http://schemas.microsoft.com/office/drawing/2014/main" id="{A3BE398B-4286-47E9-964E-81E22F641D31}"/>
              </a:ext>
            </a:extLst>
          </p:cNvPr>
          <p:cNvGrpSpPr/>
          <p:nvPr/>
        </p:nvGrpSpPr>
        <p:grpSpPr>
          <a:xfrm>
            <a:off x="4990121" y="2609346"/>
            <a:ext cx="2599915" cy="1909077"/>
            <a:chOff x="1770248" y="1015582"/>
            <a:chExt cx="2704407" cy="2160557"/>
          </a:xfrm>
        </p:grpSpPr>
        <p:grpSp>
          <p:nvGrpSpPr>
            <p:cNvPr id="10" name="Group 21">
              <a:extLst>
                <a:ext uri="{FF2B5EF4-FFF2-40B4-BE49-F238E27FC236}">
                  <a16:creationId xmlns:a16="http://schemas.microsoft.com/office/drawing/2014/main" id="{6E7B0346-6261-4DA2-AEFA-154A5F32E5D5}"/>
                </a:ext>
              </a:extLst>
            </p:cNvPr>
            <p:cNvGrpSpPr>
              <a:grpSpLocks/>
            </p:cNvGrpSpPr>
            <p:nvPr/>
          </p:nvGrpSpPr>
          <p:grpSpPr bwMode="auto">
            <a:xfrm>
              <a:off x="1770248" y="1419643"/>
              <a:ext cx="544513" cy="1423988"/>
              <a:chOff x="514" y="1099"/>
              <a:chExt cx="343" cy="897"/>
            </a:xfrm>
          </p:grpSpPr>
          <p:pic>
            <p:nvPicPr>
              <p:cNvPr id="12" name="Picture 29">
                <a:extLst>
                  <a:ext uri="{FF2B5EF4-FFF2-40B4-BE49-F238E27FC236}">
                    <a16:creationId xmlns:a16="http://schemas.microsoft.com/office/drawing/2014/main" id="{C5C51ECB-EBB7-476E-AFDE-4E19992FD1C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5" y="1099"/>
                <a:ext cx="82" cy="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 name="Line 30">
                <a:extLst>
                  <a:ext uri="{FF2B5EF4-FFF2-40B4-BE49-F238E27FC236}">
                    <a16:creationId xmlns:a16="http://schemas.microsoft.com/office/drawing/2014/main" id="{93468AE2-411D-4DF5-9D8F-E82177817378}"/>
                  </a:ext>
                </a:extLst>
              </p:cNvPr>
              <p:cNvSpPr>
                <a:spLocks noChangeShapeType="1"/>
              </p:cNvSpPr>
              <p:nvPr/>
            </p:nvSpPr>
            <p:spPr bwMode="auto">
              <a:xfrm>
                <a:off x="695" y="1104"/>
                <a:ext cx="0" cy="892"/>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fr-FR"/>
              </a:p>
            </p:txBody>
          </p:sp>
          <p:sp>
            <p:nvSpPr>
              <p:cNvPr id="14" name="Text Box 20">
                <a:extLst>
                  <a:ext uri="{FF2B5EF4-FFF2-40B4-BE49-F238E27FC236}">
                    <a16:creationId xmlns:a16="http://schemas.microsoft.com/office/drawing/2014/main" id="{069587CA-8CC6-4EFF-A519-9D2FE2534AF8}"/>
                  </a:ext>
                </a:extLst>
              </p:cNvPr>
              <p:cNvSpPr txBox="1">
                <a:spLocks noChangeArrowheads="1"/>
              </p:cNvSpPr>
              <p:nvPr/>
            </p:nvSpPr>
            <p:spPr bwMode="auto">
              <a:xfrm rot="16200000">
                <a:off x="288" y="1518"/>
                <a:ext cx="643"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a:solidFill>
                      <a:schemeClr val="tx2"/>
                    </a:solidFill>
                    <a:latin typeface="Arial" charset="0"/>
                  </a:defRPr>
                </a:lvl1pPr>
                <a:lvl2pPr marL="742950" indent="-285750">
                  <a:defRPr>
                    <a:solidFill>
                      <a:schemeClr val="tx2"/>
                    </a:solidFill>
                    <a:latin typeface="Arial" charset="0"/>
                  </a:defRPr>
                </a:lvl2pPr>
                <a:lvl3pPr marL="1143000" indent="-228600">
                  <a:defRPr>
                    <a:solidFill>
                      <a:schemeClr val="tx2"/>
                    </a:solidFill>
                    <a:latin typeface="Arial" charset="0"/>
                  </a:defRPr>
                </a:lvl3pPr>
                <a:lvl4pPr marL="1600200" indent="-228600">
                  <a:defRPr>
                    <a:solidFill>
                      <a:schemeClr val="tx2"/>
                    </a:solidFill>
                    <a:latin typeface="Arial" charset="0"/>
                  </a:defRPr>
                </a:lvl4pPr>
                <a:lvl5pPr marL="2057400" indent="-228600">
                  <a:defRPr>
                    <a:solidFill>
                      <a:schemeClr val="tx2"/>
                    </a:solidFill>
                    <a:latin typeface="Arial" charset="0"/>
                  </a:defRPr>
                </a:lvl5pPr>
                <a:lvl6pPr marL="2514600" indent="-228600" eaLnBrk="0" fontAlgn="base" hangingPunct="0">
                  <a:spcBef>
                    <a:spcPct val="0"/>
                  </a:spcBef>
                  <a:spcAft>
                    <a:spcPct val="0"/>
                  </a:spcAft>
                  <a:defRPr>
                    <a:solidFill>
                      <a:schemeClr val="tx2"/>
                    </a:solidFill>
                    <a:latin typeface="Arial" charset="0"/>
                  </a:defRPr>
                </a:lvl6pPr>
                <a:lvl7pPr marL="2971800" indent="-228600" eaLnBrk="0" fontAlgn="base" hangingPunct="0">
                  <a:spcBef>
                    <a:spcPct val="0"/>
                  </a:spcBef>
                  <a:spcAft>
                    <a:spcPct val="0"/>
                  </a:spcAft>
                  <a:defRPr>
                    <a:solidFill>
                      <a:schemeClr val="tx2"/>
                    </a:solidFill>
                    <a:latin typeface="Arial" charset="0"/>
                  </a:defRPr>
                </a:lvl7pPr>
                <a:lvl8pPr marL="3429000" indent="-228600" eaLnBrk="0" fontAlgn="base" hangingPunct="0">
                  <a:spcBef>
                    <a:spcPct val="0"/>
                  </a:spcBef>
                  <a:spcAft>
                    <a:spcPct val="0"/>
                  </a:spcAft>
                  <a:defRPr>
                    <a:solidFill>
                      <a:schemeClr val="tx2"/>
                    </a:solidFill>
                    <a:latin typeface="Arial" charset="0"/>
                  </a:defRPr>
                </a:lvl8pPr>
                <a:lvl9pPr marL="3886200" indent="-228600" eaLnBrk="0" fontAlgn="base" hangingPunct="0">
                  <a:spcBef>
                    <a:spcPct val="0"/>
                  </a:spcBef>
                  <a:spcAft>
                    <a:spcPct val="0"/>
                  </a:spcAft>
                  <a:defRPr>
                    <a:solidFill>
                      <a:schemeClr val="tx2"/>
                    </a:solidFill>
                    <a:latin typeface="Arial" charset="0"/>
                  </a:defRPr>
                </a:lvl9pPr>
              </a:lstStyle>
              <a:p>
                <a:r>
                  <a:rPr lang="fr-FR" sz="1400" dirty="0"/>
                  <a:t>maturation</a:t>
                </a:r>
              </a:p>
            </p:txBody>
          </p:sp>
        </p:grpSp>
        <p:pic>
          <p:nvPicPr>
            <p:cNvPr id="11" name="Image 10">
              <a:extLst>
                <a:ext uri="{FF2B5EF4-FFF2-40B4-BE49-F238E27FC236}">
                  <a16:creationId xmlns:a16="http://schemas.microsoft.com/office/drawing/2014/main" id="{EAE73D1F-3ABD-4295-8447-B67A747ADD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2464834" y="1015582"/>
              <a:ext cx="2009821" cy="2160557"/>
            </a:xfrm>
            <a:prstGeom prst="rect">
              <a:avLst/>
            </a:prstGeom>
          </p:spPr>
        </p:pic>
      </p:grpSp>
      <p:sp>
        <p:nvSpPr>
          <p:cNvPr id="15" name="ZoneTexte 14">
            <a:extLst>
              <a:ext uri="{FF2B5EF4-FFF2-40B4-BE49-F238E27FC236}">
                <a16:creationId xmlns:a16="http://schemas.microsoft.com/office/drawing/2014/main" id="{EBE32673-1EE5-4CF0-AE43-07BB5AA17E9F}"/>
              </a:ext>
            </a:extLst>
          </p:cNvPr>
          <p:cNvSpPr txBox="1"/>
          <p:nvPr/>
        </p:nvSpPr>
        <p:spPr>
          <a:xfrm>
            <a:off x="659070" y="1095163"/>
            <a:ext cx="3137075" cy="646331"/>
          </a:xfrm>
          <a:prstGeom prst="rect">
            <a:avLst/>
          </a:prstGeom>
          <a:noFill/>
        </p:spPr>
        <p:txBody>
          <a:bodyPr wrap="square" rtlCol="0">
            <a:spAutoFit/>
          </a:bodyPr>
          <a:lstStyle/>
          <a:p>
            <a:pPr algn="ctr"/>
            <a:r>
              <a:rPr lang="fr-FR" sz="1800" dirty="0">
                <a:latin typeface="+mn-lt"/>
              </a:rPr>
              <a:t>1) Des réseaux bien organisés très précocement</a:t>
            </a:r>
            <a:endParaRPr lang="en-US" sz="1800" dirty="0" err="1">
              <a:latin typeface="+mn-lt"/>
            </a:endParaRPr>
          </a:p>
        </p:txBody>
      </p:sp>
      <p:sp>
        <p:nvSpPr>
          <p:cNvPr id="16" name="ZoneTexte 15">
            <a:extLst>
              <a:ext uri="{FF2B5EF4-FFF2-40B4-BE49-F238E27FC236}">
                <a16:creationId xmlns:a16="http://schemas.microsoft.com/office/drawing/2014/main" id="{F1A96B52-963F-4263-B2B6-D3F44DDED5ED}"/>
              </a:ext>
            </a:extLst>
          </p:cNvPr>
          <p:cNvSpPr txBox="1"/>
          <p:nvPr/>
        </p:nvSpPr>
        <p:spPr>
          <a:xfrm>
            <a:off x="620612" y="2993228"/>
            <a:ext cx="3679610" cy="1200329"/>
          </a:xfrm>
          <a:prstGeom prst="rect">
            <a:avLst/>
          </a:prstGeom>
          <a:noFill/>
        </p:spPr>
        <p:txBody>
          <a:bodyPr wrap="square" rtlCol="0">
            <a:spAutoFit/>
          </a:bodyPr>
          <a:lstStyle/>
          <a:p>
            <a:pPr algn="ctr"/>
            <a:r>
              <a:rPr lang="fr-FR" sz="1800" dirty="0">
                <a:latin typeface="+mn-lt"/>
              </a:rPr>
              <a:t>2) Une maturation cérébrale </a:t>
            </a:r>
            <a:r>
              <a:rPr lang="fr-FR" sz="1800" dirty="0" err="1">
                <a:latin typeface="+mn-lt"/>
              </a:rPr>
              <a:t>hétérogéne</a:t>
            </a:r>
            <a:endParaRPr lang="fr-FR" sz="1800" dirty="0">
              <a:latin typeface="+mn-lt"/>
            </a:endParaRPr>
          </a:p>
          <a:p>
            <a:pPr algn="ctr"/>
            <a:r>
              <a:rPr lang="fr-FR" dirty="0"/>
              <a:t>Les réponses de haut niveau existent mais sont lentes</a:t>
            </a:r>
            <a:endParaRPr lang="en-US" sz="1800" dirty="0" err="1">
              <a:latin typeface="+mn-lt"/>
            </a:endParaRPr>
          </a:p>
        </p:txBody>
      </p:sp>
      <p:grpSp>
        <p:nvGrpSpPr>
          <p:cNvPr id="18" name="Groupe 17">
            <a:extLst>
              <a:ext uri="{FF2B5EF4-FFF2-40B4-BE49-F238E27FC236}">
                <a16:creationId xmlns:a16="http://schemas.microsoft.com/office/drawing/2014/main" id="{95FF8F18-686D-4C03-AC49-5BB636AE2134}"/>
              </a:ext>
            </a:extLst>
          </p:cNvPr>
          <p:cNvGrpSpPr/>
          <p:nvPr/>
        </p:nvGrpSpPr>
        <p:grpSpPr>
          <a:xfrm>
            <a:off x="8137958" y="2738579"/>
            <a:ext cx="2447231" cy="1850919"/>
            <a:chOff x="8505824" y="3458841"/>
            <a:chExt cx="3595011" cy="3096344"/>
          </a:xfrm>
        </p:grpSpPr>
        <p:grpSp>
          <p:nvGrpSpPr>
            <p:cNvPr id="19" name="Groupe 18">
              <a:extLst>
                <a:ext uri="{FF2B5EF4-FFF2-40B4-BE49-F238E27FC236}">
                  <a16:creationId xmlns:a16="http://schemas.microsoft.com/office/drawing/2014/main" id="{835937AE-595B-4B28-8E9A-B60D66CEF72E}"/>
                </a:ext>
              </a:extLst>
            </p:cNvPr>
            <p:cNvGrpSpPr/>
            <p:nvPr/>
          </p:nvGrpSpPr>
          <p:grpSpPr>
            <a:xfrm>
              <a:off x="8552075" y="3458841"/>
              <a:ext cx="3548760" cy="3096344"/>
              <a:chOff x="5127696" y="980728"/>
              <a:chExt cx="3548760" cy="3096344"/>
            </a:xfrm>
          </p:grpSpPr>
          <p:pic>
            <p:nvPicPr>
              <p:cNvPr id="37" name="Picture 2" descr="http://philippe.gambette.free.fr/Train/FranceTrain.jpg">
                <a:extLst>
                  <a:ext uri="{FF2B5EF4-FFF2-40B4-BE49-F238E27FC236}">
                    <a16:creationId xmlns:a16="http://schemas.microsoft.com/office/drawing/2014/main" id="{0A5490F6-CB4A-4E5F-8DC7-FE380D24E4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6422" y="980728"/>
                <a:ext cx="3530034" cy="3096344"/>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e 37">
                <a:extLst>
                  <a:ext uri="{FF2B5EF4-FFF2-40B4-BE49-F238E27FC236}">
                    <a16:creationId xmlns:a16="http://schemas.microsoft.com/office/drawing/2014/main" id="{2EE72DAD-C34C-422C-A233-A00B7F4A5804}"/>
                  </a:ext>
                </a:extLst>
              </p:cNvPr>
              <p:cNvGrpSpPr/>
              <p:nvPr/>
            </p:nvGrpSpPr>
            <p:grpSpPr>
              <a:xfrm>
                <a:off x="5127696" y="980728"/>
                <a:ext cx="1134992" cy="677051"/>
                <a:chOff x="5127696" y="980728"/>
                <a:chExt cx="1134992" cy="677051"/>
              </a:xfrm>
            </p:grpSpPr>
            <p:sp>
              <p:nvSpPr>
                <p:cNvPr id="40" name="Rectangle 39">
                  <a:extLst>
                    <a:ext uri="{FF2B5EF4-FFF2-40B4-BE49-F238E27FC236}">
                      <a16:creationId xmlns:a16="http://schemas.microsoft.com/office/drawing/2014/main" id="{8A3B94B0-9C7E-495B-A4F8-0AC142A4E925}"/>
                    </a:ext>
                  </a:extLst>
                </p:cNvPr>
                <p:cNvSpPr/>
                <p:nvPr/>
              </p:nvSpPr>
              <p:spPr>
                <a:xfrm>
                  <a:off x="5127696" y="980728"/>
                  <a:ext cx="1134992" cy="461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343106D-1360-4BCF-B507-120D1C985D5C}"/>
                    </a:ext>
                  </a:extLst>
                </p:cNvPr>
                <p:cNvSpPr/>
                <p:nvPr/>
              </p:nvSpPr>
              <p:spPr>
                <a:xfrm>
                  <a:off x="5136378" y="1247422"/>
                  <a:ext cx="582658" cy="410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e 19">
              <a:extLst>
                <a:ext uri="{FF2B5EF4-FFF2-40B4-BE49-F238E27FC236}">
                  <a16:creationId xmlns:a16="http://schemas.microsoft.com/office/drawing/2014/main" id="{7CCED805-074E-412D-8233-BB8FAA0E49E5}"/>
                </a:ext>
              </a:extLst>
            </p:cNvPr>
            <p:cNvGrpSpPr/>
            <p:nvPr/>
          </p:nvGrpSpPr>
          <p:grpSpPr>
            <a:xfrm>
              <a:off x="9615023" y="3931029"/>
              <a:ext cx="1070190" cy="1382379"/>
              <a:chOff x="5940152" y="1171932"/>
              <a:chExt cx="1070190" cy="1382379"/>
            </a:xfrm>
          </p:grpSpPr>
          <p:sp>
            <p:nvSpPr>
              <p:cNvPr id="32" name="Ellipse 31">
                <a:extLst>
                  <a:ext uri="{FF2B5EF4-FFF2-40B4-BE49-F238E27FC236}">
                    <a16:creationId xmlns:a16="http://schemas.microsoft.com/office/drawing/2014/main" id="{374CC710-FDD6-486D-BC49-CB1CE066D6EB}"/>
                  </a:ext>
                </a:extLst>
              </p:cNvPr>
              <p:cNvSpPr/>
              <p:nvPr/>
            </p:nvSpPr>
            <p:spPr>
              <a:xfrm>
                <a:off x="6876256" y="2414793"/>
                <a:ext cx="134086" cy="13951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llipse 32">
                <a:extLst>
                  <a:ext uri="{FF2B5EF4-FFF2-40B4-BE49-F238E27FC236}">
                    <a16:creationId xmlns:a16="http://schemas.microsoft.com/office/drawing/2014/main" id="{977754B9-8D85-489F-A4F2-E4246AC9E254}"/>
                  </a:ext>
                </a:extLst>
              </p:cNvPr>
              <p:cNvSpPr/>
              <p:nvPr/>
            </p:nvSpPr>
            <p:spPr>
              <a:xfrm>
                <a:off x="5940152" y="1653550"/>
                <a:ext cx="134086" cy="13951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llipse 34">
                <a:extLst>
                  <a:ext uri="{FF2B5EF4-FFF2-40B4-BE49-F238E27FC236}">
                    <a16:creationId xmlns:a16="http://schemas.microsoft.com/office/drawing/2014/main" id="{19AA748F-431F-459E-82EA-0BB1A941238F}"/>
                  </a:ext>
                </a:extLst>
              </p:cNvPr>
              <p:cNvSpPr/>
              <p:nvPr/>
            </p:nvSpPr>
            <p:spPr>
              <a:xfrm>
                <a:off x="6511129" y="1171932"/>
                <a:ext cx="134086" cy="13951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llipse 35">
                <a:extLst>
                  <a:ext uri="{FF2B5EF4-FFF2-40B4-BE49-F238E27FC236}">
                    <a16:creationId xmlns:a16="http://schemas.microsoft.com/office/drawing/2014/main" id="{B374E147-83FD-4F75-B46A-9D86B34AF912}"/>
                  </a:ext>
                </a:extLst>
              </p:cNvPr>
              <p:cNvSpPr/>
              <p:nvPr/>
            </p:nvSpPr>
            <p:spPr>
              <a:xfrm>
                <a:off x="6623492" y="1185025"/>
                <a:ext cx="134086" cy="13951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 name="Connecteur droit avec flèche 20">
              <a:extLst>
                <a:ext uri="{FF2B5EF4-FFF2-40B4-BE49-F238E27FC236}">
                  <a16:creationId xmlns:a16="http://schemas.microsoft.com/office/drawing/2014/main" id="{B386C79B-4E00-44F9-B10E-09F7DFD82E24}"/>
                </a:ext>
              </a:extLst>
            </p:cNvPr>
            <p:cNvCxnSpPr>
              <a:endCxn id="32" idx="4"/>
            </p:cNvCxnSpPr>
            <p:nvPr/>
          </p:nvCxnSpPr>
          <p:spPr bwMode="auto">
            <a:xfrm flipH="1" flipV="1">
              <a:off x="10618170" y="5313408"/>
              <a:ext cx="299705" cy="845117"/>
            </a:xfrm>
            <a:prstGeom prst="straightConnector1">
              <a:avLst/>
            </a:prstGeom>
            <a:solidFill>
              <a:schemeClr val="accent1"/>
            </a:solidFill>
            <a:ln w="44450" cap="flat" cmpd="sng" algn="ctr">
              <a:solidFill>
                <a:srgbClr val="00B0F0"/>
              </a:solidFill>
              <a:prstDash val="solid"/>
              <a:round/>
              <a:headEnd type="none" w="med" len="med"/>
              <a:tailEnd type="triangle"/>
            </a:ln>
            <a:effectLst/>
          </p:spPr>
        </p:cxnSp>
        <p:cxnSp>
          <p:nvCxnSpPr>
            <p:cNvPr id="22" name="Connecteur droit avec flèche 21">
              <a:extLst>
                <a:ext uri="{FF2B5EF4-FFF2-40B4-BE49-F238E27FC236}">
                  <a16:creationId xmlns:a16="http://schemas.microsoft.com/office/drawing/2014/main" id="{28B4550E-AEF4-4624-9A56-89F5AB5AFF00}"/>
                </a:ext>
              </a:extLst>
            </p:cNvPr>
            <p:cNvCxnSpPr/>
            <p:nvPr/>
          </p:nvCxnSpPr>
          <p:spPr bwMode="auto">
            <a:xfrm flipH="1">
              <a:off x="10309977" y="3798332"/>
              <a:ext cx="148241" cy="215549"/>
            </a:xfrm>
            <a:prstGeom prst="straightConnector1">
              <a:avLst/>
            </a:prstGeom>
            <a:solidFill>
              <a:schemeClr val="accent1"/>
            </a:solidFill>
            <a:ln w="44450" cap="flat" cmpd="sng" algn="ctr">
              <a:solidFill>
                <a:srgbClr val="00B0F0"/>
              </a:solidFill>
              <a:prstDash val="solid"/>
              <a:round/>
              <a:headEnd type="none" w="med" len="med"/>
              <a:tailEnd type="triangle"/>
            </a:ln>
            <a:effectLst/>
          </p:spPr>
        </p:cxnSp>
        <p:cxnSp>
          <p:nvCxnSpPr>
            <p:cNvPr id="23" name="Connecteur droit avec flèche 22">
              <a:extLst>
                <a:ext uri="{FF2B5EF4-FFF2-40B4-BE49-F238E27FC236}">
                  <a16:creationId xmlns:a16="http://schemas.microsoft.com/office/drawing/2014/main" id="{59DCDEC3-485F-42FB-8289-830A806E2398}"/>
                </a:ext>
              </a:extLst>
            </p:cNvPr>
            <p:cNvCxnSpPr/>
            <p:nvPr/>
          </p:nvCxnSpPr>
          <p:spPr bwMode="auto">
            <a:xfrm flipV="1">
              <a:off x="9264174" y="4669125"/>
              <a:ext cx="417892" cy="273925"/>
            </a:xfrm>
            <a:prstGeom prst="straightConnector1">
              <a:avLst/>
            </a:prstGeom>
            <a:solidFill>
              <a:schemeClr val="accent1"/>
            </a:solidFill>
            <a:ln w="44450" cap="flat" cmpd="sng" algn="ctr">
              <a:solidFill>
                <a:srgbClr val="00B0F0"/>
              </a:solidFill>
              <a:prstDash val="solid"/>
              <a:round/>
              <a:headEnd type="none" w="med" len="med"/>
              <a:tailEnd type="triangle"/>
            </a:ln>
            <a:effectLst/>
          </p:spPr>
        </p:cxnSp>
        <p:sp>
          <p:nvSpPr>
            <p:cNvPr id="24" name="Ellipse 23">
              <a:extLst>
                <a:ext uri="{FF2B5EF4-FFF2-40B4-BE49-F238E27FC236}">
                  <a16:creationId xmlns:a16="http://schemas.microsoft.com/office/drawing/2014/main" id="{E28A3D7E-CA9C-4BD4-8335-4E45BB174E14}"/>
                </a:ext>
              </a:extLst>
            </p:cNvPr>
            <p:cNvSpPr/>
            <p:nvPr/>
          </p:nvSpPr>
          <p:spPr>
            <a:xfrm>
              <a:off x="9632878" y="4606100"/>
              <a:ext cx="134086" cy="13951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llipse 24">
              <a:extLst>
                <a:ext uri="{FF2B5EF4-FFF2-40B4-BE49-F238E27FC236}">
                  <a16:creationId xmlns:a16="http://schemas.microsoft.com/office/drawing/2014/main" id="{C5D82877-7CF3-4217-9EF1-594883382369}"/>
                </a:ext>
              </a:extLst>
            </p:cNvPr>
            <p:cNvSpPr/>
            <p:nvPr/>
          </p:nvSpPr>
          <p:spPr>
            <a:xfrm>
              <a:off x="10429265" y="3781976"/>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llipse 25">
              <a:extLst>
                <a:ext uri="{FF2B5EF4-FFF2-40B4-BE49-F238E27FC236}">
                  <a16:creationId xmlns:a16="http://schemas.microsoft.com/office/drawing/2014/main" id="{232082FD-CC1E-4EE2-8D12-4B61D8803D87}"/>
                </a:ext>
              </a:extLst>
            </p:cNvPr>
            <p:cNvSpPr/>
            <p:nvPr/>
          </p:nvSpPr>
          <p:spPr>
            <a:xfrm>
              <a:off x="9241314" y="4928012"/>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llipse 26">
              <a:extLst>
                <a:ext uri="{FF2B5EF4-FFF2-40B4-BE49-F238E27FC236}">
                  <a16:creationId xmlns:a16="http://schemas.microsoft.com/office/drawing/2014/main" id="{90128367-C30C-4B43-AFA7-B8A2066E95D3}"/>
                </a:ext>
              </a:extLst>
            </p:cNvPr>
            <p:cNvSpPr/>
            <p:nvPr/>
          </p:nvSpPr>
          <p:spPr>
            <a:xfrm>
              <a:off x="10893908" y="615033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0762A37-9C01-40C9-B598-574D7FDEC65E}"/>
                </a:ext>
              </a:extLst>
            </p:cNvPr>
            <p:cNvSpPr/>
            <p:nvPr/>
          </p:nvSpPr>
          <p:spPr>
            <a:xfrm>
              <a:off x="8505824" y="4936620"/>
              <a:ext cx="693082" cy="161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ZoneTexte 41">
            <a:extLst>
              <a:ext uri="{FF2B5EF4-FFF2-40B4-BE49-F238E27FC236}">
                <a16:creationId xmlns:a16="http://schemas.microsoft.com/office/drawing/2014/main" id="{A063324A-F0F3-4B67-B665-171CFBB46130}"/>
              </a:ext>
            </a:extLst>
          </p:cNvPr>
          <p:cNvSpPr txBox="1"/>
          <p:nvPr/>
        </p:nvSpPr>
        <p:spPr>
          <a:xfrm>
            <a:off x="536702" y="5141895"/>
            <a:ext cx="4085173" cy="1477328"/>
          </a:xfrm>
          <a:prstGeom prst="rect">
            <a:avLst/>
          </a:prstGeom>
          <a:noFill/>
        </p:spPr>
        <p:txBody>
          <a:bodyPr wrap="square" rtlCol="0">
            <a:spAutoFit/>
          </a:bodyPr>
          <a:lstStyle/>
          <a:p>
            <a:pPr algn="ctr"/>
            <a:r>
              <a:rPr lang="fr-FR" dirty="0"/>
              <a:t>3</a:t>
            </a:r>
            <a:r>
              <a:rPr lang="fr-FR" sz="1800" dirty="0">
                <a:latin typeface="+mn-lt"/>
              </a:rPr>
              <a:t>) Des compétences, et incompétences, parfois surprenantes !</a:t>
            </a:r>
          </a:p>
          <a:p>
            <a:pPr algn="ctr"/>
            <a:endParaRPr lang="fr-FR" sz="1800" dirty="0">
              <a:latin typeface="+mn-lt"/>
            </a:endParaRPr>
          </a:p>
          <a:p>
            <a:pPr algn="ctr"/>
            <a:r>
              <a:rPr lang="fr-FR" dirty="0"/>
              <a:t>Ne pas se baser sur nos intuitions d’adulte mais étudier</a:t>
            </a:r>
            <a:endParaRPr lang="en-US" sz="1800" dirty="0" err="1">
              <a:latin typeface="+mn-lt"/>
            </a:endParaRPr>
          </a:p>
        </p:txBody>
      </p:sp>
      <p:grpSp>
        <p:nvGrpSpPr>
          <p:cNvPr id="43" name="Groupe 42">
            <a:extLst>
              <a:ext uri="{FF2B5EF4-FFF2-40B4-BE49-F238E27FC236}">
                <a16:creationId xmlns:a16="http://schemas.microsoft.com/office/drawing/2014/main" id="{FA98C319-1BFE-4ADC-8971-FB7ECEFAF7B3}"/>
              </a:ext>
            </a:extLst>
          </p:cNvPr>
          <p:cNvGrpSpPr/>
          <p:nvPr/>
        </p:nvGrpSpPr>
        <p:grpSpPr>
          <a:xfrm>
            <a:off x="5131400" y="4776824"/>
            <a:ext cx="2336970" cy="1846385"/>
            <a:chOff x="5037534" y="2778196"/>
            <a:chExt cx="2045678" cy="1456797"/>
          </a:xfrm>
        </p:grpSpPr>
        <p:grpSp>
          <p:nvGrpSpPr>
            <p:cNvPr id="44" name="Groupe 43">
              <a:extLst>
                <a:ext uri="{FF2B5EF4-FFF2-40B4-BE49-F238E27FC236}">
                  <a16:creationId xmlns:a16="http://schemas.microsoft.com/office/drawing/2014/main" id="{4665D4CA-FD86-421A-B70F-5219D50BB19A}"/>
                </a:ext>
              </a:extLst>
            </p:cNvPr>
            <p:cNvGrpSpPr/>
            <p:nvPr/>
          </p:nvGrpSpPr>
          <p:grpSpPr>
            <a:xfrm>
              <a:off x="5870903" y="2778196"/>
              <a:ext cx="1212309" cy="491065"/>
              <a:chOff x="5004010" y="3497945"/>
              <a:chExt cx="1550826" cy="831528"/>
            </a:xfrm>
          </p:grpSpPr>
          <p:grpSp>
            <p:nvGrpSpPr>
              <p:cNvPr id="59" name="Group 19">
                <a:extLst>
                  <a:ext uri="{FF2B5EF4-FFF2-40B4-BE49-F238E27FC236}">
                    <a16:creationId xmlns:a16="http://schemas.microsoft.com/office/drawing/2014/main" id="{70029311-7DD9-42BE-A923-B8641142B8FD}"/>
                  </a:ext>
                </a:extLst>
              </p:cNvPr>
              <p:cNvGrpSpPr/>
              <p:nvPr/>
            </p:nvGrpSpPr>
            <p:grpSpPr>
              <a:xfrm>
                <a:off x="5004010" y="3497945"/>
                <a:ext cx="1550826" cy="831528"/>
                <a:chOff x="5161047" y="2749973"/>
                <a:chExt cx="1550826" cy="831528"/>
              </a:xfrm>
            </p:grpSpPr>
            <p:sp>
              <p:nvSpPr>
                <p:cNvPr id="61" name="Freeform 20">
                  <a:extLst>
                    <a:ext uri="{FF2B5EF4-FFF2-40B4-BE49-F238E27FC236}">
                      <a16:creationId xmlns:a16="http://schemas.microsoft.com/office/drawing/2014/main" id="{0E7B86B9-A2DD-48BE-8DA3-9BB589E912A9}"/>
                    </a:ext>
                  </a:extLst>
                </p:cNvPr>
                <p:cNvSpPr/>
                <p:nvPr/>
              </p:nvSpPr>
              <p:spPr>
                <a:xfrm>
                  <a:off x="5161047" y="2749973"/>
                  <a:ext cx="1550826" cy="8315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0">
                  <a:solidFill>
                    <a:srgbClr val="000000"/>
                  </a:solidFill>
                  <a:prstDash val="solid"/>
                </a:ln>
              </p:spPr>
              <p:txBody>
                <a:bodyPr vert="horz" lIns="90000" tIns="45000" rIns="90000" bIns="45000" anchor="ctr" anchorCtr="0" compatLnSpc="0">
                  <a:noAutofit/>
                </a:bodyPr>
                <a:lstStyle/>
                <a:p>
                  <a:pPr eaLnBrk="0" fontAlgn="base" hangingPunct="0">
                    <a:spcBef>
                      <a:spcPct val="0"/>
                    </a:spcBef>
                    <a:spcAft>
                      <a:spcPct val="0"/>
                    </a:spcAft>
                    <a:defRPr/>
                  </a:pPr>
                  <a:endParaRPr lang="en-US" dirty="0">
                    <a:solidFill>
                      <a:srgbClr val="FFFFFF"/>
                    </a:solidFill>
                    <a:latin typeface="Arial" charset="0"/>
                  </a:endParaRPr>
                </a:p>
              </p:txBody>
            </p:sp>
            <p:pic>
              <p:nvPicPr>
                <p:cNvPr id="62" name="Picture 21">
                  <a:extLst>
                    <a:ext uri="{FF2B5EF4-FFF2-40B4-BE49-F238E27FC236}">
                      <a16:creationId xmlns:a16="http://schemas.microsoft.com/office/drawing/2014/main" id="{6BA1CC20-0263-497A-870A-680253A6EA62}"/>
                    </a:ext>
                  </a:extLst>
                </p:cNvPr>
                <p:cNvPicPr>
                  <a:picLocks noChangeAspect="1"/>
                </p:cNvPicPr>
                <p:nvPr/>
              </p:nvPicPr>
              <p:blipFill>
                <a:blip r:embed="rId7">
                  <a:lum bright="-50000"/>
                  <a:alphaModFix/>
                </a:blip>
                <a:srcRect/>
                <a:stretch>
                  <a:fillRect/>
                </a:stretch>
              </p:blipFill>
              <p:spPr>
                <a:xfrm>
                  <a:off x="5820914" y="3032872"/>
                  <a:ext cx="256878" cy="292418"/>
                </a:xfrm>
                <a:prstGeom prst="rect">
                  <a:avLst/>
                </a:prstGeom>
                <a:noFill/>
                <a:ln>
                  <a:noFill/>
                </a:ln>
              </p:spPr>
            </p:pic>
          </p:grpSp>
          <p:pic>
            <p:nvPicPr>
              <p:cNvPr id="60" name="Picture 24">
                <a:extLst>
                  <a:ext uri="{FF2B5EF4-FFF2-40B4-BE49-F238E27FC236}">
                    <a16:creationId xmlns:a16="http://schemas.microsoft.com/office/drawing/2014/main" id="{FA926FB3-EE76-412B-A2F0-1BD440B417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0036" y="3662249"/>
                <a:ext cx="415338" cy="502920"/>
              </a:xfrm>
              <a:prstGeom prst="rect">
                <a:avLst/>
              </a:prstGeom>
            </p:spPr>
          </p:pic>
        </p:grpSp>
        <p:grpSp>
          <p:nvGrpSpPr>
            <p:cNvPr id="45" name="Groupe 44">
              <a:extLst>
                <a:ext uri="{FF2B5EF4-FFF2-40B4-BE49-F238E27FC236}">
                  <a16:creationId xmlns:a16="http://schemas.microsoft.com/office/drawing/2014/main" id="{2E5B9593-A08A-4739-81DD-B9C7D878B55A}"/>
                </a:ext>
              </a:extLst>
            </p:cNvPr>
            <p:cNvGrpSpPr/>
            <p:nvPr/>
          </p:nvGrpSpPr>
          <p:grpSpPr>
            <a:xfrm>
              <a:off x="5633610" y="3138296"/>
              <a:ext cx="1212309" cy="491065"/>
              <a:chOff x="5004010" y="3497945"/>
              <a:chExt cx="1550826" cy="831528"/>
            </a:xfrm>
          </p:grpSpPr>
          <p:grpSp>
            <p:nvGrpSpPr>
              <p:cNvPr id="55" name="Group 19">
                <a:extLst>
                  <a:ext uri="{FF2B5EF4-FFF2-40B4-BE49-F238E27FC236}">
                    <a16:creationId xmlns:a16="http://schemas.microsoft.com/office/drawing/2014/main" id="{CECCBFDB-651E-4096-B78E-AD6D5AAC8630}"/>
                  </a:ext>
                </a:extLst>
              </p:cNvPr>
              <p:cNvGrpSpPr/>
              <p:nvPr/>
            </p:nvGrpSpPr>
            <p:grpSpPr>
              <a:xfrm>
                <a:off x="5004010" y="3497945"/>
                <a:ext cx="1550826" cy="831528"/>
                <a:chOff x="5161047" y="2749973"/>
                <a:chExt cx="1550826" cy="831528"/>
              </a:xfrm>
            </p:grpSpPr>
            <p:sp>
              <p:nvSpPr>
                <p:cNvPr id="57" name="Freeform 20">
                  <a:extLst>
                    <a:ext uri="{FF2B5EF4-FFF2-40B4-BE49-F238E27FC236}">
                      <a16:creationId xmlns:a16="http://schemas.microsoft.com/office/drawing/2014/main" id="{6A9F4B7C-457E-460D-9BD7-74AC9CC44D18}"/>
                    </a:ext>
                  </a:extLst>
                </p:cNvPr>
                <p:cNvSpPr/>
                <p:nvPr/>
              </p:nvSpPr>
              <p:spPr>
                <a:xfrm>
                  <a:off x="5161047" y="2749973"/>
                  <a:ext cx="1550826" cy="8315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0">
                  <a:solidFill>
                    <a:srgbClr val="000000"/>
                  </a:solidFill>
                  <a:prstDash val="solid"/>
                </a:ln>
              </p:spPr>
              <p:txBody>
                <a:bodyPr vert="horz" lIns="90000" tIns="45000" rIns="90000" bIns="45000" anchor="ctr" anchorCtr="0" compatLnSpc="0">
                  <a:noAutofit/>
                </a:bodyPr>
                <a:lstStyle/>
                <a:p>
                  <a:pPr eaLnBrk="0" fontAlgn="base" hangingPunct="0">
                    <a:spcBef>
                      <a:spcPct val="0"/>
                    </a:spcBef>
                    <a:spcAft>
                      <a:spcPct val="0"/>
                    </a:spcAft>
                    <a:defRPr/>
                  </a:pPr>
                  <a:endParaRPr lang="en-US" dirty="0">
                    <a:solidFill>
                      <a:srgbClr val="FFFFFF"/>
                    </a:solidFill>
                    <a:latin typeface="Arial" charset="0"/>
                  </a:endParaRPr>
                </a:p>
              </p:txBody>
            </p:sp>
            <p:pic>
              <p:nvPicPr>
                <p:cNvPr id="58" name="Picture 21">
                  <a:extLst>
                    <a:ext uri="{FF2B5EF4-FFF2-40B4-BE49-F238E27FC236}">
                      <a16:creationId xmlns:a16="http://schemas.microsoft.com/office/drawing/2014/main" id="{BF1E7412-7B33-449E-BC39-0B6E6992838C}"/>
                    </a:ext>
                  </a:extLst>
                </p:cNvPr>
                <p:cNvPicPr>
                  <a:picLocks noChangeAspect="1"/>
                </p:cNvPicPr>
                <p:nvPr/>
              </p:nvPicPr>
              <p:blipFill>
                <a:blip r:embed="rId7">
                  <a:lum bright="-50000"/>
                  <a:alphaModFix/>
                </a:blip>
                <a:srcRect/>
                <a:stretch>
                  <a:fillRect/>
                </a:stretch>
              </p:blipFill>
              <p:spPr>
                <a:xfrm>
                  <a:off x="5820914" y="3032872"/>
                  <a:ext cx="256878" cy="292418"/>
                </a:xfrm>
                <a:prstGeom prst="rect">
                  <a:avLst/>
                </a:prstGeom>
                <a:noFill/>
                <a:ln>
                  <a:noFill/>
                </a:ln>
              </p:spPr>
            </p:pic>
          </p:grpSp>
          <p:pic>
            <p:nvPicPr>
              <p:cNvPr id="56" name="Picture 24">
                <a:extLst>
                  <a:ext uri="{FF2B5EF4-FFF2-40B4-BE49-F238E27FC236}">
                    <a16:creationId xmlns:a16="http://schemas.microsoft.com/office/drawing/2014/main" id="{EAE4E0EF-E30F-4E7D-AE54-37E2D98F1E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0036" y="3662249"/>
                <a:ext cx="415338" cy="502920"/>
              </a:xfrm>
              <a:prstGeom prst="rect">
                <a:avLst/>
              </a:prstGeom>
            </p:spPr>
          </p:pic>
        </p:grpSp>
        <p:grpSp>
          <p:nvGrpSpPr>
            <p:cNvPr id="46" name="Group 15">
              <a:extLst>
                <a:ext uri="{FF2B5EF4-FFF2-40B4-BE49-F238E27FC236}">
                  <a16:creationId xmlns:a16="http://schemas.microsoft.com/office/drawing/2014/main" id="{9D605AC3-6BF9-4354-A41F-70BE4B9D7017}"/>
                </a:ext>
              </a:extLst>
            </p:cNvPr>
            <p:cNvGrpSpPr/>
            <p:nvPr/>
          </p:nvGrpSpPr>
          <p:grpSpPr>
            <a:xfrm>
              <a:off x="5413807" y="3473139"/>
              <a:ext cx="1212309" cy="491065"/>
              <a:chOff x="5261985" y="5439378"/>
              <a:chExt cx="1550826" cy="831528"/>
            </a:xfrm>
          </p:grpSpPr>
          <p:sp>
            <p:nvSpPr>
              <p:cNvPr id="52" name="Freeform 16">
                <a:extLst>
                  <a:ext uri="{FF2B5EF4-FFF2-40B4-BE49-F238E27FC236}">
                    <a16:creationId xmlns:a16="http://schemas.microsoft.com/office/drawing/2014/main" id="{B933CC61-A5C4-4ADD-95F9-056F72B612A5}"/>
                  </a:ext>
                </a:extLst>
              </p:cNvPr>
              <p:cNvSpPr/>
              <p:nvPr/>
            </p:nvSpPr>
            <p:spPr>
              <a:xfrm>
                <a:off x="5261985" y="5439378"/>
                <a:ext cx="1550826" cy="8315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0">
                <a:solidFill>
                  <a:srgbClr val="000000"/>
                </a:solidFill>
                <a:prstDash val="solid"/>
              </a:ln>
            </p:spPr>
            <p:txBody>
              <a:bodyPr vert="horz" lIns="90000" tIns="45000" rIns="90000" bIns="45000" anchor="ctr" anchorCtr="0" compatLnSpc="0">
                <a:noAutofit/>
              </a:bodyPr>
              <a:lstStyle/>
              <a:p>
                <a:pPr eaLnBrk="0" fontAlgn="base" hangingPunct="0">
                  <a:spcBef>
                    <a:spcPct val="0"/>
                  </a:spcBef>
                  <a:spcAft>
                    <a:spcPct val="0"/>
                  </a:spcAft>
                  <a:defRPr/>
                </a:pPr>
                <a:endParaRPr lang="en-US" dirty="0">
                  <a:solidFill>
                    <a:srgbClr val="FFFFFF"/>
                  </a:solidFill>
                  <a:latin typeface="Arial" charset="0"/>
                </a:endParaRPr>
              </a:p>
            </p:txBody>
          </p:sp>
          <p:pic>
            <p:nvPicPr>
              <p:cNvPr id="53" name="Picture 17">
                <a:extLst>
                  <a:ext uri="{FF2B5EF4-FFF2-40B4-BE49-F238E27FC236}">
                    <a16:creationId xmlns:a16="http://schemas.microsoft.com/office/drawing/2014/main" id="{EA41FCD2-7EFB-4E49-AB48-B2A05B3C9190}"/>
                  </a:ext>
                </a:extLst>
              </p:cNvPr>
              <p:cNvPicPr>
                <a:picLocks noChangeAspect="1"/>
              </p:cNvPicPr>
              <p:nvPr/>
            </p:nvPicPr>
            <p:blipFill>
              <a:blip r:embed="rId7">
                <a:lum bright="-50000"/>
                <a:alphaModFix/>
              </a:blip>
              <a:srcRect/>
              <a:stretch>
                <a:fillRect/>
              </a:stretch>
            </p:blipFill>
            <p:spPr>
              <a:xfrm>
                <a:off x="5921851" y="5731805"/>
                <a:ext cx="256878" cy="292418"/>
              </a:xfrm>
              <a:prstGeom prst="rect">
                <a:avLst/>
              </a:prstGeom>
              <a:noFill/>
              <a:ln>
                <a:noFill/>
              </a:ln>
            </p:spPr>
          </p:pic>
          <p:pic>
            <p:nvPicPr>
              <p:cNvPr id="54" name="Picture 18">
                <a:extLst>
                  <a:ext uri="{FF2B5EF4-FFF2-40B4-BE49-F238E27FC236}">
                    <a16:creationId xmlns:a16="http://schemas.microsoft.com/office/drawing/2014/main" id="{0665FCE1-7DDF-4C3B-AFE1-F2F5C05F06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8100" y="5603681"/>
                <a:ext cx="415339" cy="502920"/>
              </a:xfrm>
              <a:prstGeom prst="rect">
                <a:avLst/>
              </a:prstGeom>
            </p:spPr>
          </p:pic>
        </p:grpSp>
        <p:grpSp>
          <p:nvGrpSpPr>
            <p:cNvPr id="47" name="Groupe 46">
              <a:extLst>
                <a:ext uri="{FF2B5EF4-FFF2-40B4-BE49-F238E27FC236}">
                  <a16:creationId xmlns:a16="http://schemas.microsoft.com/office/drawing/2014/main" id="{377E8F3C-EE5A-4B1E-8032-AEAC69D77427}"/>
                </a:ext>
              </a:extLst>
            </p:cNvPr>
            <p:cNvGrpSpPr/>
            <p:nvPr/>
          </p:nvGrpSpPr>
          <p:grpSpPr>
            <a:xfrm>
              <a:off x="5037534" y="3743928"/>
              <a:ext cx="1212309" cy="491065"/>
              <a:chOff x="5004010" y="3497945"/>
              <a:chExt cx="1550826" cy="831528"/>
            </a:xfrm>
          </p:grpSpPr>
          <p:grpSp>
            <p:nvGrpSpPr>
              <p:cNvPr id="48" name="Group 19">
                <a:extLst>
                  <a:ext uri="{FF2B5EF4-FFF2-40B4-BE49-F238E27FC236}">
                    <a16:creationId xmlns:a16="http://schemas.microsoft.com/office/drawing/2014/main" id="{A6086259-60D7-4333-A007-79BA39EEECAA}"/>
                  </a:ext>
                </a:extLst>
              </p:cNvPr>
              <p:cNvGrpSpPr/>
              <p:nvPr/>
            </p:nvGrpSpPr>
            <p:grpSpPr>
              <a:xfrm>
                <a:off x="5004010" y="3497945"/>
                <a:ext cx="1550826" cy="831528"/>
                <a:chOff x="5161047" y="2749973"/>
                <a:chExt cx="1550826" cy="831528"/>
              </a:xfrm>
            </p:grpSpPr>
            <p:sp>
              <p:nvSpPr>
                <p:cNvPr id="50" name="Freeform 20">
                  <a:extLst>
                    <a:ext uri="{FF2B5EF4-FFF2-40B4-BE49-F238E27FC236}">
                      <a16:creationId xmlns:a16="http://schemas.microsoft.com/office/drawing/2014/main" id="{257DF524-158F-4C09-B942-2DCEFB579094}"/>
                    </a:ext>
                  </a:extLst>
                </p:cNvPr>
                <p:cNvSpPr/>
                <p:nvPr/>
              </p:nvSpPr>
              <p:spPr>
                <a:xfrm>
                  <a:off x="5161047" y="2749973"/>
                  <a:ext cx="1550826" cy="8315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0">
                  <a:solidFill>
                    <a:srgbClr val="000000"/>
                  </a:solidFill>
                  <a:prstDash val="solid"/>
                </a:ln>
              </p:spPr>
              <p:txBody>
                <a:bodyPr vert="horz" lIns="90000" tIns="45000" rIns="90000" bIns="45000" anchor="ctr" anchorCtr="0" compatLnSpc="0">
                  <a:noAutofit/>
                </a:bodyPr>
                <a:lstStyle/>
                <a:p>
                  <a:pPr eaLnBrk="0" fontAlgn="base" hangingPunct="0">
                    <a:spcBef>
                      <a:spcPct val="0"/>
                    </a:spcBef>
                    <a:spcAft>
                      <a:spcPct val="0"/>
                    </a:spcAft>
                    <a:defRPr/>
                  </a:pPr>
                  <a:endParaRPr lang="en-US" dirty="0">
                    <a:solidFill>
                      <a:srgbClr val="FFFFFF"/>
                    </a:solidFill>
                    <a:latin typeface="Arial" charset="0"/>
                  </a:endParaRPr>
                </a:p>
              </p:txBody>
            </p:sp>
            <p:pic>
              <p:nvPicPr>
                <p:cNvPr id="51" name="Picture 21">
                  <a:extLst>
                    <a:ext uri="{FF2B5EF4-FFF2-40B4-BE49-F238E27FC236}">
                      <a16:creationId xmlns:a16="http://schemas.microsoft.com/office/drawing/2014/main" id="{9678B926-AE25-483B-B863-8A641BEA4C8E}"/>
                    </a:ext>
                  </a:extLst>
                </p:cNvPr>
                <p:cNvPicPr>
                  <a:picLocks noChangeAspect="1"/>
                </p:cNvPicPr>
                <p:nvPr/>
              </p:nvPicPr>
              <p:blipFill>
                <a:blip r:embed="rId7">
                  <a:lum bright="-50000"/>
                  <a:alphaModFix/>
                </a:blip>
                <a:srcRect/>
                <a:stretch>
                  <a:fillRect/>
                </a:stretch>
              </p:blipFill>
              <p:spPr>
                <a:xfrm>
                  <a:off x="5820914" y="3032872"/>
                  <a:ext cx="256878" cy="292418"/>
                </a:xfrm>
                <a:prstGeom prst="rect">
                  <a:avLst/>
                </a:prstGeom>
                <a:noFill/>
                <a:ln>
                  <a:noFill/>
                </a:ln>
              </p:spPr>
            </p:pic>
          </p:grpSp>
          <p:pic>
            <p:nvPicPr>
              <p:cNvPr id="49" name="Picture 24">
                <a:extLst>
                  <a:ext uri="{FF2B5EF4-FFF2-40B4-BE49-F238E27FC236}">
                    <a16:creationId xmlns:a16="http://schemas.microsoft.com/office/drawing/2014/main" id="{2C22F83C-86F5-4E38-82FB-AB0F321AA9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0036" y="3662249"/>
                <a:ext cx="415338" cy="502920"/>
              </a:xfrm>
              <a:prstGeom prst="rect">
                <a:avLst/>
              </a:prstGeom>
            </p:spPr>
          </p:pic>
        </p:grpSp>
      </p:grpSp>
      <p:grpSp>
        <p:nvGrpSpPr>
          <p:cNvPr id="72" name="Groupe 71">
            <a:extLst>
              <a:ext uri="{FF2B5EF4-FFF2-40B4-BE49-F238E27FC236}">
                <a16:creationId xmlns:a16="http://schemas.microsoft.com/office/drawing/2014/main" id="{7B034FB3-20FC-495B-AC2B-25C4601A6514}"/>
              </a:ext>
            </a:extLst>
          </p:cNvPr>
          <p:cNvGrpSpPr/>
          <p:nvPr/>
        </p:nvGrpSpPr>
        <p:grpSpPr>
          <a:xfrm>
            <a:off x="8796425" y="4854348"/>
            <a:ext cx="1373654" cy="700059"/>
            <a:chOff x="8708589" y="4776824"/>
            <a:chExt cx="1373654" cy="700059"/>
          </a:xfrm>
        </p:grpSpPr>
        <p:grpSp>
          <p:nvGrpSpPr>
            <p:cNvPr id="63" name="Groupe 62">
              <a:extLst>
                <a:ext uri="{FF2B5EF4-FFF2-40B4-BE49-F238E27FC236}">
                  <a16:creationId xmlns:a16="http://schemas.microsoft.com/office/drawing/2014/main" id="{7CB91BD4-2326-4564-9F3D-D9C7655DA04C}"/>
                </a:ext>
              </a:extLst>
            </p:cNvPr>
            <p:cNvGrpSpPr/>
            <p:nvPr/>
          </p:nvGrpSpPr>
          <p:grpSpPr>
            <a:xfrm>
              <a:off x="8708589" y="4776824"/>
              <a:ext cx="730088" cy="700059"/>
              <a:chOff x="8044244" y="45388"/>
              <a:chExt cx="730088" cy="700059"/>
            </a:xfrm>
          </p:grpSpPr>
          <p:grpSp>
            <p:nvGrpSpPr>
              <p:cNvPr id="64" name="Groupe 74">
                <a:extLst>
                  <a:ext uri="{FF2B5EF4-FFF2-40B4-BE49-F238E27FC236}">
                    <a16:creationId xmlns:a16="http://schemas.microsoft.com/office/drawing/2014/main" id="{B211A588-7066-463C-81FD-2CCC0EF7063C}"/>
                  </a:ext>
                </a:extLst>
              </p:cNvPr>
              <p:cNvGrpSpPr>
                <a:grpSpLocks/>
              </p:cNvGrpSpPr>
              <p:nvPr/>
            </p:nvGrpSpPr>
            <p:grpSpPr bwMode="auto">
              <a:xfrm>
                <a:off x="8044244" y="45388"/>
                <a:ext cx="730088" cy="700059"/>
                <a:chOff x="962770" y="772022"/>
                <a:chExt cx="478975" cy="467933"/>
              </a:xfrm>
            </p:grpSpPr>
            <p:sp>
              <p:nvSpPr>
                <p:cNvPr id="66" name="Rectangle à coins arrondis 75">
                  <a:extLst>
                    <a:ext uri="{FF2B5EF4-FFF2-40B4-BE49-F238E27FC236}">
                      <a16:creationId xmlns:a16="http://schemas.microsoft.com/office/drawing/2014/main" id="{6FC3AB6A-B939-4AA1-9C8C-2686F51D5CE0}"/>
                    </a:ext>
                  </a:extLst>
                </p:cNvPr>
                <p:cNvSpPr/>
                <p:nvPr/>
              </p:nvSpPr>
              <p:spPr>
                <a:xfrm>
                  <a:off x="962770" y="772022"/>
                  <a:ext cx="478975" cy="467933"/>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latin typeface="Times New Roman"/>
                  </a:endParaRPr>
                </a:p>
              </p:txBody>
            </p:sp>
            <p:pic>
              <p:nvPicPr>
                <p:cNvPr id="67" name="Picture 3">
                  <a:extLst>
                    <a:ext uri="{FF2B5EF4-FFF2-40B4-BE49-F238E27FC236}">
                      <a16:creationId xmlns:a16="http://schemas.microsoft.com/office/drawing/2014/main" id="{0DED11FB-039F-4F39-AE8D-5E2CECD0128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2000" y="881943"/>
                  <a:ext cx="465997" cy="242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5" name="Picture 5">
                <a:extLst>
                  <a:ext uri="{FF2B5EF4-FFF2-40B4-BE49-F238E27FC236}">
                    <a16:creationId xmlns:a16="http://schemas.microsoft.com/office/drawing/2014/main" id="{DC6368E1-FFFC-4B25-8A1A-BAB8E27975B0}"/>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0643" y="291618"/>
                <a:ext cx="296318" cy="263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8" name="ZoneTexte 67">
              <a:extLst>
                <a:ext uri="{FF2B5EF4-FFF2-40B4-BE49-F238E27FC236}">
                  <a16:creationId xmlns:a16="http://schemas.microsoft.com/office/drawing/2014/main" id="{EEB2E7CF-B0AD-4D35-AC2C-1C05230723C4}"/>
                </a:ext>
              </a:extLst>
            </p:cNvPr>
            <p:cNvSpPr txBox="1"/>
            <p:nvPr/>
          </p:nvSpPr>
          <p:spPr>
            <a:xfrm>
              <a:off x="9480796" y="4934182"/>
              <a:ext cx="601447" cy="369332"/>
            </a:xfrm>
            <a:prstGeom prst="rect">
              <a:avLst/>
            </a:prstGeom>
            <a:noFill/>
          </p:spPr>
          <p:txBody>
            <a:bodyPr wrap="none" rtlCol="0">
              <a:spAutoFit/>
            </a:bodyPr>
            <a:lstStyle/>
            <a:p>
              <a:r>
                <a:rPr lang="fr-FR" sz="1800" dirty="0">
                  <a:latin typeface="+mn-lt"/>
                </a:rPr>
                <a:t>=/b/</a:t>
              </a:r>
              <a:endParaRPr lang="en-US" sz="1800" dirty="0" err="1">
                <a:latin typeface="+mn-lt"/>
              </a:endParaRPr>
            </a:p>
          </p:txBody>
        </p:sp>
      </p:grpSp>
      <p:pic>
        <p:nvPicPr>
          <p:cNvPr id="69" name="Image 68">
            <a:extLst>
              <a:ext uri="{FF2B5EF4-FFF2-40B4-BE49-F238E27FC236}">
                <a16:creationId xmlns:a16="http://schemas.microsoft.com/office/drawing/2014/main" id="{7A42E340-3FF9-45FC-8A1E-8E758147F414}"/>
              </a:ext>
            </a:extLst>
          </p:cNvPr>
          <p:cNvPicPr>
            <a:picLocks noChangeAspect="1"/>
          </p:cNvPicPr>
          <p:nvPr/>
        </p:nvPicPr>
        <p:blipFill>
          <a:blip r:embed="rId12"/>
          <a:stretch>
            <a:fillRect/>
          </a:stretch>
        </p:blipFill>
        <p:spPr>
          <a:xfrm>
            <a:off x="8538244" y="5554407"/>
            <a:ext cx="863918" cy="1021838"/>
          </a:xfrm>
          <a:prstGeom prst="rect">
            <a:avLst/>
          </a:prstGeom>
        </p:spPr>
      </p:pic>
      <p:sp>
        <p:nvSpPr>
          <p:cNvPr id="70" name="ZoneTexte 69">
            <a:extLst>
              <a:ext uri="{FF2B5EF4-FFF2-40B4-BE49-F238E27FC236}">
                <a16:creationId xmlns:a16="http://schemas.microsoft.com/office/drawing/2014/main" id="{F88EF8F1-0F38-42D7-B191-E4D8998C5869}"/>
              </a:ext>
            </a:extLst>
          </p:cNvPr>
          <p:cNvSpPr txBox="1"/>
          <p:nvPr/>
        </p:nvSpPr>
        <p:spPr>
          <a:xfrm>
            <a:off x="9460869" y="5910671"/>
            <a:ext cx="1134606" cy="369332"/>
          </a:xfrm>
          <a:prstGeom prst="rect">
            <a:avLst/>
          </a:prstGeom>
          <a:noFill/>
        </p:spPr>
        <p:txBody>
          <a:bodyPr wrap="none" rtlCol="0">
            <a:spAutoFit/>
          </a:bodyPr>
          <a:lstStyle/>
          <a:p>
            <a:r>
              <a:rPr lang="fr-FR" sz="1800" dirty="0">
                <a:latin typeface="+mn-lt"/>
              </a:rPr>
              <a:t>=« toma</a:t>
            </a:r>
            <a:r>
              <a:rPr lang="fr-FR" dirty="0"/>
              <a:t> »</a:t>
            </a:r>
            <a:endParaRPr lang="en-US" sz="1800" dirty="0" err="1">
              <a:latin typeface="+mn-lt"/>
            </a:endParaRPr>
          </a:p>
        </p:txBody>
      </p:sp>
      <p:sp>
        <p:nvSpPr>
          <p:cNvPr id="71" name="Titre 53">
            <a:extLst>
              <a:ext uri="{FF2B5EF4-FFF2-40B4-BE49-F238E27FC236}">
                <a16:creationId xmlns:a16="http://schemas.microsoft.com/office/drawing/2014/main" id="{90DBC141-656D-4C55-BC37-80CE50267978}"/>
              </a:ext>
            </a:extLst>
          </p:cNvPr>
          <p:cNvSpPr txBox="1">
            <a:spLocks/>
          </p:cNvSpPr>
          <p:nvPr/>
        </p:nvSpPr>
        <p:spPr>
          <a:xfrm>
            <a:off x="-1315936" y="9386"/>
            <a:ext cx="7772400" cy="1143000"/>
          </a:xfrm>
          <a:prstGeom prst="rect">
            <a:avLst/>
          </a:prstGeom>
        </p:spPr>
        <p:txBody>
          <a:bodyPr/>
          <a:lstStyle/>
          <a:p>
            <a:pPr algn="ctr">
              <a:defRPr/>
            </a:pPr>
            <a:r>
              <a:rPr lang="fr-FR" sz="3600" dirty="0">
                <a:solidFill>
                  <a:srgbClr val="C00000"/>
                </a:solidFill>
              </a:rPr>
              <a:t>Des vignettes souvenirs </a:t>
            </a:r>
          </a:p>
        </p:txBody>
      </p:sp>
    </p:spTree>
    <p:extLst>
      <p:ext uri="{BB962C8B-B14F-4D97-AF65-F5344CB8AC3E}">
        <p14:creationId xmlns:p14="http://schemas.microsoft.com/office/powerpoint/2010/main" val="2099098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36094" y="2651246"/>
            <a:ext cx="184731" cy="369332"/>
          </a:xfrm>
          <a:prstGeom prst="rect">
            <a:avLst/>
          </a:prstGeom>
          <a:noFill/>
        </p:spPr>
        <p:txBody>
          <a:bodyPr wrap="none" rtlCol="0">
            <a:spAutoFit/>
          </a:bodyPr>
          <a:lstStyle/>
          <a:p>
            <a:pPr eaLnBrk="0" fontAlgn="base" hangingPunct="0">
              <a:spcBef>
                <a:spcPct val="0"/>
              </a:spcBef>
              <a:spcAft>
                <a:spcPct val="0"/>
              </a:spcAft>
            </a:pPr>
            <a:endParaRPr lang="fr-FR" dirty="0">
              <a:solidFill>
                <a:srgbClr val="FFFFFF"/>
              </a:solidFill>
              <a:latin typeface="Arial" panose="020B0604020202020204" pitchFamily="34" charset="0"/>
            </a:endParaRPr>
          </a:p>
        </p:txBody>
      </p:sp>
      <p:pic>
        <p:nvPicPr>
          <p:cNvPr id="13" name="Picture 2" descr="http://www.thislittlepiggyphotography.com/wp-content/uploads/2012/04/baby-running-into-water.jpg"/>
          <p:cNvPicPr>
            <a:picLocks noChangeAspect="1" noChangeArrowheads="1"/>
          </p:cNvPicPr>
          <p:nvPr/>
        </p:nvPicPr>
        <p:blipFill>
          <a:blip r:embed="rId3">
            <a:extLst>
              <a:ext uri="{28A0092B-C50C-407E-A947-70E740481C1C}">
                <a14:useLocalDpi xmlns:a14="http://schemas.microsoft.com/office/drawing/2010/main" val="0"/>
              </a:ext>
            </a:extLst>
          </a:blip>
          <a:srcRect t="2440" r="38901"/>
          <a:stretch>
            <a:fillRect/>
          </a:stretch>
        </p:blipFill>
        <p:spPr bwMode="auto">
          <a:xfrm>
            <a:off x="3181414" y="-39541"/>
            <a:ext cx="6762047" cy="684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1">
            <a:extLst>
              <a:ext uri="{FF2B5EF4-FFF2-40B4-BE49-F238E27FC236}">
                <a16:creationId xmlns:a16="http://schemas.microsoft.com/office/drawing/2014/main" id="{2F2EF118-C5F9-4DDF-B722-32F94040935B}"/>
              </a:ext>
            </a:extLst>
          </p:cNvPr>
          <p:cNvGrpSpPr/>
          <p:nvPr/>
        </p:nvGrpSpPr>
        <p:grpSpPr>
          <a:xfrm>
            <a:off x="66501" y="3909871"/>
            <a:ext cx="3514538" cy="3086100"/>
            <a:chOff x="5509893" y="3262542"/>
            <a:chExt cx="3789788" cy="4114800"/>
          </a:xfrm>
        </p:grpSpPr>
        <p:sp>
          <p:nvSpPr>
            <p:cNvPr id="11" name="Rectangle 3"/>
            <p:cNvSpPr txBox="1">
              <a:spLocks noChangeArrowheads="1"/>
            </p:cNvSpPr>
            <p:nvPr/>
          </p:nvSpPr>
          <p:spPr>
            <a:xfrm>
              <a:off x="5509893" y="3262542"/>
              <a:ext cx="3789788" cy="4114800"/>
            </a:xfrm>
            <a:prstGeom prst="rect">
              <a:avLst/>
            </a:prstGeom>
          </p:spPr>
          <p:txBody>
            <a:bodyPr/>
            <a:lstStyle/>
            <a:p>
              <a:pPr marL="557213" lvl="1" indent="-214313" fontAlgn="base">
                <a:spcBef>
                  <a:spcPct val="20000"/>
                </a:spcBef>
                <a:spcAft>
                  <a:spcPct val="0"/>
                </a:spcAft>
                <a:buClr>
                  <a:srgbClr val="00FFFF"/>
                </a:buClr>
                <a:buSzPct val="60000"/>
                <a:defRPr/>
              </a:pPr>
              <a:r>
                <a:rPr lang="fr-FR" sz="1350" b="1" kern="0" dirty="0">
                  <a:latin typeface="Times New Roman"/>
                </a:rPr>
                <a:t>       </a:t>
              </a:r>
              <a:r>
                <a:rPr lang="fr-FR" sz="1350" b="1" u="sng" kern="0" dirty="0" err="1">
                  <a:latin typeface="Times New Roman"/>
                </a:rPr>
                <a:t>Funding</a:t>
              </a:r>
              <a:r>
                <a:rPr lang="fr-FR" sz="1350" b="1" u="sng" kern="0" dirty="0">
                  <a:latin typeface="Times New Roman"/>
                </a:rPr>
                <a:t>  </a:t>
              </a:r>
              <a:r>
                <a:rPr lang="fr-FR" sz="1350" b="1" u="sng" kern="0" dirty="0" err="1">
                  <a:latin typeface="Times New Roman"/>
                </a:rPr>
                <a:t>agencies</a:t>
              </a:r>
              <a:r>
                <a:rPr lang="fr-FR" sz="1350" b="1" u="sng" kern="0" dirty="0">
                  <a:latin typeface="Times New Roman"/>
                </a:rPr>
                <a:t>:</a:t>
              </a:r>
            </a:p>
            <a:p>
              <a:pPr marL="557213" lvl="1" indent="-214313" fontAlgn="base">
                <a:spcBef>
                  <a:spcPct val="20000"/>
                </a:spcBef>
                <a:spcAft>
                  <a:spcPct val="0"/>
                </a:spcAft>
                <a:buClr>
                  <a:srgbClr val="00FFFF"/>
                </a:buClr>
                <a:buSzPct val="60000"/>
                <a:defRPr/>
              </a:pPr>
              <a:endParaRPr lang="fr-FR" sz="1350" b="1" kern="0" dirty="0">
                <a:solidFill>
                  <a:srgbClr val="000000"/>
                </a:solidFill>
                <a:latin typeface="Times New Roman"/>
              </a:endParaRPr>
            </a:p>
            <a:p>
              <a:pPr marL="557213" lvl="1" indent="-214313" fontAlgn="base">
                <a:spcBef>
                  <a:spcPct val="20000"/>
                </a:spcBef>
                <a:spcAft>
                  <a:spcPct val="0"/>
                </a:spcAft>
                <a:buClr>
                  <a:srgbClr val="00FFFF"/>
                </a:buClr>
                <a:buSzPct val="60000"/>
                <a:buFont typeface="Monotype Sorts" pitchFamily="2" charset="2"/>
                <a:buChar char="l"/>
                <a:defRPr/>
              </a:pPr>
              <a:endParaRPr lang="fr-FR" sz="1350" b="1" kern="0" dirty="0">
                <a:solidFill>
                  <a:srgbClr val="000000"/>
                </a:solidFill>
                <a:latin typeface="Times New Roman"/>
              </a:endParaRPr>
            </a:p>
            <a:p>
              <a:pPr marL="557213" lvl="1" indent="-214313" fontAlgn="base">
                <a:spcBef>
                  <a:spcPct val="20000"/>
                </a:spcBef>
                <a:spcAft>
                  <a:spcPct val="0"/>
                </a:spcAft>
                <a:buClr>
                  <a:srgbClr val="00FFFF"/>
                </a:buClr>
                <a:buSzPct val="60000"/>
                <a:buFont typeface="Monotype Sorts" pitchFamily="2" charset="2"/>
                <a:buChar char="l"/>
                <a:defRPr/>
              </a:pPr>
              <a:endParaRPr lang="fr-FR" sz="1350" b="1" kern="0" dirty="0">
                <a:solidFill>
                  <a:srgbClr val="000000"/>
                </a:solidFill>
                <a:latin typeface="Times New Roman"/>
              </a:endParaRPr>
            </a:p>
            <a:p>
              <a:pPr marL="557213" lvl="1" indent="-214313" fontAlgn="base">
                <a:spcBef>
                  <a:spcPct val="20000"/>
                </a:spcBef>
                <a:spcAft>
                  <a:spcPct val="0"/>
                </a:spcAft>
                <a:buSzPct val="90000"/>
                <a:buFont typeface="Wingdings" panose="05000000000000000000" pitchFamily="2" charset="2"/>
                <a:buChar char="v"/>
                <a:defRPr/>
              </a:pPr>
              <a:r>
                <a:rPr lang="fr-FR" sz="1350" b="1" kern="0" dirty="0">
                  <a:latin typeface="Times New Roman"/>
                </a:rPr>
                <a:t>INSERM-CNRS-CEA</a:t>
              </a:r>
            </a:p>
            <a:p>
              <a:pPr marL="557213" lvl="1" indent="-214313" fontAlgn="base">
                <a:spcBef>
                  <a:spcPct val="20000"/>
                </a:spcBef>
                <a:spcAft>
                  <a:spcPct val="0"/>
                </a:spcAft>
                <a:buSzPct val="90000"/>
                <a:buFont typeface="Wingdings" panose="05000000000000000000" pitchFamily="2" charset="2"/>
                <a:buChar char="v"/>
                <a:defRPr/>
              </a:pPr>
              <a:r>
                <a:rPr lang="fr-FR" sz="1350" b="1" kern="0" dirty="0">
                  <a:solidFill>
                    <a:srgbClr val="FFFFFF"/>
                  </a:solidFill>
                  <a:latin typeface="Times New Roman"/>
                </a:rPr>
                <a:t>Agence Nationale pour la</a:t>
              </a:r>
              <a:r>
                <a:rPr lang="fr-FR" sz="1350" b="1" kern="0" dirty="0">
                  <a:solidFill>
                    <a:srgbClr val="000000"/>
                  </a:solidFill>
                  <a:latin typeface="Times New Roman"/>
                </a:rPr>
                <a:t> </a:t>
              </a:r>
              <a:r>
                <a:rPr lang="fr-FR" sz="1350" b="1" kern="0" dirty="0">
                  <a:solidFill>
                    <a:srgbClr val="FFFFFF"/>
                  </a:solidFill>
                  <a:latin typeface="Times New Roman"/>
                </a:rPr>
                <a:t>Recherche</a:t>
              </a:r>
            </a:p>
            <a:p>
              <a:pPr marL="557213" lvl="1" indent="-214313" fontAlgn="base">
                <a:spcBef>
                  <a:spcPct val="20000"/>
                </a:spcBef>
                <a:spcAft>
                  <a:spcPct val="0"/>
                </a:spcAft>
                <a:buSzPct val="90000"/>
                <a:buFont typeface="Wingdings" panose="05000000000000000000" pitchFamily="2" charset="2"/>
                <a:buChar char="v"/>
                <a:defRPr/>
              </a:pPr>
              <a:r>
                <a:rPr lang="fr-FR" sz="1350" b="1" kern="0" dirty="0">
                  <a:solidFill>
                    <a:srgbClr val="FFFFFF"/>
                  </a:solidFill>
                  <a:latin typeface="Times New Roman"/>
                </a:rPr>
                <a:t>McDonnell Foundation</a:t>
              </a:r>
            </a:p>
            <a:p>
              <a:pPr marL="557213" lvl="1" indent="-214313" fontAlgn="base">
                <a:spcBef>
                  <a:spcPct val="20000"/>
                </a:spcBef>
                <a:spcAft>
                  <a:spcPct val="0"/>
                </a:spcAft>
                <a:buSzPct val="90000"/>
                <a:buFont typeface="Wingdings" panose="05000000000000000000" pitchFamily="2" charset="2"/>
                <a:buChar char="v"/>
                <a:defRPr/>
              </a:pPr>
              <a:r>
                <a:rPr lang="fr-FR" sz="1350" b="1" kern="0" dirty="0">
                  <a:solidFill>
                    <a:srgbClr val="FFFFFF"/>
                  </a:solidFill>
                  <a:latin typeface="Times New Roman"/>
                </a:rPr>
                <a:t>Fondation  Motrice</a:t>
              </a:r>
            </a:p>
            <a:p>
              <a:pPr marL="557213" lvl="1" indent="-214313" fontAlgn="base">
                <a:spcBef>
                  <a:spcPct val="20000"/>
                </a:spcBef>
                <a:spcAft>
                  <a:spcPct val="0"/>
                </a:spcAft>
                <a:buSzPct val="90000"/>
                <a:buFont typeface="Wingdings" panose="05000000000000000000" pitchFamily="2" charset="2"/>
                <a:buChar char="v"/>
                <a:defRPr/>
              </a:pPr>
              <a:r>
                <a:rPr lang="fr-FR" sz="1350" b="1" kern="0" dirty="0">
                  <a:solidFill>
                    <a:srgbClr val="FFFFFF"/>
                  </a:solidFill>
                  <a:latin typeface="Times New Roman"/>
                </a:rPr>
                <a:t>Fondation de France</a:t>
              </a:r>
            </a:p>
            <a:p>
              <a:pPr marL="557213" lvl="1" indent="-214313" fontAlgn="base">
                <a:spcBef>
                  <a:spcPct val="20000"/>
                </a:spcBef>
                <a:spcAft>
                  <a:spcPct val="0"/>
                </a:spcAft>
                <a:buSzPct val="90000"/>
                <a:buFont typeface="Wingdings" panose="05000000000000000000" pitchFamily="2" charset="2"/>
                <a:buChar char="v"/>
                <a:defRPr/>
              </a:pPr>
              <a:r>
                <a:rPr lang="fr-FR" sz="1350" b="1" kern="0" dirty="0">
                  <a:solidFill>
                    <a:srgbClr val="FFFFFF"/>
                  </a:solidFill>
                  <a:latin typeface="Times New Roman"/>
                </a:rPr>
                <a:t>Fondation </a:t>
              </a:r>
              <a:r>
                <a:rPr lang="fr-FR" sz="1350" b="1" kern="0" dirty="0" err="1">
                  <a:solidFill>
                    <a:srgbClr val="FFFFFF"/>
                  </a:solidFill>
                  <a:latin typeface="Times New Roman"/>
                </a:rPr>
                <a:t>NrJ</a:t>
              </a:r>
              <a:r>
                <a:rPr lang="fr-FR" sz="1350" b="1" kern="0" dirty="0">
                  <a:solidFill>
                    <a:srgbClr val="FFFFFF"/>
                  </a:solidFill>
                  <a:latin typeface="Times New Roman"/>
                </a:rPr>
                <a:t>-Institut de France</a:t>
              </a:r>
            </a:p>
            <a:p>
              <a:pPr marL="557213" lvl="1" indent="-214313" fontAlgn="base">
                <a:spcBef>
                  <a:spcPct val="20000"/>
                </a:spcBef>
                <a:spcAft>
                  <a:spcPct val="0"/>
                </a:spcAft>
                <a:buSzPct val="90000"/>
                <a:buFont typeface="Wingdings" panose="05000000000000000000" pitchFamily="2" charset="2"/>
                <a:buChar char="v"/>
                <a:defRPr/>
              </a:pPr>
              <a:r>
                <a:rPr lang="fr-FR" sz="1350" b="1" kern="0" dirty="0">
                  <a:solidFill>
                    <a:srgbClr val="FFFFFF"/>
                  </a:solidFill>
                  <a:latin typeface="Times New Roman"/>
                </a:rPr>
                <a:t>ERC Adv Grant</a:t>
              </a:r>
            </a:p>
          </p:txBody>
        </p:sp>
        <p:pic>
          <p:nvPicPr>
            <p:cNvPr id="14" name="Picture 15"/>
            <p:cNvPicPr>
              <a:picLocks noChangeAspect="1" noChangeArrowheads="1"/>
            </p:cNvPicPr>
            <p:nvPr/>
          </p:nvPicPr>
          <p:blipFill>
            <a:blip r:embed="rId4" cstate="print"/>
            <a:srcRect/>
            <a:stretch>
              <a:fillRect/>
            </a:stretch>
          </p:blipFill>
          <p:spPr bwMode="auto">
            <a:xfrm>
              <a:off x="6351628" y="3664450"/>
              <a:ext cx="1314685" cy="903692"/>
            </a:xfrm>
            <a:prstGeom prst="rect">
              <a:avLst/>
            </a:prstGeom>
            <a:noFill/>
            <a:ln w="9525">
              <a:noFill/>
              <a:miter lim="800000"/>
              <a:headEnd/>
              <a:tailEnd/>
            </a:ln>
          </p:spPr>
        </p:pic>
      </p:grpSp>
      <p:sp>
        <p:nvSpPr>
          <p:cNvPr id="27" name="ZoneTexte 26">
            <a:extLst>
              <a:ext uri="{FF2B5EF4-FFF2-40B4-BE49-F238E27FC236}">
                <a16:creationId xmlns:a16="http://schemas.microsoft.com/office/drawing/2014/main" id="{4E12A2A0-5EB0-42F6-828F-F327C13EE634}"/>
              </a:ext>
            </a:extLst>
          </p:cNvPr>
          <p:cNvSpPr txBox="1"/>
          <p:nvPr/>
        </p:nvSpPr>
        <p:spPr>
          <a:xfrm>
            <a:off x="1497448" y="3453663"/>
            <a:ext cx="1484702" cy="253916"/>
          </a:xfrm>
          <a:prstGeom prst="rect">
            <a:avLst/>
          </a:prstGeom>
          <a:noFill/>
        </p:spPr>
        <p:txBody>
          <a:bodyPr wrap="none" rtlCol="0">
            <a:spAutoFit/>
          </a:bodyPr>
          <a:lstStyle/>
          <a:p>
            <a:pPr eaLnBrk="0" fontAlgn="base" hangingPunct="0">
              <a:spcBef>
                <a:spcPct val="0"/>
              </a:spcBef>
              <a:spcAft>
                <a:spcPct val="0"/>
              </a:spcAft>
            </a:pPr>
            <a:r>
              <a:rPr lang="fr-FR" sz="1050" dirty="0" err="1">
                <a:solidFill>
                  <a:srgbClr val="FFFFFF"/>
                </a:solidFill>
                <a:latin typeface="Arial" panose="020B0604020202020204" pitchFamily="34" charset="0"/>
              </a:rPr>
              <a:t>Madhi</a:t>
            </a:r>
            <a:r>
              <a:rPr lang="fr-FR" sz="1050" dirty="0">
                <a:solidFill>
                  <a:srgbClr val="FFFFFF"/>
                </a:solidFill>
                <a:latin typeface="Arial" panose="020B0604020202020204" pitchFamily="34" charset="0"/>
              </a:rPr>
              <a:t> </a:t>
            </a:r>
            <a:r>
              <a:rPr lang="fr-FR" sz="1050" dirty="0" err="1">
                <a:solidFill>
                  <a:srgbClr val="FFFFFF"/>
                </a:solidFill>
                <a:latin typeface="Arial" panose="020B0604020202020204" pitchFamily="34" charset="0"/>
              </a:rPr>
              <a:t>Mahmouzadeh</a:t>
            </a:r>
            <a:endParaRPr lang="fr-FR" sz="1050" dirty="0">
              <a:solidFill>
                <a:srgbClr val="FFFFFF"/>
              </a:solidFill>
              <a:latin typeface="Arial" panose="020B0604020202020204" pitchFamily="34" charset="0"/>
            </a:endParaRPr>
          </a:p>
        </p:txBody>
      </p:sp>
      <p:pic>
        <p:nvPicPr>
          <p:cNvPr id="30" name="Picture 2" descr="https://encrypted-tbn0.gstatic.com/images?q=tbn:ANd9GcR8CLMA1GOBiNkdSpBL_xP4XSGTUj2KNHWRMuNK9DoulY2FLlL1">
            <a:extLst>
              <a:ext uri="{FF2B5EF4-FFF2-40B4-BE49-F238E27FC236}">
                <a16:creationId xmlns:a16="http://schemas.microsoft.com/office/drawing/2014/main" id="{9D2FB885-161D-401D-A942-D5C5451568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887" y="2507287"/>
            <a:ext cx="811766" cy="974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http://2013.laschool4education.com/sites/2013.laschool4education.com/files/pictures/user-1098-profile_picture.jpg?b8d1c9b2139c8157c8726f43ff8c7f3b">
            <a:extLst>
              <a:ext uri="{FF2B5EF4-FFF2-40B4-BE49-F238E27FC236}">
                <a16:creationId xmlns:a16="http://schemas.microsoft.com/office/drawing/2014/main" id="{3F3ECEFD-0045-498A-9707-8DC8046BB4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340"/>
          <a:stretch/>
        </p:blipFill>
        <p:spPr bwMode="auto">
          <a:xfrm>
            <a:off x="1622917" y="2589757"/>
            <a:ext cx="1060734" cy="89730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9ED02592-9AE5-4512-BCDC-D8F3B55ECB64}"/>
              </a:ext>
            </a:extLst>
          </p:cNvPr>
          <p:cNvSpPr/>
          <p:nvPr/>
        </p:nvSpPr>
        <p:spPr>
          <a:xfrm>
            <a:off x="535891" y="3453663"/>
            <a:ext cx="1107996" cy="253916"/>
          </a:xfrm>
          <a:prstGeom prst="rect">
            <a:avLst/>
          </a:prstGeom>
        </p:spPr>
        <p:txBody>
          <a:bodyPr wrap="none">
            <a:spAutoFit/>
          </a:bodyPr>
          <a:lstStyle/>
          <a:p>
            <a:pPr algn="ctr" eaLnBrk="0" fontAlgn="base" hangingPunct="0">
              <a:spcBef>
                <a:spcPct val="0"/>
              </a:spcBef>
              <a:spcAft>
                <a:spcPct val="0"/>
              </a:spcAft>
            </a:pPr>
            <a:r>
              <a:rPr lang="fr-FR" sz="1050" dirty="0">
                <a:solidFill>
                  <a:srgbClr val="FFFFFF"/>
                </a:solidFill>
                <a:latin typeface="Arial" panose="020B0604020202020204" pitchFamily="34" charset="0"/>
              </a:rPr>
              <a:t>Fabrice </a:t>
            </a:r>
            <a:r>
              <a:rPr lang="fr-FR" sz="1050" dirty="0" err="1">
                <a:solidFill>
                  <a:srgbClr val="FFFFFF"/>
                </a:solidFill>
                <a:latin typeface="Arial" panose="020B0604020202020204" pitchFamily="34" charset="0"/>
              </a:rPr>
              <a:t>Wallois</a:t>
            </a:r>
            <a:endParaRPr lang="fr-FR" sz="1050" dirty="0">
              <a:solidFill>
                <a:srgbClr val="FFFFFF"/>
              </a:solidFill>
              <a:latin typeface="Arial" panose="020B0604020202020204" pitchFamily="34" charset="0"/>
            </a:endParaRPr>
          </a:p>
        </p:txBody>
      </p:sp>
      <p:sp>
        <p:nvSpPr>
          <p:cNvPr id="33" name="Rectangle 32">
            <a:extLst>
              <a:ext uri="{FF2B5EF4-FFF2-40B4-BE49-F238E27FC236}">
                <a16:creationId xmlns:a16="http://schemas.microsoft.com/office/drawing/2014/main" id="{115857B1-F1F9-4DE3-BCE5-0A52B4FCBC8D}"/>
              </a:ext>
            </a:extLst>
          </p:cNvPr>
          <p:cNvSpPr/>
          <p:nvPr/>
        </p:nvSpPr>
        <p:spPr>
          <a:xfrm>
            <a:off x="1161222" y="3617629"/>
            <a:ext cx="965329" cy="253916"/>
          </a:xfrm>
          <a:prstGeom prst="rect">
            <a:avLst/>
          </a:prstGeom>
        </p:spPr>
        <p:txBody>
          <a:bodyPr wrap="none">
            <a:spAutoFit/>
          </a:bodyPr>
          <a:lstStyle/>
          <a:p>
            <a:pPr algn="ctr" eaLnBrk="0" fontAlgn="base" hangingPunct="0">
              <a:spcBef>
                <a:spcPct val="0"/>
              </a:spcBef>
              <a:spcAft>
                <a:spcPct val="0"/>
              </a:spcAft>
            </a:pPr>
            <a:r>
              <a:rPr lang="fr-FR" sz="1050" dirty="0">
                <a:solidFill>
                  <a:srgbClr val="FFFFFF"/>
                </a:solidFill>
                <a:latin typeface="Arial" panose="020B0604020202020204" pitchFamily="34" charset="0"/>
              </a:rPr>
              <a:t>CHU Amiens</a:t>
            </a:r>
          </a:p>
        </p:txBody>
      </p:sp>
      <p:pic>
        <p:nvPicPr>
          <p:cNvPr id="9" name="Image 8"/>
          <p:cNvPicPr>
            <a:picLocks noChangeAspect="1"/>
          </p:cNvPicPr>
          <p:nvPr/>
        </p:nvPicPr>
        <p:blipFill rotWithShape="1">
          <a:blip r:embed="rId7" cstate="print">
            <a:extLst>
              <a:ext uri="{28A0092B-C50C-407E-A947-70E740481C1C}">
                <a14:useLocalDpi xmlns:a14="http://schemas.microsoft.com/office/drawing/2010/main" val="0"/>
              </a:ext>
            </a:extLst>
          </a:blip>
          <a:srcRect l="6671" t="20601" r="32484" b="15351"/>
          <a:stretch/>
        </p:blipFill>
        <p:spPr>
          <a:xfrm>
            <a:off x="678126" y="1305825"/>
            <a:ext cx="1018341" cy="946684"/>
          </a:xfrm>
          <a:prstGeom prst="rect">
            <a:avLst/>
          </a:prstGeom>
        </p:spPr>
      </p:pic>
      <p:grpSp>
        <p:nvGrpSpPr>
          <p:cNvPr id="6" name="Groupe 5"/>
          <p:cNvGrpSpPr/>
          <p:nvPr/>
        </p:nvGrpSpPr>
        <p:grpSpPr>
          <a:xfrm>
            <a:off x="574173" y="152023"/>
            <a:ext cx="1093569" cy="1125277"/>
            <a:chOff x="7755981" y="2735930"/>
            <a:chExt cx="1458092" cy="1500369"/>
          </a:xfrm>
        </p:grpSpPr>
        <p:pic>
          <p:nvPicPr>
            <p:cNvPr id="7" name="Image 6"/>
            <p:cNvPicPr>
              <a:picLocks noChangeAspect="1"/>
            </p:cNvPicPr>
            <p:nvPr/>
          </p:nvPicPr>
          <p:blipFill rotWithShape="1">
            <a:blip r:embed="rId8">
              <a:extLst>
                <a:ext uri="{28A0092B-C50C-407E-A947-70E740481C1C}">
                  <a14:useLocalDpi xmlns:a14="http://schemas.microsoft.com/office/drawing/2010/main" val="0"/>
                </a:ext>
              </a:extLst>
            </a:blip>
            <a:srcRect l="23541" t="6673" r="31100" b="24164"/>
            <a:stretch/>
          </p:blipFill>
          <p:spPr>
            <a:xfrm>
              <a:off x="7884367" y="2735930"/>
              <a:ext cx="1195365" cy="1203884"/>
            </a:xfrm>
            <a:prstGeom prst="rect">
              <a:avLst/>
            </a:prstGeom>
          </p:spPr>
        </p:pic>
        <p:sp>
          <p:nvSpPr>
            <p:cNvPr id="8" name="ZoneTexte 7"/>
            <p:cNvSpPr txBox="1"/>
            <p:nvPr/>
          </p:nvSpPr>
          <p:spPr>
            <a:xfrm>
              <a:off x="7755981" y="3897744"/>
              <a:ext cx="1458092" cy="338555"/>
            </a:xfrm>
            <a:prstGeom prst="rect">
              <a:avLst/>
            </a:prstGeom>
            <a:noFill/>
          </p:spPr>
          <p:txBody>
            <a:bodyPr wrap="none" rtlCol="0">
              <a:spAutoFit/>
            </a:bodyPr>
            <a:lstStyle/>
            <a:p>
              <a:pPr eaLnBrk="0" fontAlgn="base" hangingPunct="0">
                <a:spcBef>
                  <a:spcPct val="0"/>
                </a:spcBef>
                <a:spcAft>
                  <a:spcPct val="0"/>
                </a:spcAft>
              </a:pPr>
              <a:r>
                <a:rPr lang="fr-FR" sz="1050" dirty="0">
                  <a:solidFill>
                    <a:srgbClr val="FFFFFF"/>
                  </a:solidFill>
                  <a:latin typeface="Arial" panose="020B0604020202020204" pitchFamily="34" charset="0"/>
                </a:rPr>
                <a:t>Jessica Dubois</a:t>
              </a:r>
            </a:p>
          </p:txBody>
        </p:sp>
      </p:grpSp>
      <p:sp>
        <p:nvSpPr>
          <p:cNvPr id="10" name="ZoneTexte 9"/>
          <p:cNvSpPr txBox="1"/>
          <p:nvPr/>
        </p:nvSpPr>
        <p:spPr>
          <a:xfrm>
            <a:off x="673665" y="2214783"/>
            <a:ext cx="1077539" cy="253916"/>
          </a:xfrm>
          <a:prstGeom prst="rect">
            <a:avLst/>
          </a:prstGeom>
          <a:noFill/>
        </p:spPr>
        <p:txBody>
          <a:bodyPr wrap="none" rtlCol="0">
            <a:spAutoFit/>
          </a:bodyPr>
          <a:lstStyle/>
          <a:p>
            <a:pPr eaLnBrk="0" fontAlgn="base" hangingPunct="0">
              <a:spcBef>
                <a:spcPct val="0"/>
              </a:spcBef>
              <a:spcAft>
                <a:spcPct val="0"/>
              </a:spcAft>
            </a:pPr>
            <a:r>
              <a:rPr lang="fr-FR" sz="1050" dirty="0">
                <a:solidFill>
                  <a:srgbClr val="FFFFFF"/>
                </a:solidFill>
                <a:latin typeface="Arial" panose="020B0604020202020204" pitchFamily="34" charset="0"/>
              </a:rPr>
              <a:t>François Leroy</a:t>
            </a:r>
          </a:p>
        </p:txBody>
      </p:sp>
      <p:sp>
        <p:nvSpPr>
          <p:cNvPr id="15" name="AutoShape 2" descr="http://upload.wikimedia.org/wikipedia/commons/3/3b/Logo_de_la_R%C3%A9publique_fran%C3%A7aise.svg">
            <a:extLst>
              <a:ext uri="{FF2B5EF4-FFF2-40B4-BE49-F238E27FC236}">
                <a16:creationId xmlns:a16="http://schemas.microsoft.com/office/drawing/2014/main" id="{5C50C0E0-C0C4-4E9B-980D-A3EAFC442DD8}"/>
              </a:ext>
            </a:extLst>
          </p:cNvPr>
          <p:cNvSpPr>
            <a:spLocks noChangeAspect="1" noChangeArrowheads="1"/>
          </p:cNvSpPr>
          <p:nvPr/>
        </p:nvSpPr>
        <p:spPr bwMode="auto">
          <a:xfrm>
            <a:off x="2153284" y="49365"/>
            <a:ext cx="228600" cy="228601"/>
          </a:xfrm>
          <a:prstGeom prst="rect">
            <a:avLst/>
          </a:prstGeom>
          <a:noFill/>
        </p:spPr>
        <p:txBody>
          <a:bodyPr vert="horz" wrap="square" lIns="68580" tIns="34290" rIns="68580" bIns="34290" numCol="1" anchor="t" anchorCtr="0" compatLnSpc="1">
            <a:prstTxWarp prst="textNoShape">
              <a:avLst/>
            </a:prstTxWarp>
          </a:bodyPr>
          <a:lstStyle/>
          <a:p>
            <a:pPr eaLnBrk="0" fontAlgn="base" hangingPunct="0">
              <a:spcBef>
                <a:spcPct val="0"/>
              </a:spcBef>
              <a:spcAft>
                <a:spcPct val="0"/>
              </a:spcAft>
            </a:pPr>
            <a:endParaRPr lang="fr-FR">
              <a:solidFill>
                <a:srgbClr val="FFFFFF"/>
              </a:solidFill>
              <a:latin typeface="Arial" panose="020B0604020202020204" pitchFamily="34" charset="0"/>
            </a:endParaRPr>
          </a:p>
        </p:txBody>
      </p:sp>
      <p:sp>
        <p:nvSpPr>
          <p:cNvPr id="16" name="AutoShape 4" descr="http://upload.wikimedia.org/wikipedia/commons/3/3b/Logo_de_la_R%C3%A9publique_fran%C3%A7aise.svg">
            <a:extLst>
              <a:ext uri="{FF2B5EF4-FFF2-40B4-BE49-F238E27FC236}">
                <a16:creationId xmlns:a16="http://schemas.microsoft.com/office/drawing/2014/main" id="{E2C4D7EC-AF59-47FD-B487-05EDF6BE4E75}"/>
              </a:ext>
            </a:extLst>
          </p:cNvPr>
          <p:cNvSpPr>
            <a:spLocks noChangeAspect="1" noChangeArrowheads="1"/>
          </p:cNvSpPr>
          <p:nvPr/>
        </p:nvSpPr>
        <p:spPr bwMode="auto">
          <a:xfrm>
            <a:off x="2153284" y="49365"/>
            <a:ext cx="228600" cy="228601"/>
          </a:xfrm>
          <a:prstGeom prst="rect">
            <a:avLst/>
          </a:prstGeom>
          <a:noFill/>
        </p:spPr>
        <p:txBody>
          <a:bodyPr vert="horz" wrap="square" lIns="68580" tIns="34290" rIns="68580" bIns="34290" numCol="1" anchor="t" anchorCtr="0" compatLnSpc="1">
            <a:prstTxWarp prst="textNoShape">
              <a:avLst/>
            </a:prstTxWarp>
          </a:bodyPr>
          <a:lstStyle/>
          <a:p>
            <a:pPr eaLnBrk="0" fontAlgn="base" hangingPunct="0">
              <a:spcBef>
                <a:spcPct val="0"/>
              </a:spcBef>
              <a:spcAft>
                <a:spcPct val="0"/>
              </a:spcAft>
            </a:pPr>
            <a:endParaRPr lang="fr-FR">
              <a:solidFill>
                <a:srgbClr val="FFFFFF"/>
              </a:solidFill>
              <a:latin typeface="Arial" panose="020B0604020202020204" pitchFamily="34" charset="0"/>
            </a:endParaRPr>
          </a:p>
        </p:txBody>
      </p:sp>
      <p:sp>
        <p:nvSpPr>
          <p:cNvPr id="17" name="AutoShape 6" descr="http://upload.wikimedia.org/wikipedia/commons/3/3b/Logo_de_la_R%C3%A9publique_fran%C3%A7aise.svg">
            <a:extLst>
              <a:ext uri="{FF2B5EF4-FFF2-40B4-BE49-F238E27FC236}">
                <a16:creationId xmlns:a16="http://schemas.microsoft.com/office/drawing/2014/main" id="{310D8367-8866-4466-8D76-EDECBCC0C94E}"/>
              </a:ext>
            </a:extLst>
          </p:cNvPr>
          <p:cNvSpPr>
            <a:spLocks noChangeAspect="1" noChangeArrowheads="1"/>
          </p:cNvSpPr>
          <p:nvPr/>
        </p:nvSpPr>
        <p:spPr bwMode="auto">
          <a:xfrm>
            <a:off x="2153284" y="49365"/>
            <a:ext cx="228600" cy="228601"/>
          </a:xfrm>
          <a:prstGeom prst="rect">
            <a:avLst/>
          </a:prstGeom>
          <a:noFill/>
        </p:spPr>
        <p:txBody>
          <a:bodyPr vert="horz" wrap="square" lIns="68580" tIns="34290" rIns="68580" bIns="34290" numCol="1" anchor="t" anchorCtr="0" compatLnSpc="1">
            <a:prstTxWarp prst="textNoShape">
              <a:avLst/>
            </a:prstTxWarp>
          </a:bodyPr>
          <a:lstStyle/>
          <a:p>
            <a:pPr eaLnBrk="0" fontAlgn="base" hangingPunct="0">
              <a:spcBef>
                <a:spcPct val="0"/>
              </a:spcBef>
              <a:spcAft>
                <a:spcPct val="0"/>
              </a:spcAft>
            </a:pPr>
            <a:endParaRPr lang="fr-FR">
              <a:solidFill>
                <a:srgbClr val="FFFFFF"/>
              </a:solidFill>
              <a:latin typeface="Arial" panose="020B0604020202020204" pitchFamily="34" charset="0"/>
            </a:endParaRPr>
          </a:p>
        </p:txBody>
      </p:sp>
      <p:sp>
        <p:nvSpPr>
          <p:cNvPr id="18" name="AutoShape 8" descr="http://upload.wikimedia.org/wikipedia/commons/3/3b/Logo_de_la_R%C3%A9publique_fran%C3%A7aise.svg">
            <a:extLst>
              <a:ext uri="{FF2B5EF4-FFF2-40B4-BE49-F238E27FC236}">
                <a16:creationId xmlns:a16="http://schemas.microsoft.com/office/drawing/2014/main" id="{416FDEF1-009B-488E-8223-56BE01085D70}"/>
              </a:ext>
            </a:extLst>
          </p:cNvPr>
          <p:cNvSpPr>
            <a:spLocks noChangeAspect="1" noChangeArrowheads="1"/>
          </p:cNvSpPr>
          <p:nvPr/>
        </p:nvSpPr>
        <p:spPr bwMode="auto">
          <a:xfrm>
            <a:off x="2153284" y="49365"/>
            <a:ext cx="228600" cy="228601"/>
          </a:xfrm>
          <a:prstGeom prst="rect">
            <a:avLst/>
          </a:prstGeom>
          <a:noFill/>
        </p:spPr>
        <p:txBody>
          <a:bodyPr vert="horz" wrap="square" lIns="68580" tIns="34290" rIns="68580" bIns="34290" numCol="1" anchor="t" anchorCtr="0" compatLnSpc="1">
            <a:prstTxWarp prst="textNoShape">
              <a:avLst/>
            </a:prstTxWarp>
          </a:bodyPr>
          <a:lstStyle/>
          <a:p>
            <a:pPr eaLnBrk="0" fontAlgn="base" hangingPunct="0">
              <a:spcBef>
                <a:spcPct val="0"/>
              </a:spcBef>
              <a:spcAft>
                <a:spcPct val="0"/>
              </a:spcAft>
            </a:pPr>
            <a:endParaRPr lang="fr-FR">
              <a:solidFill>
                <a:srgbClr val="FFFFFF"/>
              </a:solidFill>
              <a:latin typeface="Arial" panose="020B0604020202020204" pitchFamily="34" charset="0"/>
            </a:endParaRPr>
          </a:p>
        </p:txBody>
      </p:sp>
      <p:sp>
        <p:nvSpPr>
          <p:cNvPr id="19" name="AutoShape 10" descr="data:image/jpeg;base64,/9j/4AAQSkZJRgABAQAAAQABAAD/2wCEAAkGBhIQEBUUEhAUEhUVGBgYFhMXFRgXFBcbGhgYGBYbGRgbHSYhGBkjHBQYHzUiIywqLCwtGR4xNTAqNSc3LikBCQoKDgwOGg8PGi8kHCQ1LzE0LC0tLC8tKjQsNCwwMSwvNS8sNSwpKikwNCwwNCo2LSksMDAsKTEsLCk1LDUsLP/AABEIAKwBJQMBIgACEQEDEQH/xAAcAAEAAwEBAQEBAAAAAAAAAAAABQYHBAMCAQj/xABGEAACAQMCAwQHBQYFAwEJAAABAgMABBEFEgYhMQcTQVEXIlRhcZTTFDKBkdIjUnKSk6EVM0JigggWsfAkNENVg6KywdH/xAAbAQEAAQUBAAAAAAAAAAAAAAAAAwIEBQYHAf/EADIRAQABAwEFBAgHAQAAAAAAAAABAgMRBBITIUFRFTFTkQUUIlJxgbHRBjJhoeHw8cH/2gAMAwEAAhEDEQA/AMtpSlbosClKUClKUClKUClKUClKUClKUCpXhnhybULlYIR6zc2Y/dRR95m9wz+JIHjUdBAzsqIpZmIVVAySScAAeJJr+iuy3gdtNtmMwXv5iC+DnaoHqJnxxkk45ZbxxmrTV6iLFGefJXRTtS7OEOzm000BkTvJsc535v79o6IPhz8yatNKVrNddVc7VU5ldxER3FKUqh6UpSgVE8R8NxXsWxxhh9yQD1lP/wCx5jx+POpaqxxVdahBGzwd1IgBz+zPeoPMettfHw/A1Rcxs8YzC60kVzdjd1RTVymeDI7u3McjoSCUZlJHQlSQce7lXlQnPPrnxpWGdMjOOJSlKPSlKUClKUClKUClKUClKUFEpSldQcZKUpQKUpQKUpQKUpQKUpQKUr9UZPl76DX+w/g3Ob+VfNLcH8pJP/KD/n7q2OuXTNPS3hjhjGEjVUUe5RgfjXVWpai9N65NUr2mnZjBSlKgVFKUoFKUoFKUoM34/sLK3VwIx38xVlCgARgHDHkBgNhvMkn3cs/rTe1XTN0McwHNG2Mf9rdPyYD+asyrFaiMV4dA9D17elirMzPPP6cPpgpSlQMuUpSgUpSgUpSgUpSgUpSgolKUrqDjJSlKBSlKBSlKBSlKBSlKBQilKD+r+GNQ+0WVvLnPeRRsfiVG7++alKonYtqHe6UinrDJJH+Gd4/tIB+FXutQvUbFyqnpK+pnMZKUpUT0pSlApSlArzmuFQZdlUeZIA/M19uuRjJHvHWqlxHPYW4O+JbiU5wrMXb/AJMxJUf+gKCU4jRLmxnVXVx3bEFSCMqNy9PeorEa0zh/SGjtLm4Me1pIpO7Qfd2lSwwMk9cdfADzrMxWP1f5obj+HZndVxyzBSlKs2zFKUoFKUoFKUoFKUoFKUoKJSlK6g4yUpSgUpSgUpSgVKaBwzc38my2haQj7x6Iv8THkv8A5Phmpzs+7PJdUk3NmO2Q/tJfEn9yPPVvM9F8fAGx8c69skXSNM2QRL6szBggZiMuHkJ5KoHrMTknIPTBtbl/293R38+kfH7K4p4Zln+taEbUgG4tpiSQRDL3hUg4O71QBzqNxWtcOcOaTEgURjU5vGRpY4bcHyQSOpZfeFfP9qt0HZ7BMMvYafCv7savKx/+oO6x+RqGrXU0cKon6ft3qt3Mv52pX9FXfYzpcg5QvEfOOVx/Ziw/tVI4p7DZoyDYsZ1OdySMiyL5YbkrA/gRjxzyqt+kLNc4zj4vJtVQ5+xPi1ba4e1lbalwQYyTyEo5Ae7eMD4qo8a3isZ0vsRmltsXM0cUgCmJlBZlyCXjlHIMASMFTkHdzI5VqnDlpcRWscd1Ks0qDa0i5w2CdpOee7bjJ8TmsTrptV17dE8ef3TW8xGJSVKUrHpSlKUClKUCoTXuF47odEjbxkCZf8ww+HPNTdKDwsrQRRJGDkIqrk+OABz/ACrIONuGjZz+qP2UmWjPl5p+GeXux762aq5x73BspFmdVbG6MEjcXH3do6nJ5fAmoL9EVU/BlvROqqsaiIjjFXCY/wC/JjVKUrFOglKUoFKUoFKUoFKUoFKUoKJSlK6g4yUpSgUpSgVc+CuBEuYmvLyYW9nEcMxOHkIxlU8hk4zzJPIDPSq6fZ97IFLiNeryHmEUfeYjx8gBzJIA5mpTiTic3IjhjBitYBtghz+byY5NK2SSfDJA8SYbm1V7NE46z0/lVGO+Vm1/tblAEGmqLO2jBVMKveMPPnkJ58vWzzJzUp2QaBZzK8s1wjXUhZY0DjvohzzIAckSE5IbHIcxzJrKK3fsR0W6htTJIwSGU7o4tg3vkAd4zdcYXAHiOfiKs9XRTZsTscPrP3V0TNVXFA8U9hDoN9jIZRy/YylQ/vxJyXGPAj8aoNxp+oaY2WS5tD++C6Kfg6nafzr+qK+JEDAhgCD1B5g/GrC36RuUxiuNqEs2o5MD4a7a723IW5xdR+JICzAe5hyb/kOfmK1OHtT0toxIbxFyM7GDd4PcUAJz8P71R+0nRNDVWZJ0t7jnhLcCQMfJ4lO1PjlfxrIVUk4AyT0A61eRprOpjbiJp/b+Ee3VRw727XvbCtzPHa6dEzySuqCaRcIoJ9Zgn3mwuT62By8a0ysg7H+z5kY3d1DJG6kdwrbkI5c3IyCcg4wwxjPXNa/WL1cWqKti3y59U1GZjMlKUq0VlKUoFKUoFKUoFYvx4E+3ylJA4O0kg52nABXPux+GceFbLNKFUsxwqgkn3AZNYPrVzFLcSPDH3cbNlU8h8B0ycnHhnFWern2Yhsv4eombtdfLGP0cVKUrHtyKUpQKUpQKUpQKUpQKUpQUSlKV1BxkpSlApSlB+5r8pSguPCemWMEYu9SYsuf2FmozJNj/AFsPCLPIZIDEHnjkZXXO268l9W1RLSMchgB5MdOrDaPgF5edZyBVj0rs81G5GY7OTb1DPiIH4d4Vz+FWty1azt3Zz8e6FcTPdCVte1XUZFWGS/WBee6fuQ0mP+Ck58BgD3nxqC4k16WaQr9vubuPlhpdyAnx/Z72AH/rFRuoae9vK0UgUOhwwV1cA+W5CRn8eVd2gcJ3d+cW0DSAdX5LGvxdsDPu6+6q4t2rftxiI+TzMzwfvDHCVzqMvd28ecY3ufVjTOcbm9+DgDJODgVuXBPZTb6cyyuxnuB/rOVRc9diA/3bJ+FVvhHsn1C0beLu2gc49YQi4kXryUuAF688dat54HnlGLnV7yUeKx93bqfce7XOPxrF6vU7c7NNcbP6Zz/fmmooxxmHTxDxxFbv3EKm7u2+5bRHLD3yN0iUeJP5V38NWNxHEWupRJPIxd9ue7TIAEcY8EUAD3nJPWq6dY0fQ43SNo1fq0aHvLhz4biSTn+IgD3Vmmt9q2o6hN3VrugWQ7EiiAMrbuXNyM7v4doH96tremquxiiMR1nn/f8AZVTXEd7cU4jtWuPs63EbTDOYgwLDHXIHQ+486kqo3Zz2bpp0feSkSXD82OcpH7kHieZBfrzOMA87zVpdpopqxROY6pIzjiUpSonpXzJIFBLEAAZJJwAPEk+FfVZZ2i8UtLKbaNsRxnD4/wBbjqD/ALVPLHnnyFR3bkW6cyvtDo69Xd3dPCOc9IXocY2Wcfa4s/xcvz6VI2uoRS/5cqSfwsrf+DX8/wBB5/3qzjVzzhsdf4dtzHs1zHxiJ+zedb1aO2haSRgAAcKerHHJQPEmsGFfrOT1JPxOa/KhvXd5Pcyfo70dGipqjazM/LuKUpULJlKUoFKUoFKUoFKUoFKUoNE9Bem/vXH9Ufop6C9N/euP6o/RV2vdctoG2zXMMTEZCvIiHHPnhiOXI/lXZHIGAKkEEAgg5BB5gg+IrZfW73vS5LsU9Ge+gvTf3rj+qP0U9Bem/vXH9UforQJ7hY1LOyoqjJZiAoHmSeQr5tLyOZA8UiSI2cOjBlODg4YcjzBH4U9bve9JsU9FB9Bem/vXH9Ufop6C9N/euP6o/RWiUp63e96TYp6M79Bem/vXH9Ufop6C9N/euP6o/RWiUp63e96TYp6Kpwx2aWOnymWJGeQjAaRg5Tz2chtJ8+vL85jX9CF5F3TTTRKfvd04QsPItgnb7hjPjUnSoqrtdVW1M8VWIxhni9humgjncHHh3ox/+NXWx0aKCPu4V7oea4z/APcD/wDyu6le13rlz805eRTEdyu6hwd3/wB/UL4A+CTLEPyjRahZexuzf709438VwT/5WrhfazbwECa4iiJGQJJEQkeY3EZFV/hbW3nnkeW/tm7zlDZQyQyd2q89zOPWeQgZIHqjn18Pab9yn8s4NmJQ/oL03964/qj9FTfC3ZvZadIZYVdpCNoeRtxUeO3kMZ8T15VaaV7VqbtUYmqcEUxHIpSuW11SGV3SOaOR48d4iOrMmcgbgDlfunr5GoFTqpSlANVFuzG0JJLTEk5J7wcyev8Apq3UqmqimrvhPZ1N2xnd1TGeioei6z85v5x+mnous/Ob+cfpq30qjc0dFx2lq/EnzVD0XWfnN/OP009F1n5zfzj9NWa91KGEAyzRxA9C7qmcdcbiM1zW/ElpIwRLu3dicBVmjZifIANk03NHQ7S1fiT5oL0XWfnN/OP009F1n5zfzj9NW+lNzR0O0tX4k+aoei6z85v5x+mnous/Ob+cfpq30puaOh2lq/EnzVD0XWfnN/OP009F1n5zfzj9NW+lNzR0O0tX4k+aoei6z85v5x+mnous/Ob+cfpq30puaOh2lq/EnzVD0XWfnN/OP009F1n5zfzj9NW+lNzR0O0tX4k+aoei6z85v5x+mlW+lNzR0O0tX4k+bM+O7FLzX9KgZQwiWad8jPqjBQHzG+HGPfWgatqSW0DyybtkalmKIzsAOpCqCeXX3dTyrNINVmXiC4vJNPvmgFuLeBltZCThlZjtOCAW349x54qX4q1i8utHvmjsZ4y47mCExt9pdX2JI7IpO0eu+B5Lk9eUqwJZ4bbhyaVJprmNoJJEkujvkYyZ7vdkdNzLiv3s/wCKbWG2sLICZWkhAjkaCRIZXCb5QjsBu5knPQ+B51y8b2TPo1pbRW9w0TSW0cyCFzKkEZyzNGoLD/LXljPOpSCxfUNThuTDJDa2SSCESxtE8ssg2swjYBljRAACwBJ6DFBLa9xvbWbMshkdo1EkqxRtJ3SHo8m0YQePPmQCQMCvjWuPLO07jvXkAuMd26wyMh3DK+sFxuP7oy3Mcqo2iaA8895HeQ6gxnvXaSFY1jtZIgQIme4KgvEqj7iyeHJTnnZuINJe41jT1ELfZ7VJpmfae63kBIVz03KV3YoPXWO0mGLTZb2OKZtjPEI3hdG70HYFcEeou/AJPw+9yqWj4mjjskuLndDkKGVopEcuTt2rEQXJLZwuCSMdagO1G2d4rSKO3llja8iecRRNJiNCXckKPFsfjXL2hW80l7pz7bpbePvnZ7eHvpI5dgERaPZIMjJAJU4JPMdaCQ4CEMs11OZZ5LvfsnE0bQmIfeijSEkhE24IOST1J51cicVC8I6RHbwEpFMjSsZJDOwa4djy3SFSRkgDkOg5YByKmiKCo8L9qVhqN09vbs5dAWBZNqSAHBKHOT1B5gHFW+qnwz2Y2GnXL3FvGyu4IAZyyxgnJCDwHIdcnHKrZQZb2tywtqOkxzDKCWSaQCNpTtTYQuxFZmDFSCAPDnU/w0NOvbpp7W1CNaHYJu57jc0ieuuwqrHapX7wH3zjzNcu9Sm/7iN3Jp989vDbmCF0tpGy5bLNjAO07nGfHA8DVv07iclLm4ktGtIEAIM4WGWVgpDswY4VcCNFLHnz6ACg89R7SrOAvkTyIkncvLHA7xCXp3e8DBbPLlnmQOtS2pcSwW8KSyl173aI4+7czOzDIRYgN5f/AG45c84rIODr2GeOC0vZ5bSJ7gzxW0lqyd8WkMkafay2JE3EH7iEnlnpVy1K4kj11pprW5mjhtgtp3ULSIXkb9sQw9SN8erlyox1NBZ+HuLYb5pkjSZHgKrIksTRspYEr168hn8vOqxwDNGrarfFCEkumRRHGWLR242KyogJOSzHkPM18cBvcw22pSzWk0dy09xP3bRk7vV/ZJGw5SgbMDbkcx514aHbz23DDxx21x9oEMq92YnEpklJLEJjc2DL1x/poJjh7Wra10qS+Sa7uIGaWfMu55vvFSqrj1UynLwGSxIqQ4e4uEunLeXQ+zAJul3o8aLkBht383XDABhncenlVV4isZRwxHbW9tcF2jghKCF+9ADL3rGMDcAdrfzV29otrJLa2AihuRALmFplih3zJGikoTCVbIBwSCp5gZHhQdXDE8F1qU8zyXDXKKO7imieBIoH+6Y4yfWLEHLt62eWF6Vd6rnCGkxxiWfZc97Mw3zXW3v5FUeodq4EaDJAXah65WrHQU+w7VLCfUWsEd+9DMgYpiJnTO5VbOc+q3MgA45E8s3CqnY9mFhDqDXyRsJiWYAuTGrtncyr5ncepIGeQFWygzLt2ZHtrSB//jXcecKWYIqt3hVVBYnDjkBnnUnpM+lXdyzW9ptaw2ymRbVonDOsqiMR92JH9UFsAddmMmuDiLvrjiCw/wDZbg21r3m6buZO772RSBzxzUFY/W6cz4c6vmpv3MU0qRb5BGxAVcu5RWKLyGWOTgD30EBpPadZXTxpCZ2MsjRA9xIFV1Bba7EYViqlsdcDJAFdmt8cW1qzoRLK8Sd5MsMTSGFMEhpCOScgTgnJAzjFcXZvoDWelW6SR4m2tK4YYcSSFmOc9Gw238MVQEkvBoVzClheSX100r3bGB1ALybWwWA7z9kAAse7Gc8qDSNe44httMN+qvJG0avGAjZbeP2e7l6ikkZY9M+JIB97PihFsEurvMHqL3gaORCHOAVWNgXOWyFHMnljNVfjm2aTS7KGK2uGiae2SWMQuZUgj5sWjAJH+WvI+6vvtFgmludNYJdC3R5ZJWghE0sUgjHcMYyjjIYsM7TjJ8cUFj0/jS3mSchJ0a2x30TQSd8u4bkPdqCWDLzGM8uuK49C7S7K9kiSAzMZhJsYwSBMxjLqXI27gMHAJ6jxIFcv+HfZdKu5Le3uTcTJIx73El3LIVKRs4QnHgQoxtHgOYqX4K0IWen2sJQBo4lDcuYdhul/NyaCOHapYETYaYtbl+8iFvL3qhBl2Kbcog5+s+0cq6tb4ptv8LN07zxwTRZEkSP3yLIvqsNoPdkZyGPIHHOqK2lXSaDqMgtJvtV/PK5hETGYJJKEAKgbgAm8/wDL31N8fWrPo1vbwW1w0cj20TosLmZIUIZi0YBK8ogMe8Cg79X4iXSNIiaIT3LFUjg70O8ju4ynekDl16cjy2jnU9ecTQw26TSl4xIQqI0TiZ3bkqLDjeXOPu4zj86rPaD3kkmmBbad4hcrPLsiZyndLmNXC525Z8c+Xqnyrn45tJm1W0kIvFgjhm2y2sImZJmwvMGNwuU5biOXgRzNBIcCWdtOs8pkluLgylLlp0aNldByRYiSI0UMMAZ68ycclTvCujx21sBHFJEXZpJBMwednY+s8rhmDOcDOCfAeGKUEvSqvqHZjp08ryyQOXkYsxFxcKCT19VZAB8AK5/RHpfs8nzVz9WguFM1T/RHpfs8nzVz9Wnoj0v2eT5q5+rQXCmap/oj0v2eT5q5+rT0R6X7PJ81c/VoLhSqf6I9L9nk+aufq09Eel+zyfNXP1aC4Zpmqf6I9L9nk+aufq09Eel+zyfNXP1aC4Zpmqf6I9L9nk+aufq09Eel+zyfNXP1aC4VC8X8O/b7RoQ4Q7kdWK7k3RuHUOmRuQlcEe+on0R6X7PJ81c/Vp6I9L9nk+aufq0HvdaDd3piW8a3SGKRJTHCHZpXjO5Mu4HdpuwSACTjG4DObTVP9Eel+zyfNXP1aeiPS/Z5Pmrn6tBcKVT/AER6X7PJ81c/Vp6I9L9nk+aufq0FwpVP9Eel+zyfNXP1aeiPS/Z5Pmrn6tBcM0zVP9Eel+zyfNXP1aeiPS/Z5Pmrn6tBcM0zVP8ARHpfs8nzVz9Wnoj0v2eT5q5+rQXCmap/oj0v2eT5q5+rT0R6X7PJ81c/VoLhmlU/0R6X7PJ81c/Vp6I9L9nk+aufq0FwpVP9Eel+zyfNXP1aeiPS/Z5Pmrn6tBcM0zVP9Eel+zyfNXP1aeiPS/Z5Pmrn6tBcKVT/AER6X7PJ81c/Vp6I9L9nk+aufq0FwpVP9Eel+zyfNXP1aeiPS/Z5Pmrn6tBcaVFcP8L21grLbIyBzuYNJJJkgY6yMxH4UoKl2gdp0+lXMUX2FJln/wAqT7QVJIKhgy92dpBYeJGCPgOXW+1m502aNdR0vuY5Ok0VwJRyxu5bBkjPTIPlmoD/AKhXxc6YcFsNKcDqcPByHvrl4n1h+Jr6LTkjNksDO8vfkCYkYVgqDOWUFjjPPOTgCg2a7162hRHluYYlkGUZ5EQNyz6pYjPIg1UtP4mEmoSyy6taR2q/s4LVLi3YycucsjE5BJPJVx0GenrefbDp8cfD8yKo2xLAEzzKhZYlGD57cj8TVQ0G60W5sbGya3VrqZYozJHb93LG2Ml++aMBsFfAtnPlQa/qHENrbsEnuoIWI3BZJURiMkZAYg4yCM+4192GtW9xnubiKbHXu5EfHx2k1mH/AFD26m2s32gsLjaDjngqSR8CVHL3VG6hBBPxHZnR0AMLD7ZJCmyEKH9cMQAuSm5T5kqOZ6Brn/ctp3nd/a7ffu2bO+j37s427d2d2eWOua9r3WbeAgS3EURIyA8ioSPMBiOVZULJBxp9xecG/oPvdzjd/Fy61Yu1WySSXSiyKx/xGBckAnadxZfgdoyPdQXC8162hO2W5hiJAIDyopwehwSOXLrX7Y65bTnENzDKeuI5Ec4+Ck1lvb3HGJdMdkBxOQ3q7iVzESuMZb4e/wB9R119lvuILIafCtm0Db52dBatKoIO1IjhnbaHX7vMNz5Cg2C84jtIXKS3cEbjGUeaNWGRkZBYEcuddq3ClN4ZShG4OCNpXGc56YxzzWR9slmh1bRiUU75grZUHcomgwG8x67cj5mtfxyoI+z4jtJnCRXcEjnOESaNmOBk4AYk8uddN7qEUCb5pUiQdXd1RfzYgVk/ZLZout6xtRRslZUwANoM0uQvkPVHIeQr74Et49d1C8vbxROkEndWsD+tFGvM7ih5FiAvM+JY+WA07TdetrnP2e5hnx17uRHx8dpOK/b7XbaBgs1zDExGQskqISM4yAxHLIP5VlvbBwfHYxJqdgotJ4JE3mIBFZWO0EqOWQxAPL1gxBzXF223C3elabclAGlaNunMCWHey564yB+VBsbarAIhKZ4xEcYlLr3Zz0w+cHNeMvEVqsYla6gWMttEhlQIWwTtDE4LYB5e6uHjK0Q6XdpsXaLaYBcDaMRNtwPDGBjyxVPubFP+0ACi4+xK+MD720Pu+O7nnzoLr/3pp/8A8wtPmIv1VMA5rB+FL7RZNKtbSe3SS6nIhLLb4lVpZiocTtHjKhw3In7uMVu8abQAPAAflQZ/2gdp8+k3McRsUmSf/KcXBQkjaGDKYjtIZh4kYIPuH1d8fanbvF9p0TuopJY4jMt2kgTvHCAkKmRzbxwM4GedVP8A6hyRcaaQNx3S4XOMnfBgZPSrUvFuoS6laWtzpn2SCUylmeSOfvDHE0iAMo2oQyBvM45YxQW+94ms4HKS3lvE46o80aMMjIyGYEcjmvfT9YguATBPFMB17uRXxnpnaTism7XDBHrmlyTiNY8/tWZQVKrIPvcuYGT1r54Uso7riQ3emR7LKNCs8qqY4ZJDGQVQYAPrGNsY6qW8QSGySyqilmYKqgksTgADmSSegAr8t7hZEDoyurAFWUhlYHoQRyI99VDtSuXe1SyhOJr+QW6nrtQ+tO5HioQEH+KoXsK1lzaTWM3KaxlZCp6hSzYHvw4kX3DbQaEmrwGXuhPEZRkGMSKZOQyfVznkOdfd7qMUABlljiBOAXdUBPXALEZNY32pcNXFxrJksTsuLeyjuVCAb5Ck7ocHxfaRjOc7dvjXtrfHUWs8NXRZVW4hWPvY/wB1hKmHTPPa3P4cx7yGxW9ykih0dXU8wykMp+BHI1GT8YWCPse/tVccijTxBh8QWyKoXa/qUkcdhp1u3cLeSCJ2T1dsYMabRjopMozjwXHQmrhB2daalv3H2GApt2kmNTIfeZMbt3+7OaCwxSq6hlYMpGQwOQQehBHUV8QXschYJIjlDtcKwJVuuGAPqn3GokCHSdN+8xitITgsRuYIvIcgBuOAOnU1lPZre3On6z3V43PVIVuPLEj7pFBz0P8AmJjzK0Gy3+t29uQJriGEsMgSSIhI8SAxGa9YtRiaLvVljaLBPeB1MeBnJ3A4wMH8qzL/AKjIlOlxNgZFygBxzAMcuQD5HA/IV99rOlS/4Jbi3iLxQtC00KZAaJEOQQvPYG2k46dfCg0Cw4ktLhtkF3bzN+7HNG7cuvJWJryl4vsEYq1/aqykhlNxECCDgggtyIIxiqpwZJpGqSW95aRpBPahgYUVI3UOjRlXUD10G7IYePjzIqmcUSWkHFm+7RDCYQXDRGVSxhIBKBWJOQOeKDZrHX7afPc3MMu3G7ZKj4znGdpOM4P5GlVLga2067a5ubCIwIZFgYKixxuYl394se0FCe/K88Z2A4B6/lBTe3fvZ7u0W3triY225pCkEhTLGJlAYLhjhPDOM+ddfajwzNK0Gs6YknfJtMiCNllIXkjmMgMSMbGBHNceANbJSgyvjTiZtS4efZa3CzzGNDAIJSyukkTyYwv3NoJDHkenXIHjo/GYg0q2hbS72a5t0QRxtaSbBKgKo28jkMnqOeCa1qlBkHbys01vaQxwSyyq4lcRRSOgG0r94AgZbOBnOBWr2FyksayICFcbhlGRufmrAEH4jNdFKDKuL7Gex1+HUxbyz2zRd1KYULvGdrLkqOe3mpz8R1xmQv759YvbIW9vOlvazC5luJomiUsgISOMPguSSc8uXI1otKDJO28SSTWAht55zBKZZO7hkcBcpj1gu3J2NyznzxmvPjSKXWdQ0/7HaXMf2eTfJdSwPAqLujYAFwCxGwnHmeXU1r9KDIe12V21PTWjtrmZbSUSTGOCRwAZIXAVgNrNtjPIHyq3WPHrXN0kUNncpEFkknmngkiCqq+qsYPNnLlfwBwD4XClBkHZXK66zqTvBPGl1I7wu8EqKwEkj8yyjaSrA4OPLrXnpNndcOancE2s1xp9024SQoZGiOSV3KOY27yp6ZGCMkYrY6UGO8b8XJrkkWlWhaISurzTTr3OEU5Cxo+GdycHGP8AT5ZKzfa7wXLcaVFFZxlzavGyxDmxRI2jwvmwBU48cHHPlVq4q4Ks9TQLcwhiv3JAdsqfwuOY+ByPdVX0LQ50nNsNUvjEnQM8LPgeHeNCWA5Y5Ee7FB8axx61/YyW9tYXhuriNou7eB0SIyKVZpJWAUKuSc+PLp4dvF1g1pw8bUK80gtkt1EcbuXYIFzhQSB6pOTyq90oMg4Q4sW10eG3n0y+mmhyRF9kkKl1lMkRDEYGDsOeox0NarpckrQRNMoWUohkVc7VcqC4GSTgNkV1UoMQ7eO9uLu1W3triU225pGSCQplzEygMFwxwnPHIZx1yBs+n3qzxrIm7awyNyMjfirAFT8RXRSgx/tMlLa5p7iCeSO2ZTO628rooZ1Y81Q78LzO3Pl15V52NtPw7qzd3DLJpl4Q37ON3EDHp6qgkFScY6shHUrgbJSgyuWxi1vWpFuoLj7NbQbbfck8Ku5ZTK4cBcfu4zzABxUBa2P+DcRlrS2uWs3URzbYZ5Am4DdhyCX2uqvkE8iQPKtzpQZ9HqGeJmbu5u7+xi373uZe770TmXbv27cbT97OM8s1UO2Hszljke909HIm9W6gjBJO4glwq/eVmALDwYBvPG4UoM97XOCJ7+3hmtf/AHm0YvGuQCwO0sATy3AopGfIjxpp3a/GYis9jeJdoo32q20jMW/2nHJSQcFsfjitCrLbS/afiyWM+oLWHkULKZQ8UZCzcyHVTIxUADB586D4401ie8t9PtJ7aZPtLwyXwSGYpFFuDd2SASGJxnnldnPGag+1bgKKwFpNplvMLhJd21BPPyXDBiSWC7WC8uWdx645bjSgx3th1NtR0i1ENtcGWSVZWi+zzbowqSo4b1OWHYAefUZHOrhd8YyW1tZTLazSwSDZcBYZDPD6mA2zAIAdSDkeWPDNypQY/YaJHccQQXem200ECKzXUrQvBC5IYbURwpLHIzgY6HwJrl1W/eLikXf2W7eCOMxNIltK3rd0yEr6o3AMcZHxGa2qlBnJ4uvJpZP8L0wouQ80l1DJCZHYbQUXKk4WJQSefTkPFWjUoP/Z">
            <a:extLst>
              <a:ext uri="{FF2B5EF4-FFF2-40B4-BE49-F238E27FC236}">
                <a16:creationId xmlns:a16="http://schemas.microsoft.com/office/drawing/2014/main" id="{3D92CA22-EA97-4F3A-9B82-05DF571960A0}"/>
              </a:ext>
            </a:extLst>
          </p:cNvPr>
          <p:cNvSpPr>
            <a:spLocks noChangeAspect="1" noChangeArrowheads="1"/>
          </p:cNvSpPr>
          <p:nvPr/>
        </p:nvSpPr>
        <p:spPr bwMode="auto">
          <a:xfrm>
            <a:off x="2153284" y="49365"/>
            <a:ext cx="228600" cy="228601"/>
          </a:xfrm>
          <a:prstGeom prst="rect">
            <a:avLst/>
          </a:prstGeom>
          <a:noFill/>
        </p:spPr>
        <p:txBody>
          <a:bodyPr vert="horz" wrap="square" lIns="68580" tIns="34290" rIns="68580" bIns="34290" numCol="1" anchor="t" anchorCtr="0" compatLnSpc="1">
            <a:prstTxWarp prst="textNoShape">
              <a:avLst/>
            </a:prstTxWarp>
          </a:bodyPr>
          <a:lstStyle/>
          <a:p>
            <a:pPr eaLnBrk="0" fontAlgn="base" hangingPunct="0">
              <a:spcBef>
                <a:spcPct val="0"/>
              </a:spcBef>
              <a:spcAft>
                <a:spcPct val="0"/>
              </a:spcAft>
            </a:pPr>
            <a:endParaRPr lang="fr-FR">
              <a:solidFill>
                <a:srgbClr val="FFFFFF"/>
              </a:solidFill>
              <a:latin typeface="Arial" panose="020B0604020202020204" pitchFamily="34" charset="0"/>
            </a:endParaRPr>
          </a:p>
        </p:txBody>
      </p:sp>
      <p:sp>
        <p:nvSpPr>
          <p:cNvPr id="20" name="AutoShape 12" descr="data:image/jpeg;base64,/9j/4AAQSkZJRgABAQAAAQABAAD/2wCEAAkGBhIQEBUUEhAUEhUVGBgYFhMXFRgXFBcbGhgYGBYbGRgbHSYhGBkjHBQYHzUiIywqLCwtGR4xNTAqNSc3LikBCQoKDgwOGg8PGi8kHCQ1LzE0LC0tLC8tKjQsNCwwMSwvNS8sNSwpKikwNCwwNCo2LSksMDAsKTEsLCk1LDUsLP/AABEIAKwBJQMBIgACEQEDEQH/xAAcAAEAAwEBAQEBAAAAAAAAAAAABQYHBAMCAQj/xABGEAACAQMCAwQHBQYFAwEJAAABAgMABBEFEgYhMQcTQVEXIlRhcZTTFDKBkdIjUnKSk6EVM0JigggWsfAkNENVg6KywdH/xAAbAQEAAQUBAAAAAAAAAAAAAAAAAwIEBQYHAf/EADIRAQABAwEFBAgHAQAAAAAAAAABAgMRBBITIUFRFTFTkQUUIlJxgbHRBjJhoeHw8cH/2gAMAwEAAhEDEQA/AMtpSlbosClKUClKUClKUClKUClKUClKUCpXhnhybULlYIR6zc2Y/dRR95m9wz+JIHjUdBAzsqIpZmIVVAySScAAeJJr+iuy3gdtNtmMwXv5iC+DnaoHqJnxxkk45ZbxxmrTV6iLFGefJXRTtS7OEOzm000BkTvJsc535v79o6IPhz8yatNKVrNddVc7VU5ldxER3FKUqh6UpSgVE8R8NxXsWxxhh9yQD1lP/wCx5jx+POpaqxxVdahBGzwd1IgBz+zPeoPMettfHw/A1Rcxs8YzC60kVzdjd1RTVymeDI7u3McjoSCUZlJHQlSQce7lXlQnPPrnxpWGdMjOOJSlKPSlKUClKUClKUClKUClKUFEpSldQcZKUpQKUpQKUpQKUpQKUpQKUr9UZPl76DX+w/g3Ob+VfNLcH8pJP/KD/n7q2OuXTNPS3hjhjGEjVUUe5RgfjXVWpai9N65NUr2mnZjBSlKgVFKUoFKUoFKUoM34/sLK3VwIx38xVlCgARgHDHkBgNhvMkn3cs/rTe1XTN0McwHNG2Mf9rdPyYD+asyrFaiMV4dA9D17elirMzPPP6cPpgpSlQMuUpSgUpSgUpSgUpSgUpSgolKUrqDjJSlKBSlKBSlKBSlKBSlKBQilKD+r+GNQ+0WVvLnPeRRsfiVG7++alKonYtqHe6UinrDJJH+Gd4/tIB+FXutQvUbFyqnpK+pnMZKUpUT0pSlApSlArzmuFQZdlUeZIA/M19uuRjJHvHWqlxHPYW4O+JbiU5wrMXb/AJMxJUf+gKCU4jRLmxnVXVx3bEFSCMqNy9PeorEa0zh/SGjtLm4Me1pIpO7Qfd2lSwwMk9cdfADzrMxWP1f5obj+HZndVxyzBSlKs2zFKUoFKUoFKUoFKUoFKUoKJSlK6g4yUpSgUpSgUpSgVKaBwzc38my2haQj7x6Iv8THkv8A5Phmpzs+7PJdUk3NmO2Q/tJfEn9yPPVvM9F8fAGx8c69skXSNM2QRL6szBggZiMuHkJ5KoHrMTknIPTBtbl/293R38+kfH7K4p4Zln+taEbUgG4tpiSQRDL3hUg4O71QBzqNxWtcOcOaTEgURjU5vGRpY4bcHyQSOpZfeFfP9qt0HZ7BMMvYafCv7savKx/+oO6x+RqGrXU0cKon6ft3qt3Mv52pX9FXfYzpcg5QvEfOOVx/Ziw/tVI4p7DZoyDYsZ1OdySMiyL5YbkrA/gRjxzyqt+kLNc4zj4vJtVQ5+xPi1ba4e1lbalwQYyTyEo5Ae7eMD4qo8a3isZ0vsRmltsXM0cUgCmJlBZlyCXjlHIMASMFTkHdzI5VqnDlpcRWscd1Ks0qDa0i5w2CdpOee7bjJ8TmsTrptV17dE8ef3TW8xGJSVKUrHpSlKUClKUCoTXuF47odEjbxkCZf8ww+HPNTdKDwsrQRRJGDkIqrk+OABz/ACrIONuGjZz+qP2UmWjPl5p+GeXux762aq5x73BspFmdVbG6MEjcXH3do6nJ5fAmoL9EVU/BlvROqqsaiIjjFXCY/wC/JjVKUrFOglKUoFKUoFKUoFKUoFKUoKJSlK6g4yUpSgUpSgVc+CuBEuYmvLyYW9nEcMxOHkIxlU8hk4zzJPIDPSq6fZ97IFLiNeryHmEUfeYjx8gBzJIA5mpTiTic3IjhjBitYBtghz+byY5NK2SSfDJA8SYbm1V7NE46z0/lVGO+Vm1/tblAEGmqLO2jBVMKveMPPnkJ58vWzzJzUp2QaBZzK8s1wjXUhZY0DjvohzzIAckSE5IbHIcxzJrKK3fsR0W6htTJIwSGU7o4tg3vkAd4zdcYXAHiOfiKs9XRTZsTscPrP3V0TNVXFA8U9hDoN9jIZRy/YylQ/vxJyXGPAj8aoNxp+oaY2WS5tD++C6Kfg6nafzr+qK+JEDAhgCD1B5g/GrC36RuUxiuNqEs2o5MD4a7a723IW5xdR+JICzAe5hyb/kOfmK1OHtT0toxIbxFyM7GDd4PcUAJz8P71R+0nRNDVWZJ0t7jnhLcCQMfJ4lO1PjlfxrIVUk4AyT0A61eRprOpjbiJp/b+Ee3VRw727XvbCtzPHa6dEzySuqCaRcIoJ9Zgn3mwuT62By8a0ysg7H+z5kY3d1DJG6kdwrbkI5c3IyCcg4wwxjPXNa/WL1cWqKti3y59U1GZjMlKUq0VlKUoFKUoFKUoFYvx4E+3ylJA4O0kg52nABXPux+GceFbLNKFUsxwqgkn3AZNYPrVzFLcSPDH3cbNlU8h8B0ycnHhnFWern2Yhsv4eombtdfLGP0cVKUrHtyKUpQKUpQKUpQKUpQKUpQUSlKV1BxkpSlApSlB+5r8pSguPCemWMEYu9SYsuf2FmozJNj/AFsPCLPIZIDEHnjkZXXO268l9W1RLSMchgB5MdOrDaPgF5edZyBVj0rs81G5GY7OTb1DPiIH4d4Vz+FWty1azt3Zz8e6FcTPdCVte1XUZFWGS/WBee6fuQ0mP+Ck58BgD3nxqC4k16WaQr9vubuPlhpdyAnx/Z72AH/rFRuoae9vK0UgUOhwwV1cA+W5CRn8eVd2gcJ3d+cW0DSAdX5LGvxdsDPu6+6q4t2rftxiI+TzMzwfvDHCVzqMvd28ecY3ufVjTOcbm9+DgDJODgVuXBPZTb6cyyuxnuB/rOVRc9diA/3bJ+FVvhHsn1C0beLu2gc49YQi4kXryUuAF688dat54HnlGLnV7yUeKx93bqfce7XOPxrF6vU7c7NNcbP6Zz/fmmooxxmHTxDxxFbv3EKm7u2+5bRHLD3yN0iUeJP5V38NWNxHEWupRJPIxd9ue7TIAEcY8EUAD3nJPWq6dY0fQ43SNo1fq0aHvLhz4biSTn+IgD3Vmmt9q2o6hN3VrugWQ7EiiAMrbuXNyM7v4doH96tremquxiiMR1nn/f8AZVTXEd7cU4jtWuPs63EbTDOYgwLDHXIHQ+486kqo3Zz2bpp0feSkSXD82OcpH7kHieZBfrzOMA87zVpdpopqxROY6pIzjiUpSonpXzJIFBLEAAZJJwAPEk+FfVZZ2i8UtLKbaNsRxnD4/wBbjqD/ALVPLHnnyFR3bkW6cyvtDo69Xd3dPCOc9IXocY2Wcfa4s/xcvz6VI2uoRS/5cqSfwsrf+DX8/wBB5/3qzjVzzhsdf4dtzHs1zHxiJ+zedb1aO2haSRgAAcKerHHJQPEmsGFfrOT1JPxOa/KhvXd5Pcyfo70dGipqjazM/LuKUpULJlKUoFKUoFKUoFKUoFKUoNE9Bem/vXH9Ufop6C9N/euP6o/RV2vdctoG2zXMMTEZCvIiHHPnhiOXI/lXZHIGAKkEEAgg5BB5gg+IrZfW73vS5LsU9Ge+gvTf3rj+qP0U9Bem/vXH9UforQJ7hY1LOyoqjJZiAoHmSeQr5tLyOZA8UiSI2cOjBlODg4YcjzBH4U9bve9JsU9FB9Bem/vXH9Ufop6C9N/euP6o/RWiUp63e96TYp6M79Bem/vXH9Ufop6C9N/euP6o/RWiUp63e96TYp6Kpwx2aWOnymWJGeQjAaRg5Tz2chtJ8+vL85jX9CF5F3TTTRKfvd04QsPItgnb7hjPjUnSoqrtdVW1M8VWIxhni9humgjncHHh3ox/+NXWx0aKCPu4V7oea4z/APcD/wDyu6le13rlz805eRTEdyu6hwd3/wB/UL4A+CTLEPyjRahZexuzf709438VwT/5WrhfazbwECa4iiJGQJJEQkeY3EZFV/hbW3nnkeW/tm7zlDZQyQyd2q89zOPWeQgZIHqjn18Pab9yn8s4NmJQ/oL03964/qj9FTfC3ZvZadIZYVdpCNoeRtxUeO3kMZ8T15VaaV7VqbtUYmqcEUxHIpSuW11SGV3SOaOR48d4iOrMmcgbgDlfunr5GoFTqpSlANVFuzG0JJLTEk5J7wcyev8Apq3UqmqimrvhPZ1N2xnd1TGeioei6z85v5x+mnous/Ob+cfpq30qjc0dFx2lq/EnzVD0XWfnN/OP009F1n5zfzj9NWa91KGEAyzRxA9C7qmcdcbiM1zW/ElpIwRLu3dicBVmjZifIANk03NHQ7S1fiT5oL0XWfnN/OP009F1n5zfzj9NW+lNzR0O0tX4k+aoei6z85v5x+mnous/Ob+cfpq30puaOh2lq/EnzVD0XWfnN/OP009F1n5zfzj9NW+lNzR0O0tX4k+aoei6z85v5x+mnous/Ob+cfpq30puaOh2lq/EnzVD0XWfnN/OP009F1n5zfzj9NW+lNzR0O0tX4k+aoei6z85v5x+mlW+lNzR0O0tX4k+bM+O7FLzX9KgZQwiWad8jPqjBQHzG+HGPfWgatqSW0DyybtkalmKIzsAOpCqCeXX3dTyrNINVmXiC4vJNPvmgFuLeBltZCThlZjtOCAW349x54qX4q1i8utHvmjsZ4y47mCExt9pdX2JI7IpO0eu+B5Lk9eUqwJZ4bbhyaVJprmNoJJEkujvkYyZ7vdkdNzLiv3s/wCKbWG2sLICZWkhAjkaCRIZXCb5QjsBu5knPQ+B51y8b2TPo1pbRW9w0TSW0cyCFzKkEZyzNGoLD/LXljPOpSCxfUNThuTDJDa2SSCESxtE8ssg2swjYBljRAACwBJ6DFBLa9xvbWbMshkdo1EkqxRtJ3SHo8m0YQePPmQCQMCvjWuPLO07jvXkAuMd26wyMh3DK+sFxuP7oy3Mcqo2iaA8895HeQ6gxnvXaSFY1jtZIgQIme4KgvEqj7iyeHJTnnZuINJe41jT1ELfZ7VJpmfae63kBIVz03KV3YoPXWO0mGLTZb2OKZtjPEI3hdG70HYFcEeou/AJPw+9yqWj4mjjskuLndDkKGVopEcuTt2rEQXJLZwuCSMdagO1G2d4rSKO3llja8iecRRNJiNCXckKPFsfjXL2hW80l7pz7bpbePvnZ7eHvpI5dgERaPZIMjJAJU4JPMdaCQ4CEMs11OZZ5LvfsnE0bQmIfeijSEkhE24IOST1J51cicVC8I6RHbwEpFMjSsZJDOwa4djy3SFSRkgDkOg5YByKmiKCo8L9qVhqN09vbs5dAWBZNqSAHBKHOT1B5gHFW+qnwz2Y2GnXL3FvGyu4IAZyyxgnJCDwHIdcnHKrZQZb2tywtqOkxzDKCWSaQCNpTtTYQuxFZmDFSCAPDnU/w0NOvbpp7W1CNaHYJu57jc0ieuuwqrHapX7wH3zjzNcu9Sm/7iN3Jp989vDbmCF0tpGy5bLNjAO07nGfHA8DVv07iclLm4ktGtIEAIM4WGWVgpDswY4VcCNFLHnz6ACg89R7SrOAvkTyIkncvLHA7xCXp3e8DBbPLlnmQOtS2pcSwW8KSyl173aI4+7czOzDIRYgN5f/AG45c84rIODr2GeOC0vZ5bSJ7gzxW0lqyd8WkMkafay2JE3EH7iEnlnpVy1K4kj11pprW5mjhtgtp3ULSIXkb9sQw9SN8erlyox1NBZ+HuLYb5pkjSZHgKrIksTRspYEr168hn8vOqxwDNGrarfFCEkumRRHGWLR242KyogJOSzHkPM18cBvcw22pSzWk0dy09xP3bRk7vV/ZJGw5SgbMDbkcx514aHbz23DDxx21x9oEMq92YnEpklJLEJjc2DL1x/poJjh7Wra10qS+Sa7uIGaWfMu55vvFSqrj1UynLwGSxIqQ4e4uEunLeXQ+zAJul3o8aLkBht383XDABhncenlVV4isZRwxHbW9tcF2jghKCF+9ADL3rGMDcAdrfzV29otrJLa2AihuRALmFplih3zJGikoTCVbIBwSCp5gZHhQdXDE8F1qU8zyXDXKKO7imieBIoH+6Y4yfWLEHLt62eWF6Vd6rnCGkxxiWfZc97Mw3zXW3v5FUeodq4EaDJAXah65WrHQU+w7VLCfUWsEd+9DMgYpiJnTO5VbOc+q3MgA45E8s3CqnY9mFhDqDXyRsJiWYAuTGrtncyr5ncepIGeQFWygzLt2ZHtrSB//jXcecKWYIqt3hVVBYnDjkBnnUnpM+lXdyzW9ptaw2ymRbVonDOsqiMR92JH9UFsAddmMmuDiLvrjiCw/wDZbg21r3m6buZO772RSBzxzUFY/W6cz4c6vmpv3MU0qRb5BGxAVcu5RWKLyGWOTgD30EBpPadZXTxpCZ2MsjRA9xIFV1Bba7EYViqlsdcDJAFdmt8cW1qzoRLK8Sd5MsMTSGFMEhpCOScgTgnJAzjFcXZvoDWelW6SR4m2tK4YYcSSFmOc9Gw238MVQEkvBoVzClheSX100r3bGB1ALybWwWA7z9kAAse7Gc8qDSNe44httMN+qvJG0avGAjZbeP2e7l6ikkZY9M+JIB97PihFsEurvMHqL3gaORCHOAVWNgXOWyFHMnljNVfjm2aTS7KGK2uGiae2SWMQuZUgj5sWjAJH+WvI+6vvtFgmludNYJdC3R5ZJWghE0sUgjHcMYyjjIYsM7TjJ8cUFj0/jS3mSchJ0a2x30TQSd8u4bkPdqCWDLzGM8uuK49C7S7K9kiSAzMZhJsYwSBMxjLqXI27gMHAJ6jxIFcv+HfZdKu5Le3uTcTJIx73El3LIVKRs4QnHgQoxtHgOYqX4K0IWen2sJQBo4lDcuYdhul/NyaCOHapYETYaYtbl+8iFvL3qhBl2Kbcog5+s+0cq6tb4ptv8LN07zxwTRZEkSP3yLIvqsNoPdkZyGPIHHOqK2lXSaDqMgtJvtV/PK5hETGYJJKEAKgbgAm8/wDL31N8fWrPo1vbwW1w0cj20TosLmZIUIZi0YBK8ogMe8Cg79X4iXSNIiaIT3LFUjg70O8ju4ynekDl16cjy2jnU9ecTQw26TSl4xIQqI0TiZ3bkqLDjeXOPu4zj86rPaD3kkmmBbad4hcrPLsiZyndLmNXC525Z8c+Xqnyrn45tJm1W0kIvFgjhm2y2sImZJmwvMGNwuU5biOXgRzNBIcCWdtOs8pkluLgylLlp0aNldByRYiSI0UMMAZ68ycclTvCujx21sBHFJEXZpJBMwednY+s8rhmDOcDOCfAeGKUEvSqvqHZjp08ryyQOXkYsxFxcKCT19VZAB8AK5/RHpfs8nzVz9WguFM1T/RHpfs8nzVz9Wnoj0v2eT5q5+rQXCmap/oj0v2eT5q5+rT0R6X7PJ81c/VoLhSqf6I9L9nk+aufq09Eel+zyfNXP1aC4Zpmqf6I9L9nk+aufq09Eel+zyfNXP1aC4Zpmqf6I9L9nk+aufq09Eel+zyfNXP1aC4VC8X8O/b7RoQ4Q7kdWK7k3RuHUOmRuQlcEe+on0R6X7PJ81c/Vp6I9L9nk+aufq0HvdaDd3piW8a3SGKRJTHCHZpXjO5Mu4HdpuwSACTjG4DObTVP9Eel+zyfNXP1aeiPS/Z5Pmrn6tBcKVT/AER6X7PJ81c/Vp6I9L9nk+aufq0FwpVP9Eel+zyfNXP1aeiPS/Z5Pmrn6tBcM0zVP9Eel+zyfNXP1aeiPS/Z5Pmrn6tBcM0zVP8ARHpfs8nzVz9Wnoj0v2eT5q5+rQXCmap/oj0v2eT5q5+rT0R6X7PJ81c/VoLhmlU/0R6X7PJ81c/Vp6I9L9nk+aufq0FwpVP9Eel+zyfNXP1aeiPS/Z5Pmrn6tBcM0zVP9Eel+zyfNXP1aeiPS/Z5Pmrn6tBcKVT/AER6X7PJ81c/Vp6I9L9nk+aufq0FwpVP9Eel+zyfNXP1aeiPS/Z5Pmrn6tBcaVFcP8L21grLbIyBzuYNJJJkgY6yMxH4UoKl2gdp0+lXMUX2FJln/wAqT7QVJIKhgy92dpBYeJGCPgOXW+1m502aNdR0vuY5Ok0VwJRyxu5bBkjPTIPlmoD/AKhXxc6YcFsNKcDqcPByHvrl4n1h+Jr6LTkjNksDO8vfkCYkYVgqDOWUFjjPPOTgCg2a7162hRHluYYlkGUZ5EQNyz6pYjPIg1UtP4mEmoSyy6taR2q/s4LVLi3YycucsjE5BJPJVx0GenrefbDp8cfD8yKo2xLAEzzKhZYlGD57cj8TVQ0G60W5sbGya3VrqZYozJHb93LG2Ml++aMBsFfAtnPlQa/qHENrbsEnuoIWI3BZJURiMkZAYg4yCM+4192GtW9xnubiKbHXu5EfHx2k1mH/AFD26m2s32gsLjaDjngqSR8CVHL3VG6hBBPxHZnR0AMLD7ZJCmyEKH9cMQAuSm5T5kqOZ6Brn/ctp3nd/a7ffu2bO+j37s427d2d2eWOua9r3WbeAgS3EURIyA8ioSPMBiOVZULJBxp9xecG/oPvdzjd/Fy61Yu1WySSXSiyKx/xGBckAnadxZfgdoyPdQXC8162hO2W5hiJAIDyopwehwSOXLrX7Y65bTnENzDKeuI5Ec4+Ck1lvb3HGJdMdkBxOQ3q7iVzESuMZb4e/wB9R119lvuILIafCtm0Db52dBatKoIO1IjhnbaHX7vMNz5Cg2C84jtIXKS3cEbjGUeaNWGRkZBYEcuddq3ClN4ZShG4OCNpXGc56YxzzWR9slmh1bRiUU75grZUHcomgwG8x67cj5mtfxyoI+z4jtJnCRXcEjnOESaNmOBk4AYk8uddN7qEUCb5pUiQdXd1RfzYgVk/ZLZout6xtRRslZUwANoM0uQvkPVHIeQr74Et49d1C8vbxROkEndWsD+tFGvM7ih5FiAvM+JY+WA07TdetrnP2e5hnx17uRHx8dpOK/b7XbaBgs1zDExGQskqISM4yAxHLIP5VlvbBwfHYxJqdgotJ4JE3mIBFZWO0EqOWQxAPL1gxBzXF223C3elabclAGlaNunMCWHey564yB+VBsbarAIhKZ4xEcYlLr3Zz0w+cHNeMvEVqsYla6gWMttEhlQIWwTtDE4LYB5e6uHjK0Q6XdpsXaLaYBcDaMRNtwPDGBjyxVPubFP+0ACi4+xK+MD720Pu+O7nnzoLr/3pp/8A8wtPmIv1VMA5rB+FL7RZNKtbSe3SS6nIhLLb4lVpZiocTtHjKhw3In7uMVu8abQAPAAflQZ/2gdp8+k3McRsUmSf/KcXBQkjaGDKYjtIZh4kYIPuH1d8fanbvF9p0TuopJY4jMt2kgTvHCAkKmRzbxwM4GedVP8A6hyRcaaQNx3S4XOMnfBgZPSrUvFuoS6laWtzpn2SCUylmeSOfvDHE0iAMo2oQyBvM45YxQW+94ms4HKS3lvE46o80aMMjIyGYEcjmvfT9YguATBPFMB17uRXxnpnaTism7XDBHrmlyTiNY8/tWZQVKrIPvcuYGT1r54Uso7riQ3emR7LKNCs8qqY4ZJDGQVQYAPrGNsY6qW8QSGySyqilmYKqgksTgADmSSegAr8t7hZEDoyurAFWUhlYHoQRyI99VDtSuXe1SyhOJr+QW6nrtQ+tO5HioQEH+KoXsK1lzaTWM3KaxlZCp6hSzYHvw4kX3DbQaEmrwGXuhPEZRkGMSKZOQyfVznkOdfd7qMUABlljiBOAXdUBPXALEZNY32pcNXFxrJksTsuLeyjuVCAb5Ck7ocHxfaRjOc7dvjXtrfHUWs8NXRZVW4hWPvY/wB1hKmHTPPa3P4cx7yGxW9ykih0dXU8wykMp+BHI1GT8YWCPse/tVccijTxBh8QWyKoXa/qUkcdhp1u3cLeSCJ2T1dsYMabRjopMozjwXHQmrhB2daalv3H2GApt2kmNTIfeZMbt3+7OaCwxSq6hlYMpGQwOQQehBHUV8QXschYJIjlDtcKwJVuuGAPqn3GokCHSdN+8xitITgsRuYIvIcgBuOAOnU1lPZre3On6z3V43PVIVuPLEj7pFBz0P8AmJjzK0Gy3+t29uQJriGEsMgSSIhI8SAxGa9YtRiaLvVljaLBPeB1MeBnJ3A4wMH8qzL/AKjIlOlxNgZFygBxzAMcuQD5HA/IV99rOlS/4Jbi3iLxQtC00KZAaJEOQQvPYG2k46dfCg0Cw4ktLhtkF3bzN+7HNG7cuvJWJryl4vsEYq1/aqykhlNxECCDgggtyIIxiqpwZJpGqSW95aRpBPahgYUVI3UOjRlXUD10G7IYePjzIqmcUSWkHFm+7RDCYQXDRGVSxhIBKBWJOQOeKDZrHX7afPc3MMu3G7ZKj4znGdpOM4P5GlVLga2067a5ubCIwIZFgYKixxuYl394se0FCe/K88Z2A4B6/lBTe3fvZ7u0W3triY225pCkEhTLGJlAYLhjhPDOM+ddfajwzNK0Gs6YknfJtMiCNllIXkjmMgMSMbGBHNceANbJSgyvjTiZtS4efZa3CzzGNDAIJSyukkTyYwv3NoJDHkenXIHjo/GYg0q2hbS72a5t0QRxtaSbBKgKo28jkMnqOeCa1qlBkHbys01vaQxwSyyq4lcRRSOgG0r94AgZbOBnOBWr2FyksayICFcbhlGRufmrAEH4jNdFKDKuL7Gex1+HUxbyz2zRd1KYULvGdrLkqOe3mpz8R1xmQv759YvbIW9vOlvazC5luJomiUsgISOMPguSSc8uXI1otKDJO28SSTWAht55zBKZZO7hkcBcpj1gu3J2NyznzxmvPjSKXWdQ0/7HaXMf2eTfJdSwPAqLujYAFwCxGwnHmeXU1r9KDIe12V21PTWjtrmZbSUSTGOCRwAZIXAVgNrNtjPIHyq3WPHrXN0kUNncpEFkknmngkiCqq+qsYPNnLlfwBwD4XClBkHZXK66zqTvBPGl1I7wu8EqKwEkj8yyjaSrA4OPLrXnpNndcOancE2s1xp9024SQoZGiOSV3KOY27yp6ZGCMkYrY6UGO8b8XJrkkWlWhaISurzTTr3OEU5Cxo+GdycHGP8AT5ZKzfa7wXLcaVFFZxlzavGyxDmxRI2jwvmwBU48cHHPlVq4q4Ks9TQLcwhiv3JAdsqfwuOY+ByPdVX0LQ50nNsNUvjEnQM8LPgeHeNCWA5Y5Ee7FB8axx61/YyW9tYXhuriNou7eB0SIyKVZpJWAUKuSc+PLp4dvF1g1pw8bUK80gtkt1EcbuXYIFzhQSB6pOTyq90oMg4Q4sW10eG3n0y+mmhyRF9kkKl1lMkRDEYGDsOeox0NarpckrQRNMoWUohkVc7VcqC4GSTgNkV1UoMQ7eO9uLu1W3triU225pGSCQplzEygMFwxwnPHIZx1yBs+n3qzxrIm7awyNyMjfirAFT8RXRSgx/tMlLa5p7iCeSO2ZTO628rooZ1Y81Q78LzO3Pl15V52NtPw7qzd3DLJpl4Q37ON3EDHp6qgkFScY6shHUrgbJSgyuWxi1vWpFuoLj7NbQbbfck8Ku5ZTK4cBcfu4zzABxUBa2P+DcRlrS2uWs3URzbYZ5Am4DdhyCX2uqvkE8iQPKtzpQZ9HqGeJmbu5u7+xi373uZe770TmXbv27cbT97OM8s1UO2Hszljke909HIm9W6gjBJO4glwq/eVmALDwYBvPG4UoM97XOCJ7+3hmtf/AHm0YvGuQCwO0sATy3AopGfIjxpp3a/GYis9jeJdoo32q20jMW/2nHJSQcFsfjitCrLbS/afiyWM+oLWHkULKZQ8UZCzcyHVTIxUADB586D4401ie8t9PtJ7aZPtLwyXwSGYpFFuDd2SASGJxnnldnPGag+1bgKKwFpNplvMLhJd21BPPyXDBiSWC7WC8uWdx645bjSgx3th1NtR0i1ENtcGWSVZWi+zzbowqSo4b1OWHYAefUZHOrhd8YyW1tZTLazSwSDZcBYZDPD6mA2zAIAdSDkeWPDNypQY/YaJHccQQXem200ECKzXUrQvBC5IYbURwpLHIzgY6HwJrl1W/eLikXf2W7eCOMxNIltK3rd0yEr6o3AMcZHxGa2qlBnJ4uvJpZP8L0wouQ80l1DJCZHYbQUXKk4WJQSefTkPFWjUoP/Z">
            <a:extLst>
              <a:ext uri="{FF2B5EF4-FFF2-40B4-BE49-F238E27FC236}">
                <a16:creationId xmlns:a16="http://schemas.microsoft.com/office/drawing/2014/main" id="{1A04739F-BB68-4542-ACD8-4C2E35B83E58}"/>
              </a:ext>
            </a:extLst>
          </p:cNvPr>
          <p:cNvSpPr>
            <a:spLocks noChangeAspect="1" noChangeArrowheads="1"/>
          </p:cNvSpPr>
          <p:nvPr/>
        </p:nvSpPr>
        <p:spPr bwMode="auto">
          <a:xfrm>
            <a:off x="2153284" y="49365"/>
            <a:ext cx="228600" cy="228601"/>
          </a:xfrm>
          <a:prstGeom prst="rect">
            <a:avLst/>
          </a:prstGeom>
          <a:noFill/>
        </p:spPr>
        <p:txBody>
          <a:bodyPr vert="horz" wrap="square" lIns="68580" tIns="34290" rIns="68580" bIns="34290" numCol="1" anchor="t" anchorCtr="0" compatLnSpc="1">
            <a:prstTxWarp prst="textNoShape">
              <a:avLst/>
            </a:prstTxWarp>
          </a:bodyPr>
          <a:lstStyle/>
          <a:p>
            <a:pPr eaLnBrk="0" fontAlgn="base" hangingPunct="0">
              <a:spcBef>
                <a:spcPct val="0"/>
              </a:spcBef>
              <a:spcAft>
                <a:spcPct val="0"/>
              </a:spcAft>
            </a:pPr>
            <a:endParaRPr lang="fr-FR">
              <a:solidFill>
                <a:srgbClr val="FFFFFF"/>
              </a:solidFill>
              <a:latin typeface="Arial" panose="020B0604020202020204" pitchFamily="34" charset="0"/>
            </a:endParaRPr>
          </a:p>
        </p:txBody>
      </p:sp>
      <p:sp>
        <p:nvSpPr>
          <p:cNvPr id="21" name="AutoShape 14" descr="data:image/jpeg;base64,/9j/4AAQSkZJRgABAQAAAQABAAD/2wCEAAkGBhQPEBUUERQUFRQVGBgXFhgVFRkXFBgbFhcYFx0eHhUYGyYeGRkjGRoaIjQgJyspLS0sFx4xNTAqNSYrLCkBCQoKDgwOGg8PGSokHyUtLDQpKTQ1KS0wLSwyKSwpLiwxNTU1Ly4sKik0Lyw0Mi01NSksLCopLTQsLCw1LCkpLP/AABEIAKwBJQMBIgACEQEDEQH/xAAcAAEAAwADAQEAAAAAAAAAAAAABQYHAgMEAQj/xABFEAACAQMDAQUDCgMHAwIHAAABAgMABBEFEiEGBxMxQVEXImEUMlNxgZGSlNLTI3KhFTNCUmKCkwgWscHRJDRDVIOisv/EABsBAQACAwEBAAAAAAAAAAAAAAADBAIFBwYB/8QAMREBAAIBAgQCBgsBAAAAAAAAAAECAwQREhMhUTFBBRVTYYHRBhQiUnGRobHB4fAy/9oADAMBAAIRAxEAPwDL6UpXuGnKUpQKUpQKUpQKUpQKUpQKUpQKlemunJdRuFggHvHlmPzUUeLN8B/UkDzqNggaRlRFLMxCqqjJJJwAB5kmv0T2XdEHTLZjMF+USkM+DnaoHupu88ck44y3ngGqes1MYKbx4+SXFj459z2dIdnVrpgDRr3k2OZZOX+O0eCD6ufUmrTSleWve2SeK07y2URERtBSlKwfSlKUConqPpuK+i2ScMPmOB7yn/1B8x5/Xg1LVWOqrq+t42e37p0AOf4Z75B6gbtrY+r7DWN9tusLWki85Y5dorbymejIru3MUjoSCUZlJHgSpI4+HFdVfSc8nmvlat0uN9upSlKPpSlKBSlKBSlKBSlKBSlKCj0pSunOIlKUoFKUoFKUoFKUoFKUoFKV9UZNBr3Yh0bnN9KvqkAP3O//AJUf7/hWxV5tM09LeGOKMYSNVRR8FGPvr014/U5pzZJvPw/BtaU4K7FKUquzKUpQKUpQKUpQZv1/YWdsjgIPlExVlCgARhTgngDAbDepJPw4z6tO7VtM3Qxzgco2xv5X8PuYD8VZjWvzRtd0D0Pfj0sW3mZ89/y/bYpSlQtsUpSgUpSgUpSgUpSgUpSgo9KUrpziJSlKBSlKBSlKBSlKBSlKBQ0pQfq7pjUPlFlby5yZIo2P1lRn+uak6ovYxqHe6UinxheSP+veD+jgfZV6rxuenBktXtMttSd6xJSlKhZFKUoFKUoFdc1wqDLsqj1YgD7zXN1yMZI+I8aqXUc9lbg741mmOcBmLtx/mdiSo+H9KCU6jRLqxnVGVh3bEFSCMqNw8PiBWIVpvT+kNHaXNwU2tJFJ3ar83aVLDAyT448fID1rMqpanxh7H6OzPKvHvj9ilKVWelKUpQKUpQKUpQKUpQKUpQUelKV05xEpSlApSlApSlAqU0Dpm4v5NltEzkfOPgi/zOeB/wCT5Zqb7P8As8k1WTc2Y7ZD/Ek8yf8AImfFvU+C+fkDZOude2SLpGl7IYV9yVgwQMxGWDSk8Ko+cxOScg+GDUyaj7fLx+Pn2iPf8ktcfTisz/W9CNoQDPbykkgiCTvCpBwd3ugDmoyta6d6c0yJAFQahN5u0qQ24PookdSy/EK+f6VboOz6GYZez0+JfSNXlY//AJAYsfcagtr64+lon8ekfp4s+TNvB+d6V+ibvsb06QcRPGfWOVx/Ryw/pVI6p7DpoiDYMZlOdyyMiyL6YbhWB+zGPPPGWP0jgvO2+34vlsF4dHYp1attcPayttScgxkngSjjH+8YH1qo863asa0vsSmltsXMkccoCtEUBZlyCWjkHAYA4wQeDu5IwK1Ppy1nhtY47qRZZkG1nXOGwTgnPO7bjJ8zmtRr5xXvx0nr5x/K1hi0RtKSpSla5OUpSgUpSgVCa90ul2PBEbzcJl/vDD+uam6UHRZWgiiSMHIRVXJ89oArH+tumTZXHuj+DJlo/h6r9nl8MfGtnqude9y1lIszKGxujyRuLj5u0eJyePqJqHNSLVbb0TqrYNRER1i3SY/n4MZpSla90ApSlApSlApSlApSlApSlBR6UpXTnESlKUClKUCrl0X0It1E15eSiCyiOGYnDyEYyF9Bk4zySeAM+FW0+z76QKWCKOXc8hFHi2PP4DxJIA5NSfUnUxuhHDEDHaQDbDFn73fHDStkknyyQPMmHLx2+zSdu89o+bOu0dZWbX+1qQAQaYotbaMFVwq94w9echPXj3s8k5qV7IdAtJleWaZGu5CyxqHHfRDzcA5IkJyQ2OAMg5JrKK3bsS0W5htTJIQkMpLRx7BubIA7wv44wMAenPmKo6ulMGCeDpv+c/NNimb36oHqjsKZBvsHMg4/hSlQ/wBknC4x5EfbVCuNPvtLbLLc2x/zKWRT9Tqdp++v1NXGRAwIYAg+IPI+0Vr8XpLJWNrxxQntgrPWOjBOm+2q7t2C3OLmPzyAsoHwcDDf7hz6itSi7UtNaMSG6RcjO1g3eD4FACc1R+0nRNGVWZJkguecJbgSBj6NEp2p9eV+2siVSTgck+AHjV2NLg1UccRNf0/pDOS+PpM7t1ve2BbmeO102NnklcIJZFwignlhH85sLk84Ax51pdZF2P8AZ8UY3d3FIjqR3CtlCOOWxkE5BxgjGM+Oa12tVq64qW4MXl4z3lZxTaY3sUpSqaUpSlApSlApSlArFuvQny+Uo4cHaTg52naAVz8MfZnHlWzTShFLNwqgk/UBk/0rB9buY5biR4E2Rs2VX0H1DgZOTjyziq2onpEPSfR6kzlvfrtt8PF4aUpVJ7IpSlApSlApSlApSlApSlBR6UpXTnESlKUClKUH3NfKUoLh0nplnbxi71Niy5/gWyjMk2P8bDyizwMkBiDzjgyuudtt3L7tqqW0Y4GAHkx4eLDaPqC8etZ0BVi0vs81C6GYrWTb4gviIH6u8K5+yqmTFi4uPNO/bfwhLW1ttqJa17VL+VVhkvFhXndN3O6TH+xSc+QwB8T51BdR69JPIV+WXFzFxgy7kBPn/C3sAKjdQ097eVopNodDhgrq4B9NyEjP28V7tA6Tur84toWcDxbhYx9bthc/DxrOMeLH9uNoj4PnFa3R96Z6TuNSl7u3TOMb3biNM+G5vjg4AyTg4HFbj0V2VW+mssrsZrgf4z7qLnx2oD/U5+yq30j2UX1m28XFtC5x7whFxIvjwpkAC+POPGrceiJpRi61K8kHmsXd26n4Hu1zj7a1Os1XMnhrkiK+7ff/AHxWsWPh6zHV6uoet47Z+4gU3N23zIIuWHxdvCNR5k/dXu6bsZ44i13J3k8jF32/3aZAARB5IoAHxOSfGq82saVoMbpG0av4skZ7y4c/6iSWz/MQB8KzXWu1W/1GburXdCsh2JHEAZW3ccyEZ3fy7cf1qtj0tssbUjaPO0+f9f6ZZ2yRWevj2benUds1x8nWaMzDOYwwLDHjkDwPwNSVUfs67OE02PvJjvuW5Y5ykfwUeZ5IL+PJxgE5vFU81aVttSd47pazMx1KUpUTIrjJIFBLEAAZJJwAB6muVZZ2i9UmaU20ZxFGcPj/ABuPEH/Sp4x6g+grDJeKRuu6HR21eXgr0jzntC9DrKzzj5TFn+bj8XhUja6hHL/dyI/8jBv/AAa/P1B/Wq0amfOHo7/R3HMfZvMflPyb1rerR2sLSSkAAHAPixxwoHmTWC1ydyfEk/Wc1xqLJk42z9Hej40VbRxbzPw8ClKVE2ZSlKBSlKBSlKBSlKBSlKDRvYbp/rcf8o/RT2G6f63H/KP0Vdb3XLeBts08MbEZAkkRDjkZwxHHB+6vZHIGAKkEEAgg5BB5BBHiK9B9bz/flyXlU7M+9hun+tx/yj9FPYbp/rcf8o/RV/nuFjUs7KqqMlmIVQPiTwK42l4kyB4nSRGzhkYMpwcHDKcHkEfZT63n+/JyqdlC9hun+tx/yj9FPYbp/rcf8o/RWh0p9bz/AH5OVTszz2G6f63H/KP0U9hun+tx/wAo/RWh0p9bz/fk5VOyq9Mdmlnp0plhVmkIwGlYOU9dvAwT6+PH15l9e0MXsXdNLNGp+d3LhCw9C2CcfAYz51J0qG2W9rccz1ZRWIjaGer2HaeCOZz8DIMf/wAVdLHR47ePu4B3Y9Vxn/8AYH/2r3UrK+fJk/6tMkUrHhCu6h0f8o+feX2PRJliH3RotQ0vY7aP86W8b+a4z/5WrffazBbkCaaKIkZAkkVCR6gMRkVX+ltba4nkea8tm7ziG1gkik7tV53NIvvvIQMkD3Rz4+X2uoyV/wCZ2fJpWfFEew3T/W4/5B+iprpbs3tNNkMsKu0hG0NIwYqPPbwMZ8z8Prq00r7bU5bRw2tOxGOsdYgpSvLa6pDK7pFLG7x4Eio6syZyBuUHK+B8fQ1XZvVSlKAaqL9mNqSSTMSeSd45J/21bqVjNYt4p8Opy4N+XaY3VD2XWnrN+Mfpp7LrT1m/GP01b6Vjy6dlj1lqvaSqHsutPWb8Y/TT2XWnrN+MfpqzXupRQAGaSOMHw3uqZx6biM15rfqS1kYJHc27sTgKsyMxPwAbJpy6dj1lqvaSgvZdaes34x+mnsutPWb8Y/TVvpTl07HrLVe0lUPZdaes34x+mnsutPWb8Y/TVvpTl07HrLVe0lUPZdaes34x+mnsutPWb8Y/TVvpTl07HrLVe0lUPZdaes34x+mnsutPWb8Y/TVvpTl07HrLVe0lUPZdaes34x+mnsutPWb8Y/TVvpTl07HrLVe0lUPZdaes34x+mlW+lOXTsestV7SWZ9d2KXuv6VAyhhEs1w+Rn3RgqD6jfFjHxrQNW1JLWB5ZN2yNSzbEZ2AHidqAnjxz5eJ4rNINVlXqC4vJbK+aAW4t4GW1ck4ZWJ2nBALb8fA84qY6q1i7u9HvmjtJ0LjuYIjGflLK+xHdo1J2j3nwPRcnx4kUHyWeG16cmlSWaeNoJJEe6O+RjLnZnI8N7LivvZ/1VbQW1hZATK0kIEbtBIkMjqm+QJIyjdySc+B8jyK8vW9kz6NaW0MFw0LSW0UyiFzKkERyzNEoLD5i8YzzUpBYvqOpw3JjkitbJJBCJY2ieWWUbWYROAyxqmACwBJ8Biglte63trJmWTvHaNRJKIY2k7pD/ikKjCD6+SASBgVw1rry0s+475pNtxju2WGRkO4ZHvKuNx/yjLcjiqNoegPPPeR3seoEz3rtJGsax2skQICM1yVBeJV/wLJ5cKc82bqDSXuNY05RE3ye1Sadm2nut5AjjXd4blI3YoO3WO0mGHTZb2OOZtjPEEeF0bvVOwBwR7i78Ak+fHzuKlo+pkjskuLrdFkKGVonRy5O3asLAyEls4XBJGPGoDtRtneK0ijhlkja8iecQxNJiNGMjZVB5tjn1ry9oVvLJe6c+26FvH3zs1tD30kcuwCMmPu5BkZIBKnBJ5HjQSHQQillupzJPJd79k/fxtCYh85ESEkqibcEHJJ8SeauROKhekdIS3gJSOZHlYySG4YNcOx43SMpIyQB7o8BxgHIqaIoKj0v2pWWp3T29uzl0BYFk2pIFOCUOc+YOCAcVb6qfTPZjZabcvcWyMJHBADOWVAxyQg8hwPHJwMetWygy3tblhbUdJjmGUEsk0gEbSnbHsONiKzMGIIIAPhzU/00LC+umntbcI1oe7Evc9xuaVPeXYVVztUr84D55x6muXepS/8AcRu5LK+a3htzBC0ds7ZctktjAO07nGfPA8jVv07qclLm4ltmtYEAINwFhllYKQzMGOFXAjRSx558ABQdeo9pVpAXz37okncvJFA7xCXw2bwMFs8cZ5IHjUtqXUsNtCkspde92iNO7czOzDIQQgby/wDpxxznGKyDo69injgtL6WW1he4NxFby2rJ3paQyInywtiRNxB+YhJ4z4VctSuJI9daae3uZY4bYJadzC0iF5W/iHePcjfHu5YqMeJ8KCz9O9WxX7TJGsyPAVWRZojGylgSOD48DP3eoqsdATIrarfFSEkumRe7jLFo7YbAQiAk5JY8D1NcOg3uILbUpZraZLpp7ifY0ZO73fcSNhxKBtwNuRyPWujQ7ea26YeOOC4+UCGVdhicSmSYkkhCNxwZPHH+CgmOntat7TSpL5JLueBmlnzNl5vnFSFXHuplePIZLEjmpDp7q4S6ct5dj5OAm6XejxouQG93fy64YAMM7j4elVXqOxlHTMdtbwXBdo4ICghbvQAy94xjA3AHa34q9vaLayTWtgIY7kQC5haURQ75kjRSVJhKtkA4JUqeQMjyoPV0xPBdalPM73DXKKO7jmieBIoH+aUiY+8WOcu3vZ4wvhV3qudIaSkYln2XPezMN8t3t7+RUHunYuBGgyQE2oeDlfCrHQU+w7VLKfUWsEZ++DMgYpiJnTO5Q2c54PJABxwTkZuFVOx7MLGDUGvkjbviWYAuTGrvncwT1OT5kDPAHFWygzLt2ZHtrOB//rXcecKWYIqtvIVQWJww4AzzUnpM+mXdyzW9thrDbKXW1aJw0iSqEEfdiR/dBbaB47MZNeDqLvbnqCw/+HuDa2vebpe5fu+9kUge9jlQVj97w5PlzV81N+5imljj3SCNiAq5dyisVXgZY54A+NBAaT2nWd28aQ9+xlkaIHuJAquoLbWcrhWKqWxnOBkgCvZrfXFvaM6MJZXiTvJlgiaQxIQTukI4TgE4JyQM4xXi7N9Aaz0q3SSPE21pXDDDiSUsxznwbDbfsxVASS7GhXMMdnePf3TSvdsYHUAySbTguB3n8LACx7sZzxQaRr3XEVtphv1V3jaNXjARst3g9zdx7ikkZY+GfMkA99n1Qi2CXV3mH3F7wPG6HecAhYmBc5fhRyTxjNVfrm2aTS7KGG3uGiae2SVBCxlSCLklogCR8xePiK59osEstzprhboW6PLLK1vCJpYpBGO5JiKOMhiwztOMnzxQWPT+tIJknIWdWtsd9G8EnfLuG5T3agswZeRjPHjivHoXaXZ30kSQGYmYSbCYJAmYhllLkbdwGDgE+I8yBXm/s75LpV3Jbw3JuJkkY99iS7lkZSiMwQnHkQoxtHkORUt0VoQstPtYSoDxxKG45DsN0n3uTQRo7VLEibBmL25fvIxby96ojGWYptyiDn3m2jivXrfVNv8A2Wbp3nSCaLIeJG75BKvDDaDsIzwx4BxzyKoraVcpoOoyC3m+VX88rmMRMZgksoTBQDcAI9x/3fGpvr61Z9Gt7eCC4aOR7aJ0WFzMkMZDMWjUErxGBj4gUHv1jqJdG0iJohPcOVSODvQ7yO8gyneEDjx8ODxtHNT151NFDbpNKXQSEKiNE4mZ24VBBjeXJHzcZx99VntB7yWTTAsE7wi5W4l7uJnKdyuUVgoO3LPjnj3T6V5+ubSVtVtJCLwQRwzbZLSETMkz+7yDG4XMfG4jjyI5NBIdCWdvOs8peWe4MpS5adGjZXQcIISSsaKrDAGeDyTjhU70ro8drbARxyRl2aSQTMHnZ3PvNI4ZgznAzyfIeWKUEvSqvqHZjYXEryyxOXkYsxFxcKCT4+6soA+oCvP7I9N+hk/NXP7tBcKZqn+yPTfoZPzVz+7T2R6b9DJ+auf3aC4UzVP9kem/Qyfmrn92nsj036GT81c/u0FwpVP9kem/Qyfmrn92nsj036GT81c/u0FwzTNU/wBkem/Qyfmrn92nsj036GT81c/u0FwzTNU/2R6b9DJ+auf3aeyPTfoZPzVz+7QXCoXq/p3+0LRoQwQ7kdSV3JujcOAyZG5CRgj41E+yPTfoZPzVz+7T2R6b9DJ+auf3aDvutAur4xLetbrDFIkpSAOzSPGdy5eQDYm7BIAJOMbgM5tNU/2R6b9DJ+auf3aeyPTfoZPzVz+7QXClU/2R6b9DJ+auf3aeyPTfoZPzVz+7QXClU/2R6b9DJ+auf3aeyPTfoZPzVz+7QXDNM1T/AGR6b9DJ+auf3aeyPTfoZPzVz+7QXDNM1T/ZHpv0Mn5q5/dp7I9N+hk/NXP7tBcKZqn+yPTfoZPzVz+7T2R6b9DJ+auf3aC4ZpVP9kem/Qyfmrn92nsj036GT81c/u0FwpVP9kem/Qyfmrn92nsj036GT81c/u0FwzTNU/2R6b9DJ+auf3aeyPTfoZPzVz+7QXClU/2R6b9DJ+auf3aeyPTfoZPzVz+7QXClU/2R6b9DJ+auf3aeyPTfoZPzVz+7QXGlRXT/AEvb6erLbIyK53NukkkyQMeMjMRx6UoKl2gdp02kXMUXyRJVn/un+UFSSCoIZO6O0gsPMjBHxA8ut9rNxpk0a6lp/dRS+EsNwJRxjPu7BkjPhkH0zUB/1CvtudNIBOGlOB4nDwcD415ep9Yfqm+i05ENosDO8vyggTErhWCxjOWVSeM85ycAUGzXevW8KI8s8MaSDKNJIqBuM8FiM8EGqlp/U3eahLLNqVpHar/Dgt47iBjJx/eSOTkEk8KMeAz4e919sOnpH0/MiqNsSwBM8lQs0SDB9dvGfiaqGhXWj3VjY2Twq13MIoy8dv3csbYyX79owGwR5Fs59M0Gv6h1DbWzBJ7iCJiNwWSVEYjJGcMwOMgjPwNc7DWoLjPcTRS45PdyK+Pwk1mH/UPbqbazfaCwuNoOOcMpJH1EgcfCo3UIIbjqOzOjKAYWHyx4E2QhQ/vBiAFyU3KfUlRyfANc/wC5bXvO7+U2/ebtmzvo9+7O3bt3Z3Z4x45ruvdZggIE00UZIyBJIqEj1wxHFZULJB1p81eYN/gPndzjd/Nx41Yu1SySSXSiyqT/AGjAvIBO07iR9R2jI+FBcLzXreA7ZZ4YyQCA8qKcHwOGI4+NfbHXLe4OIZ4ZT44jlRzj6lJrLe3uNBLpjsoOJyG93cSuYiRtAy31fH41HXXya/6gshp0S2jQNvnZ0Fs0qghtqwnDu2wOPm8hueBQbBedR2sLlJbmCNxjKvMisMjIyrMCOK9q3ClN4ZShG4MCNu3Gc7vDGOc1kfbJZodW0YlFO+YI2VB3KJoODnxHvNwfU1r+OKCPs+o7WZwkVzBI5zhUmRmOBk4VWJPFem+1COBN80iRoPFpHCL+JiBWT9ktki63rG1FGyVlTAA2gzy8D0HA4+Arn0Hbpr+oXl7eqJo4JO5tYX96KNeTu7s8FiAvJ8yx9MBp2m69b3Wfk88M2PHupEfH17ScV9vtdt7dgs08MTEZAklRCRnGcMQcZB5+FZb2wdHx2ESanp6i2ngkTf3ICKysdoJQe7kMQDx7wYg54rx9ttwt5pWm3JQBpWjbw5Amh3lc+OMgfdQbE2qwiISmWMRHGJC692c+GHzg5+uumXqK2SMStcQCMttDmVAhbBO0OWwWwDx8K8PWVoh0u7Tau0W0wC4G0bYmxgeAxgY9MVT7mxT/ALQAKrj5EsmMD520Pu+vdzn1oLr/AN6WH/3tp+Yi/VUwDmsH6UvtIk0q1tLiFHupyICy2+JVaaYqHFw0eMqGB4J+bjFbvGm0ADyAH3UGf9oHafNpFzHEbNJUn/unFwUJI2ghlMR2kMw8yMEH1A5XfX2o2zxfKdK7uKSWOIyLdpIE71wgJCJkcnzwM4Geaqf/AFDki400gZO6XAzjJ3wcZPhVqXq2+l1K0trmw+TQSmUsXkjn7wxRNIoDINqEMob1OOMYoLfe9TWsDlJrm3jceKyTRowyMjKswI4rv0/WILkEwTRSgePdyK+M+u0nFZN2uGGLXNLknEYjz/FZ1BUqsg+dxyBk+PrXHpSzjuupDd6Um2yjQrPIimOGSQxkFUGAD7xjYjHihbzBIbJLKEUsxCqoJJJwAAMkknwAFfLe4WRA6MrIwBVlIZSD4EEcEfGqh2pXLvapZQHE1/ILdfPah96VyPNRGCD/ADVC9hWssbSaxm4msZWQg+IVmbj7HDj4DbQaEmrwtL3QmiMoyCgkUycDJ9zOeBzXO91GKAAzSRxgnAMjqgJ8cAsRk4rG+1Lpqe41kyWJ2XNvZR3KhB78hS4dDg+b7cY8c7dvnXdrfXUWtdNXRYKtzCsfep/lYSph1zztbn6uR8SGxW9ysih42V1PIZSGU/URwajJ+sLKN9j3lqrjgq08YYfYWzVC7YNSkjjsNOtm7lbyQROye7iMGOPaMeCkyDIHkuPAmrhB2daelv3HySAx7dpzGpc/EyY37v8AVnNBYYpQ6hlIZSMgg5BB8wR4iuEF6khYI6MUO1wrAlW8cMAfdPwNROItH03xYxWkJwWI3MI14GQANx4Hh4msp7NL2407We6vTzqkK3HhjEj7pADnwP8AeIR6kUGy3+twW5AnnhiLDIEkiISB6BiM12xajE8XerJGYsE94HUx4GcneDjAwefhWZf9RkQOlxNgbhcoAccgGKXIz6HA+4Vz7WdKl/sS3FvGXihaFpokyA0SIeCF52BtpOPDx/w0GgWHUlrctsgubeVv8scyO3HwVia6per7JGKteWqspIYG4iBBBwQQWyCD5VVOjJNL1WS3vLNEhuLUMDGipG6iSNo9rqB76DdlWHn5jJFUzqiS1g6s33aoYDCC4aIyqWMJAJjVWJOQOcUGzWOv21xnubiGTbjd3cqPjOcZ2k4zg/caVUuhrbT7xrm50+MwxmRYGCoscbmFd+8RbQUJ74jnGdgOAc5+UFN7d+8uLu0W3guJTbbmkKQSFMuYmADhcMcL5Zxn1zXr7UemZZWg1nS1k75NpkURsspC8K5iIDEge4ykcrjyBrZKUGV9adTHU+nn2W9wLiYxoYRBKWDpJFI/gnzNoJDeB8PHIHTo/WYg0q2hbT72W6t0QRo1pJsEqAqrbyMAZ8xzgmtapQZB28rLPb2kMcUssyv3riKKR0AClfnAEctnAznArV7C5WWNZIwQrjcNyMjc+qMAwP1jNeilBlXV9jNYa/DqYglmtmi7qUwoXeM7WXJQc7eVOfrHjjMhf3761e2Qt4Z0trWYXMs00LRKWQEIiB8FiSTnjjg1otKDJO28SSTWAghnmMEplk7qGRwFymPeC7cnaeM59cZFdfWkUutahp/yK2uY/k8neSXE0DwKq7o2wDIAWI2k49Tx4mtfpQZD2uyu+p6a0cFzKtpKJJjFbyOADJC+AwXazbUPAPpVusevWurpIobW5SILJJPLcQSRBVVfdCA8s5cjy8AcA+VwpQZB2Vysus6k7wzol1I7ws8EqKwEsj8llAUlWBwcenjXXpNnc9NancE280+n3Tbg8CGRoiCxXco5G3cVPhkYIyRtrY6UGO9b9XJr0kWlWhaMSurzS3C9zhEOdqRyYd3JwcY/w+mSs32u9FyXGlRRWSFzavGyxjlikcbR4UebAEHHng45wKtXVXRVrqiBbqIMV+Y6nbKn8rjn7DkfCqvoWhzJObYahfGJPAM8LPhfLvGhLgcY4I+GKDhrHXzX9jJb2tneG6uI2i2PA6JEZFKMzysAgVck5+A8PL29XWDWfTxtQHlkFslsoijdyzBAudqgkDgnJ4q90oMg6Q6sW00eG3nsL6WaHJEfySQqXSUyRkORgYO058RjwNarpckjQRNOoWUohkVc7VcqCwGSTgNkV6qUGIdvHeXN3arbwXEpttzSFIJCmXMTABwuGOF5xwM48cgbPp96s8ayJu2sMjejI32o4DKfgRXopQY/2myltc09xDPJHbMpnZLeV0UM6t4qh34Xk7c+njxXXY203TerN3cUsml3hDfw43cQMfD3VBIKk4x4lCPErgbJSgyuWxj13WpFuobj5LbQbbfck8Ku5ZTI4cBcf5cZ5ABxUBa2P9idRlrOC5azdRHNthnkCbwM++VJfa6q+QTwSB6VudKDPo9Qz1Mzd3N3fyMW3edzL3feicy437duNp+dnGeM1UO2Hszljke905XIm926iiBJO4g7gi/OVmALDyYBvXG4UoM97XOiJtQghmtP/mbRi8a5ALA7SQCeNwKKRn0I86af2voYis9peJeIo32620jMW/0nHCkg4LY+3FaFWW2l+1x1ZLGfcFrDwYyymUPFGcS5JDqpdioAGDzzQcOtNYmvbfT7S4gmT5S8Mt8EhmKRRbg3dlgCQxOM85GznGahO1XoKLTxaT6XDMLhJd2IxPPwmGDEsWC7XA44zvPjjjcKUGO9sOptqWkWohguDLJKsrR/J5dyBElRg3uYGHYAeviMjmrhd9YvbW1lMtvNJBJ7lwFhkM8WEwG7vAIUOpByPTHlm5UoMfsNES56ggu9MgmhgRWa6kaF4IXLBhhUkCkscjOBjwPkSfLqt+0XVIu/k929vHGYmeO2lb3u6ZDj3RuAY4yPrGa2qlBnJ6uu55ZP7KsCq5V5nu4ZIjI7LsBVdyk4SMAk8+HAxyrRqUH/2Q==">
            <a:extLst>
              <a:ext uri="{FF2B5EF4-FFF2-40B4-BE49-F238E27FC236}">
                <a16:creationId xmlns:a16="http://schemas.microsoft.com/office/drawing/2014/main" id="{D22DC80B-9C93-4299-8B92-5BF896B4CA3D}"/>
              </a:ext>
            </a:extLst>
          </p:cNvPr>
          <p:cNvSpPr>
            <a:spLocks noChangeAspect="1" noChangeArrowheads="1"/>
          </p:cNvSpPr>
          <p:nvPr/>
        </p:nvSpPr>
        <p:spPr bwMode="auto">
          <a:xfrm>
            <a:off x="2153284" y="49365"/>
            <a:ext cx="228600" cy="228601"/>
          </a:xfrm>
          <a:prstGeom prst="rect">
            <a:avLst/>
          </a:prstGeom>
          <a:noFill/>
        </p:spPr>
        <p:txBody>
          <a:bodyPr vert="horz" wrap="square" lIns="68580" tIns="34290" rIns="68580" bIns="34290" numCol="1" anchor="t" anchorCtr="0" compatLnSpc="1">
            <a:prstTxWarp prst="textNoShape">
              <a:avLst/>
            </a:prstTxWarp>
          </a:bodyPr>
          <a:lstStyle/>
          <a:p>
            <a:pPr eaLnBrk="0" fontAlgn="base" hangingPunct="0">
              <a:spcBef>
                <a:spcPct val="0"/>
              </a:spcBef>
              <a:spcAft>
                <a:spcPct val="0"/>
              </a:spcAft>
            </a:pPr>
            <a:endParaRPr lang="fr-FR">
              <a:solidFill>
                <a:srgbClr val="FFFFFF"/>
              </a:solidFill>
              <a:latin typeface="Arial" panose="020B0604020202020204" pitchFamily="34" charset="0"/>
            </a:endParaRPr>
          </a:p>
        </p:txBody>
      </p:sp>
      <p:pic>
        <p:nvPicPr>
          <p:cNvPr id="5" name="Image 4">
            <a:extLst>
              <a:ext uri="{FF2B5EF4-FFF2-40B4-BE49-F238E27FC236}">
                <a16:creationId xmlns:a16="http://schemas.microsoft.com/office/drawing/2014/main" id="{E69E48D3-A43D-4E87-90CC-1646581707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1099" y="5967915"/>
            <a:ext cx="1051562" cy="691897"/>
          </a:xfrm>
          <a:prstGeom prst="rect">
            <a:avLst/>
          </a:prstGeom>
        </p:spPr>
      </p:pic>
      <p:pic>
        <p:nvPicPr>
          <p:cNvPr id="35" name="Image 34">
            <a:extLst>
              <a:ext uri="{FF2B5EF4-FFF2-40B4-BE49-F238E27FC236}">
                <a16:creationId xmlns:a16="http://schemas.microsoft.com/office/drawing/2014/main" id="{6D038DF3-E4B4-43F6-AD5F-A381A7AA5FC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495" r="9032" b="9917"/>
          <a:stretch/>
        </p:blipFill>
        <p:spPr>
          <a:xfrm>
            <a:off x="1726209" y="144003"/>
            <a:ext cx="1044659" cy="927721"/>
          </a:xfrm>
          <a:prstGeom prst="rect">
            <a:avLst/>
          </a:prstGeom>
        </p:spPr>
      </p:pic>
      <p:sp>
        <p:nvSpPr>
          <p:cNvPr id="36" name="ZoneTexte 35">
            <a:extLst>
              <a:ext uri="{FF2B5EF4-FFF2-40B4-BE49-F238E27FC236}">
                <a16:creationId xmlns:a16="http://schemas.microsoft.com/office/drawing/2014/main" id="{4E9E0C88-5429-4EFF-B1C0-839F2EA40F56}"/>
              </a:ext>
            </a:extLst>
          </p:cNvPr>
          <p:cNvSpPr txBox="1"/>
          <p:nvPr/>
        </p:nvSpPr>
        <p:spPr>
          <a:xfrm>
            <a:off x="1702460" y="1051909"/>
            <a:ext cx="1342034" cy="253916"/>
          </a:xfrm>
          <a:prstGeom prst="rect">
            <a:avLst/>
          </a:prstGeom>
          <a:noFill/>
        </p:spPr>
        <p:txBody>
          <a:bodyPr wrap="none" rtlCol="0">
            <a:spAutoFit/>
          </a:bodyPr>
          <a:lstStyle/>
          <a:p>
            <a:pPr eaLnBrk="0" fontAlgn="base" hangingPunct="0">
              <a:spcBef>
                <a:spcPct val="0"/>
              </a:spcBef>
              <a:spcAft>
                <a:spcPct val="0"/>
              </a:spcAft>
            </a:pPr>
            <a:r>
              <a:rPr lang="fr-FR" sz="1050" dirty="0">
                <a:solidFill>
                  <a:srgbClr val="FFFFFF"/>
                </a:solidFill>
                <a:latin typeface="Arial" panose="020B0604020202020204" pitchFamily="34" charset="0"/>
              </a:rPr>
              <a:t>Parvaneh Adibpour</a:t>
            </a:r>
          </a:p>
        </p:txBody>
      </p:sp>
      <p:grpSp>
        <p:nvGrpSpPr>
          <p:cNvPr id="34" name="Groupe 33">
            <a:extLst>
              <a:ext uri="{FF2B5EF4-FFF2-40B4-BE49-F238E27FC236}">
                <a16:creationId xmlns:a16="http://schemas.microsoft.com/office/drawing/2014/main" id="{CDA67D0C-657E-4388-A7DC-3BCBAD6D756E}"/>
              </a:ext>
            </a:extLst>
          </p:cNvPr>
          <p:cNvGrpSpPr/>
          <p:nvPr/>
        </p:nvGrpSpPr>
        <p:grpSpPr>
          <a:xfrm>
            <a:off x="1738282" y="1275052"/>
            <a:ext cx="1099981" cy="1194578"/>
            <a:chOff x="5733823" y="755924"/>
            <a:chExt cx="979938" cy="1044266"/>
          </a:xfrm>
        </p:grpSpPr>
        <p:pic>
          <p:nvPicPr>
            <p:cNvPr id="37" name="Image 36">
              <a:extLst>
                <a:ext uri="{FF2B5EF4-FFF2-40B4-BE49-F238E27FC236}">
                  <a16:creationId xmlns:a16="http://schemas.microsoft.com/office/drawing/2014/main" id="{3BEACC6F-162A-4398-93DF-062CA77B7EEE}"/>
                </a:ext>
              </a:extLst>
            </p:cNvPr>
            <p:cNvPicPr>
              <a:picLocks noChangeAspect="1"/>
            </p:cNvPicPr>
            <p:nvPr/>
          </p:nvPicPr>
          <p:blipFill rotWithShape="1">
            <a:blip r:embed="rId11">
              <a:extLst>
                <a:ext uri="{BEBA8EAE-BF5A-486C-A8C5-ECC9F3942E4B}">
                  <a14:imgProps xmlns:a14="http://schemas.microsoft.com/office/drawing/2010/main">
                    <a14:imgLayer r:embed="rId12">
                      <a14:imgEffect>
                        <a14:colorTemperature colorTemp="8800"/>
                      </a14:imgEffect>
                      <a14:imgEffect>
                        <a14:brightnessContrast bright="40000"/>
                      </a14:imgEffect>
                    </a14:imgLayer>
                  </a14:imgProps>
                </a:ext>
                <a:ext uri="{28A0092B-C50C-407E-A947-70E740481C1C}">
                  <a14:useLocalDpi xmlns:a14="http://schemas.microsoft.com/office/drawing/2010/main" val="0"/>
                </a:ext>
              </a:extLst>
            </a:blip>
            <a:srcRect l="4594" t="2480" r="43190" b="32720"/>
            <a:stretch/>
          </p:blipFill>
          <p:spPr>
            <a:xfrm>
              <a:off x="5884314" y="755924"/>
              <a:ext cx="656692" cy="856555"/>
            </a:xfrm>
            <a:prstGeom prst="rect">
              <a:avLst/>
            </a:prstGeom>
          </p:spPr>
        </p:pic>
        <p:sp>
          <p:nvSpPr>
            <p:cNvPr id="38" name="ZoneTexte 206">
              <a:extLst>
                <a:ext uri="{FF2B5EF4-FFF2-40B4-BE49-F238E27FC236}">
                  <a16:creationId xmlns:a16="http://schemas.microsoft.com/office/drawing/2014/main" id="{75256D32-2F62-46D0-96A5-69CA5A3A0581}"/>
                </a:ext>
              </a:extLst>
            </p:cNvPr>
            <p:cNvSpPr txBox="1"/>
            <p:nvPr/>
          </p:nvSpPr>
          <p:spPr>
            <a:xfrm>
              <a:off x="5733823" y="1578224"/>
              <a:ext cx="979938" cy="221966"/>
            </a:xfrm>
            <a:prstGeom prst="rect">
              <a:avLst/>
            </a:prstGeom>
            <a:noFill/>
          </p:spPr>
          <p:txBody>
            <a:bodyPr wrap="none" rtlCol="0">
              <a:spAutoFit/>
            </a:bodyPr>
            <a:lstStyle>
              <a:defPPr>
                <a:defRPr lang="fr-FR"/>
              </a:defPPr>
              <a:lvl1pPr algn="l" rtl="0" fontAlgn="base">
                <a:spcBef>
                  <a:spcPct val="0"/>
                </a:spcBef>
                <a:spcAft>
                  <a:spcPct val="0"/>
                </a:spcAft>
                <a:defRPr sz="1200" i="1" kern="1200">
                  <a:solidFill>
                    <a:schemeClr val="tx1"/>
                  </a:solidFill>
                  <a:latin typeface="Arial" pitchFamily="34" charset="0"/>
                  <a:ea typeface="+mn-ea"/>
                  <a:cs typeface="+mn-cs"/>
                </a:defRPr>
              </a:lvl1pPr>
              <a:lvl2pPr marL="457200" algn="l" rtl="0" fontAlgn="base">
                <a:spcBef>
                  <a:spcPct val="0"/>
                </a:spcBef>
                <a:spcAft>
                  <a:spcPct val="0"/>
                </a:spcAft>
                <a:defRPr sz="1200" i="1" kern="1200">
                  <a:solidFill>
                    <a:schemeClr val="tx1"/>
                  </a:solidFill>
                  <a:latin typeface="Arial" pitchFamily="34" charset="0"/>
                  <a:ea typeface="+mn-ea"/>
                  <a:cs typeface="+mn-cs"/>
                </a:defRPr>
              </a:lvl2pPr>
              <a:lvl3pPr marL="914400" algn="l" rtl="0" fontAlgn="base">
                <a:spcBef>
                  <a:spcPct val="0"/>
                </a:spcBef>
                <a:spcAft>
                  <a:spcPct val="0"/>
                </a:spcAft>
                <a:defRPr sz="1200" i="1" kern="1200">
                  <a:solidFill>
                    <a:schemeClr val="tx1"/>
                  </a:solidFill>
                  <a:latin typeface="Arial" pitchFamily="34" charset="0"/>
                  <a:ea typeface="+mn-ea"/>
                  <a:cs typeface="+mn-cs"/>
                </a:defRPr>
              </a:lvl3pPr>
              <a:lvl4pPr marL="1371600" algn="l" rtl="0" fontAlgn="base">
                <a:spcBef>
                  <a:spcPct val="0"/>
                </a:spcBef>
                <a:spcAft>
                  <a:spcPct val="0"/>
                </a:spcAft>
                <a:defRPr sz="1200" i="1" kern="1200">
                  <a:solidFill>
                    <a:schemeClr val="tx1"/>
                  </a:solidFill>
                  <a:latin typeface="Arial" pitchFamily="34" charset="0"/>
                  <a:ea typeface="+mn-ea"/>
                  <a:cs typeface="+mn-cs"/>
                </a:defRPr>
              </a:lvl4pPr>
              <a:lvl5pPr marL="1828800" algn="l" rtl="0" fontAlgn="base">
                <a:spcBef>
                  <a:spcPct val="0"/>
                </a:spcBef>
                <a:spcAft>
                  <a:spcPct val="0"/>
                </a:spcAft>
                <a:defRPr sz="1200" i="1" kern="1200">
                  <a:solidFill>
                    <a:schemeClr val="tx1"/>
                  </a:solidFill>
                  <a:latin typeface="Arial" pitchFamily="34" charset="0"/>
                  <a:ea typeface="+mn-ea"/>
                  <a:cs typeface="+mn-cs"/>
                </a:defRPr>
              </a:lvl5pPr>
              <a:lvl6pPr marL="2286000" algn="l" defTabSz="914400" rtl="0" eaLnBrk="1" latinLnBrk="0" hangingPunct="1">
                <a:defRPr sz="1200" i="1" kern="1200">
                  <a:solidFill>
                    <a:schemeClr val="tx1"/>
                  </a:solidFill>
                  <a:latin typeface="Arial" pitchFamily="34" charset="0"/>
                  <a:ea typeface="+mn-ea"/>
                  <a:cs typeface="+mn-cs"/>
                </a:defRPr>
              </a:lvl6pPr>
              <a:lvl7pPr marL="2743200" algn="l" defTabSz="914400" rtl="0" eaLnBrk="1" latinLnBrk="0" hangingPunct="1">
                <a:defRPr sz="1200" i="1" kern="1200">
                  <a:solidFill>
                    <a:schemeClr val="tx1"/>
                  </a:solidFill>
                  <a:latin typeface="Arial" pitchFamily="34" charset="0"/>
                  <a:ea typeface="+mn-ea"/>
                  <a:cs typeface="+mn-cs"/>
                </a:defRPr>
              </a:lvl7pPr>
              <a:lvl8pPr marL="3200400" algn="l" defTabSz="914400" rtl="0" eaLnBrk="1" latinLnBrk="0" hangingPunct="1">
                <a:defRPr sz="1200" i="1" kern="1200">
                  <a:solidFill>
                    <a:schemeClr val="tx1"/>
                  </a:solidFill>
                  <a:latin typeface="Arial" pitchFamily="34" charset="0"/>
                  <a:ea typeface="+mn-ea"/>
                  <a:cs typeface="+mn-cs"/>
                </a:defRPr>
              </a:lvl8pPr>
              <a:lvl9pPr marL="3657600" algn="l" defTabSz="914400" rtl="0" eaLnBrk="1" latinLnBrk="0" hangingPunct="1">
                <a:defRPr sz="1200" i="1" kern="1200">
                  <a:solidFill>
                    <a:schemeClr val="tx1"/>
                  </a:solidFill>
                  <a:latin typeface="Arial" pitchFamily="34" charset="0"/>
                  <a:ea typeface="+mn-ea"/>
                  <a:cs typeface="+mn-cs"/>
                </a:defRPr>
              </a:lvl9pPr>
            </a:lstStyle>
            <a:p>
              <a:r>
                <a:rPr lang="fr-FR" sz="1050" dirty="0">
                  <a:solidFill>
                    <a:srgbClr val="FFFFFF"/>
                  </a:solidFill>
                </a:rPr>
                <a:t>Karima </a:t>
              </a:r>
              <a:r>
                <a:rPr lang="fr-FR" sz="1050" dirty="0" err="1">
                  <a:solidFill>
                    <a:srgbClr val="FFFFFF"/>
                  </a:solidFill>
                </a:rPr>
                <a:t>Mersad</a:t>
              </a:r>
              <a:endParaRPr lang="fr-FR" sz="1050" dirty="0">
                <a:solidFill>
                  <a:srgbClr val="FFFFFF"/>
                </a:solidFill>
              </a:endParaRPr>
            </a:p>
          </p:txBody>
        </p:sp>
      </p:grpSp>
    </p:spTree>
    <p:extLst>
      <p:ext uri="{BB962C8B-B14F-4D97-AF65-F5344CB8AC3E}">
        <p14:creationId xmlns:p14="http://schemas.microsoft.com/office/powerpoint/2010/main" val="284944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oneTexte 4"/>
          <p:cNvSpPr txBox="1">
            <a:spLocks noChangeArrowheads="1"/>
          </p:cNvSpPr>
          <p:nvPr/>
        </p:nvSpPr>
        <p:spPr bwMode="auto">
          <a:xfrm>
            <a:off x="6754813" y="5956284"/>
            <a:ext cx="184150" cy="369888"/>
          </a:xfrm>
          <a:prstGeom prst="rect">
            <a:avLst/>
          </a:prstGeom>
          <a:noFill/>
          <a:ln w="9525">
            <a:noFill/>
            <a:miter lim="800000"/>
            <a:headEnd/>
            <a:tailEnd/>
          </a:ln>
        </p:spPr>
        <p:txBody>
          <a:bodyPr wrap="none">
            <a:spAutoFit/>
          </a:bodyPr>
          <a:lstStyle/>
          <a:p>
            <a:pPr algn="ctr" eaLnBrk="0" hangingPunct="0"/>
            <a:endParaRPr lang="fr-FR"/>
          </a:p>
        </p:txBody>
      </p:sp>
      <p:sp>
        <p:nvSpPr>
          <p:cNvPr id="18436" name="ZoneTexte 8"/>
          <p:cNvSpPr txBox="1">
            <a:spLocks noChangeArrowheads="1"/>
          </p:cNvSpPr>
          <p:nvPr/>
        </p:nvSpPr>
        <p:spPr bwMode="auto">
          <a:xfrm>
            <a:off x="3430465" y="3000398"/>
            <a:ext cx="1728787" cy="830997"/>
          </a:xfrm>
          <a:prstGeom prst="rect">
            <a:avLst/>
          </a:prstGeom>
          <a:noFill/>
          <a:ln w="9525">
            <a:noFill/>
            <a:miter lim="800000"/>
            <a:headEnd/>
            <a:tailEnd/>
          </a:ln>
        </p:spPr>
        <p:txBody>
          <a:bodyPr>
            <a:spAutoFit/>
          </a:bodyPr>
          <a:lstStyle/>
          <a:p>
            <a:pPr algn="ctr" eaLnBrk="0" hangingPunct="0"/>
            <a:r>
              <a:rPr lang="fr-FR" sz="1600" dirty="0">
                <a:latin typeface="Calibri" pitchFamily="34" charset="0"/>
              </a:rPr>
              <a:t>La même syllabe est toujours répétée</a:t>
            </a:r>
            <a:endParaRPr lang="fr-FR" sz="1600" dirty="0"/>
          </a:p>
        </p:txBody>
      </p:sp>
      <p:sp>
        <p:nvSpPr>
          <p:cNvPr id="18437" name="ZoneTexte 9"/>
          <p:cNvSpPr txBox="1">
            <a:spLocks noChangeArrowheads="1"/>
          </p:cNvSpPr>
          <p:nvPr/>
        </p:nvSpPr>
        <p:spPr bwMode="auto">
          <a:xfrm>
            <a:off x="3075381" y="4450497"/>
            <a:ext cx="2195513" cy="830997"/>
          </a:xfrm>
          <a:prstGeom prst="rect">
            <a:avLst/>
          </a:prstGeom>
          <a:noFill/>
          <a:ln w="9525">
            <a:noFill/>
            <a:miter lim="800000"/>
            <a:headEnd/>
            <a:tailEnd/>
          </a:ln>
        </p:spPr>
        <p:txBody>
          <a:bodyPr>
            <a:spAutoFit/>
          </a:bodyPr>
          <a:lstStyle/>
          <a:p>
            <a:pPr algn="ctr" eaLnBrk="0" hangingPunct="0"/>
            <a:r>
              <a:rPr lang="fr-FR" sz="1600" dirty="0">
                <a:latin typeface="Calibri" pitchFamily="34" charset="0"/>
              </a:rPr>
              <a:t>Le sexe de la voix change de temps en temps</a:t>
            </a:r>
          </a:p>
        </p:txBody>
      </p:sp>
      <p:sp>
        <p:nvSpPr>
          <p:cNvPr id="18438" name="ZoneTexte 15"/>
          <p:cNvSpPr txBox="1">
            <a:spLocks noChangeArrowheads="1"/>
          </p:cNvSpPr>
          <p:nvPr/>
        </p:nvSpPr>
        <p:spPr bwMode="auto">
          <a:xfrm>
            <a:off x="5454391" y="148648"/>
            <a:ext cx="5477393" cy="923330"/>
          </a:xfrm>
          <a:prstGeom prst="rect">
            <a:avLst/>
          </a:prstGeom>
          <a:noFill/>
          <a:ln w="9525">
            <a:noFill/>
            <a:miter lim="800000"/>
            <a:headEnd/>
            <a:tailEnd/>
          </a:ln>
        </p:spPr>
        <p:txBody>
          <a:bodyPr wrap="square">
            <a:spAutoFit/>
          </a:bodyPr>
          <a:lstStyle/>
          <a:p>
            <a:pPr algn="ctr" eaLnBrk="0" hangingPunct="0"/>
            <a:r>
              <a:rPr lang="fr-FR" dirty="0">
                <a:latin typeface="Calibri" pitchFamily="34" charset="0"/>
              </a:rPr>
              <a:t>Les bébés sont testés sans les bouger de leur incubateur grâce à la spectrométrie dans le proche infra-rouge</a:t>
            </a:r>
          </a:p>
          <a:p>
            <a:pPr algn="ctr" eaLnBrk="0" hangingPunct="0"/>
            <a:endParaRPr lang="fr-FR" dirty="0">
              <a:latin typeface="Calibri" pitchFamily="34" charset="0"/>
            </a:endParaRPr>
          </a:p>
        </p:txBody>
      </p:sp>
      <p:sp>
        <p:nvSpPr>
          <p:cNvPr id="18442" name="Rectangle 99"/>
          <p:cNvSpPr>
            <a:spLocks noChangeArrowheads="1"/>
          </p:cNvSpPr>
          <p:nvPr/>
        </p:nvSpPr>
        <p:spPr bwMode="auto">
          <a:xfrm>
            <a:off x="2279027" y="5572343"/>
            <a:ext cx="3017173" cy="338554"/>
          </a:xfrm>
          <a:prstGeom prst="rect">
            <a:avLst/>
          </a:prstGeom>
          <a:noFill/>
          <a:ln w="9525">
            <a:noFill/>
            <a:miter lim="800000"/>
            <a:headEnd/>
            <a:tailEnd/>
          </a:ln>
        </p:spPr>
        <p:txBody>
          <a:bodyPr wrap="none">
            <a:spAutoFit/>
          </a:bodyPr>
          <a:lstStyle/>
          <a:p>
            <a:pPr eaLnBrk="0" hangingPunct="0"/>
            <a:r>
              <a:rPr lang="fr-FR" sz="1600" i="1" dirty="0"/>
              <a:t>Mahmoudzadeh et al, PNAS, 2013</a:t>
            </a:r>
          </a:p>
        </p:txBody>
      </p:sp>
      <p:pic>
        <p:nvPicPr>
          <p:cNvPr id="2" name="Hb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86262" y="788879"/>
            <a:ext cx="6399020" cy="5114480"/>
          </a:xfrm>
          <a:prstGeom prst="rect">
            <a:avLst/>
          </a:prstGeom>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9933"/>
          <a:stretch>
            <a:fillRect/>
          </a:stretch>
        </p:blipFill>
        <p:spPr bwMode="auto">
          <a:xfrm>
            <a:off x="340925" y="93540"/>
            <a:ext cx="2354619" cy="173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2C3ECECD-B652-4C38-A269-75537302E56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88"/>
          <a:stretch/>
        </p:blipFill>
        <p:spPr bwMode="auto">
          <a:xfrm>
            <a:off x="212376" y="4054884"/>
            <a:ext cx="2473388" cy="1174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1">
            <a:extLst>
              <a:ext uri="{FF2B5EF4-FFF2-40B4-BE49-F238E27FC236}">
                <a16:creationId xmlns:a16="http://schemas.microsoft.com/office/drawing/2014/main" id="{3E9DB4BB-BB44-4F59-9D13-20D1BA861DBC}"/>
              </a:ext>
            </a:extLst>
          </p:cNvPr>
          <p:cNvPicPr>
            <a:picLocks noChangeAspect="1" noChangeArrowheads="1"/>
          </p:cNvPicPr>
          <p:nvPr/>
        </p:nvPicPr>
        <p:blipFill>
          <a:blip r:embed="rId7" cstate="print"/>
          <a:srcRect/>
          <a:stretch>
            <a:fillRect/>
          </a:stretch>
        </p:blipFill>
        <p:spPr bwMode="auto">
          <a:xfrm>
            <a:off x="47253" y="1933059"/>
            <a:ext cx="2941965" cy="1824554"/>
          </a:xfrm>
          <a:prstGeom prst="rect">
            <a:avLst/>
          </a:prstGeom>
          <a:noFill/>
          <a:ln w="9525">
            <a:noFill/>
            <a:miter lim="800000"/>
            <a:headEnd/>
            <a:tailEnd/>
          </a:ln>
        </p:spPr>
      </p:pic>
      <p:sp>
        <p:nvSpPr>
          <p:cNvPr id="18439" name="ZoneTexte 14"/>
          <p:cNvSpPr txBox="1">
            <a:spLocks noChangeArrowheads="1"/>
          </p:cNvSpPr>
          <p:nvPr/>
        </p:nvSpPr>
        <p:spPr bwMode="auto">
          <a:xfrm>
            <a:off x="2859481" y="1293777"/>
            <a:ext cx="2411413" cy="1077218"/>
          </a:xfrm>
          <a:prstGeom prst="rect">
            <a:avLst/>
          </a:prstGeom>
          <a:noFill/>
          <a:ln w="9525">
            <a:noFill/>
            <a:miter lim="800000"/>
            <a:headEnd/>
            <a:tailEnd/>
          </a:ln>
        </p:spPr>
        <p:txBody>
          <a:bodyPr>
            <a:spAutoFit/>
          </a:bodyPr>
          <a:lstStyle/>
          <a:p>
            <a:pPr algn="ctr" eaLnBrk="0" hangingPunct="0"/>
            <a:endParaRPr lang="fr-FR" sz="1600" dirty="0">
              <a:latin typeface="Calibri" pitchFamily="34" charset="0"/>
            </a:endParaRPr>
          </a:p>
          <a:p>
            <a:pPr algn="ctr" eaLnBrk="0" hangingPunct="0"/>
            <a:r>
              <a:rPr lang="fr-FR" sz="1600" dirty="0">
                <a:latin typeface="Calibri" pitchFamily="34" charset="0"/>
              </a:rPr>
              <a:t>L’identité de la syllabe change de temps en temps (par ex: </a:t>
            </a:r>
            <a:r>
              <a:rPr lang="fr-FR" sz="1600" dirty="0" err="1">
                <a:latin typeface="Calibri" pitchFamily="34" charset="0"/>
              </a:rPr>
              <a:t>ba</a:t>
            </a:r>
            <a:r>
              <a:rPr lang="fr-FR" sz="1600" dirty="0">
                <a:latin typeface="Calibri" pitchFamily="34" charset="0"/>
              </a:rPr>
              <a:t> et </a:t>
            </a:r>
            <a:r>
              <a:rPr lang="fr-FR" sz="1600" dirty="0" err="1">
                <a:latin typeface="Calibri" pitchFamily="34" charset="0"/>
              </a:rPr>
              <a:t>ga</a:t>
            </a:r>
            <a:r>
              <a:rPr lang="fr-FR" sz="1600" dirty="0">
                <a:latin typeface="Calibri" pitchFamily="34" charset="0"/>
              </a:rPr>
              <a:t>)</a:t>
            </a:r>
          </a:p>
        </p:txBody>
      </p:sp>
      <p:sp>
        <p:nvSpPr>
          <p:cNvPr id="4" name="ZoneTexte 3">
            <a:extLst>
              <a:ext uri="{FF2B5EF4-FFF2-40B4-BE49-F238E27FC236}">
                <a16:creationId xmlns:a16="http://schemas.microsoft.com/office/drawing/2014/main" id="{D898A77D-1E9A-4832-BDCF-F776E697161B}"/>
              </a:ext>
            </a:extLst>
          </p:cNvPr>
          <p:cNvSpPr txBox="1"/>
          <p:nvPr/>
        </p:nvSpPr>
        <p:spPr>
          <a:xfrm>
            <a:off x="406718" y="6062134"/>
            <a:ext cx="11378564" cy="707886"/>
          </a:xfrm>
          <a:prstGeom prst="rect">
            <a:avLst/>
          </a:prstGeom>
          <a:noFill/>
        </p:spPr>
        <p:txBody>
          <a:bodyPr wrap="none" rtlCol="0">
            <a:spAutoFit/>
          </a:bodyPr>
          <a:lstStyle/>
          <a:p>
            <a:pPr algn="ctr"/>
            <a:r>
              <a:rPr lang="fr-FR" sz="2000" dirty="0">
                <a:latin typeface="+mn-lt"/>
              </a:rPr>
              <a:t>Le cerveau a un plan d’organisation  fonctionnelle précis propre à </a:t>
            </a:r>
            <a:r>
              <a:rPr lang="fr-FR" sz="2000" dirty="0"/>
              <a:t>l’espèce humaine, visible dès la vie fœtale</a:t>
            </a:r>
          </a:p>
          <a:p>
            <a:pPr algn="ctr"/>
            <a:r>
              <a:rPr lang="fr-FR" sz="2000" dirty="0">
                <a:latin typeface="+mn-lt"/>
              </a:rPr>
              <a:t>Ici, une sensibilité plus précoce à la dimension temporelle que spectrale de la parole</a:t>
            </a:r>
            <a:endParaRPr lang="en-US" sz="2000" dirty="0" err="1">
              <a:latin typeface="+mn-lt"/>
            </a:endParaRPr>
          </a:p>
        </p:txBody>
      </p:sp>
    </p:spTree>
    <p:extLst>
      <p:ext uri="{BB962C8B-B14F-4D97-AF65-F5344CB8AC3E}">
        <p14:creationId xmlns:p14="http://schemas.microsoft.com/office/powerpoint/2010/main" val="409146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3278EFCA-3143-4849-86CB-453EB5852063}"/>
              </a:ext>
            </a:extLst>
          </p:cNvPr>
          <p:cNvGrpSpPr/>
          <p:nvPr/>
        </p:nvGrpSpPr>
        <p:grpSpPr>
          <a:xfrm>
            <a:off x="2156998" y="1314307"/>
            <a:ext cx="4047483" cy="1751626"/>
            <a:chOff x="2156998" y="1314307"/>
            <a:chExt cx="4047483" cy="1751626"/>
          </a:xfrm>
        </p:grpSpPr>
        <p:grpSp>
          <p:nvGrpSpPr>
            <p:cNvPr id="9" name="Groupe 8">
              <a:extLst>
                <a:ext uri="{FF2B5EF4-FFF2-40B4-BE49-F238E27FC236}">
                  <a16:creationId xmlns:a16="http://schemas.microsoft.com/office/drawing/2014/main" id="{57EF4C3F-292C-45A7-BD4F-CA24BD43FA2C}"/>
                </a:ext>
              </a:extLst>
            </p:cNvPr>
            <p:cNvGrpSpPr/>
            <p:nvPr/>
          </p:nvGrpSpPr>
          <p:grpSpPr>
            <a:xfrm>
              <a:off x="2221104" y="1314307"/>
              <a:ext cx="3983377" cy="1751626"/>
              <a:chOff x="505799" y="1356771"/>
              <a:chExt cx="3983377" cy="1751626"/>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405" b="52594"/>
              <a:stretch/>
            </p:blipFill>
            <p:spPr bwMode="auto">
              <a:xfrm>
                <a:off x="2371089" y="1393952"/>
                <a:ext cx="1554784"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469567" y="2739065"/>
                <a:ext cx="3019609" cy="369332"/>
              </a:xfrm>
              <a:prstGeom prst="rect">
                <a:avLst/>
              </a:prstGeom>
            </p:spPr>
            <p:txBody>
              <a:bodyPr wrap="none">
                <a:spAutoFit/>
              </a:bodyPr>
              <a:lstStyle/>
              <a:p>
                <a:r>
                  <a:rPr lang="fr-FR" altLang="en-US" dirty="0"/>
                  <a:t>Aeby et al, </a:t>
                </a:r>
                <a:r>
                  <a:rPr lang="fr-FR" altLang="en-US" i="1" dirty="0" err="1"/>
                  <a:t>Neuroimage</a:t>
                </a:r>
                <a:r>
                  <a:rPr lang="fr-FR" altLang="en-US" dirty="0"/>
                  <a:t> , 2013</a:t>
                </a:r>
                <a:endParaRPr lang="en-US" dirty="0"/>
              </a:p>
            </p:txBody>
          </p:sp>
          <p:sp>
            <p:nvSpPr>
              <p:cNvPr id="8" name="ZoneTexte 7"/>
              <p:cNvSpPr txBox="1"/>
              <p:nvPr/>
            </p:nvSpPr>
            <p:spPr>
              <a:xfrm>
                <a:off x="505799" y="1393952"/>
                <a:ext cx="314510" cy="338554"/>
              </a:xfrm>
              <a:prstGeom prst="rect">
                <a:avLst/>
              </a:prstGeom>
              <a:noFill/>
            </p:spPr>
            <p:txBody>
              <a:bodyPr wrap="none" rtlCol="0">
                <a:spAutoFit/>
              </a:bodyPr>
              <a:lstStyle/>
              <a:p>
                <a:r>
                  <a:rPr lang="fr-FR" sz="1600" dirty="0">
                    <a:solidFill>
                      <a:schemeClr val="bg1"/>
                    </a:solidFill>
                  </a:rPr>
                  <a:t>G</a:t>
                </a:r>
                <a:endParaRPr lang="en-US" sz="1600" dirty="0">
                  <a:solidFill>
                    <a:schemeClr val="bg1"/>
                  </a:solidFill>
                </a:endParaRPr>
              </a:p>
            </p:txBody>
          </p:sp>
          <p:sp>
            <p:nvSpPr>
              <p:cNvPr id="13" name="ZoneTexte 12">
                <a:extLst>
                  <a:ext uri="{FF2B5EF4-FFF2-40B4-BE49-F238E27FC236}">
                    <a16:creationId xmlns:a16="http://schemas.microsoft.com/office/drawing/2014/main" id="{7C2B5685-3B22-4C1F-98E0-555C09E25C7A}"/>
                  </a:ext>
                </a:extLst>
              </p:cNvPr>
              <p:cNvSpPr txBox="1"/>
              <p:nvPr/>
            </p:nvSpPr>
            <p:spPr>
              <a:xfrm>
                <a:off x="2371089" y="1366289"/>
                <a:ext cx="314510" cy="338554"/>
              </a:xfrm>
              <a:prstGeom prst="rect">
                <a:avLst/>
              </a:prstGeom>
              <a:noFill/>
            </p:spPr>
            <p:txBody>
              <a:bodyPr wrap="none" rtlCol="0">
                <a:spAutoFit/>
              </a:bodyPr>
              <a:lstStyle/>
              <a:p>
                <a:r>
                  <a:rPr lang="fr-FR" sz="1600" dirty="0">
                    <a:solidFill>
                      <a:schemeClr val="bg1"/>
                    </a:solidFill>
                  </a:rPr>
                  <a:t>G</a:t>
                </a:r>
                <a:endParaRPr lang="en-US" sz="1600" dirty="0">
                  <a:solidFill>
                    <a:schemeClr val="bg1"/>
                  </a:solidFill>
                </a:endParaRPr>
              </a:p>
            </p:txBody>
          </p:sp>
          <p:sp>
            <p:nvSpPr>
              <p:cNvPr id="14" name="ZoneTexte 13">
                <a:extLst>
                  <a:ext uri="{FF2B5EF4-FFF2-40B4-BE49-F238E27FC236}">
                    <a16:creationId xmlns:a16="http://schemas.microsoft.com/office/drawing/2014/main" id="{D0EC306B-4594-460D-96D6-FC35E577FCD7}"/>
                  </a:ext>
                </a:extLst>
              </p:cNvPr>
              <p:cNvSpPr txBox="1"/>
              <p:nvPr/>
            </p:nvSpPr>
            <p:spPr>
              <a:xfrm>
                <a:off x="3600157" y="1356771"/>
                <a:ext cx="314510" cy="338554"/>
              </a:xfrm>
              <a:prstGeom prst="rect">
                <a:avLst/>
              </a:prstGeom>
              <a:noFill/>
            </p:spPr>
            <p:txBody>
              <a:bodyPr wrap="none" rtlCol="0">
                <a:spAutoFit/>
              </a:bodyPr>
              <a:lstStyle/>
              <a:p>
                <a:r>
                  <a:rPr lang="fr-FR" sz="1600" dirty="0">
                    <a:solidFill>
                      <a:schemeClr val="bg1"/>
                    </a:solidFill>
                  </a:rPr>
                  <a:t>D</a:t>
                </a:r>
                <a:endParaRPr lang="en-US" sz="1600" dirty="0">
                  <a:solidFill>
                    <a:schemeClr val="bg1"/>
                  </a:solidFill>
                </a:endParaRPr>
              </a:p>
            </p:txBody>
          </p:sp>
        </p:grpSp>
        <p:pic>
          <p:nvPicPr>
            <p:cNvPr id="19" name="Picture 2">
              <a:extLst>
                <a:ext uri="{FF2B5EF4-FFF2-40B4-BE49-F238E27FC236}">
                  <a16:creationId xmlns:a16="http://schemas.microsoft.com/office/drawing/2014/main" id="{457D36D9-19D8-4AF2-A088-139165B010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130" b="54192"/>
            <a:stretch/>
          </p:blipFill>
          <p:spPr bwMode="auto">
            <a:xfrm flipH="1">
              <a:off x="2156998" y="1351487"/>
              <a:ext cx="1871032" cy="132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19">
              <a:extLst>
                <a:ext uri="{FF2B5EF4-FFF2-40B4-BE49-F238E27FC236}">
                  <a16:creationId xmlns:a16="http://schemas.microsoft.com/office/drawing/2014/main" id="{6B7B2E81-01A9-4CF8-9240-58A38E73ED5D}"/>
                </a:ext>
              </a:extLst>
            </p:cNvPr>
            <p:cNvSpPr txBox="1"/>
            <p:nvPr/>
          </p:nvSpPr>
          <p:spPr>
            <a:xfrm>
              <a:off x="2166062" y="1316475"/>
              <a:ext cx="314510" cy="338554"/>
            </a:xfrm>
            <a:prstGeom prst="rect">
              <a:avLst/>
            </a:prstGeom>
            <a:noFill/>
          </p:spPr>
          <p:txBody>
            <a:bodyPr wrap="none" rtlCol="0">
              <a:spAutoFit/>
            </a:bodyPr>
            <a:lstStyle/>
            <a:p>
              <a:r>
                <a:rPr lang="fr-FR" sz="1600" dirty="0">
                  <a:solidFill>
                    <a:schemeClr val="bg1"/>
                  </a:solidFill>
                </a:rPr>
                <a:t>G</a:t>
              </a:r>
              <a:endParaRPr lang="en-US" sz="1600" dirty="0">
                <a:solidFill>
                  <a:schemeClr val="bg1"/>
                </a:solidFill>
              </a:endParaRPr>
            </a:p>
          </p:txBody>
        </p:sp>
      </p:grpSp>
      <p:pic>
        <p:nvPicPr>
          <p:cNvPr id="1229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8451" t="47478"/>
          <a:stretch/>
        </p:blipFill>
        <p:spPr bwMode="auto">
          <a:xfrm>
            <a:off x="6488074" y="1025840"/>
            <a:ext cx="3855338" cy="253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a:extLst>
              <a:ext uri="{FF2B5EF4-FFF2-40B4-BE49-F238E27FC236}">
                <a16:creationId xmlns:a16="http://schemas.microsoft.com/office/drawing/2014/main" id="{B81EBF7C-A0D4-46A3-87BF-C9FC96DC9E73}"/>
              </a:ext>
            </a:extLst>
          </p:cNvPr>
          <p:cNvSpPr>
            <a:spLocks noGrp="1"/>
          </p:cNvSpPr>
          <p:nvPr>
            <p:ph type="title"/>
          </p:nvPr>
        </p:nvSpPr>
        <p:spPr>
          <a:xfrm>
            <a:off x="2312776" y="-249656"/>
            <a:ext cx="10515600" cy="1325563"/>
          </a:xfrm>
        </p:spPr>
        <p:txBody>
          <a:bodyPr/>
          <a:lstStyle/>
          <a:p>
            <a:r>
              <a:rPr lang="fr-FR" sz="2400" b="1" dirty="0">
                <a:solidFill>
                  <a:srgbClr val="FF0000"/>
                </a:solidFill>
                <a:latin typeface="Calibri" pitchFamily="34" charset="0"/>
                <a:ea typeface="+mn-ea"/>
                <a:cs typeface="+mn-cs"/>
              </a:rPr>
              <a:t>Ces réseaux sont sensibles à l’environnement</a:t>
            </a:r>
            <a:endParaRPr lang="en-US" sz="2400" b="1" dirty="0">
              <a:solidFill>
                <a:srgbClr val="FF0000"/>
              </a:solidFill>
              <a:latin typeface="Calibri" pitchFamily="34" charset="0"/>
              <a:ea typeface="+mn-ea"/>
              <a:cs typeface="+mn-cs"/>
            </a:endParaRPr>
          </a:p>
        </p:txBody>
      </p:sp>
      <p:sp>
        <p:nvSpPr>
          <p:cNvPr id="5" name="ZoneTexte 4">
            <a:extLst>
              <a:ext uri="{FF2B5EF4-FFF2-40B4-BE49-F238E27FC236}">
                <a16:creationId xmlns:a16="http://schemas.microsoft.com/office/drawing/2014/main" id="{5693C56C-EB2C-4CE9-994F-A7A7A4104114}"/>
              </a:ext>
            </a:extLst>
          </p:cNvPr>
          <p:cNvSpPr txBox="1"/>
          <p:nvPr/>
        </p:nvSpPr>
        <p:spPr>
          <a:xfrm>
            <a:off x="711093" y="666808"/>
            <a:ext cx="10479215" cy="369332"/>
          </a:xfrm>
          <a:prstGeom prst="rect">
            <a:avLst/>
          </a:prstGeom>
          <a:noFill/>
        </p:spPr>
        <p:txBody>
          <a:bodyPr wrap="none" rtlCol="0">
            <a:spAutoFit/>
          </a:bodyPr>
          <a:lstStyle/>
          <a:p>
            <a:r>
              <a:rPr lang="fr-FR" dirty="0"/>
              <a:t>Mesure de la diffusivité chez des prématurés arrivés à terme et corrélation avec leur langage évalué à deux ans</a:t>
            </a:r>
            <a:endParaRPr lang="en-US" dirty="0"/>
          </a:p>
        </p:txBody>
      </p:sp>
      <p:sp>
        <p:nvSpPr>
          <p:cNvPr id="12" name="ZoneTexte 11">
            <a:extLst>
              <a:ext uri="{FF2B5EF4-FFF2-40B4-BE49-F238E27FC236}">
                <a16:creationId xmlns:a16="http://schemas.microsoft.com/office/drawing/2014/main" id="{AD6C26E8-82CE-48EB-A6A7-11F9F0FC50F6}"/>
              </a:ext>
            </a:extLst>
          </p:cNvPr>
          <p:cNvSpPr txBox="1"/>
          <p:nvPr/>
        </p:nvSpPr>
        <p:spPr>
          <a:xfrm>
            <a:off x="803451" y="3283073"/>
            <a:ext cx="4762842" cy="369332"/>
          </a:xfrm>
          <a:prstGeom prst="rect">
            <a:avLst/>
          </a:prstGeom>
          <a:noFill/>
        </p:spPr>
        <p:txBody>
          <a:bodyPr wrap="none" rtlCol="0">
            <a:spAutoFit/>
          </a:bodyPr>
          <a:lstStyle/>
          <a:p>
            <a:r>
              <a:rPr lang="fr-FR" dirty="0"/>
              <a:t>Que fait cette région chez le nourrisson à terme?</a:t>
            </a:r>
            <a:endParaRPr lang="en-US" dirty="0"/>
          </a:p>
        </p:txBody>
      </p:sp>
      <p:grpSp>
        <p:nvGrpSpPr>
          <p:cNvPr id="41" name="Groupe 40">
            <a:extLst>
              <a:ext uri="{FF2B5EF4-FFF2-40B4-BE49-F238E27FC236}">
                <a16:creationId xmlns:a16="http://schemas.microsoft.com/office/drawing/2014/main" id="{462E0781-9262-40CE-BD8B-6E731DCB1864}"/>
              </a:ext>
            </a:extLst>
          </p:cNvPr>
          <p:cNvGrpSpPr/>
          <p:nvPr/>
        </p:nvGrpSpPr>
        <p:grpSpPr>
          <a:xfrm>
            <a:off x="553792" y="2291445"/>
            <a:ext cx="10560676" cy="4501167"/>
            <a:chOff x="553792" y="2291445"/>
            <a:chExt cx="10560676" cy="4501167"/>
          </a:xfrm>
        </p:grpSpPr>
        <p:grpSp>
          <p:nvGrpSpPr>
            <p:cNvPr id="39" name="Groupe 38">
              <a:extLst>
                <a:ext uri="{FF2B5EF4-FFF2-40B4-BE49-F238E27FC236}">
                  <a16:creationId xmlns:a16="http://schemas.microsoft.com/office/drawing/2014/main" id="{91C46901-946C-4BBD-9EB1-9A1A93F9D13E}"/>
                </a:ext>
              </a:extLst>
            </p:cNvPr>
            <p:cNvGrpSpPr/>
            <p:nvPr/>
          </p:nvGrpSpPr>
          <p:grpSpPr>
            <a:xfrm>
              <a:off x="553792" y="2291445"/>
              <a:ext cx="10560676" cy="4501167"/>
              <a:chOff x="553792" y="2291445"/>
              <a:chExt cx="10560676" cy="4501167"/>
            </a:xfrm>
          </p:grpSpPr>
          <p:sp>
            <p:nvSpPr>
              <p:cNvPr id="10" name="ZoneTexte 9"/>
              <p:cNvSpPr txBox="1"/>
              <p:nvPr/>
            </p:nvSpPr>
            <p:spPr>
              <a:xfrm>
                <a:off x="604678" y="6423280"/>
                <a:ext cx="4961615" cy="369332"/>
              </a:xfrm>
              <a:prstGeom prst="rect">
                <a:avLst/>
              </a:prstGeom>
              <a:noFill/>
            </p:spPr>
            <p:txBody>
              <a:bodyPr wrap="none" rtlCol="0">
                <a:spAutoFit/>
              </a:bodyPr>
              <a:lstStyle/>
              <a:p>
                <a:r>
                  <a:rPr lang="fr-FR" dirty="0"/>
                  <a:t>Région qui est sensible à la répétition d’une phrase</a:t>
                </a:r>
                <a:endParaRPr lang="en-US" dirty="0"/>
              </a:p>
            </p:txBody>
          </p:sp>
          <p:grpSp>
            <p:nvGrpSpPr>
              <p:cNvPr id="35" name="Groupe 34">
                <a:extLst>
                  <a:ext uri="{FF2B5EF4-FFF2-40B4-BE49-F238E27FC236}">
                    <a16:creationId xmlns:a16="http://schemas.microsoft.com/office/drawing/2014/main" id="{FC200984-6FDE-4CBC-9056-2681A6DFD365}"/>
                  </a:ext>
                </a:extLst>
              </p:cNvPr>
              <p:cNvGrpSpPr/>
              <p:nvPr/>
            </p:nvGrpSpPr>
            <p:grpSpPr>
              <a:xfrm>
                <a:off x="553792" y="2291445"/>
                <a:ext cx="10560676" cy="4207524"/>
                <a:chOff x="553792" y="2291445"/>
                <a:chExt cx="10560676" cy="4207524"/>
              </a:xfrm>
            </p:grpSpPr>
            <p:grpSp>
              <p:nvGrpSpPr>
                <p:cNvPr id="31" name="Groupe 30">
                  <a:extLst>
                    <a:ext uri="{FF2B5EF4-FFF2-40B4-BE49-F238E27FC236}">
                      <a16:creationId xmlns:a16="http://schemas.microsoft.com/office/drawing/2014/main" id="{7645538D-7535-468F-808D-0DBCC913FB7E}"/>
                    </a:ext>
                  </a:extLst>
                </p:cNvPr>
                <p:cNvGrpSpPr/>
                <p:nvPr/>
              </p:nvGrpSpPr>
              <p:grpSpPr>
                <a:xfrm>
                  <a:off x="5039896" y="3978559"/>
                  <a:ext cx="6074572" cy="2520410"/>
                  <a:chOff x="5039896" y="3978559"/>
                  <a:chExt cx="6074572" cy="2520410"/>
                </a:xfrm>
              </p:grpSpPr>
              <p:pic>
                <p:nvPicPr>
                  <p:cNvPr id="7" name="Image 6"/>
                  <p:cNvPicPr>
                    <a:picLocks noChangeAspect="1"/>
                  </p:cNvPicPr>
                  <p:nvPr/>
                </p:nvPicPr>
                <p:blipFill rotWithShape="1">
                  <a:blip r:embed="rId4"/>
                  <a:srcRect l="3005" t="50477" r="2854"/>
                  <a:stretch/>
                </p:blipFill>
                <p:spPr>
                  <a:xfrm>
                    <a:off x="5039896" y="3978559"/>
                    <a:ext cx="6074572" cy="2263563"/>
                  </a:xfrm>
                  <a:prstGeom prst="rect">
                    <a:avLst/>
                  </a:prstGeom>
                </p:spPr>
              </p:pic>
              <p:sp>
                <p:nvSpPr>
                  <p:cNvPr id="18" name="Rectangle 17">
                    <a:extLst>
                      <a:ext uri="{FF2B5EF4-FFF2-40B4-BE49-F238E27FC236}">
                        <a16:creationId xmlns:a16="http://schemas.microsoft.com/office/drawing/2014/main" id="{DDFC2D0A-F3E9-41C3-8686-B2CDA17E302F}"/>
                      </a:ext>
                    </a:extLst>
                  </p:cNvPr>
                  <p:cNvSpPr/>
                  <p:nvPr/>
                </p:nvSpPr>
                <p:spPr>
                  <a:xfrm>
                    <a:off x="5566293" y="5739289"/>
                    <a:ext cx="1768666" cy="351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ZoneTexte 20">
                    <a:extLst>
                      <a:ext uri="{FF2B5EF4-FFF2-40B4-BE49-F238E27FC236}">
                        <a16:creationId xmlns:a16="http://schemas.microsoft.com/office/drawing/2014/main" id="{D37F178A-C9F2-47A5-928A-9BECDF8D1BF4}"/>
                      </a:ext>
                    </a:extLst>
                  </p:cNvPr>
                  <p:cNvSpPr txBox="1"/>
                  <p:nvPr/>
                </p:nvSpPr>
                <p:spPr>
                  <a:xfrm>
                    <a:off x="5498654" y="5672123"/>
                    <a:ext cx="656450" cy="461665"/>
                  </a:xfrm>
                  <a:prstGeom prst="rect">
                    <a:avLst/>
                  </a:prstGeom>
                  <a:noFill/>
                </p:spPr>
                <p:txBody>
                  <a:bodyPr wrap="square" rtlCol="0">
                    <a:spAutoFit/>
                  </a:bodyPr>
                  <a:lstStyle/>
                  <a:p>
                    <a:r>
                      <a:rPr lang="fr-FR" sz="1200" dirty="0"/>
                      <a:t>Voix de la mère</a:t>
                    </a:r>
                    <a:endParaRPr lang="en-US" sz="1200" dirty="0"/>
                  </a:p>
                </p:txBody>
              </p:sp>
              <p:sp>
                <p:nvSpPr>
                  <p:cNvPr id="25" name="ZoneTexte 24">
                    <a:extLst>
                      <a:ext uri="{FF2B5EF4-FFF2-40B4-BE49-F238E27FC236}">
                        <a16:creationId xmlns:a16="http://schemas.microsoft.com/office/drawing/2014/main" id="{62ED3684-9FF4-4DA5-A4D3-4F4C83F95AEE}"/>
                      </a:ext>
                    </a:extLst>
                  </p:cNvPr>
                  <p:cNvSpPr txBox="1"/>
                  <p:nvPr/>
                </p:nvSpPr>
                <p:spPr>
                  <a:xfrm>
                    <a:off x="5981473" y="5671095"/>
                    <a:ext cx="836452" cy="461665"/>
                  </a:xfrm>
                  <a:prstGeom prst="rect">
                    <a:avLst/>
                  </a:prstGeom>
                  <a:noFill/>
                </p:spPr>
                <p:txBody>
                  <a:bodyPr wrap="square" rtlCol="0">
                    <a:spAutoFit/>
                  </a:bodyPr>
                  <a:lstStyle/>
                  <a:p>
                    <a:pPr algn="ctr"/>
                    <a:r>
                      <a:rPr lang="fr-FR" sz="1200" dirty="0"/>
                      <a:t>Voix inconnue</a:t>
                    </a:r>
                    <a:endParaRPr lang="en-US" sz="1200" dirty="0"/>
                  </a:p>
                </p:txBody>
              </p:sp>
              <p:sp>
                <p:nvSpPr>
                  <p:cNvPr id="26" name="ZoneTexte 25">
                    <a:extLst>
                      <a:ext uri="{FF2B5EF4-FFF2-40B4-BE49-F238E27FC236}">
                        <a16:creationId xmlns:a16="http://schemas.microsoft.com/office/drawing/2014/main" id="{3DA92FCD-84BB-4D25-A65D-8C3E3247860F}"/>
                      </a:ext>
                    </a:extLst>
                  </p:cNvPr>
                  <p:cNvSpPr txBox="1"/>
                  <p:nvPr/>
                </p:nvSpPr>
                <p:spPr>
                  <a:xfrm>
                    <a:off x="6644294" y="5745324"/>
                    <a:ext cx="836452" cy="276999"/>
                  </a:xfrm>
                  <a:prstGeom prst="rect">
                    <a:avLst/>
                  </a:prstGeom>
                  <a:noFill/>
                </p:spPr>
                <p:txBody>
                  <a:bodyPr wrap="square" rtlCol="0">
                    <a:spAutoFit/>
                  </a:bodyPr>
                  <a:lstStyle/>
                  <a:p>
                    <a:pPr algn="ctr"/>
                    <a:r>
                      <a:rPr lang="fr-FR" sz="1200" dirty="0"/>
                      <a:t>Musique</a:t>
                    </a:r>
                    <a:endParaRPr lang="en-US" sz="1200" dirty="0"/>
                  </a:p>
                </p:txBody>
              </p:sp>
              <p:sp>
                <p:nvSpPr>
                  <p:cNvPr id="24" name="Rectangle 23">
                    <a:extLst>
                      <a:ext uri="{FF2B5EF4-FFF2-40B4-BE49-F238E27FC236}">
                        <a16:creationId xmlns:a16="http://schemas.microsoft.com/office/drawing/2014/main" id="{96006709-AF0C-4024-84BE-63CBDCEAF79A}"/>
                      </a:ext>
                    </a:extLst>
                  </p:cNvPr>
                  <p:cNvSpPr/>
                  <p:nvPr/>
                </p:nvSpPr>
                <p:spPr>
                  <a:xfrm>
                    <a:off x="9137561" y="5890894"/>
                    <a:ext cx="836452" cy="351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A9C5EB0-42B8-4E6F-B025-BA3846828B92}"/>
                      </a:ext>
                    </a:extLst>
                  </p:cNvPr>
                  <p:cNvSpPr/>
                  <p:nvPr/>
                </p:nvSpPr>
                <p:spPr>
                  <a:xfrm>
                    <a:off x="7997780" y="6090517"/>
                    <a:ext cx="302654" cy="100675"/>
                  </a:xfrm>
                  <a:prstGeom prst="rect">
                    <a:avLst/>
                  </a:prstGeom>
                  <a:solidFill>
                    <a:srgbClr val="002ACA"/>
                  </a:solidFill>
                  <a:ln>
                    <a:solidFill>
                      <a:srgbClr val="002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ZoneTexte 27">
                    <a:extLst>
                      <a:ext uri="{FF2B5EF4-FFF2-40B4-BE49-F238E27FC236}">
                        <a16:creationId xmlns:a16="http://schemas.microsoft.com/office/drawing/2014/main" id="{DA3AEE32-AD4B-4D54-9012-B2E878E68D90}"/>
                      </a:ext>
                    </a:extLst>
                  </p:cNvPr>
                  <p:cNvSpPr txBox="1"/>
                  <p:nvPr/>
                </p:nvSpPr>
                <p:spPr>
                  <a:xfrm>
                    <a:off x="8282330" y="5973083"/>
                    <a:ext cx="1579471" cy="307777"/>
                  </a:xfrm>
                  <a:prstGeom prst="rect">
                    <a:avLst/>
                  </a:prstGeom>
                  <a:noFill/>
                </p:spPr>
                <p:txBody>
                  <a:bodyPr wrap="none" rtlCol="0">
                    <a:spAutoFit/>
                  </a:bodyPr>
                  <a:lstStyle/>
                  <a:p>
                    <a:r>
                      <a:rPr lang="fr-FR" sz="1400" dirty="0"/>
                      <a:t>Phrases différentes</a:t>
                    </a:r>
                    <a:endParaRPr lang="en-US" sz="1400" dirty="0"/>
                  </a:p>
                </p:txBody>
              </p:sp>
              <p:sp>
                <p:nvSpPr>
                  <p:cNvPr id="33" name="Rectangle 32">
                    <a:extLst>
                      <a:ext uri="{FF2B5EF4-FFF2-40B4-BE49-F238E27FC236}">
                        <a16:creationId xmlns:a16="http://schemas.microsoft.com/office/drawing/2014/main" id="{BD2E22DA-ABFD-4BE5-A58B-022A47DDD1DD}"/>
                      </a:ext>
                    </a:extLst>
                  </p:cNvPr>
                  <p:cNvSpPr/>
                  <p:nvPr/>
                </p:nvSpPr>
                <p:spPr>
                  <a:xfrm>
                    <a:off x="8015884" y="6308626"/>
                    <a:ext cx="302654" cy="100675"/>
                  </a:xfrm>
                  <a:prstGeom prst="rect">
                    <a:avLst/>
                  </a:prstGeom>
                  <a:solidFill>
                    <a:srgbClr val="0CBC08"/>
                  </a:solidFill>
                  <a:ln>
                    <a:solidFill>
                      <a:srgbClr val="0CBC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ZoneTexte 33">
                    <a:extLst>
                      <a:ext uri="{FF2B5EF4-FFF2-40B4-BE49-F238E27FC236}">
                        <a16:creationId xmlns:a16="http://schemas.microsoft.com/office/drawing/2014/main" id="{663977B9-F37A-426F-8B8E-B6ED846927E4}"/>
                      </a:ext>
                    </a:extLst>
                  </p:cNvPr>
                  <p:cNvSpPr txBox="1"/>
                  <p:nvPr/>
                </p:nvSpPr>
                <p:spPr>
                  <a:xfrm>
                    <a:off x="8300434" y="6191192"/>
                    <a:ext cx="1430905" cy="307777"/>
                  </a:xfrm>
                  <a:prstGeom prst="rect">
                    <a:avLst/>
                  </a:prstGeom>
                  <a:noFill/>
                </p:spPr>
                <p:txBody>
                  <a:bodyPr wrap="none" rtlCol="0">
                    <a:spAutoFit/>
                  </a:bodyPr>
                  <a:lstStyle/>
                  <a:p>
                    <a:r>
                      <a:rPr lang="fr-FR" sz="1400" dirty="0"/>
                      <a:t>Phrases répétées</a:t>
                    </a:r>
                    <a:endParaRPr lang="en-US" sz="1400" dirty="0"/>
                  </a:p>
                </p:txBody>
              </p:sp>
              <p:sp>
                <p:nvSpPr>
                  <p:cNvPr id="29" name="ZoneTexte 28">
                    <a:extLst>
                      <a:ext uri="{FF2B5EF4-FFF2-40B4-BE49-F238E27FC236}">
                        <a16:creationId xmlns:a16="http://schemas.microsoft.com/office/drawing/2014/main" id="{C7049314-E834-4A6C-AAF7-03545113D70B}"/>
                      </a:ext>
                    </a:extLst>
                  </p:cNvPr>
                  <p:cNvSpPr txBox="1"/>
                  <p:nvPr/>
                </p:nvSpPr>
                <p:spPr>
                  <a:xfrm>
                    <a:off x="8015884" y="4302567"/>
                    <a:ext cx="223252" cy="369332"/>
                  </a:xfrm>
                  <a:prstGeom prst="rect">
                    <a:avLst/>
                  </a:prstGeom>
                  <a:solidFill>
                    <a:schemeClr val="bg1"/>
                  </a:solidFill>
                </p:spPr>
                <p:txBody>
                  <a:bodyPr wrap="square" rtlCol="0">
                    <a:spAutoFit/>
                  </a:bodyPr>
                  <a:lstStyle/>
                  <a:p>
                    <a:r>
                      <a:rPr lang="fr-FR" dirty="0"/>
                      <a:t>G</a:t>
                    </a:r>
                    <a:endParaRPr lang="en-US" dirty="0"/>
                  </a:p>
                </p:txBody>
              </p:sp>
              <p:sp>
                <p:nvSpPr>
                  <p:cNvPr id="36" name="ZoneTexte 35">
                    <a:extLst>
                      <a:ext uri="{FF2B5EF4-FFF2-40B4-BE49-F238E27FC236}">
                        <a16:creationId xmlns:a16="http://schemas.microsoft.com/office/drawing/2014/main" id="{38E7DAF3-CA48-41F7-BAC6-36C4B0472F55}"/>
                      </a:ext>
                    </a:extLst>
                  </p:cNvPr>
                  <p:cNvSpPr txBox="1"/>
                  <p:nvPr/>
                </p:nvSpPr>
                <p:spPr>
                  <a:xfrm>
                    <a:off x="9638549" y="4339634"/>
                    <a:ext cx="223252" cy="369332"/>
                  </a:xfrm>
                  <a:prstGeom prst="rect">
                    <a:avLst/>
                  </a:prstGeom>
                  <a:solidFill>
                    <a:schemeClr val="bg1"/>
                  </a:solidFill>
                </p:spPr>
                <p:txBody>
                  <a:bodyPr wrap="square" rtlCol="0">
                    <a:spAutoFit/>
                  </a:bodyPr>
                  <a:lstStyle/>
                  <a:p>
                    <a:r>
                      <a:rPr lang="fr-FR" dirty="0"/>
                      <a:t>D</a:t>
                    </a:r>
                    <a:endParaRPr lang="en-US" dirty="0"/>
                  </a:p>
                </p:txBody>
              </p:sp>
            </p:grpSp>
            <p:grpSp>
              <p:nvGrpSpPr>
                <p:cNvPr id="30" name="Groupe 29">
                  <a:extLst>
                    <a:ext uri="{FF2B5EF4-FFF2-40B4-BE49-F238E27FC236}">
                      <a16:creationId xmlns:a16="http://schemas.microsoft.com/office/drawing/2014/main" id="{ACCE1731-DB7B-4120-8868-097704CCF8C9}"/>
                    </a:ext>
                  </a:extLst>
                </p:cNvPr>
                <p:cNvGrpSpPr/>
                <p:nvPr/>
              </p:nvGrpSpPr>
              <p:grpSpPr>
                <a:xfrm>
                  <a:off x="553792" y="2291445"/>
                  <a:ext cx="4009612" cy="4049592"/>
                  <a:chOff x="553792" y="2291445"/>
                  <a:chExt cx="4009612" cy="4049592"/>
                </a:xfrm>
              </p:grpSpPr>
              <p:pic>
                <p:nvPicPr>
                  <p:cNvPr id="2" name="Image 1"/>
                  <p:cNvPicPr>
                    <a:picLocks noChangeAspect="1"/>
                  </p:cNvPicPr>
                  <p:nvPr/>
                </p:nvPicPr>
                <p:blipFill rotWithShape="1">
                  <a:blip r:embed="rId4"/>
                  <a:srcRect l="46137" b="53129"/>
                  <a:stretch/>
                </p:blipFill>
                <p:spPr>
                  <a:xfrm>
                    <a:off x="553792" y="3869545"/>
                    <a:ext cx="4009612" cy="2471492"/>
                  </a:xfrm>
                  <a:prstGeom prst="rect">
                    <a:avLst/>
                  </a:prstGeom>
                </p:spPr>
              </p:pic>
              <p:cxnSp>
                <p:nvCxnSpPr>
                  <p:cNvPr id="6" name="Connecteur droit avec flèche 5"/>
                  <p:cNvCxnSpPr>
                    <a:cxnSpLocks/>
                  </p:cNvCxnSpPr>
                  <p:nvPr/>
                </p:nvCxnSpPr>
                <p:spPr>
                  <a:xfrm flipH="1">
                    <a:off x="1680506" y="2291445"/>
                    <a:ext cx="1322986" cy="2471492"/>
                  </a:xfrm>
                  <a:prstGeom prst="straightConnector1">
                    <a:avLst/>
                  </a:prstGeom>
                  <a:ln>
                    <a:solidFill>
                      <a:srgbClr val="FF0000"/>
                    </a:solidFill>
                    <a:headEnd type="triangle"/>
                    <a:tailEnd type="triangle"/>
                  </a:ln>
                </p:spPr>
                <p:style>
                  <a:lnRef idx="3">
                    <a:schemeClr val="dk1"/>
                  </a:lnRef>
                  <a:fillRef idx="0">
                    <a:schemeClr val="dk1"/>
                  </a:fillRef>
                  <a:effectRef idx="2">
                    <a:schemeClr val="dk1"/>
                  </a:effectRef>
                  <a:fontRef idx="minor">
                    <a:schemeClr val="tx1"/>
                  </a:fontRef>
                </p:style>
              </p:cxnSp>
              <p:sp>
                <p:nvSpPr>
                  <p:cNvPr id="37" name="ZoneTexte 36">
                    <a:extLst>
                      <a:ext uri="{FF2B5EF4-FFF2-40B4-BE49-F238E27FC236}">
                        <a16:creationId xmlns:a16="http://schemas.microsoft.com/office/drawing/2014/main" id="{E4B4A742-790D-4235-90B7-B8A25B8A4F0C}"/>
                      </a:ext>
                    </a:extLst>
                  </p:cNvPr>
                  <p:cNvSpPr txBox="1"/>
                  <p:nvPr/>
                </p:nvSpPr>
                <p:spPr>
                  <a:xfrm>
                    <a:off x="655968" y="3970302"/>
                    <a:ext cx="223252" cy="369332"/>
                  </a:xfrm>
                  <a:prstGeom prst="rect">
                    <a:avLst/>
                  </a:prstGeom>
                  <a:solidFill>
                    <a:schemeClr val="tx1"/>
                  </a:solidFill>
                </p:spPr>
                <p:txBody>
                  <a:bodyPr wrap="square" rtlCol="0">
                    <a:spAutoFit/>
                  </a:bodyPr>
                  <a:lstStyle/>
                  <a:p>
                    <a:r>
                      <a:rPr lang="fr-FR" dirty="0">
                        <a:solidFill>
                          <a:schemeClr val="bg1"/>
                        </a:solidFill>
                      </a:rPr>
                      <a:t>G</a:t>
                    </a:r>
                    <a:endParaRPr lang="en-US" dirty="0">
                      <a:solidFill>
                        <a:schemeClr val="bg1"/>
                      </a:solidFill>
                    </a:endParaRPr>
                  </a:p>
                </p:txBody>
              </p:sp>
              <p:sp>
                <p:nvSpPr>
                  <p:cNvPr id="38" name="ZoneTexte 37">
                    <a:extLst>
                      <a:ext uri="{FF2B5EF4-FFF2-40B4-BE49-F238E27FC236}">
                        <a16:creationId xmlns:a16="http://schemas.microsoft.com/office/drawing/2014/main" id="{5D93F973-E378-447B-8D8E-CEE3839F73E4}"/>
                      </a:ext>
                    </a:extLst>
                  </p:cNvPr>
                  <p:cNvSpPr txBox="1"/>
                  <p:nvPr/>
                </p:nvSpPr>
                <p:spPr>
                  <a:xfrm>
                    <a:off x="3397978" y="3951788"/>
                    <a:ext cx="223252" cy="369332"/>
                  </a:xfrm>
                  <a:prstGeom prst="rect">
                    <a:avLst/>
                  </a:prstGeom>
                  <a:solidFill>
                    <a:schemeClr val="tx1"/>
                  </a:solidFill>
                </p:spPr>
                <p:txBody>
                  <a:bodyPr wrap="square" rtlCol="0">
                    <a:spAutoFit/>
                  </a:bodyPr>
                  <a:lstStyle/>
                  <a:p>
                    <a:r>
                      <a:rPr lang="fr-FR" dirty="0">
                        <a:solidFill>
                          <a:schemeClr val="bg1"/>
                        </a:solidFill>
                      </a:rPr>
                      <a:t>D</a:t>
                    </a:r>
                    <a:endParaRPr lang="en-US" dirty="0">
                      <a:solidFill>
                        <a:schemeClr val="bg1"/>
                      </a:solidFill>
                    </a:endParaRPr>
                  </a:p>
                </p:txBody>
              </p:sp>
            </p:grpSp>
          </p:grpSp>
        </p:grpSp>
        <p:sp>
          <p:nvSpPr>
            <p:cNvPr id="40" name="Rectangle 39">
              <a:extLst>
                <a:ext uri="{FF2B5EF4-FFF2-40B4-BE49-F238E27FC236}">
                  <a16:creationId xmlns:a16="http://schemas.microsoft.com/office/drawing/2014/main" id="{14F544CF-51F0-491C-AA35-D4EC50F04A89}"/>
                </a:ext>
              </a:extLst>
            </p:cNvPr>
            <p:cNvSpPr/>
            <p:nvPr/>
          </p:nvSpPr>
          <p:spPr>
            <a:xfrm>
              <a:off x="3696237" y="3869545"/>
              <a:ext cx="785611"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16E199F-0B22-4F0C-BAC5-A98C9AE052CA}"/>
                </a:ext>
              </a:extLst>
            </p:cNvPr>
            <p:cNvSpPr/>
            <p:nvPr/>
          </p:nvSpPr>
          <p:spPr>
            <a:xfrm>
              <a:off x="3707238" y="5061728"/>
              <a:ext cx="880129"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tx1"/>
                  </a:solidFill>
                </a:rPr>
                <a:t>Régions auditives</a:t>
              </a:r>
            </a:p>
            <a:p>
              <a:pPr algn="ctr"/>
              <a:r>
                <a:rPr lang="fr-FR" sz="1100" b="1" dirty="0">
                  <a:solidFill>
                    <a:schemeClr val="tx1"/>
                  </a:solidFill>
                </a:rPr>
                <a:t>communes</a:t>
              </a:r>
              <a:endParaRPr lang="en-US" sz="1100" b="1" dirty="0">
                <a:solidFill>
                  <a:schemeClr val="tx1"/>
                </a:solidFill>
              </a:endParaRPr>
            </a:p>
          </p:txBody>
        </p:sp>
        <p:sp>
          <p:nvSpPr>
            <p:cNvPr id="45" name="Rectangle 44">
              <a:extLst>
                <a:ext uri="{FF2B5EF4-FFF2-40B4-BE49-F238E27FC236}">
                  <a16:creationId xmlns:a16="http://schemas.microsoft.com/office/drawing/2014/main" id="{552EFD31-80D6-4ED5-92A1-EF1D216E6869}"/>
                </a:ext>
              </a:extLst>
            </p:cNvPr>
            <p:cNvSpPr/>
            <p:nvPr/>
          </p:nvSpPr>
          <p:spPr>
            <a:xfrm>
              <a:off x="3695839" y="3828037"/>
              <a:ext cx="90292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tx1"/>
                  </a:solidFill>
                </a:rPr>
                <a:t>Régions sensibles à la répétition</a:t>
              </a:r>
              <a:endParaRPr lang="en-US" sz="1100" b="1" dirty="0">
                <a:solidFill>
                  <a:schemeClr val="tx1"/>
                </a:solidFill>
              </a:endParaRPr>
            </a:p>
          </p:txBody>
        </p:sp>
      </p:grpSp>
      <p:sp>
        <p:nvSpPr>
          <p:cNvPr id="42" name="Rectangle 41">
            <a:extLst>
              <a:ext uri="{FF2B5EF4-FFF2-40B4-BE49-F238E27FC236}">
                <a16:creationId xmlns:a16="http://schemas.microsoft.com/office/drawing/2014/main" id="{C9488C2A-D082-4D92-A8DB-A3A15156B868}"/>
              </a:ext>
            </a:extLst>
          </p:cNvPr>
          <p:cNvSpPr/>
          <p:nvPr/>
        </p:nvSpPr>
        <p:spPr>
          <a:xfrm>
            <a:off x="7570576" y="4082601"/>
            <a:ext cx="137430" cy="188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00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ZoneTexte 92">
            <a:extLst>
              <a:ext uri="{FF2B5EF4-FFF2-40B4-BE49-F238E27FC236}">
                <a16:creationId xmlns:a16="http://schemas.microsoft.com/office/drawing/2014/main" id="{E90187D7-04E9-41B1-A6BA-182334CE3017}"/>
              </a:ext>
            </a:extLst>
          </p:cNvPr>
          <p:cNvSpPr txBox="1"/>
          <p:nvPr/>
        </p:nvSpPr>
        <p:spPr>
          <a:xfrm flipH="1">
            <a:off x="137839" y="4199452"/>
            <a:ext cx="4897621" cy="369332"/>
          </a:xfrm>
          <a:prstGeom prst="rect">
            <a:avLst/>
          </a:prstGeom>
          <a:noFill/>
        </p:spPr>
        <p:txBody>
          <a:bodyPr wrap="square" rtlCol="0">
            <a:spAutoFit/>
          </a:bodyPr>
          <a:lstStyle/>
          <a:p>
            <a:r>
              <a:rPr lang="fr-FR" sz="1800" b="1" dirty="0">
                <a:latin typeface="+mn-lt"/>
              </a:rPr>
              <a:t>Pendant l’enfance</a:t>
            </a:r>
            <a:r>
              <a:rPr lang="fr-FR" sz="1800" dirty="0">
                <a:latin typeface="+mn-lt"/>
              </a:rPr>
              <a:t>..</a:t>
            </a:r>
            <a:endParaRPr lang="en-US" sz="1800" dirty="0" err="1">
              <a:latin typeface="+mn-lt"/>
            </a:endParaRPr>
          </a:p>
        </p:txBody>
      </p:sp>
      <p:grpSp>
        <p:nvGrpSpPr>
          <p:cNvPr id="19" name="Groupe 18">
            <a:extLst>
              <a:ext uri="{FF2B5EF4-FFF2-40B4-BE49-F238E27FC236}">
                <a16:creationId xmlns:a16="http://schemas.microsoft.com/office/drawing/2014/main" id="{8AA69E5C-369C-4DB0-82B4-479540159170}"/>
              </a:ext>
            </a:extLst>
          </p:cNvPr>
          <p:cNvGrpSpPr/>
          <p:nvPr/>
        </p:nvGrpSpPr>
        <p:grpSpPr>
          <a:xfrm>
            <a:off x="5313582" y="859191"/>
            <a:ext cx="6375908" cy="2283711"/>
            <a:chOff x="5509767" y="2748718"/>
            <a:chExt cx="6375908" cy="2283711"/>
          </a:xfrm>
        </p:grpSpPr>
        <p:sp>
          <p:nvSpPr>
            <p:cNvPr id="5" name="ZoneTexte 4">
              <a:extLst>
                <a:ext uri="{FF2B5EF4-FFF2-40B4-BE49-F238E27FC236}">
                  <a16:creationId xmlns:a16="http://schemas.microsoft.com/office/drawing/2014/main" id="{2B770708-4A08-4FA1-8C84-F73F33E23183}"/>
                </a:ext>
              </a:extLst>
            </p:cNvPr>
            <p:cNvSpPr txBox="1"/>
            <p:nvPr/>
          </p:nvSpPr>
          <p:spPr>
            <a:xfrm flipH="1">
              <a:off x="5509767" y="2999524"/>
              <a:ext cx="4897621" cy="1200329"/>
            </a:xfrm>
            <a:prstGeom prst="rect">
              <a:avLst/>
            </a:prstGeom>
            <a:noFill/>
          </p:spPr>
          <p:txBody>
            <a:bodyPr wrap="square" rtlCol="0">
              <a:spAutoFit/>
            </a:bodyPr>
            <a:lstStyle/>
            <a:p>
              <a:pPr algn="ctr"/>
              <a:r>
                <a:rPr lang="fr-FR" sz="1800" b="1" dirty="0">
                  <a:latin typeface="+mn-lt"/>
                </a:rPr>
                <a:t>Pendant la vie fœtale</a:t>
              </a:r>
              <a:r>
                <a:rPr lang="fr-FR" sz="1800" dirty="0">
                  <a:latin typeface="+mn-lt"/>
                </a:rPr>
                <a:t>, les neurones gagnent leur position à la périphérie du cerveau</a:t>
              </a:r>
            </a:p>
            <a:p>
              <a:pPr algn="ctr"/>
              <a:r>
                <a:rPr lang="fr-FR" dirty="0"/>
                <a:t>et se connectent </a:t>
              </a:r>
              <a:r>
                <a:rPr lang="fr-FR" sz="1800" dirty="0">
                  <a:latin typeface="+mn-lt"/>
                </a:rPr>
                <a:t>entre eux.  </a:t>
              </a:r>
            </a:p>
            <a:p>
              <a:pPr algn="ctr"/>
              <a:r>
                <a:rPr lang="fr-FR" sz="1800" dirty="0">
                  <a:latin typeface="+mn-lt"/>
                </a:rPr>
                <a:t>Danger: Infections, toxiques dont alcool, etc..</a:t>
              </a:r>
              <a:endParaRPr lang="en-US" sz="1800" dirty="0" err="1">
                <a:latin typeface="+mn-lt"/>
              </a:endParaRPr>
            </a:p>
          </p:txBody>
        </p:sp>
        <p:pic>
          <p:nvPicPr>
            <p:cNvPr id="57" name="Image 56">
              <a:extLst>
                <a:ext uri="{FF2B5EF4-FFF2-40B4-BE49-F238E27FC236}">
                  <a16:creationId xmlns:a16="http://schemas.microsoft.com/office/drawing/2014/main" id="{88E93AA7-BCB3-4A91-9D45-A8E240E8020C}"/>
                </a:ext>
              </a:extLst>
            </p:cNvPr>
            <p:cNvPicPr>
              <a:picLocks noChangeAspect="1"/>
            </p:cNvPicPr>
            <p:nvPr/>
          </p:nvPicPr>
          <p:blipFill rotWithShape="1">
            <a:blip r:embed="rId3">
              <a:extLst>
                <a:ext uri="{28A0092B-C50C-407E-A947-70E740481C1C}">
                  <a14:useLocalDpi xmlns:a14="http://schemas.microsoft.com/office/drawing/2010/main" val="0"/>
                </a:ext>
              </a:extLst>
            </a:blip>
            <a:srcRect l="20443" t="1" r="65118" b="68819"/>
            <a:stretch/>
          </p:blipFill>
          <p:spPr>
            <a:xfrm>
              <a:off x="10359657" y="2748718"/>
              <a:ext cx="1526018" cy="2283711"/>
            </a:xfrm>
            <a:prstGeom prst="rect">
              <a:avLst/>
            </a:prstGeom>
          </p:spPr>
        </p:pic>
      </p:grpSp>
      <p:sp>
        <p:nvSpPr>
          <p:cNvPr id="62" name="Flèche : bas 61">
            <a:extLst>
              <a:ext uri="{FF2B5EF4-FFF2-40B4-BE49-F238E27FC236}">
                <a16:creationId xmlns:a16="http://schemas.microsoft.com/office/drawing/2014/main" id="{316AD091-C180-4ECD-8B64-AF1189D22357}"/>
              </a:ext>
            </a:extLst>
          </p:cNvPr>
          <p:cNvSpPr/>
          <p:nvPr/>
        </p:nvSpPr>
        <p:spPr>
          <a:xfrm rot="20429068" flipV="1">
            <a:off x="10282531" y="1641041"/>
            <a:ext cx="254342" cy="90077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6" name="Rectangle 2"/>
          <p:cNvSpPr>
            <a:spLocks noChangeArrowheads="1"/>
          </p:cNvSpPr>
          <p:nvPr/>
        </p:nvSpPr>
        <p:spPr bwMode="auto">
          <a:xfrm>
            <a:off x="393170" y="-89930"/>
            <a:ext cx="11614697" cy="1143000"/>
          </a:xfrm>
          <a:prstGeom prst="rect">
            <a:avLst/>
          </a:prstGeom>
          <a:solidFill>
            <a:schemeClr val="bg1"/>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Calibri" pitchFamily="34" charset="0"/>
                <a:ea typeface="+mn-ea"/>
                <a:cs typeface="+mn-cs"/>
              </a:rPr>
              <a:t>La longue enfance des humains permet le développement du cerveau d</a:t>
            </a:r>
            <a:r>
              <a:rPr lang="fr-FR" sz="2400" b="1" noProof="0" dirty="0">
                <a:solidFill>
                  <a:srgbClr val="FF0000"/>
                </a:solidFill>
                <a:latin typeface="Calibri" pitchFamily="34" charset="0"/>
              </a:rPr>
              <a:t>a</a:t>
            </a:r>
            <a:r>
              <a:rPr lang="fr-FR" sz="2400" b="1" dirty="0">
                <a:solidFill>
                  <a:srgbClr val="FF0000"/>
                </a:solidFill>
                <a:latin typeface="Calibri" pitchFamily="34" charset="0"/>
              </a:rPr>
              <a:t>ns un milieu riche</a:t>
            </a:r>
            <a:endParaRPr kumimoji="0" lang="fr-FR" sz="2400" b="1" i="0" u="none" strike="noStrike" kern="1200" cap="none" spc="0" normalizeH="0" baseline="0" noProof="0" dirty="0">
              <a:ln>
                <a:noFill/>
              </a:ln>
              <a:solidFill>
                <a:srgbClr val="FF0000"/>
              </a:solidFill>
              <a:effectLst/>
              <a:uLnTx/>
              <a:uFillTx/>
              <a:latin typeface="Calibri" pitchFamily="34" charset="0"/>
            </a:endParaRPr>
          </a:p>
        </p:txBody>
      </p:sp>
      <p:grpSp>
        <p:nvGrpSpPr>
          <p:cNvPr id="7" name="Groupe 6">
            <a:extLst>
              <a:ext uri="{FF2B5EF4-FFF2-40B4-BE49-F238E27FC236}">
                <a16:creationId xmlns:a16="http://schemas.microsoft.com/office/drawing/2014/main" id="{8996B4EA-A0ED-43FF-90BE-2A58AAA6D35A}"/>
              </a:ext>
            </a:extLst>
          </p:cNvPr>
          <p:cNvGrpSpPr/>
          <p:nvPr/>
        </p:nvGrpSpPr>
        <p:grpSpPr>
          <a:xfrm>
            <a:off x="428297" y="859337"/>
            <a:ext cx="4376006" cy="3206065"/>
            <a:chOff x="237913" y="744135"/>
            <a:chExt cx="4376006" cy="3206065"/>
          </a:xfrm>
        </p:grpSpPr>
        <p:sp>
          <p:nvSpPr>
            <p:cNvPr id="47" name="ZoneTexte 46">
              <a:extLst>
                <a:ext uri="{FF2B5EF4-FFF2-40B4-BE49-F238E27FC236}">
                  <a16:creationId xmlns:a16="http://schemas.microsoft.com/office/drawing/2014/main" id="{23A5D91A-1449-4C3F-A4B9-3D92564F6A94}"/>
                </a:ext>
              </a:extLst>
            </p:cNvPr>
            <p:cNvSpPr txBox="1"/>
            <p:nvPr/>
          </p:nvSpPr>
          <p:spPr>
            <a:xfrm>
              <a:off x="670589" y="744135"/>
              <a:ext cx="3771539" cy="461665"/>
            </a:xfrm>
            <a:prstGeom prst="rect">
              <a:avLst/>
            </a:prstGeom>
            <a:solidFill>
              <a:schemeClr val="bg1"/>
            </a:solid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i="0" u="none" strike="noStrike" kern="1200" cap="none" spc="0" normalizeH="0" baseline="0" noProof="0" dirty="0">
                  <a:ln>
                    <a:noFill/>
                  </a:ln>
                  <a:solidFill>
                    <a:srgbClr val="000000"/>
                  </a:solidFill>
                  <a:effectLst/>
                  <a:uLnTx/>
                  <a:uFillTx/>
                  <a:latin typeface="+mj-lt"/>
                  <a:ea typeface="+mn-ea"/>
                  <a:cs typeface="Calibri" pitchFamily="34" charset="0"/>
                </a:rPr>
                <a:t>Croissance du cerveau</a:t>
              </a:r>
            </a:p>
          </p:txBody>
        </p:sp>
        <p:pic>
          <p:nvPicPr>
            <p:cNvPr id="48" name="Image 47">
              <a:extLst>
                <a:ext uri="{FF2B5EF4-FFF2-40B4-BE49-F238E27FC236}">
                  <a16:creationId xmlns:a16="http://schemas.microsoft.com/office/drawing/2014/main" id="{DE81D654-5205-4021-8128-A2EA26F9C3D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7913" y="1374191"/>
              <a:ext cx="4376006" cy="2576009"/>
            </a:xfrm>
            <a:prstGeom prst="rect">
              <a:avLst/>
            </a:prstGeom>
          </p:spPr>
        </p:pic>
        <p:sp>
          <p:nvSpPr>
            <p:cNvPr id="49" name="ZoneTexte 48">
              <a:extLst>
                <a:ext uri="{FF2B5EF4-FFF2-40B4-BE49-F238E27FC236}">
                  <a16:creationId xmlns:a16="http://schemas.microsoft.com/office/drawing/2014/main" id="{230CF5D8-F045-4465-89FF-9AB99B567B7E}"/>
                </a:ext>
              </a:extLst>
            </p:cNvPr>
            <p:cNvSpPr txBox="1"/>
            <p:nvPr/>
          </p:nvSpPr>
          <p:spPr>
            <a:xfrm>
              <a:off x="1162869" y="2547753"/>
              <a:ext cx="2095445" cy="369332"/>
            </a:xfrm>
            <a:prstGeom prst="rect">
              <a:avLst/>
            </a:prstGeom>
            <a:noFill/>
          </p:spPr>
          <p:txBody>
            <a:bodyPr wrap="none" rtlCol="0">
              <a:spAutoFit/>
            </a:bodyPr>
            <a:lstStyle/>
            <a:p>
              <a:r>
                <a:rPr lang="fr-FR" dirty="0">
                  <a:solidFill>
                    <a:srgbClr val="F29C1A"/>
                  </a:solidFill>
                </a:rPr>
                <a:t>croissance intense</a:t>
              </a:r>
            </a:p>
          </p:txBody>
        </p:sp>
        <p:sp>
          <p:nvSpPr>
            <p:cNvPr id="50" name="ZoneTexte 49">
              <a:extLst>
                <a:ext uri="{FF2B5EF4-FFF2-40B4-BE49-F238E27FC236}">
                  <a16:creationId xmlns:a16="http://schemas.microsoft.com/office/drawing/2014/main" id="{9CCAFA8A-9C58-41D5-886C-DC8404FF7376}"/>
                </a:ext>
              </a:extLst>
            </p:cNvPr>
            <p:cNvSpPr txBox="1"/>
            <p:nvPr/>
          </p:nvSpPr>
          <p:spPr>
            <a:xfrm>
              <a:off x="2075147" y="1885993"/>
              <a:ext cx="1351652" cy="646331"/>
            </a:xfrm>
            <a:prstGeom prst="rect">
              <a:avLst/>
            </a:prstGeom>
            <a:noFill/>
          </p:spPr>
          <p:txBody>
            <a:bodyPr wrap="none" rtlCol="0">
              <a:spAutoFit/>
            </a:bodyPr>
            <a:lstStyle/>
            <a:p>
              <a:r>
                <a:rPr lang="fr-FR" dirty="0">
                  <a:solidFill>
                    <a:srgbClr val="007DC4"/>
                  </a:solidFill>
                </a:rPr>
                <a:t>croissance </a:t>
              </a:r>
            </a:p>
            <a:p>
              <a:r>
                <a:rPr lang="fr-FR" dirty="0">
                  <a:solidFill>
                    <a:srgbClr val="007DC4"/>
                  </a:solidFill>
                </a:rPr>
                <a:t>plus lente</a:t>
              </a:r>
            </a:p>
          </p:txBody>
        </p:sp>
        <p:pic>
          <p:nvPicPr>
            <p:cNvPr id="51" name="Picture 6" descr="chimp-big">
              <a:extLst>
                <a:ext uri="{FF2B5EF4-FFF2-40B4-BE49-F238E27FC236}">
                  <a16:creationId xmlns:a16="http://schemas.microsoft.com/office/drawing/2014/main" id="{16B51F6E-D825-40A1-A5DF-5AFDAD343E34}"/>
                </a:ext>
              </a:extLst>
            </p:cNvPr>
            <p:cNvPicPr>
              <a:picLocks noChangeAspect="1" noChangeArrowheads="1"/>
            </p:cNvPicPr>
            <p:nvPr/>
          </p:nvPicPr>
          <p:blipFill>
            <a:blip r:embed="rId5" cstate="print"/>
            <a:srcRect/>
            <a:stretch>
              <a:fillRect/>
            </a:stretch>
          </p:blipFill>
          <p:spPr bwMode="auto">
            <a:xfrm>
              <a:off x="3471819" y="2262529"/>
              <a:ext cx="898525" cy="1222512"/>
            </a:xfrm>
            <a:prstGeom prst="rect">
              <a:avLst/>
            </a:prstGeom>
            <a:noFill/>
            <a:ln w="9525">
              <a:noFill/>
              <a:miter lim="800000"/>
              <a:headEnd/>
              <a:tailEnd/>
            </a:ln>
          </p:spPr>
        </p:pic>
        <p:pic>
          <p:nvPicPr>
            <p:cNvPr id="52" name="Image 51" descr="baby.jpg">
              <a:extLst>
                <a:ext uri="{FF2B5EF4-FFF2-40B4-BE49-F238E27FC236}">
                  <a16:creationId xmlns:a16="http://schemas.microsoft.com/office/drawing/2014/main" id="{6CE6DAEF-1AEB-46A9-BFA4-00B8D9999B10}"/>
                </a:ext>
              </a:extLst>
            </p:cNvPr>
            <p:cNvPicPr>
              <a:picLocks noChangeAspect="1"/>
            </p:cNvPicPr>
            <p:nvPr/>
          </p:nvPicPr>
          <p:blipFill>
            <a:blip r:embed="rId6" cstate="print">
              <a:extLst>
                <a:ext uri="{28A0092B-C50C-407E-A947-70E740481C1C}">
                  <a14:useLocalDpi xmlns:a14="http://schemas.microsoft.com/office/drawing/2010/main"/>
                </a:ext>
              </a:extLst>
            </a:blip>
            <a:srcRect r="-160"/>
            <a:stretch>
              <a:fillRect/>
            </a:stretch>
          </p:blipFill>
          <p:spPr bwMode="auto">
            <a:xfrm>
              <a:off x="3462725" y="1141939"/>
              <a:ext cx="931672" cy="1019682"/>
            </a:xfrm>
            <a:prstGeom prst="rect">
              <a:avLst/>
            </a:prstGeom>
            <a:noFill/>
            <a:ln w="9525">
              <a:noFill/>
              <a:miter lim="800000"/>
              <a:headEnd/>
              <a:tailEnd/>
            </a:ln>
          </p:spPr>
        </p:pic>
      </p:grpSp>
      <p:sp>
        <p:nvSpPr>
          <p:cNvPr id="60" name="ZoneTexte 59">
            <a:extLst>
              <a:ext uri="{FF2B5EF4-FFF2-40B4-BE49-F238E27FC236}">
                <a16:creationId xmlns:a16="http://schemas.microsoft.com/office/drawing/2014/main" id="{256406F4-589D-4710-A3BC-BF5A2712A8FD}"/>
              </a:ext>
            </a:extLst>
          </p:cNvPr>
          <p:cNvSpPr txBox="1"/>
          <p:nvPr/>
        </p:nvSpPr>
        <p:spPr>
          <a:xfrm flipH="1">
            <a:off x="5285932" y="2435628"/>
            <a:ext cx="4897621" cy="1200329"/>
          </a:xfrm>
          <a:prstGeom prst="rect">
            <a:avLst/>
          </a:prstGeom>
          <a:noFill/>
        </p:spPr>
        <p:txBody>
          <a:bodyPr wrap="square" rtlCol="0">
            <a:spAutoFit/>
          </a:bodyPr>
          <a:lstStyle/>
          <a:p>
            <a:pPr algn="ctr"/>
            <a:r>
              <a:rPr lang="fr-FR" sz="1800" b="1" dirty="0">
                <a:latin typeface="+mn-lt"/>
              </a:rPr>
              <a:t>A la naissance</a:t>
            </a:r>
            <a:r>
              <a:rPr lang="fr-FR" sz="1800" dirty="0">
                <a:latin typeface="+mn-lt"/>
              </a:rPr>
              <a:t>, tous les neurones sont en place </a:t>
            </a:r>
          </a:p>
          <a:p>
            <a:pPr algn="ctr"/>
            <a:r>
              <a:rPr lang="fr-FR" sz="1800" dirty="0">
                <a:latin typeface="+mn-lt"/>
              </a:rPr>
              <a:t>et connectés et ces réseaux traitent et sont influencés par l’environnement </a:t>
            </a:r>
          </a:p>
          <a:p>
            <a:pPr algn="ctr"/>
            <a:endParaRPr lang="en-US" sz="1800" dirty="0" err="1">
              <a:latin typeface="+mn-lt"/>
            </a:endParaRPr>
          </a:p>
        </p:txBody>
      </p:sp>
      <p:pic>
        <p:nvPicPr>
          <p:cNvPr id="61" name="Picture 5" descr="jb_tracts">
            <a:extLst>
              <a:ext uri="{FF2B5EF4-FFF2-40B4-BE49-F238E27FC236}">
                <a16:creationId xmlns:a16="http://schemas.microsoft.com/office/drawing/2014/main" id="{4ED5FF29-4AF4-459B-BB19-E30007CE3186}"/>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0343975" y="3120305"/>
            <a:ext cx="1663892" cy="192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a:extLst>
              <a:ext uri="{FF2B5EF4-FFF2-40B4-BE49-F238E27FC236}">
                <a16:creationId xmlns:a16="http://schemas.microsoft.com/office/drawing/2014/main" id="{D0A5FF80-E2F9-4CAE-911F-0D32B22EED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133" y="4615879"/>
            <a:ext cx="2130028" cy="180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e 35">
            <a:extLst>
              <a:ext uri="{FF2B5EF4-FFF2-40B4-BE49-F238E27FC236}">
                <a16:creationId xmlns:a16="http://schemas.microsoft.com/office/drawing/2014/main" id="{637ECB0A-C057-4A4B-8CB6-4957AACB89BE}"/>
              </a:ext>
            </a:extLst>
          </p:cNvPr>
          <p:cNvGrpSpPr/>
          <p:nvPr/>
        </p:nvGrpSpPr>
        <p:grpSpPr>
          <a:xfrm>
            <a:off x="1586695" y="3903772"/>
            <a:ext cx="3177943" cy="2903717"/>
            <a:chOff x="4370408" y="3104759"/>
            <a:chExt cx="3177943" cy="2903717"/>
          </a:xfrm>
        </p:grpSpPr>
        <p:grpSp>
          <p:nvGrpSpPr>
            <p:cNvPr id="37" name="Groupe 36">
              <a:extLst>
                <a:ext uri="{FF2B5EF4-FFF2-40B4-BE49-F238E27FC236}">
                  <a16:creationId xmlns:a16="http://schemas.microsoft.com/office/drawing/2014/main" id="{596097FB-624C-4A4A-A6BA-0DE49AAD16D5}"/>
                </a:ext>
              </a:extLst>
            </p:cNvPr>
            <p:cNvGrpSpPr>
              <a:grpSpLocks/>
            </p:cNvGrpSpPr>
            <p:nvPr/>
          </p:nvGrpSpPr>
          <p:grpSpPr bwMode="auto">
            <a:xfrm>
              <a:off x="5400013" y="3104759"/>
              <a:ext cx="2148338" cy="2903717"/>
              <a:chOff x="5400545" y="3105248"/>
              <a:chExt cx="2147653" cy="2902195"/>
            </a:xfrm>
          </p:grpSpPr>
          <p:sp>
            <p:nvSpPr>
              <p:cNvPr id="40" name="ZoneTexte 17">
                <a:extLst>
                  <a:ext uri="{FF2B5EF4-FFF2-40B4-BE49-F238E27FC236}">
                    <a16:creationId xmlns:a16="http://schemas.microsoft.com/office/drawing/2014/main" id="{A0387CF9-7688-4002-8B42-C066E874562F}"/>
                  </a:ext>
                </a:extLst>
              </p:cNvPr>
              <p:cNvSpPr txBox="1">
                <a:spLocks noChangeArrowheads="1"/>
              </p:cNvSpPr>
              <p:nvPr/>
            </p:nvSpPr>
            <p:spPr bwMode="auto">
              <a:xfrm>
                <a:off x="5661472" y="3105248"/>
                <a:ext cx="1797996" cy="64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en-US" sz="2000" b="1" dirty="0">
                    <a:solidFill>
                      <a:srgbClr val="000000"/>
                    </a:solidFill>
                  </a:rPr>
                  <a:t>Synaptogenèse</a:t>
                </a:r>
              </a:p>
              <a:p>
                <a:pPr algn="ctr">
                  <a:lnSpc>
                    <a:spcPct val="100000"/>
                  </a:lnSpc>
                  <a:spcBef>
                    <a:spcPct val="0"/>
                  </a:spcBef>
                  <a:buFontTx/>
                  <a:buNone/>
                </a:pPr>
                <a:r>
                  <a:rPr lang="fr-FR" altLang="en-US" sz="1600" dirty="0">
                    <a:solidFill>
                      <a:srgbClr val="000000"/>
                    </a:solidFill>
                  </a:rPr>
                  <a:t>Substance Grise</a:t>
                </a:r>
              </a:p>
            </p:txBody>
          </p:sp>
          <p:grpSp>
            <p:nvGrpSpPr>
              <p:cNvPr id="41" name="Groupe 87">
                <a:extLst>
                  <a:ext uri="{FF2B5EF4-FFF2-40B4-BE49-F238E27FC236}">
                    <a16:creationId xmlns:a16="http://schemas.microsoft.com/office/drawing/2014/main" id="{AB766FA2-45BA-474E-8B18-D407E33833AC}"/>
                  </a:ext>
                </a:extLst>
              </p:cNvPr>
              <p:cNvGrpSpPr>
                <a:grpSpLocks/>
              </p:cNvGrpSpPr>
              <p:nvPr/>
            </p:nvGrpSpPr>
            <p:grpSpPr bwMode="auto">
              <a:xfrm>
                <a:off x="5400545" y="3716702"/>
                <a:ext cx="2147653" cy="2290741"/>
                <a:chOff x="-5159760" y="1587076"/>
                <a:chExt cx="2147653" cy="2290741"/>
              </a:xfrm>
            </p:grpSpPr>
            <p:grpSp>
              <p:nvGrpSpPr>
                <p:cNvPr id="42" name="Groupe 70">
                  <a:extLst>
                    <a:ext uri="{FF2B5EF4-FFF2-40B4-BE49-F238E27FC236}">
                      <a16:creationId xmlns:a16="http://schemas.microsoft.com/office/drawing/2014/main" id="{D0524C44-F494-436D-AE7F-BF155D3EF479}"/>
                    </a:ext>
                  </a:extLst>
                </p:cNvPr>
                <p:cNvGrpSpPr>
                  <a:grpSpLocks/>
                </p:cNvGrpSpPr>
                <p:nvPr/>
              </p:nvGrpSpPr>
              <p:grpSpPr bwMode="auto">
                <a:xfrm>
                  <a:off x="-5159760" y="1587076"/>
                  <a:ext cx="1933537" cy="2238711"/>
                  <a:chOff x="4007733" y="4080553"/>
                  <a:chExt cx="1933537" cy="2238711"/>
                </a:xfrm>
              </p:grpSpPr>
              <p:pic>
                <p:nvPicPr>
                  <p:cNvPr id="44" name="Image 72">
                    <a:extLst>
                      <a:ext uri="{FF2B5EF4-FFF2-40B4-BE49-F238E27FC236}">
                        <a16:creationId xmlns:a16="http://schemas.microsoft.com/office/drawing/2014/main" id="{20F47B98-3B64-47E6-9C8E-3E01D2255494}"/>
                      </a:ext>
                    </a:extLst>
                  </p:cNvPr>
                  <p:cNvPicPr>
                    <a:picLocks noChangeAspect="1"/>
                  </p:cNvPicPr>
                  <p:nvPr/>
                </p:nvPicPr>
                <p:blipFill>
                  <a:blip r:embed="rId9">
                    <a:extLst>
                      <a:ext uri="{28A0092B-C50C-407E-A947-70E740481C1C}">
                        <a14:useLocalDpi xmlns:a14="http://schemas.microsoft.com/office/drawing/2010/main" val="0"/>
                      </a:ext>
                    </a:extLst>
                  </a:blip>
                  <a:srcRect l="4893" r="68407" b="8154"/>
                  <a:stretch>
                    <a:fillRect/>
                  </a:stretch>
                </p:blipFill>
                <p:spPr bwMode="auto">
                  <a:xfrm>
                    <a:off x="4007733" y="4254160"/>
                    <a:ext cx="906713" cy="206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ZoneTexte 73">
                    <a:extLst>
                      <a:ext uri="{FF2B5EF4-FFF2-40B4-BE49-F238E27FC236}">
                        <a16:creationId xmlns:a16="http://schemas.microsoft.com/office/drawing/2014/main" id="{223EB600-E122-4B3C-B381-5BFC6C795F85}"/>
                      </a:ext>
                    </a:extLst>
                  </p:cNvPr>
                  <p:cNvSpPr txBox="1">
                    <a:spLocks noChangeArrowheads="1"/>
                  </p:cNvSpPr>
                  <p:nvPr/>
                </p:nvSpPr>
                <p:spPr bwMode="auto">
                  <a:xfrm>
                    <a:off x="4378022" y="4080553"/>
                    <a:ext cx="156324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en-US" sz="1300">
                        <a:solidFill>
                          <a:srgbClr val="000000"/>
                        </a:solidFill>
                      </a:rPr>
                      <a:t>Naissance	 2 ans</a:t>
                    </a:r>
                  </a:p>
                </p:txBody>
              </p:sp>
            </p:grpSp>
            <p:pic>
              <p:nvPicPr>
                <p:cNvPr id="43" name="Image 86">
                  <a:extLst>
                    <a:ext uri="{FF2B5EF4-FFF2-40B4-BE49-F238E27FC236}">
                      <a16:creationId xmlns:a16="http://schemas.microsoft.com/office/drawing/2014/main" id="{9DA8FAE1-3DCA-4630-AC32-BA6C20336D9B}"/>
                    </a:ext>
                  </a:extLst>
                </p:cNvPr>
                <p:cNvPicPr>
                  <a:picLocks noChangeAspect="1"/>
                </p:cNvPicPr>
                <p:nvPr/>
              </p:nvPicPr>
              <p:blipFill>
                <a:blip r:embed="rId9">
                  <a:extLst>
                    <a:ext uri="{28A0092B-C50C-407E-A947-70E740481C1C}">
                      <a14:useLocalDpi xmlns:a14="http://schemas.microsoft.com/office/drawing/2010/main" val="0"/>
                    </a:ext>
                  </a:extLst>
                </a:blip>
                <a:srcRect l="71204" b="8154"/>
                <a:stretch>
                  <a:fillRect/>
                </a:stretch>
              </p:blipFill>
              <p:spPr bwMode="auto">
                <a:xfrm>
                  <a:off x="-3990004" y="1812712"/>
                  <a:ext cx="977897" cy="206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8" name="Ellipse 37">
              <a:extLst>
                <a:ext uri="{FF2B5EF4-FFF2-40B4-BE49-F238E27FC236}">
                  <a16:creationId xmlns:a16="http://schemas.microsoft.com/office/drawing/2014/main" id="{CCFF7846-281F-49F7-AA93-A9F3C5958A39}"/>
                </a:ext>
              </a:extLst>
            </p:cNvPr>
            <p:cNvSpPr/>
            <p:nvPr/>
          </p:nvSpPr>
          <p:spPr>
            <a:xfrm>
              <a:off x="4370408" y="3910056"/>
              <a:ext cx="285750" cy="32702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9" name="Connecteur droit 38">
              <a:extLst>
                <a:ext uri="{FF2B5EF4-FFF2-40B4-BE49-F238E27FC236}">
                  <a16:creationId xmlns:a16="http://schemas.microsoft.com/office/drawing/2014/main" id="{F782331D-AD71-42FA-9004-034F47B5D41B}"/>
                </a:ext>
              </a:extLst>
            </p:cNvPr>
            <p:cNvCxnSpPr>
              <a:cxnSpLocks/>
              <a:stCxn id="38" idx="6"/>
            </p:cNvCxnSpPr>
            <p:nvPr/>
          </p:nvCxnSpPr>
          <p:spPr>
            <a:xfrm flipV="1">
              <a:off x="4656158" y="3580489"/>
              <a:ext cx="1170637" cy="49308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6" name="Groupe 45">
            <a:extLst>
              <a:ext uri="{FF2B5EF4-FFF2-40B4-BE49-F238E27FC236}">
                <a16:creationId xmlns:a16="http://schemas.microsoft.com/office/drawing/2014/main" id="{AAAF723F-E583-4EA0-86B6-2E86BE1E2EC7}"/>
              </a:ext>
            </a:extLst>
          </p:cNvPr>
          <p:cNvGrpSpPr/>
          <p:nvPr/>
        </p:nvGrpSpPr>
        <p:grpSpPr>
          <a:xfrm>
            <a:off x="1503195" y="3535837"/>
            <a:ext cx="6018333" cy="3264177"/>
            <a:chOff x="3875682" y="3097213"/>
            <a:chExt cx="6018333" cy="3264177"/>
          </a:xfrm>
        </p:grpSpPr>
        <p:grpSp>
          <p:nvGrpSpPr>
            <p:cNvPr id="59" name="Groupe 58">
              <a:extLst>
                <a:ext uri="{FF2B5EF4-FFF2-40B4-BE49-F238E27FC236}">
                  <a16:creationId xmlns:a16="http://schemas.microsoft.com/office/drawing/2014/main" id="{58E47127-98D8-41C2-87B1-6C928ABF3CFF}"/>
                </a:ext>
              </a:extLst>
            </p:cNvPr>
            <p:cNvGrpSpPr>
              <a:grpSpLocks/>
            </p:cNvGrpSpPr>
            <p:nvPr/>
          </p:nvGrpSpPr>
          <p:grpSpPr bwMode="auto">
            <a:xfrm>
              <a:off x="7426329" y="3097213"/>
              <a:ext cx="2467686" cy="3264177"/>
              <a:chOff x="7425801" y="3097706"/>
              <a:chExt cx="2468662" cy="3263988"/>
            </a:xfrm>
          </p:grpSpPr>
          <p:grpSp>
            <p:nvGrpSpPr>
              <p:cNvPr id="72" name="Groupe 104">
                <a:extLst>
                  <a:ext uri="{FF2B5EF4-FFF2-40B4-BE49-F238E27FC236}">
                    <a16:creationId xmlns:a16="http://schemas.microsoft.com/office/drawing/2014/main" id="{9A49275B-98D1-4FC0-892E-1D63BDF7253C}"/>
                  </a:ext>
                </a:extLst>
              </p:cNvPr>
              <p:cNvGrpSpPr>
                <a:grpSpLocks/>
              </p:cNvGrpSpPr>
              <p:nvPr/>
            </p:nvGrpSpPr>
            <p:grpSpPr bwMode="auto">
              <a:xfrm>
                <a:off x="7455943" y="3597128"/>
                <a:ext cx="2438520" cy="2764566"/>
                <a:chOff x="7455943" y="3726432"/>
                <a:chExt cx="2438520" cy="2764566"/>
              </a:xfrm>
            </p:grpSpPr>
            <p:pic>
              <p:nvPicPr>
                <p:cNvPr id="75" name="Picture 11">
                  <a:extLst>
                    <a:ext uri="{FF2B5EF4-FFF2-40B4-BE49-F238E27FC236}">
                      <a16:creationId xmlns:a16="http://schemas.microsoft.com/office/drawing/2014/main" id="{09562BC1-C695-433C-9168-AFB0402C630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497061" y="3974473"/>
                  <a:ext cx="1498847" cy="118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Box 18">
                  <a:extLst>
                    <a:ext uri="{FF2B5EF4-FFF2-40B4-BE49-F238E27FC236}">
                      <a16:creationId xmlns:a16="http://schemas.microsoft.com/office/drawing/2014/main" id="{D8D3CD0F-AB66-4868-959C-E942AF45D9A8}"/>
                    </a:ext>
                  </a:extLst>
                </p:cNvPr>
                <p:cNvSpPr txBox="1">
                  <a:spLocks noChangeArrowheads="1"/>
                </p:cNvSpPr>
                <p:nvPr/>
              </p:nvSpPr>
              <p:spPr bwMode="auto">
                <a:xfrm>
                  <a:off x="7714837" y="3726432"/>
                  <a:ext cx="1208920" cy="175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200" dirty="0">
                      <a:solidFill>
                        <a:srgbClr val="000000"/>
                      </a:solidFill>
                    </a:rPr>
                    <a:t>Naissance</a:t>
                  </a:r>
                </a:p>
                <a:p>
                  <a:pPr algn="ctr">
                    <a:lnSpc>
                      <a:spcPct val="100000"/>
                    </a:lnSpc>
                    <a:spcBef>
                      <a:spcPct val="0"/>
                    </a:spcBef>
                    <a:buFontTx/>
                    <a:buNone/>
                  </a:pPr>
                  <a:r>
                    <a:rPr lang="en-US" altLang="en-US" sz="1200" dirty="0">
                      <a:solidFill>
                        <a:srgbClr val="000000"/>
                      </a:solidFill>
                    </a:rPr>
                    <a:t> </a:t>
                  </a:r>
                </a:p>
                <a:p>
                  <a:pPr algn="ctr">
                    <a:lnSpc>
                      <a:spcPct val="100000"/>
                    </a:lnSpc>
                    <a:spcBef>
                      <a:spcPct val="0"/>
                    </a:spcBef>
                    <a:buFontTx/>
                    <a:buNone/>
                  </a:pPr>
                  <a:endParaRPr lang="en-US" altLang="en-US" sz="1200" dirty="0">
                    <a:solidFill>
                      <a:srgbClr val="000000"/>
                    </a:solidFill>
                  </a:endParaRPr>
                </a:p>
                <a:p>
                  <a:pPr algn="ctr">
                    <a:lnSpc>
                      <a:spcPct val="100000"/>
                    </a:lnSpc>
                    <a:spcBef>
                      <a:spcPct val="0"/>
                    </a:spcBef>
                    <a:buFontTx/>
                    <a:buNone/>
                  </a:pPr>
                  <a:endParaRPr lang="en-US" altLang="en-US" sz="1200" dirty="0">
                    <a:solidFill>
                      <a:srgbClr val="000000"/>
                    </a:solidFill>
                  </a:endParaRPr>
                </a:p>
                <a:p>
                  <a:pPr algn="ctr">
                    <a:lnSpc>
                      <a:spcPct val="100000"/>
                    </a:lnSpc>
                    <a:spcBef>
                      <a:spcPct val="0"/>
                    </a:spcBef>
                    <a:buFontTx/>
                    <a:buNone/>
                  </a:pPr>
                  <a:endParaRPr lang="en-US" altLang="en-US" sz="1200" dirty="0">
                    <a:solidFill>
                      <a:srgbClr val="000000"/>
                    </a:solidFill>
                  </a:endParaRPr>
                </a:p>
                <a:p>
                  <a:pPr algn="ctr">
                    <a:lnSpc>
                      <a:spcPct val="100000"/>
                    </a:lnSpc>
                    <a:spcBef>
                      <a:spcPct val="0"/>
                    </a:spcBef>
                    <a:buFontTx/>
                    <a:buNone/>
                  </a:pPr>
                  <a:endParaRPr lang="en-US" altLang="en-US" sz="1200" dirty="0">
                    <a:solidFill>
                      <a:srgbClr val="000000"/>
                    </a:solidFill>
                  </a:endParaRPr>
                </a:p>
                <a:p>
                  <a:pPr algn="ctr">
                    <a:lnSpc>
                      <a:spcPct val="100000"/>
                    </a:lnSpc>
                    <a:spcBef>
                      <a:spcPct val="0"/>
                    </a:spcBef>
                    <a:buFontTx/>
                    <a:buNone/>
                  </a:pPr>
                  <a:endParaRPr lang="en-US" altLang="en-US" sz="1200" dirty="0">
                    <a:solidFill>
                      <a:srgbClr val="000000"/>
                    </a:solidFill>
                  </a:endParaRPr>
                </a:p>
                <a:p>
                  <a:pPr algn="ctr">
                    <a:lnSpc>
                      <a:spcPct val="100000"/>
                    </a:lnSpc>
                    <a:spcBef>
                      <a:spcPct val="0"/>
                    </a:spcBef>
                    <a:buFontTx/>
                    <a:buNone/>
                  </a:pPr>
                  <a:r>
                    <a:rPr lang="en-US" altLang="en-US" sz="1200" dirty="0">
                      <a:solidFill>
                        <a:srgbClr val="000000"/>
                      </a:solidFill>
                    </a:rPr>
                    <a:t>     4 </a:t>
                  </a:r>
                  <a:r>
                    <a:rPr lang="en-US" altLang="en-US" sz="1200" dirty="0" err="1">
                      <a:solidFill>
                        <a:srgbClr val="000000"/>
                      </a:solidFill>
                    </a:rPr>
                    <a:t>mois</a:t>
                  </a:r>
                  <a:r>
                    <a:rPr lang="en-US" altLang="en-US" sz="1200" dirty="0">
                      <a:solidFill>
                        <a:srgbClr val="000000"/>
                      </a:solidFill>
                    </a:rPr>
                    <a:t>		</a:t>
                  </a:r>
                </a:p>
              </p:txBody>
            </p:sp>
            <p:pic>
              <p:nvPicPr>
                <p:cNvPr id="77" name="Picture 15">
                  <a:extLst>
                    <a:ext uri="{FF2B5EF4-FFF2-40B4-BE49-F238E27FC236}">
                      <a16:creationId xmlns:a16="http://schemas.microsoft.com/office/drawing/2014/main" id="{2D098687-68F7-4075-A268-866FF8134DF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455943" y="5235080"/>
                  <a:ext cx="1564462" cy="118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Rectangle 6">
                  <a:extLst>
                    <a:ext uri="{FF2B5EF4-FFF2-40B4-BE49-F238E27FC236}">
                      <a16:creationId xmlns:a16="http://schemas.microsoft.com/office/drawing/2014/main" id="{C6AABEFA-2264-4A6C-B33F-2DEB1D1EAB93}"/>
                    </a:ext>
                  </a:extLst>
                </p:cNvPr>
                <p:cNvSpPr>
                  <a:spLocks noChangeArrowheads="1"/>
                </p:cNvSpPr>
                <p:nvPr/>
              </p:nvSpPr>
              <p:spPr bwMode="auto">
                <a:xfrm>
                  <a:off x="8276339" y="6183221"/>
                  <a:ext cx="16181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en-US" sz="1400" dirty="0" err="1">
                      <a:solidFill>
                        <a:srgbClr val="000000"/>
                      </a:solidFill>
                    </a:rPr>
                    <a:t>Flechsig</a:t>
                  </a:r>
                  <a:r>
                    <a:rPr lang="fr-FR" altLang="en-US" sz="1400" dirty="0">
                      <a:solidFill>
                        <a:srgbClr val="000000"/>
                      </a:solidFill>
                    </a:rPr>
                    <a:t> 1920</a:t>
                  </a:r>
                </a:p>
              </p:txBody>
            </p:sp>
          </p:grpSp>
          <p:sp>
            <p:nvSpPr>
              <p:cNvPr id="73" name="ZoneTexte 38">
                <a:extLst>
                  <a:ext uri="{FF2B5EF4-FFF2-40B4-BE49-F238E27FC236}">
                    <a16:creationId xmlns:a16="http://schemas.microsoft.com/office/drawing/2014/main" id="{684E553D-833D-4419-AC44-AF792F7BD4A2}"/>
                  </a:ext>
                </a:extLst>
              </p:cNvPr>
              <p:cNvSpPr txBox="1">
                <a:spLocks noChangeArrowheads="1"/>
              </p:cNvSpPr>
              <p:nvPr/>
            </p:nvSpPr>
            <p:spPr bwMode="auto">
              <a:xfrm>
                <a:off x="7425801" y="3097706"/>
                <a:ext cx="1739242" cy="64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en-US" sz="2000" b="1" dirty="0">
                    <a:solidFill>
                      <a:srgbClr val="000000"/>
                    </a:solidFill>
                  </a:rPr>
                  <a:t>Myélinisation</a:t>
                </a:r>
              </a:p>
              <a:p>
                <a:pPr algn="ctr">
                  <a:lnSpc>
                    <a:spcPct val="100000"/>
                  </a:lnSpc>
                  <a:spcBef>
                    <a:spcPct val="0"/>
                  </a:spcBef>
                  <a:buNone/>
                </a:pPr>
                <a:r>
                  <a:rPr lang="fr-FR" altLang="en-US" sz="1600" dirty="0">
                    <a:solidFill>
                      <a:srgbClr val="000000"/>
                    </a:solidFill>
                  </a:rPr>
                  <a:t>Substance Blanche</a:t>
                </a:r>
              </a:p>
            </p:txBody>
          </p:sp>
        </p:grpSp>
        <p:sp>
          <p:nvSpPr>
            <p:cNvPr id="66" name="Ellipse 65">
              <a:extLst>
                <a:ext uri="{FF2B5EF4-FFF2-40B4-BE49-F238E27FC236}">
                  <a16:creationId xmlns:a16="http://schemas.microsoft.com/office/drawing/2014/main" id="{EC46C99E-6593-4DE5-8897-52AEED5EB9D3}"/>
                </a:ext>
              </a:extLst>
            </p:cNvPr>
            <p:cNvSpPr/>
            <p:nvPr/>
          </p:nvSpPr>
          <p:spPr>
            <a:xfrm>
              <a:off x="3875682" y="4753122"/>
              <a:ext cx="285750" cy="328612"/>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7" name="Connecteur droit 66">
              <a:extLst>
                <a:ext uri="{FF2B5EF4-FFF2-40B4-BE49-F238E27FC236}">
                  <a16:creationId xmlns:a16="http://schemas.microsoft.com/office/drawing/2014/main" id="{914FF209-9658-4F59-8CD8-915160DA84B0}"/>
                </a:ext>
              </a:extLst>
            </p:cNvPr>
            <p:cNvCxnSpPr>
              <a:cxnSpLocks/>
            </p:cNvCxnSpPr>
            <p:nvPr/>
          </p:nvCxnSpPr>
          <p:spPr>
            <a:xfrm flipV="1">
              <a:off x="4181517" y="3780767"/>
              <a:ext cx="3375303" cy="1193203"/>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8" name="Groupe 77">
            <a:extLst>
              <a:ext uri="{FF2B5EF4-FFF2-40B4-BE49-F238E27FC236}">
                <a16:creationId xmlns:a16="http://schemas.microsoft.com/office/drawing/2014/main" id="{66A89539-8B5F-45BF-80E4-56BE75EE63F2}"/>
              </a:ext>
            </a:extLst>
          </p:cNvPr>
          <p:cNvGrpSpPr/>
          <p:nvPr/>
        </p:nvGrpSpPr>
        <p:grpSpPr>
          <a:xfrm>
            <a:off x="6967150" y="3535837"/>
            <a:ext cx="4541960" cy="3246967"/>
            <a:chOff x="7385102" y="102323"/>
            <a:chExt cx="5519447" cy="3897941"/>
          </a:xfrm>
        </p:grpSpPr>
        <p:grpSp>
          <p:nvGrpSpPr>
            <p:cNvPr id="79" name="Groupe 78">
              <a:extLst>
                <a:ext uri="{FF2B5EF4-FFF2-40B4-BE49-F238E27FC236}">
                  <a16:creationId xmlns:a16="http://schemas.microsoft.com/office/drawing/2014/main" id="{A03E6538-D895-4907-8C23-62FDB0EDFA0F}"/>
                </a:ext>
              </a:extLst>
            </p:cNvPr>
            <p:cNvGrpSpPr/>
            <p:nvPr/>
          </p:nvGrpSpPr>
          <p:grpSpPr>
            <a:xfrm>
              <a:off x="7801786" y="102323"/>
              <a:ext cx="3283245" cy="3897941"/>
              <a:chOff x="7801786" y="102323"/>
              <a:chExt cx="3283245" cy="3897941"/>
            </a:xfrm>
          </p:grpSpPr>
          <p:sp>
            <p:nvSpPr>
              <p:cNvPr id="82" name="ZoneTexte 81">
                <a:extLst>
                  <a:ext uri="{FF2B5EF4-FFF2-40B4-BE49-F238E27FC236}">
                    <a16:creationId xmlns:a16="http://schemas.microsoft.com/office/drawing/2014/main" id="{59F89A14-946C-43B8-A775-6F912D064626}"/>
                  </a:ext>
                </a:extLst>
              </p:cNvPr>
              <p:cNvSpPr txBox="1"/>
              <p:nvPr/>
            </p:nvSpPr>
            <p:spPr>
              <a:xfrm>
                <a:off x="7801786" y="3224352"/>
                <a:ext cx="3283245" cy="775912"/>
              </a:xfrm>
              <a:prstGeom prst="rect">
                <a:avLst/>
              </a:prstGeom>
              <a:noFill/>
            </p:spPr>
            <p:txBody>
              <a:bodyPr wrap="square" rtlCol="0">
                <a:spAutoFit/>
              </a:bodyPr>
              <a:lstStyle/>
              <a:p>
                <a:pPr algn="ctr"/>
                <a:r>
                  <a:rPr lang="fr-FR" sz="1800" dirty="0">
                    <a:latin typeface="+mn-lt"/>
                  </a:rPr>
                  <a:t>Réponse visuelle </a:t>
                </a:r>
              </a:p>
              <a:p>
                <a:pPr algn="ctr"/>
                <a:r>
                  <a:rPr lang="fr-FR" sz="1800" dirty="0">
                    <a:latin typeface="+mn-lt"/>
                  </a:rPr>
                  <a:t>à un visage</a:t>
                </a:r>
                <a:endParaRPr lang="en-US" sz="1800" dirty="0" err="1">
                  <a:latin typeface="+mn-lt"/>
                </a:endParaRPr>
              </a:p>
            </p:txBody>
          </p:sp>
          <p:grpSp>
            <p:nvGrpSpPr>
              <p:cNvPr id="83" name="Groupe 82">
                <a:extLst>
                  <a:ext uri="{FF2B5EF4-FFF2-40B4-BE49-F238E27FC236}">
                    <a16:creationId xmlns:a16="http://schemas.microsoft.com/office/drawing/2014/main" id="{9F8334FB-3EF3-468D-93EE-0BC67238BD34}"/>
                  </a:ext>
                </a:extLst>
              </p:cNvPr>
              <p:cNvGrpSpPr/>
              <p:nvPr/>
            </p:nvGrpSpPr>
            <p:grpSpPr>
              <a:xfrm>
                <a:off x="8121369" y="102323"/>
                <a:ext cx="2205014" cy="3173294"/>
                <a:chOff x="8191891" y="143301"/>
                <a:chExt cx="2544229" cy="3669267"/>
              </a:xfrm>
            </p:grpSpPr>
            <p:grpSp>
              <p:nvGrpSpPr>
                <p:cNvPr id="86" name="Groupe 85">
                  <a:extLst>
                    <a:ext uri="{FF2B5EF4-FFF2-40B4-BE49-F238E27FC236}">
                      <a16:creationId xmlns:a16="http://schemas.microsoft.com/office/drawing/2014/main" id="{029F3591-CCF4-4320-A1C7-4B0B5D2D48F3}"/>
                    </a:ext>
                  </a:extLst>
                </p:cNvPr>
                <p:cNvGrpSpPr/>
                <p:nvPr/>
              </p:nvGrpSpPr>
              <p:grpSpPr>
                <a:xfrm>
                  <a:off x="8191891" y="143301"/>
                  <a:ext cx="2544229" cy="3669267"/>
                  <a:chOff x="217133" y="2489824"/>
                  <a:chExt cx="2176819" cy="3279554"/>
                </a:xfrm>
              </p:grpSpPr>
              <p:grpSp>
                <p:nvGrpSpPr>
                  <p:cNvPr id="88" name="Groupe 87">
                    <a:extLst>
                      <a:ext uri="{FF2B5EF4-FFF2-40B4-BE49-F238E27FC236}">
                        <a16:creationId xmlns:a16="http://schemas.microsoft.com/office/drawing/2014/main" id="{91C496C8-8BB8-4172-9FFC-D7F79FA56E62}"/>
                      </a:ext>
                    </a:extLst>
                  </p:cNvPr>
                  <p:cNvGrpSpPr/>
                  <p:nvPr/>
                </p:nvGrpSpPr>
                <p:grpSpPr>
                  <a:xfrm>
                    <a:off x="217133" y="2489824"/>
                    <a:ext cx="2176819" cy="3279554"/>
                    <a:chOff x="217133" y="2489824"/>
                    <a:chExt cx="2176819" cy="3279554"/>
                  </a:xfrm>
                </p:grpSpPr>
                <p:pic>
                  <p:nvPicPr>
                    <p:cNvPr id="91" name="Picture 3">
                      <a:extLst>
                        <a:ext uri="{FF2B5EF4-FFF2-40B4-BE49-F238E27FC236}">
                          <a16:creationId xmlns:a16="http://schemas.microsoft.com/office/drawing/2014/main" id="{81D10460-C359-4618-8B7D-6C681B73B03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1249" y="2489824"/>
                      <a:ext cx="1008227" cy="10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5" descr="2infants">
                      <a:extLst>
                        <a:ext uri="{FF2B5EF4-FFF2-40B4-BE49-F238E27FC236}">
                          <a16:creationId xmlns:a16="http://schemas.microsoft.com/office/drawing/2014/main" id="{D1949310-CB51-404E-8016-C4723760FDB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7120" t="18710" r="6322" b="4491"/>
                    <a:stretch>
                      <a:fillRect/>
                    </a:stretch>
                  </p:blipFill>
                  <p:spPr bwMode="auto">
                    <a:xfrm>
                      <a:off x="217133" y="3536548"/>
                      <a:ext cx="2176819" cy="223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9" name="Connecteur droit avec flèche 88">
                    <a:extLst>
                      <a:ext uri="{FF2B5EF4-FFF2-40B4-BE49-F238E27FC236}">
                        <a16:creationId xmlns:a16="http://schemas.microsoft.com/office/drawing/2014/main" id="{347C47DB-2B3D-4D74-9735-4B214CA04B6F}"/>
                      </a:ext>
                    </a:extLst>
                  </p:cNvPr>
                  <p:cNvCxnSpPr/>
                  <p:nvPr/>
                </p:nvCxnSpPr>
                <p:spPr>
                  <a:xfrm flipH="1">
                    <a:off x="985201" y="3559946"/>
                    <a:ext cx="209549" cy="0"/>
                  </a:xfrm>
                  <a:prstGeom prst="straightConnector1">
                    <a:avLst/>
                  </a:prstGeom>
                  <a:ln w="28575">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90" name="Connecteur droit avec flèche 89">
                    <a:extLst>
                      <a:ext uri="{FF2B5EF4-FFF2-40B4-BE49-F238E27FC236}">
                        <a16:creationId xmlns:a16="http://schemas.microsoft.com/office/drawing/2014/main" id="{B401977F-FE2A-435B-A4FD-5A91E2496198}"/>
                      </a:ext>
                    </a:extLst>
                  </p:cNvPr>
                  <p:cNvCxnSpPr>
                    <a:cxnSpLocks/>
                  </p:cNvCxnSpPr>
                  <p:nvPr/>
                </p:nvCxnSpPr>
                <p:spPr>
                  <a:xfrm flipH="1">
                    <a:off x="1323978" y="5109907"/>
                    <a:ext cx="461078" cy="0"/>
                  </a:xfrm>
                  <a:prstGeom prst="straightConnector1">
                    <a:avLst/>
                  </a:prstGeom>
                  <a:ln w="28575">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grpSp>
            <p:sp>
              <p:nvSpPr>
                <p:cNvPr id="87" name="Rectangle 86">
                  <a:extLst>
                    <a:ext uri="{FF2B5EF4-FFF2-40B4-BE49-F238E27FC236}">
                      <a16:creationId xmlns:a16="http://schemas.microsoft.com/office/drawing/2014/main" id="{5CFD957B-7A59-4A93-B0CB-7F65D2222A75}"/>
                    </a:ext>
                  </a:extLst>
                </p:cNvPr>
                <p:cNvSpPr/>
                <p:nvPr/>
              </p:nvSpPr>
              <p:spPr>
                <a:xfrm>
                  <a:off x="9935583" y="1314408"/>
                  <a:ext cx="698102" cy="519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ZoneTexte 83">
                <a:extLst>
                  <a:ext uri="{FF2B5EF4-FFF2-40B4-BE49-F238E27FC236}">
                    <a16:creationId xmlns:a16="http://schemas.microsoft.com/office/drawing/2014/main" id="{64C6E3B8-87FE-4BE2-A1ED-D9BD19A8610C}"/>
                  </a:ext>
                </a:extLst>
              </p:cNvPr>
              <p:cNvSpPr txBox="1"/>
              <p:nvPr/>
            </p:nvSpPr>
            <p:spPr>
              <a:xfrm>
                <a:off x="9363069" y="1303777"/>
                <a:ext cx="1699037" cy="443378"/>
              </a:xfrm>
              <a:prstGeom prst="rect">
                <a:avLst/>
              </a:prstGeom>
              <a:noFill/>
            </p:spPr>
            <p:txBody>
              <a:bodyPr wrap="none" rtlCol="0">
                <a:spAutoFit/>
              </a:bodyPr>
              <a:lstStyle/>
              <a:p>
                <a:r>
                  <a:rPr lang="fr-FR" dirty="0">
                    <a:solidFill>
                      <a:srgbClr val="002ACA"/>
                    </a:solidFill>
                  </a:rPr>
                  <a:t>à </a:t>
                </a:r>
                <a:r>
                  <a:rPr lang="fr-FR" sz="1800" dirty="0">
                    <a:solidFill>
                      <a:srgbClr val="002ACA"/>
                    </a:solidFill>
                    <a:latin typeface="+mn-lt"/>
                  </a:rPr>
                  <a:t>7 semaines</a:t>
                </a:r>
                <a:endParaRPr lang="en-US" sz="1800" dirty="0" err="1">
                  <a:solidFill>
                    <a:srgbClr val="002ACA"/>
                  </a:solidFill>
                  <a:latin typeface="+mn-lt"/>
                </a:endParaRPr>
              </a:p>
            </p:txBody>
          </p:sp>
          <p:sp>
            <p:nvSpPr>
              <p:cNvPr id="85" name="ZoneTexte 84">
                <a:extLst>
                  <a:ext uri="{FF2B5EF4-FFF2-40B4-BE49-F238E27FC236}">
                    <a16:creationId xmlns:a16="http://schemas.microsoft.com/office/drawing/2014/main" id="{3900A804-B57B-4BCA-AD57-2407C5BFC392}"/>
                  </a:ext>
                </a:extLst>
              </p:cNvPr>
              <p:cNvSpPr txBox="1"/>
              <p:nvPr/>
            </p:nvSpPr>
            <p:spPr>
              <a:xfrm>
                <a:off x="9148956" y="1042919"/>
                <a:ext cx="1841239" cy="443378"/>
              </a:xfrm>
              <a:prstGeom prst="rect">
                <a:avLst/>
              </a:prstGeom>
              <a:noFill/>
            </p:spPr>
            <p:txBody>
              <a:bodyPr wrap="none" rtlCol="0">
                <a:spAutoFit/>
              </a:bodyPr>
              <a:lstStyle/>
              <a:p>
                <a:r>
                  <a:rPr lang="fr-FR" dirty="0">
                    <a:solidFill>
                      <a:srgbClr val="FF0000"/>
                    </a:solidFill>
                  </a:rPr>
                  <a:t>à </a:t>
                </a:r>
                <a:r>
                  <a:rPr lang="fr-FR" sz="1800" dirty="0">
                    <a:solidFill>
                      <a:srgbClr val="FF0000"/>
                    </a:solidFill>
                    <a:latin typeface="+mn-lt"/>
                  </a:rPr>
                  <a:t>14 semaines</a:t>
                </a:r>
                <a:endParaRPr lang="en-US" sz="1800" dirty="0" err="1">
                  <a:solidFill>
                    <a:srgbClr val="FF0000"/>
                  </a:solidFill>
                  <a:latin typeface="+mn-lt"/>
                </a:endParaRPr>
              </a:p>
            </p:txBody>
          </p:sp>
        </p:grpSp>
        <p:sp>
          <p:nvSpPr>
            <p:cNvPr id="80" name="ZoneTexte 79">
              <a:extLst>
                <a:ext uri="{FF2B5EF4-FFF2-40B4-BE49-F238E27FC236}">
                  <a16:creationId xmlns:a16="http://schemas.microsoft.com/office/drawing/2014/main" id="{5F98B8EC-2E06-4320-A0EB-89C7D9D479B5}"/>
                </a:ext>
              </a:extLst>
            </p:cNvPr>
            <p:cNvSpPr txBox="1"/>
            <p:nvPr/>
          </p:nvSpPr>
          <p:spPr>
            <a:xfrm>
              <a:off x="7385102" y="1652479"/>
              <a:ext cx="543739" cy="523220"/>
            </a:xfrm>
            <a:prstGeom prst="rect">
              <a:avLst/>
            </a:prstGeom>
            <a:noFill/>
          </p:spPr>
          <p:txBody>
            <a:bodyPr wrap="none" rtlCol="0">
              <a:spAutoFit/>
            </a:bodyPr>
            <a:lstStyle/>
            <a:p>
              <a:r>
                <a:rPr lang="fr-FR" sz="2800" dirty="0">
                  <a:latin typeface="+mn-lt"/>
                </a:rPr>
                <a:t>=&gt;</a:t>
              </a:r>
              <a:endParaRPr lang="en-US" sz="2800" dirty="0" err="1">
                <a:latin typeface="+mn-lt"/>
              </a:endParaRPr>
            </a:p>
          </p:txBody>
        </p:sp>
        <p:sp>
          <p:nvSpPr>
            <p:cNvPr id="81" name="ZoneTexte 80">
              <a:extLst>
                <a:ext uri="{FF2B5EF4-FFF2-40B4-BE49-F238E27FC236}">
                  <a16:creationId xmlns:a16="http://schemas.microsoft.com/office/drawing/2014/main" id="{A810B58D-3D46-49BA-8649-5CD5B3D6E285}"/>
                </a:ext>
              </a:extLst>
            </p:cNvPr>
            <p:cNvSpPr txBox="1"/>
            <p:nvPr/>
          </p:nvSpPr>
          <p:spPr>
            <a:xfrm>
              <a:off x="10768346" y="2287467"/>
              <a:ext cx="2136203" cy="1440979"/>
            </a:xfrm>
            <a:prstGeom prst="rect">
              <a:avLst/>
            </a:prstGeom>
            <a:noFill/>
          </p:spPr>
          <p:txBody>
            <a:bodyPr wrap="square" rtlCol="0">
              <a:spAutoFit/>
            </a:bodyPr>
            <a:lstStyle/>
            <a:p>
              <a:pPr algn="ctr"/>
              <a:r>
                <a:rPr lang="fr-FR" sz="1800" b="1" dirty="0">
                  <a:latin typeface="+mn-lt"/>
                </a:rPr>
                <a:t>Accélération </a:t>
              </a:r>
              <a:r>
                <a:rPr lang="fr-FR" b="1" dirty="0"/>
                <a:t>et raffinement d</a:t>
              </a:r>
              <a:r>
                <a:rPr lang="fr-FR" sz="1800" b="1" dirty="0">
                  <a:latin typeface="+mn-lt"/>
                </a:rPr>
                <a:t>es réponses corticales</a:t>
              </a:r>
              <a:endParaRPr lang="en-US" sz="1800" b="1" dirty="0" err="1">
                <a:latin typeface="+mn-lt"/>
              </a:endParaRPr>
            </a:p>
          </p:txBody>
        </p:sp>
      </p:grpSp>
    </p:spTree>
    <p:extLst>
      <p:ext uri="{BB962C8B-B14F-4D97-AF65-F5344CB8AC3E}">
        <p14:creationId xmlns:p14="http://schemas.microsoft.com/office/powerpoint/2010/main" val="115864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ZoneTexte 61">
            <a:extLst>
              <a:ext uri="{FF2B5EF4-FFF2-40B4-BE49-F238E27FC236}">
                <a16:creationId xmlns:a16="http://schemas.microsoft.com/office/drawing/2014/main" id="{9766B709-6FB8-4F04-98C9-4FCB44DC5617}"/>
              </a:ext>
            </a:extLst>
          </p:cNvPr>
          <p:cNvSpPr txBox="1"/>
          <p:nvPr/>
        </p:nvSpPr>
        <p:spPr>
          <a:xfrm flipH="1">
            <a:off x="207334" y="132785"/>
            <a:ext cx="11504425" cy="830997"/>
          </a:xfrm>
          <a:prstGeom prst="rect">
            <a:avLst/>
          </a:prstGeom>
          <a:noFill/>
        </p:spPr>
        <p:txBody>
          <a:bodyPr wrap="square" rtlCol="0">
            <a:spAutoFit/>
          </a:bodyPr>
          <a:lstStyle/>
          <a:p>
            <a:pPr algn="ctr"/>
            <a:r>
              <a:rPr lang="fr-FR" sz="2400" b="1" dirty="0">
                <a:solidFill>
                  <a:srgbClr val="FF0000"/>
                </a:solidFill>
                <a:latin typeface="Calibri" pitchFamily="34" charset="0"/>
              </a:rPr>
              <a:t>Un cerveau hétérogène</a:t>
            </a:r>
          </a:p>
          <a:p>
            <a:pPr algn="ctr"/>
            <a:r>
              <a:rPr lang="fr-FR" sz="2400" b="1" dirty="0">
                <a:latin typeface="Calibri" pitchFamily="34" charset="0"/>
              </a:rPr>
              <a:t>La maturation ne se produit pas à la même vitesse dans les différentes régions cérébrales</a:t>
            </a:r>
            <a:endParaRPr lang="en-US" sz="2400" b="1" dirty="0" err="1">
              <a:latin typeface="Calibri" pitchFamily="34" charset="0"/>
            </a:endParaRPr>
          </a:p>
        </p:txBody>
      </p:sp>
      <p:sp>
        <p:nvSpPr>
          <p:cNvPr id="82" name="ZoneTexte 81">
            <a:extLst>
              <a:ext uri="{FF2B5EF4-FFF2-40B4-BE49-F238E27FC236}">
                <a16:creationId xmlns:a16="http://schemas.microsoft.com/office/drawing/2014/main" id="{1190FD79-E626-4770-8564-7DDB057FB859}"/>
              </a:ext>
            </a:extLst>
          </p:cNvPr>
          <p:cNvSpPr txBox="1"/>
          <p:nvPr/>
        </p:nvSpPr>
        <p:spPr>
          <a:xfrm>
            <a:off x="7411158" y="3494484"/>
            <a:ext cx="4075155" cy="307777"/>
          </a:xfrm>
          <a:prstGeom prst="rect">
            <a:avLst/>
          </a:prstGeom>
          <a:solidFill>
            <a:srgbClr val="FFFFFF"/>
          </a:solidFill>
        </p:spPr>
        <p:txBody>
          <a:bodyPr wrap="none" rtlCol="0">
            <a:spAutoFit/>
          </a:bodyPr>
          <a:lstStyle/>
          <a:p>
            <a:r>
              <a:rPr lang="fr-FR" sz="1400" dirty="0" err="1"/>
              <a:t>Kulikova</a:t>
            </a:r>
            <a:r>
              <a:rPr lang="fr-FR" sz="1400" dirty="0"/>
              <a:t> </a:t>
            </a:r>
            <a:r>
              <a:rPr lang="fr-FR" sz="1400" i="1" dirty="0"/>
              <a:t>et al</a:t>
            </a:r>
            <a:r>
              <a:rPr lang="fr-FR" sz="1400" dirty="0"/>
              <a:t>, Brain Structure and </a:t>
            </a:r>
            <a:r>
              <a:rPr lang="fr-FR" sz="1400" dirty="0" err="1"/>
              <a:t>Function</a:t>
            </a:r>
            <a:r>
              <a:rPr lang="fr-FR" sz="1400" dirty="0"/>
              <a:t> 2015</a:t>
            </a:r>
          </a:p>
        </p:txBody>
      </p:sp>
      <p:pic>
        <p:nvPicPr>
          <p:cNvPr id="83" name="Picture 5">
            <a:extLst>
              <a:ext uri="{FF2B5EF4-FFF2-40B4-BE49-F238E27FC236}">
                <a16:creationId xmlns:a16="http://schemas.microsoft.com/office/drawing/2014/main" id="{CD27AF60-82C6-4A47-951B-20CD8DC192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34659" y="1135234"/>
            <a:ext cx="1713947" cy="11952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836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4" name="Picture 6">
            <a:extLst>
              <a:ext uri="{FF2B5EF4-FFF2-40B4-BE49-F238E27FC236}">
                <a16:creationId xmlns:a16="http://schemas.microsoft.com/office/drawing/2014/main" id="{774A63C5-756F-49C4-B836-1375E57475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9364" y="2330487"/>
            <a:ext cx="1698912" cy="1210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836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85" name="Groupe 84">
            <a:extLst>
              <a:ext uri="{FF2B5EF4-FFF2-40B4-BE49-F238E27FC236}">
                <a16:creationId xmlns:a16="http://schemas.microsoft.com/office/drawing/2014/main" id="{A114D67A-EEC2-4912-821C-ED0345EF8263}"/>
              </a:ext>
            </a:extLst>
          </p:cNvPr>
          <p:cNvGrpSpPr/>
          <p:nvPr/>
        </p:nvGrpSpPr>
        <p:grpSpPr>
          <a:xfrm>
            <a:off x="6735027" y="1134341"/>
            <a:ext cx="3703082" cy="2444046"/>
            <a:chOff x="5416893" y="3914532"/>
            <a:chExt cx="3703082" cy="2444046"/>
          </a:xfrm>
        </p:grpSpPr>
        <p:pic>
          <p:nvPicPr>
            <p:cNvPr id="86" name="Image 85">
              <a:extLst>
                <a:ext uri="{FF2B5EF4-FFF2-40B4-BE49-F238E27FC236}">
                  <a16:creationId xmlns:a16="http://schemas.microsoft.com/office/drawing/2014/main" id="{DA300106-AF49-49A2-8979-DC67F001535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21982" y="3939736"/>
              <a:ext cx="2627642" cy="2153238"/>
            </a:xfrm>
            <a:prstGeom prst="rect">
              <a:avLst/>
            </a:prstGeom>
          </p:spPr>
        </p:pic>
        <p:sp>
          <p:nvSpPr>
            <p:cNvPr id="87" name="ZoneTexte 86">
              <a:extLst>
                <a:ext uri="{FF2B5EF4-FFF2-40B4-BE49-F238E27FC236}">
                  <a16:creationId xmlns:a16="http://schemas.microsoft.com/office/drawing/2014/main" id="{C78C5756-F9CE-4041-A876-FEF846E8FCF3}"/>
                </a:ext>
              </a:extLst>
            </p:cNvPr>
            <p:cNvSpPr txBox="1"/>
            <p:nvPr/>
          </p:nvSpPr>
          <p:spPr>
            <a:xfrm>
              <a:off x="8130602" y="6033070"/>
              <a:ext cx="989373" cy="307777"/>
            </a:xfrm>
            <a:prstGeom prst="rect">
              <a:avLst/>
            </a:prstGeom>
            <a:noFill/>
          </p:spPr>
          <p:txBody>
            <a:bodyPr wrap="none" rtlCol="0">
              <a:spAutoFit/>
            </a:bodyPr>
            <a:lstStyle/>
            <a:p>
              <a:r>
                <a:rPr lang="fr-FR" sz="1400" dirty="0"/>
                <a:t>âge (</a:t>
              </a:r>
              <a:r>
                <a:rPr lang="fr-FR" sz="1400" dirty="0" err="1"/>
                <a:t>sem</a:t>
              </a:r>
              <a:r>
                <a:rPr lang="fr-FR" sz="1400" dirty="0"/>
                <a:t>)</a:t>
              </a:r>
            </a:p>
          </p:txBody>
        </p:sp>
        <p:sp>
          <p:nvSpPr>
            <p:cNvPr id="88" name="Rectangle 87">
              <a:extLst>
                <a:ext uri="{FF2B5EF4-FFF2-40B4-BE49-F238E27FC236}">
                  <a16:creationId xmlns:a16="http://schemas.microsoft.com/office/drawing/2014/main" id="{5A95DD04-C083-42CF-A219-5139E29D5FA6}"/>
                </a:ext>
              </a:extLst>
            </p:cNvPr>
            <p:cNvSpPr/>
            <p:nvPr/>
          </p:nvSpPr>
          <p:spPr bwMode="auto">
            <a:xfrm>
              <a:off x="7463629" y="3914532"/>
              <a:ext cx="865562" cy="423368"/>
            </a:xfrm>
            <a:prstGeom prst="rect">
              <a:avLst/>
            </a:prstGeom>
            <a:solidFill>
              <a:srgbClr val="FFFFFF"/>
            </a:solidFill>
            <a:ln w="25400" cap="flat" cmpd="sng" algn="ctr">
              <a:no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2"/>
                </a:solidFill>
                <a:effectLst/>
                <a:latin typeface="Arial" charset="0"/>
              </a:endParaRPr>
            </a:p>
          </p:txBody>
        </p:sp>
        <p:sp>
          <p:nvSpPr>
            <p:cNvPr id="89" name="ZoneTexte 88">
              <a:extLst>
                <a:ext uri="{FF2B5EF4-FFF2-40B4-BE49-F238E27FC236}">
                  <a16:creationId xmlns:a16="http://schemas.microsoft.com/office/drawing/2014/main" id="{AED93F9D-B1EA-4503-9974-80EAA8DD2846}"/>
                </a:ext>
              </a:extLst>
            </p:cNvPr>
            <p:cNvSpPr txBox="1"/>
            <p:nvPr/>
          </p:nvSpPr>
          <p:spPr>
            <a:xfrm>
              <a:off x="5662642" y="6050801"/>
              <a:ext cx="2627642" cy="307777"/>
            </a:xfrm>
            <a:prstGeom prst="rect">
              <a:avLst/>
            </a:prstGeom>
            <a:noFill/>
          </p:spPr>
          <p:txBody>
            <a:bodyPr wrap="none" rtlCol="0">
              <a:spAutoFit/>
            </a:bodyPr>
            <a:lstStyle/>
            <a:p>
              <a:r>
                <a:rPr lang="fr-FR" sz="1400" dirty="0"/>
                <a:t>0	    10	        20</a:t>
              </a:r>
            </a:p>
          </p:txBody>
        </p:sp>
        <p:sp>
          <p:nvSpPr>
            <p:cNvPr id="90" name="ZoneTexte 89">
              <a:extLst>
                <a:ext uri="{FF2B5EF4-FFF2-40B4-BE49-F238E27FC236}">
                  <a16:creationId xmlns:a16="http://schemas.microsoft.com/office/drawing/2014/main" id="{A566D7E5-AA53-456A-ABBE-3AF7EF0D964D}"/>
                </a:ext>
              </a:extLst>
            </p:cNvPr>
            <p:cNvSpPr txBox="1"/>
            <p:nvPr/>
          </p:nvSpPr>
          <p:spPr>
            <a:xfrm>
              <a:off x="5416893" y="4153874"/>
              <a:ext cx="383438" cy="2062103"/>
            </a:xfrm>
            <a:prstGeom prst="rect">
              <a:avLst/>
            </a:prstGeom>
            <a:noFill/>
          </p:spPr>
          <p:txBody>
            <a:bodyPr wrap="none" rtlCol="0">
              <a:spAutoFit/>
            </a:bodyPr>
            <a:lstStyle/>
            <a:p>
              <a:pPr algn="r"/>
              <a:r>
                <a:rPr lang="fr-FR" sz="1400" dirty="0"/>
                <a:t>60</a:t>
              </a:r>
            </a:p>
            <a:p>
              <a:pPr algn="r"/>
              <a:endParaRPr lang="fr-FR" sz="1200" dirty="0"/>
            </a:p>
            <a:p>
              <a:pPr algn="r"/>
              <a:endParaRPr lang="fr-FR" sz="1200" dirty="0"/>
            </a:p>
            <a:p>
              <a:pPr algn="r"/>
              <a:r>
                <a:rPr lang="fr-FR" sz="1400" dirty="0"/>
                <a:t>40</a:t>
              </a:r>
            </a:p>
            <a:p>
              <a:pPr algn="r"/>
              <a:endParaRPr lang="fr-FR" sz="1200" dirty="0"/>
            </a:p>
            <a:p>
              <a:pPr algn="r"/>
              <a:endParaRPr lang="fr-FR" sz="1200" dirty="0"/>
            </a:p>
            <a:p>
              <a:pPr algn="r"/>
              <a:r>
                <a:rPr lang="fr-FR" sz="1400" dirty="0"/>
                <a:t>20</a:t>
              </a:r>
            </a:p>
            <a:p>
              <a:pPr algn="r"/>
              <a:endParaRPr lang="fr-FR" sz="1200" dirty="0"/>
            </a:p>
            <a:p>
              <a:pPr algn="r"/>
              <a:endParaRPr lang="fr-FR" sz="1200" dirty="0"/>
            </a:p>
            <a:p>
              <a:pPr algn="r"/>
              <a:r>
                <a:rPr lang="fr-FR" sz="1400" dirty="0"/>
                <a:t>0</a:t>
              </a:r>
            </a:p>
          </p:txBody>
        </p:sp>
      </p:grpSp>
      <p:sp>
        <p:nvSpPr>
          <p:cNvPr id="91" name="Rectangle 90">
            <a:extLst>
              <a:ext uri="{FF2B5EF4-FFF2-40B4-BE49-F238E27FC236}">
                <a16:creationId xmlns:a16="http://schemas.microsoft.com/office/drawing/2014/main" id="{102153E5-CFFC-4843-B922-17B8E7A4C600}"/>
              </a:ext>
            </a:extLst>
          </p:cNvPr>
          <p:cNvSpPr/>
          <p:nvPr/>
        </p:nvSpPr>
        <p:spPr>
          <a:xfrm>
            <a:off x="7900352" y="952896"/>
            <a:ext cx="1302836" cy="307777"/>
          </a:xfrm>
          <a:prstGeom prst="rect">
            <a:avLst/>
          </a:prstGeom>
        </p:spPr>
        <p:txBody>
          <a:bodyPr wrap="square">
            <a:spAutoFit/>
          </a:bodyPr>
          <a:lstStyle/>
          <a:p>
            <a:r>
              <a:rPr lang="fr-FR" sz="1400" kern="0" dirty="0"/>
              <a:t>T1, T2, </a:t>
            </a:r>
            <a:r>
              <a:rPr lang="fr-FR" sz="1400" kern="0" dirty="0">
                <a:latin typeface="Symbol" pitchFamily="18" charset="2"/>
              </a:rPr>
              <a:t>l</a:t>
            </a:r>
            <a:r>
              <a:rPr lang="fr-FR" sz="1400" kern="0" baseline="-25000" dirty="0"/>
              <a:t>//</a:t>
            </a:r>
            <a:r>
              <a:rPr lang="fr-FR" sz="1400" kern="0" dirty="0"/>
              <a:t>, </a:t>
            </a:r>
            <a:r>
              <a:rPr lang="fr-FR" sz="1400" kern="0" dirty="0">
                <a:latin typeface="Symbol" pitchFamily="18" charset="2"/>
              </a:rPr>
              <a:t>l</a:t>
            </a:r>
            <a:r>
              <a:rPr lang="fr-FR" sz="1400" kern="0" baseline="-25000" dirty="0"/>
              <a:t>┴</a:t>
            </a:r>
            <a:endParaRPr lang="fr-FR" sz="1400" dirty="0"/>
          </a:p>
        </p:txBody>
      </p:sp>
      <p:grpSp>
        <p:nvGrpSpPr>
          <p:cNvPr id="3" name="Groupe 2">
            <a:extLst>
              <a:ext uri="{FF2B5EF4-FFF2-40B4-BE49-F238E27FC236}">
                <a16:creationId xmlns:a16="http://schemas.microsoft.com/office/drawing/2014/main" id="{FDCEF7C1-14F7-472B-A720-92EC5C08559C}"/>
              </a:ext>
            </a:extLst>
          </p:cNvPr>
          <p:cNvGrpSpPr/>
          <p:nvPr/>
        </p:nvGrpSpPr>
        <p:grpSpPr>
          <a:xfrm>
            <a:off x="988622" y="1115737"/>
            <a:ext cx="3090360" cy="2660954"/>
            <a:chOff x="1422585" y="892896"/>
            <a:chExt cx="3090360" cy="2660954"/>
          </a:xfrm>
        </p:grpSpPr>
        <p:grpSp>
          <p:nvGrpSpPr>
            <p:cNvPr id="77" name="Group 21">
              <a:extLst>
                <a:ext uri="{FF2B5EF4-FFF2-40B4-BE49-F238E27FC236}">
                  <a16:creationId xmlns:a16="http://schemas.microsoft.com/office/drawing/2014/main" id="{53B38783-84BD-47E4-BF5C-C466F2B71C61}"/>
                </a:ext>
              </a:extLst>
            </p:cNvPr>
            <p:cNvGrpSpPr>
              <a:grpSpLocks/>
            </p:cNvGrpSpPr>
            <p:nvPr/>
          </p:nvGrpSpPr>
          <p:grpSpPr bwMode="auto">
            <a:xfrm>
              <a:off x="1422585" y="1432344"/>
              <a:ext cx="544513" cy="1423988"/>
              <a:chOff x="295" y="1107"/>
              <a:chExt cx="343" cy="897"/>
            </a:xfrm>
          </p:grpSpPr>
          <p:pic>
            <p:nvPicPr>
              <p:cNvPr id="78" name="Picture 29">
                <a:extLst>
                  <a:ext uri="{FF2B5EF4-FFF2-40B4-BE49-F238E27FC236}">
                    <a16:creationId xmlns:a16="http://schemas.microsoft.com/office/drawing/2014/main" id="{F3D403F7-E537-45EA-99D7-16B4F888694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6" y="1107"/>
                <a:ext cx="82" cy="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9" name="Line 30">
                <a:extLst>
                  <a:ext uri="{FF2B5EF4-FFF2-40B4-BE49-F238E27FC236}">
                    <a16:creationId xmlns:a16="http://schemas.microsoft.com/office/drawing/2014/main" id="{39236707-6FA6-4CE5-A634-08889EFE92AE}"/>
                  </a:ext>
                </a:extLst>
              </p:cNvPr>
              <p:cNvSpPr>
                <a:spLocks noChangeShapeType="1"/>
              </p:cNvSpPr>
              <p:nvPr/>
            </p:nvSpPr>
            <p:spPr bwMode="auto">
              <a:xfrm>
                <a:off x="476" y="1112"/>
                <a:ext cx="0" cy="892"/>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fr-FR"/>
              </a:p>
            </p:txBody>
          </p:sp>
          <p:sp>
            <p:nvSpPr>
              <p:cNvPr id="80" name="Text Box 20">
                <a:extLst>
                  <a:ext uri="{FF2B5EF4-FFF2-40B4-BE49-F238E27FC236}">
                    <a16:creationId xmlns:a16="http://schemas.microsoft.com/office/drawing/2014/main" id="{0CB4364A-E2DE-4823-80AA-16C98DF5FFCD}"/>
                  </a:ext>
                </a:extLst>
              </p:cNvPr>
              <p:cNvSpPr txBox="1">
                <a:spLocks noChangeArrowheads="1"/>
              </p:cNvSpPr>
              <p:nvPr/>
            </p:nvSpPr>
            <p:spPr bwMode="auto">
              <a:xfrm rot="-5400000">
                <a:off x="69" y="1526"/>
                <a:ext cx="643"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a:solidFill>
                      <a:schemeClr val="tx2"/>
                    </a:solidFill>
                    <a:latin typeface="Arial" charset="0"/>
                  </a:defRPr>
                </a:lvl1pPr>
                <a:lvl2pPr marL="742950" indent="-285750">
                  <a:defRPr>
                    <a:solidFill>
                      <a:schemeClr val="tx2"/>
                    </a:solidFill>
                    <a:latin typeface="Arial" charset="0"/>
                  </a:defRPr>
                </a:lvl2pPr>
                <a:lvl3pPr marL="1143000" indent="-228600">
                  <a:defRPr>
                    <a:solidFill>
                      <a:schemeClr val="tx2"/>
                    </a:solidFill>
                    <a:latin typeface="Arial" charset="0"/>
                  </a:defRPr>
                </a:lvl3pPr>
                <a:lvl4pPr marL="1600200" indent="-228600">
                  <a:defRPr>
                    <a:solidFill>
                      <a:schemeClr val="tx2"/>
                    </a:solidFill>
                    <a:latin typeface="Arial" charset="0"/>
                  </a:defRPr>
                </a:lvl4pPr>
                <a:lvl5pPr marL="2057400" indent="-228600">
                  <a:defRPr>
                    <a:solidFill>
                      <a:schemeClr val="tx2"/>
                    </a:solidFill>
                    <a:latin typeface="Arial" charset="0"/>
                  </a:defRPr>
                </a:lvl5pPr>
                <a:lvl6pPr marL="2514600" indent="-228600" eaLnBrk="0" fontAlgn="base" hangingPunct="0">
                  <a:spcBef>
                    <a:spcPct val="0"/>
                  </a:spcBef>
                  <a:spcAft>
                    <a:spcPct val="0"/>
                  </a:spcAft>
                  <a:defRPr>
                    <a:solidFill>
                      <a:schemeClr val="tx2"/>
                    </a:solidFill>
                    <a:latin typeface="Arial" charset="0"/>
                  </a:defRPr>
                </a:lvl6pPr>
                <a:lvl7pPr marL="2971800" indent="-228600" eaLnBrk="0" fontAlgn="base" hangingPunct="0">
                  <a:spcBef>
                    <a:spcPct val="0"/>
                  </a:spcBef>
                  <a:spcAft>
                    <a:spcPct val="0"/>
                  </a:spcAft>
                  <a:defRPr>
                    <a:solidFill>
                      <a:schemeClr val="tx2"/>
                    </a:solidFill>
                    <a:latin typeface="Arial" charset="0"/>
                  </a:defRPr>
                </a:lvl7pPr>
                <a:lvl8pPr marL="3429000" indent="-228600" eaLnBrk="0" fontAlgn="base" hangingPunct="0">
                  <a:spcBef>
                    <a:spcPct val="0"/>
                  </a:spcBef>
                  <a:spcAft>
                    <a:spcPct val="0"/>
                  </a:spcAft>
                  <a:defRPr>
                    <a:solidFill>
                      <a:schemeClr val="tx2"/>
                    </a:solidFill>
                    <a:latin typeface="Arial" charset="0"/>
                  </a:defRPr>
                </a:lvl8pPr>
                <a:lvl9pPr marL="3886200" indent="-228600" eaLnBrk="0" fontAlgn="base" hangingPunct="0">
                  <a:spcBef>
                    <a:spcPct val="0"/>
                  </a:spcBef>
                  <a:spcAft>
                    <a:spcPct val="0"/>
                  </a:spcAft>
                  <a:defRPr>
                    <a:solidFill>
                      <a:schemeClr val="tx2"/>
                    </a:solidFill>
                    <a:latin typeface="Arial" charset="0"/>
                  </a:defRPr>
                </a:lvl9pPr>
              </a:lstStyle>
              <a:p>
                <a:r>
                  <a:rPr lang="fr-FR" sz="1400" dirty="0"/>
                  <a:t>maturation</a:t>
                </a:r>
              </a:p>
            </p:txBody>
          </p:sp>
        </p:grpSp>
        <p:pic>
          <p:nvPicPr>
            <p:cNvPr id="81" name="Image 80">
              <a:extLst>
                <a:ext uri="{FF2B5EF4-FFF2-40B4-BE49-F238E27FC236}">
                  <a16:creationId xmlns:a16="http://schemas.microsoft.com/office/drawing/2014/main" id="{4C79B413-55E0-41AC-888B-0ACF6818E10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81347" y="892896"/>
              <a:ext cx="2260000" cy="2429500"/>
            </a:xfrm>
            <a:prstGeom prst="rect">
              <a:avLst/>
            </a:prstGeom>
          </p:spPr>
        </p:pic>
        <p:sp>
          <p:nvSpPr>
            <p:cNvPr id="92" name="Rectangle 51">
              <a:extLst>
                <a:ext uri="{FF2B5EF4-FFF2-40B4-BE49-F238E27FC236}">
                  <a16:creationId xmlns:a16="http://schemas.microsoft.com/office/drawing/2014/main" id="{A853DF83-125A-4F6B-800E-32E3A051F8D1}"/>
                </a:ext>
              </a:extLst>
            </p:cNvPr>
            <p:cNvSpPr>
              <a:spLocks noChangeArrowheads="1"/>
            </p:cNvSpPr>
            <p:nvPr/>
          </p:nvSpPr>
          <p:spPr bwMode="auto">
            <a:xfrm>
              <a:off x="1633369" y="3246073"/>
              <a:ext cx="2879576" cy="307777"/>
            </a:xfrm>
            <a:prstGeom prst="rect">
              <a:avLst/>
            </a:prstGeom>
            <a:solidFill>
              <a:srgbClr val="FFFFFF"/>
            </a:solidFill>
            <a:ln>
              <a:noFill/>
            </a:ln>
            <a:extLst/>
          </p:spPr>
          <p:txBody>
            <a:bodyPr wrap="square">
              <a:spAutoFit/>
            </a:bodyPr>
            <a:lstStyle/>
            <a:p>
              <a:r>
                <a:rPr lang="fr-FR" sz="1400" dirty="0">
                  <a:solidFill>
                    <a:schemeClr val="tx1"/>
                  </a:solidFill>
                </a:rPr>
                <a:t>Leroy </a:t>
              </a:r>
              <a:r>
                <a:rPr lang="fr-FR" sz="1400" i="1" dirty="0">
                  <a:solidFill>
                    <a:schemeClr val="tx1"/>
                  </a:solidFill>
                </a:rPr>
                <a:t>et al</a:t>
              </a:r>
              <a:r>
                <a:rPr lang="fr-FR" sz="1400" dirty="0">
                  <a:solidFill>
                    <a:schemeClr val="tx1"/>
                  </a:solidFill>
                </a:rPr>
                <a:t>, J. Neuroscience 2011</a:t>
              </a:r>
            </a:p>
          </p:txBody>
        </p:sp>
      </p:grpSp>
      <p:grpSp>
        <p:nvGrpSpPr>
          <p:cNvPr id="5" name="Groupe 4">
            <a:extLst>
              <a:ext uri="{FF2B5EF4-FFF2-40B4-BE49-F238E27FC236}">
                <a16:creationId xmlns:a16="http://schemas.microsoft.com/office/drawing/2014/main" id="{41D00256-6BCE-4CA7-9E03-3E9A29A77316}"/>
              </a:ext>
            </a:extLst>
          </p:cNvPr>
          <p:cNvGrpSpPr/>
          <p:nvPr/>
        </p:nvGrpSpPr>
        <p:grpSpPr>
          <a:xfrm>
            <a:off x="3726993" y="3696942"/>
            <a:ext cx="3891395" cy="3105822"/>
            <a:chOff x="8209440" y="3449363"/>
            <a:chExt cx="3891395" cy="3105822"/>
          </a:xfrm>
        </p:grpSpPr>
        <p:grpSp>
          <p:nvGrpSpPr>
            <p:cNvPr id="94" name="Groupe 93">
              <a:extLst>
                <a:ext uri="{FF2B5EF4-FFF2-40B4-BE49-F238E27FC236}">
                  <a16:creationId xmlns:a16="http://schemas.microsoft.com/office/drawing/2014/main" id="{39AC7954-F29E-4A59-9F29-F310EC5DC544}"/>
                </a:ext>
              </a:extLst>
            </p:cNvPr>
            <p:cNvGrpSpPr/>
            <p:nvPr/>
          </p:nvGrpSpPr>
          <p:grpSpPr>
            <a:xfrm>
              <a:off x="8209440" y="3449363"/>
              <a:ext cx="3891395" cy="3105822"/>
              <a:chOff x="4785061" y="971250"/>
              <a:chExt cx="3891395" cy="3105822"/>
            </a:xfrm>
          </p:grpSpPr>
          <p:pic>
            <p:nvPicPr>
              <p:cNvPr id="111" name="Picture 2" descr="http://philippe.gambette.free.fr/Train/FranceTrain.jpg">
                <a:extLst>
                  <a:ext uri="{FF2B5EF4-FFF2-40B4-BE49-F238E27FC236}">
                    <a16:creationId xmlns:a16="http://schemas.microsoft.com/office/drawing/2014/main" id="{5C19E3B0-F04C-42CF-A353-96009883079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6422" y="980728"/>
                <a:ext cx="3530034" cy="3096344"/>
              </a:xfrm>
              <a:prstGeom prst="rect">
                <a:avLst/>
              </a:prstGeom>
              <a:noFill/>
              <a:extLst>
                <a:ext uri="{909E8E84-426E-40DD-AFC4-6F175D3DCCD1}">
                  <a14:hiddenFill xmlns:a14="http://schemas.microsoft.com/office/drawing/2010/main">
                    <a:solidFill>
                      <a:srgbClr val="FFFFFF"/>
                    </a:solidFill>
                  </a14:hiddenFill>
                </a:ext>
              </a:extLst>
            </p:spPr>
          </p:pic>
          <p:grpSp>
            <p:nvGrpSpPr>
              <p:cNvPr id="112" name="Groupe 111">
                <a:extLst>
                  <a:ext uri="{FF2B5EF4-FFF2-40B4-BE49-F238E27FC236}">
                    <a16:creationId xmlns:a16="http://schemas.microsoft.com/office/drawing/2014/main" id="{BD82B775-C595-4AD4-B861-BDABA2E1A5F7}"/>
                  </a:ext>
                </a:extLst>
              </p:cNvPr>
              <p:cNvGrpSpPr/>
              <p:nvPr/>
            </p:nvGrpSpPr>
            <p:grpSpPr>
              <a:xfrm>
                <a:off x="5127696" y="980728"/>
                <a:ext cx="1134992" cy="677051"/>
                <a:chOff x="5127696" y="980728"/>
                <a:chExt cx="1134992" cy="677051"/>
              </a:xfrm>
            </p:grpSpPr>
            <p:sp>
              <p:nvSpPr>
                <p:cNvPr id="114" name="Rectangle 113">
                  <a:extLst>
                    <a:ext uri="{FF2B5EF4-FFF2-40B4-BE49-F238E27FC236}">
                      <a16:creationId xmlns:a16="http://schemas.microsoft.com/office/drawing/2014/main" id="{11BC703A-6987-420E-BA1B-B8D1BB59EA38}"/>
                    </a:ext>
                  </a:extLst>
                </p:cNvPr>
                <p:cNvSpPr/>
                <p:nvPr/>
              </p:nvSpPr>
              <p:spPr>
                <a:xfrm>
                  <a:off x="5127696" y="980728"/>
                  <a:ext cx="1134992" cy="461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158E999F-D5DC-4DE3-AAFF-4C5FF057EC8D}"/>
                    </a:ext>
                  </a:extLst>
                </p:cNvPr>
                <p:cNvSpPr/>
                <p:nvPr/>
              </p:nvSpPr>
              <p:spPr>
                <a:xfrm>
                  <a:off x="5136378" y="1247422"/>
                  <a:ext cx="582658" cy="410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ZoneTexte 112">
                <a:extLst>
                  <a:ext uri="{FF2B5EF4-FFF2-40B4-BE49-F238E27FC236}">
                    <a16:creationId xmlns:a16="http://schemas.microsoft.com/office/drawing/2014/main" id="{0BD239F3-E5C2-4F9C-8FBC-BF6A3A1BCDF3}"/>
                  </a:ext>
                </a:extLst>
              </p:cNvPr>
              <p:cNvSpPr txBox="1"/>
              <p:nvPr/>
            </p:nvSpPr>
            <p:spPr>
              <a:xfrm>
                <a:off x="4785061" y="971250"/>
                <a:ext cx="1859264" cy="523220"/>
              </a:xfrm>
              <a:prstGeom prst="rect">
                <a:avLst/>
              </a:prstGeom>
              <a:noFill/>
            </p:spPr>
            <p:txBody>
              <a:bodyPr wrap="square" rtlCol="0">
                <a:spAutoFit/>
              </a:bodyPr>
              <a:lstStyle/>
              <a:p>
                <a:pPr algn="ctr"/>
                <a:r>
                  <a:rPr lang="fr-FR" sz="1400" dirty="0"/>
                  <a:t>France : carte des </a:t>
                </a:r>
              </a:p>
              <a:p>
                <a:pPr algn="ctr"/>
                <a:r>
                  <a:rPr lang="fr-FR" sz="1400" dirty="0"/>
                  <a:t>distances par le  train</a:t>
                </a:r>
                <a:endParaRPr lang="en-US" sz="1400" dirty="0"/>
              </a:p>
            </p:txBody>
          </p:sp>
        </p:grpSp>
        <p:grpSp>
          <p:nvGrpSpPr>
            <p:cNvPr id="95" name="Groupe 94">
              <a:extLst>
                <a:ext uri="{FF2B5EF4-FFF2-40B4-BE49-F238E27FC236}">
                  <a16:creationId xmlns:a16="http://schemas.microsoft.com/office/drawing/2014/main" id="{8A2EFF74-DE4B-4552-8165-3E0682362AC3}"/>
                </a:ext>
              </a:extLst>
            </p:cNvPr>
            <p:cNvGrpSpPr/>
            <p:nvPr/>
          </p:nvGrpSpPr>
          <p:grpSpPr>
            <a:xfrm>
              <a:off x="9324436" y="3458841"/>
              <a:ext cx="1792946" cy="1854567"/>
              <a:chOff x="5649565" y="699744"/>
              <a:chExt cx="1792946" cy="1854567"/>
            </a:xfrm>
          </p:grpSpPr>
          <p:sp>
            <p:nvSpPr>
              <p:cNvPr id="104" name="ZoneTexte 103">
                <a:extLst>
                  <a:ext uri="{FF2B5EF4-FFF2-40B4-BE49-F238E27FC236}">
                    <a16:creationId xmlns:a16="http://schemas.microsoft.com/office/drawing/2014/main" id="{07E281E4-2ED6-430D-AC69-C9F7B2905FC1}"/>
                  </a:ext>
                </a:extLst>
              </p:cNvPr>
              <p:cNvSpPr txBox="1"/>
              <p:nvPr/>
            </p:nvSpPr>
            <p:spPr>
              <a:xfrm>
                <a:off x="6578172" y="2180554"/>
                <a:ext cx="864339" cy="307777"/>
              </a:xfrm>
              <a:prstGeom prst="rect">
                <a:avLst/>
              </a:prstGeom>
              <a:solidFill>
                <a:schemeClr val="bg1"/>
              </a:solidFill>
            </p:spPr>
            <p:txBody>
              <a:bodyPr wrap="none" rtlCol="0">
                <a:spAutoFit/>
              </a:bodyPr>
              <a:lstStyle/>
              <a:p>
                <a:r>
                  <a:rPr lang="fr-FR" sz="1400" dirty="0"/>
                  <a:t>Marseille</a:t>
                </a:r>
                <a:endParaRPr lang="en-US" sz="1400" dirty="0"/>
              </a:p>
            </p:txBody>
          </p:sp>
          <p:sp>
            <p:nvSpPr>
              <p:cNvPr id="105" name="ZoneTexte 104">
                <a:extLst>
                  <a:ext uri="{FF2B5EF4-FFF2-40B4-BE49-F238E27FC236}">
                    <a16:creationId xmlns:a16="http://schemas.microsoft.com/office/drawing/2014/main" id="{860F0C4B-7F87-4126-BA94-3282C93BB927}"/>
                  </a:ext>
                </a:extLst>
              </p:cNvPr>
              <p:cNvSpPr txBox="1"/>
              <p:nvPr/>
            </p:nvSpPr>
            <p:spPr>
              <a:xfrm>
                <a:off x="5649565" y="1411249"/>
                <a:ext cx="715260" cy="307777"/>
              </a:xfrm>
              <a:prstGeom prst="rect">
                <a:avLst/>
              </a:prstGeom>
              <a:solidFill>
                <a:schemeClr val="bg1"/>
              </a:solidFill>
            </p:spPr>
            <p:txBody>
              <a:bodyPr wrap="none" rtlCol="0">
                <a:spAutoFit/>
              </a:bodyPr>
              <a:lstStyle/>
              <a:p>
                <a:r>
                  <a:rPr lang="fr-FR" sz="1400" dirty="0"/>
                  <a:t>Rennes</a:t>
                </a:r>
                <a:endParaRPr lang="en-US" sz="1400" dirty="0"/>
              </a:p>
            </p:txBody>
          </p:sp>
          <p:sp>
            <p:nvSpPr>
              <p:cNvPr id="106" name="Ellipse 105">
                <a:extLst>
                  <a:ext uri="{FF2B5EF4-FFF2-40B4-BE49-F238E27FC236}">
                    <a16:creationId xmlns:a16="http://schemas.microsoft.com/office/drawing/2014/main" id="{963933E1-E417-4974-ABE9-ADB3E706A683}"/>
                  </a:ext>
                </a:extLst>
              </p:cNvPr>
              <p:cNvSpPr/>
              <p:nvPr/>
            </p:nvSpPr>
            <p:spPr>
              <a:xfrm>
                <a:off x="6876256" y="2414793"/>
                <a:ext cx="134086" cy="13951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Ellipse 106">
                <a:extLst>
                  <a:ext uri="{FF2B5EF4-FFF2-40B4-BE49-F238E27FC236}">
                    <a16:creationId xmlns:a16="http://schemas.microsoft.com/office/drawing/2014/main" id="{F28DD242-7FF0-4B70-B2FA-D96AD3432800}"/>
                  </a:ext>
                </a:extLst>
              </p:cNvPr>
              <p:cNvSpPr/>
              <p:nvPr/>
            </p:nvSpPr>
            <p:spPr>
              <a:xfrm>
                <a:off x="5940152" y="1653550"/>
                <a:ext cx="134086" cy="13951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ZoneTexte 107">
                <a:extLst>
                  <a:ext uri="{FF2B5EF4-FFF2-40B4-BE49-F238E27FC236}">
                    <a16:creationId xmlns:a16="http://schemas.microsoft.com/office/drawing/2014/main" id="{8887D6A3-D158-4806-BF78-631D989A99C2}"/>
                  </a:ext>
                </a:extLst>
              </p:cNvPr>
              <p:cNvSpPr txBox="1"/>
              <p:nvPr/>
            </p:nvSpPr>
            <p:spPr>
              <a:xfrm>
                <a:off x="6800113" y="699744"/>
                <a:ext cx="474810" cy="307777"/>
              </a:xfrm>
              <a:prstGeom prst="rect">
                <a:avLst/>
              </a:prstGeom>
              <a:solidFill>
                <a:schemeClr val="bg1"/>
              </a:solidFill>
            </p:spPr>
            <p:txBody>
              <a:bodyPr wrap="none" rtlCol="0">
                <a:spAutoFit/>
              </a:bodyPr>
              <a:lstStyle/>
              <a:p>
                <a:r>
                  <a:rPr lang="fr-FR" sz="1400" dirty="0"/>
                  <a:t>Lille</a:t>
                </a:r>
                <a:endParaRPr lang="en-US" sz="1400" dirty="0"/>
              </a:p>
            </p:txBody>
          </p:sp>
          <p:sp>
            <p:nvSpPr>
              <p:cNvPr id="109" name="Ellipse 108">
                <a:extLst>
                  <a:ext uri="{FF2B5EF4-FFF2-40B4-BE49-F238E27FC236}">
                    <a16:creationId xmlns:a16="http://schemas.microsoft.com/office/drawing/2014/main" id="{D57F5376-8018-4DA1-8F0D-23B741F18AA7}"/>
                  </a:ext>
                </a:extLst>
              </p:cNvPr>
              <p:cNvSpPr/>
              <p:nvPr/>
            </p:nvSpPr>
            <p:spPr>
              <a:xfrm>
                <a:off x="6511129" y="1171932"/>
                <a:ext cx="134086" cy="13951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Ellipse 109">
                <a:extLst>
                  <a:ext uri="{FF2B5EF4-FFF2-40B4-BE49-F238E27FC236}">
                    <a16:creationId xmlns:a16="http://schemas.microsoft.com/office/drawing/2014/main" id="{F04ECD1D-0E0B-417E-BCB4-FA76C080222D}"/>
                  </a:ext>
                </a:extLst>
              </p:cNvPr>
              <p:cNvSpPr/>
              <p:nvPr/>
            </p:nvSpPr>
            <p:spPr>
              <a:xfrm>
                <a:off x="6623492" y="1185025"/>
                <a:ext cx="134086" cy="13951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6" name="Connecteur droit avec flèche 95">
              <a:extLst>
                <a:ext uri="{FF2B5EF4-FFF2-40B4-BE49-F238E27FC236}">
                  <a16:creationId xmlns:a16="http://schemas.microsoft.com/office/drawing/2014/main" id="{2260433A-6B8E-4F94-B610-5033BD877A0C}"/>
                </a:ext>
              </a:extLst>
            </p:cNvPr>
            <p:cNvCxnSpPr>
              <a:endCxn id="106" idx="4"/>
            </p:cNvCxnSpPr>
            <p:nvPr/>
          </p:nvCxnSpPr>
          <p:spPr bwMode="auto">
            <a:xfrm flipH="1" flipV="1">
              <a:off x="10618170" y="5313408"/>
              <a:ext cx="299705" cy="845117"/>
            </a:xfrm>
            <a:prstGeom prst="straightConnector1">
              <a:avLst/>
            </a:prstGeom>
            <a:solidFill>
              <a:schemeClr val="accent1"/>
            </a:solidFill>
            <a:ln w="44450" cap="flat" cmpd="sng" algn="ctr">
              <a:solidFill>
                <a:srgbClr val="00B0F0"/>
              </a:solidFill>
              <a:prstDash val="solid"/>
              <a:round/>
              <a:headEnd type="none" w="med" len="med"/>
              <a:tailEnd type="triangle"/>
            </a:ln>
            <a:effectLst/>
          </p:spPr>
        </p:cxnSp>
        <p:cxnSp>
          <p:nvCxnSpPr>
            <p:cNvPr id="97" name="Connecteur droit avec flèche 96">
              <a:extLst>
                <a:ext uri="{FF2B5EF4-FFF2-40B4-BE49-F238E27FC236}">
                  <a16:creationId xmlns:a16="http://schemas.microsoft.com/office/drawing/2014/main" id="{88C5A662-692F-4426-AB25-B0F28AA6C279}"/>
                </a:ext>
              </a:extLst>
            </p:cNvPr>
            <p:cNvCxnSpPr/>
            <p:nvPr/>
          </p:nvCxnSpPr>
          <p:spPr bwMode="auto">
            <a:xfrm flipH="1">
              <a:off x="10309977" y="3798332"/>
              <a:ext cx="148241" cy="215549"/>
            </a:xfrm>
            <a:prstGeom prst="straightConnector1">
              <a:avLst/>
            </a:prstGeom>
            <a:solidFill>
              <a:schemeClr val="accent1"/>
            </a:solidFill>
            <a:ln w="44450" cap="flat" cmpd="sng" algn="ctr">
              <a:solidFill>
                <a:srgbClr val="00B0F0"/>
              </a:solidFill>
              <a:prstDash val="solid"/>
              <a:round/>
              <a:headEnd type="none" w="med" len="med"/>
              <a:tailEnd type="triangle"/>
            </a:ln>
            <a:effectLst/>
          </p:spPr>
        </p:cxnSp>
        <p:cxnSp>
          <p:nvCxnSpPr>
            <p:cNvPr id="99" name="Connecteur droit avec flèche 98">
              <a:extLst>
                <a:ext uri="{FF2B5EF4-FFF2-40B4-BE49-F238E27FC236}">
                  <a16:creationId xmlns:a16="http://schemas.microsoft.com/office/drawing/2014/main" id="{A6604416-7D9F-4991-954A-102A2AFCC425}"/>
                </a:ext>
              </a:extLst>
            </p:cNvPr>
            <p:cNvCxnSpPr/>
            <p:nvPr/>
          </p:nvCxnSpPr>
          <p:spPr bwMode="auto">
            <a:xfrm flipV="1">
              <a:off x="9264174" y="4669125"/>
              <a:ext cx="417892" cy="273925"/>
            </a:xfrm>
            <a:prstGeom prst="straightConnector1">
              <a:avLst/>
            </a:prstGeom>
            <a:solidFill>
              <a:schemeClr val="accent1"/>
            </a:solidFill>
            <a:ln w="44450" cap="flat" cmpd="sng" algn="ctr">
              <a:solidFill>
                <a:srgbClr val="00B0F0"/>
              </a:solidFill>
              <a:prstDash val="solid"/>
              <a:round/>
              <a:headEnd type="none" w="med" len="med"/>
              <a:tailEnd type="triangle"/>
            </a:ln>
            <a:effectLst/>
          </p:spPr>
        </p:cxnSp>
        <p:sp>
          <p:nvSpPr>
            <p:cNvPr id="100" name="Ellipse 99">
              <a:extLst>
                <a:ext uri="{FF2B5EF4-FFF2-40B4-BE49-F238E27FC236}">
                  <a16:creationId xmlns:a16="http://schemas.microsoft.com/office/drawing/2014/main" id="{F3C4EB39-70E2-43E0-B608-8701E31BCC1E}"/>
                </a:ext>
              </a:extLst>
            </p:cNvPr>
            <p:cNvSpPr/>
            <p:nvPr/>
          </p:nvSpPr>
          <p:spPr>
            <a:xfrm>
              <a:off x="9632878" y="4606100"/>
              <a:ext cx="134086" cy="13951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Ellipse 100">
              <a:extLst>
                <a:ext uri="{FF2B5EF4-FFF2-40B4-BE49-F238E27FC236}">
                  <a16:creationId xmlns:a16="http://schemas.microsoft.com/office/drawing/2014/main" id="{D4153CA0-D7E3-465B-A8ED-399B9D088F62}"/>
                </a:ext>
              </a:extLst>
            </p:cNvPr>
            <p:cNvSpPr/>
            <p:nvPr/>
          </p:nvSpPr>
          <p:spPr>
            <a:xfrm>
              <a:off x="10429265" y="3781976"/>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Ellipse 101">
              <a:extLst>
                <a:ext uri="{FF2B5EF4-FFF2-40B4-BE49-F238E27FC236}">
                  <a16:creationId xmlns:a16="http://schemas.microsoft.com/office/drawing/2014/main" id="{2193CD97-B3AF-4DD8-AF48-310A4046E63D}"/>
                </a:ext>
              </a:extLst>
            </p:cNvPr>
            <p:cNvSpPr/>
            <p:nvPr/>
          </p:nvSpPr>
          <p:spPr>
            <a:xfrm>
              <a:off x="9241314" y="4928012"/>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Ellipse 102">
              <a:extLst>
                <a:ext uri="{FF2B5EF4-FFF2-40B4-BE49-F238E27FC236}">
                  <a16:creationId xmlns:a16="http://schemas.microsoft.com/office/drawing/2014/main" id="{E0FEA4A4-B61A-4BA6-A705-BE72FED7B4A2}"/>
                </a:ext>
              </a:extLst>
            </p:cNvPr>
            <p:cNvSpPr/>
            <p:nvPr/>
          </p:nvSpPr>
          <p:spPr>
            <a:xfrm>
              <a:off x="10893908" y="615033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31B71AF-2254-422E-AF3C-B04E231158E5}"/>
                </a:ext>
              </a:extLst>
            </p:cNvPr>
            <p:cNvSpPr/>
            <p:nvPr/>
          </p:nvSpPr>
          <p:spPr>
            <a:xfrm>
              <a:off x="8505824" y="4936620"/>
              <a:ext cx="693082" cy="161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ZoneTexte 97">
              <a:extLst>
                <a:ext uri="{FF2B5EF4-FFF2-40B4-BE49-F238E27FC236}">
                  <a16:creationId xmlns:a16="http://schemas.microsoft.com/office/drawing/2014/main" id="{24AE638E-31BF-48EB-8A6E-2D769EE7C33C}"/>
                </a:ext>
              </a:extLst>
            </p:cNvPr>
            <p:cNvSpPr txBox="1"/>
            <p:nvPr/>
          </p:nvSpPr>
          <p:spPr>
            <a:xfrm>
              <a:off x="8528177" y="4802218"/>
              <a:ext cx="684803" cy="307777"/>
            </a:xfrm>
            <a:prstGeom prst="rect">
              <a:avLst/>
            </a:prstGeom>
            <a:solidFill>
              <a:schemeClr val="bg1"/>
            </a:solidFill>
          </p:spPr>
          <p:txBody>
            <a:bodyPr wrap="none" rtlCol="0">
              <a:spAutoFit/>
            </a:bodyPr>
            <a:lstStyle/>
            <a:p>
              <a:r>
                <a:rPr lang="fr-FR" sz="1400" dirty="0"/>
                <a:t>Nantes</a:t>
              </a:r>
              <a:endParaRPr lang="en-US" sz="1400" dirty="0"/>
            </a:p>
          </p:txBody>
        </p:sp>
      </p:grpSp>
      <p:sp>
        <p:nvSpPr>
          <p:cNvPr id="7" name="Espace réservé du contenu 6">
            <a:extLst>
              <a:ext uri="{FF2B5EF4-FFF2-40B4-BE49-F238E27FC236}">
                <a16:creationId xmlns:a16="http://schemas.microsoft.com/office/drawing/2014/main" id="{3BE37DA8-32EF-4225-9CA2-E6A7976737D4}"/>
              </a:ext>
            </a:extLst>
          </p:cNvPr>
          <p:cNvSpPr>
            <a:spLocks noGrp="1"/>
          </p:cNvSpPr>
          <p:nvPr>
            <p:ph sz="half" idx="2"/>
          </p:nvPr>
        </p:nvSpPr>
        <p:spPr>
          <a:xfrm>
            <a:off x="7730751" y="4318126"/>
            <a:ext cx="4148915" cy="2275649"/>
          </a:xfrm>
        </p:spPr>
        <p:txBody>
          <a:bodyPr>
            <a:normAutofit/>
          </a:bodyPr>
          <a:lstStyle/>
          <a:p>
            <a:pPr marL="0" indent="0" algn="ctr">
              <a:buNone/>
            </a:pPr>
            <a:r>
              <a:rPr lang="fr-FR" sz="1800" dirty="0"/>
              <a:t>Un </a:t>
            </a:r>
            <a:r>
              <a:rPr lang="fr-FR" sz="1800" b="1" dirty="0"/>
              <a:t>même plan </a:t>
            </a:r>
            <a:r>
              <a:rPr lang="fr-FR" sz="1800" dirty="0"/>
              <a:t>à tous les âges mais avec des </a:t>
            </a:r>
            <a:r>
              <a:rPr lang="fr-FR" sz="1800" b="1" dirty="0"/>
              <a:t>dynamiques différentes </a:t>
            </a:r>
            <a:r>
              <a:rPr lang="fr-FR" sz="1800" dirty="0"/>
              <a:t>dans, et entre, les circuits suivant les âges du fait de leur maturation relative </a:t>
            </a:r>
          </a:p>
          <a:p>
            <a:pPr marL="0" indent="0" algn="ctr">
              <a:buNone/>
            </a:pPr>
            <a:r>
              <a:rPr lang="fr-FR" sz="1800" dirty="0"/>
              <a:t>et donc une cognition différente</a:t>
            </a:r>
            <a:endParaRPr lang="en-US" sz="1800" dirty="0"/>
          </a:p>
        </p:txBody>
      </p:sp>
      <p:sp>
        <p:nvSpPr>
          <p:cNvPr id="45" name="Espace réservé du contenu 6">
            <a:extLst>
              <a:ext uri="{FF2B5EF4-FFF2-40B4-BE49-F238E27FC236}">
                <a16:creationId xmlns:a16="http://schemas.microsoft.com/office/drawing/2014/main" id="{A08E9830-B1E2-4684-ABAC-C33D0FC87A50}"/>
              </a:ext>
            </a:extLst>
          </p:cNvPr>
          <p:cNvSpPr txBox="1">
            <a:spLocks/>
          </p:cNvSpPr>
          <p:nvPr/>
        </p:nvSpPr>
        <p:spPr>
          <a:xfrm>
            <a:off x="111177" y="4582351"/>
            <a:ext cx="3815986" cy="22756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1800" dirty="0"/>
              <a:t>Cette maturation </a:t>
            </a:r>
            <a:r>
              <a:rPr lang="fr-FR" sz="1800" dirty="0" err="1"/>
              <a:t>hétérogéne</a:t>
            </a:r>
            <a:r>
              <a:rPr lang="fr-FR" sz="1800" dirty="0"/>
              <a:t> et prolongée crée des contraintes physiques sur le calcul et la transmission de l’information entre régions cérébrales</a:t>
            </a:r>
            <a:endParaRPr lang="en-US" sz="1800" dirty="0"/>
          </a:p>
        </p:txBody>
      </p:sp>
    </p:spTree>
    <p:extLst>
      <p:ext uri="{BB962C8B-B14F-4D97-AF65-F5344CB8AC3E}">
        <p14:creationId xmlns:p14="http://schemas.microsoft.com/office/powerpoint/2010/main" val="191236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4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85316FBC-A1F9-4322-8293-7CEDA5AD1435}"/>
              </a:ext>
            </a:extLst>
          </p:cNvPr>
          <p:cNvGrpSpPr/>
          <p:nvPr/>
        </p:nvGrpSpPr>
        <p:grpSpPr>
          <a:xfrm>
            <a:off x="0" y="338080"/>
            <a:ext cx="3230756" cy="3033153"/>
            <a:chOff x="7946899" y="3859562"/>
            <a:chExt cx="3230756" cy="3033153"/>
          </a:xfrm>
        </p:grpSpPr>
        <p:pic>
          <p:nvPicPr>
            <p:cNvPr id="3" name="Picture 2" descr="http://psydecampagne.unblog.fr/page/files/2010/12/miroirmonbeaumiroir.jpg">
              <a:extLst>
                <a:ext uri="{FF2B5EF4-FFF2-40B4-BE49-F238E27FC236}">
                  <a16:creationId xmlns:a16="http://schemas.microsoft.com/office/drawing/2014/main" id="{7D9658D5-0751-4E52-A53A-45BAD02B0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819"/>
            <a:stretch>
              <a:fillRect/>
            </a:stretch>
          </p:blipFill>
          <p:spPr bwMode="auto">
            <a:xfrm>
              <a:off x="8157475" y="3859562"/>
              <a:ext cx="2501858" cy="264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C07463D0-CF62-4BAF-A54C-27E5D5F4D339}"/>
                </a:ext>
              </a:extLst>
            </p:cNvPr>
            <p:cNvSpPr txBox="1"/>
            <p:nvPr/>
          </p:nvSpPr>
          <p:spPr>
            <a:xfrm>
              <a:off x="7946899" y="6523383"/>
              <a:ext cx="3230756" cy="369332"/>
            </a:xfrm>
            <a:prstGeom prst="rect">
              <a:avLst/>
            </a:prstGeom>
            <a:noFill/>
          </p:spPr>
          <p:txBody>
            <a:bodyPr wrap="none" rtlCol="0">
              <a:spAutoFit/>
            </a:bodyPr>
            <a:lstStyle/>
            <a:p>
              <a:r>
                <a:rPr lang="fr-FR" sz="1800" dirty="0">
                  <a:latin typeface="+mn-lt"/>
                </a:rPr>
                <a:t>L’enfant n’est pas un petit adulte</a:t>
              </a:r>
              <a:endParaRPr lang="en-US" sz="1800" dirty="0" err="1">
                <a:latin typeface="+mn-lt"/>
              </a:endParaRPr>
            </a:p>
          </p:txBody>
        </p:sp>
      </p:grpSp>
      <p:sp>
        <p:nvSpPr>
          <p:cNvPr id="6" name="Espace réservé du contenu 5">
            <a:extLst>
              <a:ext uri="{FF2B5EF4-FFF2-40B4-BE49-F238E27FC236}">
                <a16:creationId xmlns:a16="http://schemas.microsoft.com/office/drawing/2014/main" id="{7A623E5C-3681-418E-BC89-75B4307CFE9C}"/>
              </a:ext>
            </a:extLst>
          </p:cNvPr>
          <p:cNvSpPr>
            <a:spLocks noGrp="1"/>
          </p:cNvSpPr>
          <p:nvPr>
            <p:ph idx="1"/>
          </p:nvPr>
        </p:nvSpPr>
        <p:spPr>
          <a:xfrm>
            <a:off x="3230756" y="2220018"/>
            <a:ext cx="8362603" cy="3093584"/>
          </a:xfrm>
        </p:spPr>
        <p:txBody>
          <a:bodyPr/>
          <a:lstStyle/>
          <a:p>
            <a:endParaRPr lang="fr-FR" dirty="0"/>
          </a:p>
          <a:p>
            <a:pPr>
              <a:buFont typeface="Arial" panose="020B0604020202020204" pitchFamily="34" charset="0"/>
              <a:buChar char="•"/>
            </a:pPr>
            <a:r>
              <a:rPr lang="fr-FR" sz="2400" dirty="0"/>
              <a:t>De surprenantes limitations: la maturation contraint certaines capacités de façon parfois inattendues</a:t>
            </a:r>
          </a:p>
          <a:p>
            <a:pPr>
              <a:buFont typeface="Arial" panose="020B0604020202020204" pitchFamily="34" charset="0"/>
              <a:buChar char="•"/>
            </a:pPr>
            <a:r>
              <a:rPr lang="fr-FR" sz="2400" dirty="0"/>
              <a:t>Des régions peu matures ne sont pas des régions non fonctionnelles: les régions frontales participent à la cognition du nourrisson</a:t>
            </a:r>
          </a:p>
          <a:p>
            <a:pPr>
              <a:buFont typeface="Arial" panose="020B0604020202020204" pitchFamily="34" charset="0"/>
              <a:buChar char="•"/>
            </a:pPr>
            <a:r>
              <a:rPr lang="fr-FR" sz="2400" dirty="0"/>
              <a:t>Mais la vitesse de traitement de l’information est limitée par la maturation</a:t>
            </a:r>
          </a:p>
        </p:txBody>
      </p:sp>
      <p:sp>
        <p:nvSpPr>
          <p:cNvPr id="5" name="Rectangle 4">
            <a:extLst>
              <a:ext uri="{FF2B5EF4-FFF2-40B4-BE49-F238E27FC236}">
                <a16:creationId xmlns:a16="http://schemas.microsoft.com/office/drawing/2014/main" id="{71A15FA4-CEB4-42D0-A979-F0F6304135D5}"/>
              </a:ext>
            </a:extLst>
          </p:cNvPr>
          <p:cNvSpPr/>
          <p:nvPr/>
        </p:nvSpPr>
        <p:spPr>
          <a:xfrm>
            <a:off x="2096602" y="5095528"/>
            <a:ext cx="9803476" cy="1508105"/>
          </a:xfrm>
          <a:prstGeom prst="rect">
            <a:avLst/>
          </a:prstGeom>
        </p:spPr>
        <p:txBody>
          <a:bodyPr wrap="square">
            <a:spAutoFit/>
          </a:bodyPr>
          <a:lstStyle/>
          <a:p>
            <a:pPr>
              <a:buFont typeface="Arial" panose="020B0604020202020204" pitchFamily="34" charset="0"/>
              <a:buChar char="•"/>
            </a:pPr>
            <a:endParaRPr lang="fr-FR" sz="2400" dirty="0"/>
          </a:p>
          <a:p>
            <a:pPr>
              <a:buFont typeface="Symbol" panose="05050102010706020507" pitchFamily="18" charset="2"/>
              <a:buChar char="Þ"/>
            </a:pPr>
            <a:r>
              <a:rPr lang="fr-FR" sz="2400" dirty="0"/>
              <a:t> L’éducation doit tenir compte de ces propriétés particulières</a:t>
            </a:r>
          </a:p>
          <a:p>
            <a:pPr marL="1257300" lvl="2" indent="-342900">
              <a:buFont typeface="Arial" panose="020B0604020202020204" pitchFamily="34" charset="0"/>
              <a:buChar char="•"/>
            </a:pPr>
            <a:r>
              <a:rPr lang="fr-FR" sz="2200" dirty="0"/>
              <a:t>pour enseigner à des moments choisis</a:t>
            </a:r>
          </a:p>
          <a:p>
            <a:pPr marL="1257300" lvl="2" indent="-342900">
              <a:buFont typeface="Arial" panose="020B0604020202020204" pitchFamily="34" charset="0"/>
              <a:buChar char="•"/>
            </a:pPr>
            <a:r>
              <a:rPr lang="fr-FR" sz="2200" dirty="0"/>
              <a:t>à l’intérieur des possibilités offertes par la maturation cérébrale</a:t>
            </a:r>
            <a:endParaRPr lang="en-US" sz="2200" dirty="0"/>
          </a:p>
        </p:txBody>
      </p:sp>
      <p:sp>
        <p:nvSpPr>
          <p:cNvPr id="8" name="Rectangle 7">
            <a:extLst>
              <a:ext uri="{FF2B5EF4-FFF2-40B4-BE49-F238E27FC236}">
                <a16:creationId xmlns:a16="http://schemas.microsoft.com/office/drawing/2014/main" id="{50BCCC76-810C-4332-84F7-AEA77C8C6A10}"/>
              </a:ext>
            </a:extLst>
          </p:cNvPr>
          <p:cNvSpPr/>
          <p:nvPr/>
        </p:nvSpPr>
        <p:spPr>
          <a:xfrm>
            <a:off x="4026795" y="50304"/>
            <a:ext cx="6096000" cy="2566857"/>
          </a:xfrm>
          <a:prstGeom prst="rect">
            <a:avLst/>
          </a:prstGeom>
        </p:spPr>
        <p:txBody>
          <a:bodyPr>
            <a:spAutoFit/>
          </a:bodyPr>
          <a:lstStyle/>
          <a:p>
            <a:pPr marL="342900" lvl="0" indent="-342900" algn="ctr" eaLnBrk="0" fontAlgn="base" hangingPunct="0">
              <a:spcBef>
                <a:spcPct val="20000"/>
              </a:spcBef>
              <a:spcAft>
                <a:spcPct val="0"/>
              </a:spcAft>
            </a:pPr>
            <a:r>
              <a:rPr lang="fr-FR" sz="3600" dirty="0">
                <a:solidFill>
                  <a:srgbClr val="C00000"/>
                </a:solidFill>
              </a:rPr>
              <a:t>Une relation complexe </a:t>
            </a:r>
          </a:p>
          <a:p>
            <a:pPr marL="342900" lvl="0" indent="-342900" algn="ctr" eaLnBrk="0" fontAlgn="base" hangingPunct="0">
              <a:spcBef>
                <a:spcPct val="20000"/>
              </a:spcBef>
              <a:spcAft>
                <a:spcPct val="0"/>
              </a:spcAft>
            </a:pPr>
            <a:r>
              <a:rPr lang="fr-FR" sz="3600" dirty="0">
                <a:solidFill>
                  <a:srgbClr val="C00000"/>
                </a:solidFill>
              </a:rPr>
              <a:t>entre maturation et fonction</a:t>
            </a:r>
          </a:p>
          <a:p>
            <a:pPr marL="342900" lvl="0" indent="-342900" algn="ctr" eaLnBrk="0" fontAlgn="base" hangingPunct="0">
              <a:spcBef>
                <a:spcPct val="20000"/>
              </a:spcBef>
              <a:spcAft>
                <a:spcPct val="0"/>
              </a:spcAft>
            </a:pPr>
            <a:r>
              <a:rPr lang="fr-FR" sz="3600" kern="0" dirty="0">
                <a:solidFill>
                  <a:srgbClr val="C00000"/>
                </a:solidFill>
              </a:rPr>
              <a:t>donc </a:t>
            </a:r>
            <a:r>
              <a:rPr lang="fr-FR" sz="3600" b="1" kern="0" dirty="0">
                <a:solidFill>
                  <a:srgbClr val="C00000"/>
                </a:solidFill>
              </a:rPr>
              <a:t>entre âge et éducation </a:t>
            </a:r>
            <a:endParaRPr lang="fr-FR" sz="3200" b="1" kern="0" dirty="0">
              <a:solidFill>
                <a:srgbClr val="000000"/>
              </a:solidFill>
            </a:endParaRPr>
          </a:p>
          <a:p>
            <a:pPr marL="342900" lvl="0" indent="-342900" algn="ctr" eaLnBrk="0" fontAlgn="base" hangingPunct="0">
              <a:spcBef>
                <a:spcPct val="20000"/>
              </a:spcBef>
              <a:spcAft>
                <a:spcPct val="0"/>
              </a:spcAft>
            </a:pPr>
            <a:r>
              <a:rPr lang="fr-FR" sz="3200" kern="0" dirty="0">
                <a:solidFill>
                  <a:srgbClr val="000000"/>
                </a:solidFill>
              </a:rPr>
              <a:t>Quelques vignettes illustratives</a:t>
            </a:r>
          </a:p>
        </p:txBody>
      </p:sp>
    </p:spTree>
    <p:extLst>
      <p:ext uri="{BB962C8B-B14F-4D97-AF65-F5344CB8AC3E}">
        <p14:creationId xmlns:p14="http://schemas.microsoft.com/office/powerpoint/2010/main" val="36804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flipH="1">
            <a:off x="8824" y="14042"/>
            <a:ext cx="2655710" cy="1836930"/>
          </a:xfrm>
          <a:prstGeom prst="rect">
            <a:avLst/>
          </a:prstGeom>
        </p:spPr>
      </p:pic>
      <p:grpSp>
        <p:nvGrpSpPr>
          <p:cNvPr id="93" name="Groupe 92">
            <a:extLst>
              <a:ext uri="{FF2B5EF4-FFF2-40B4-BE49-F238E27FC236}">
                <a16:creationId xmlns:a16="http://schemas.microsoft.com/office/drawing/2014/main" id="{1EC3F1BE-B6F4-4976-BD0A-F0835266DC9C}"/>
              </a:ext>
            </a:extLst>
          </p:cNvPr>
          <p:cNvGrpSpPr/>
          <p:nvPr/>
        </p:nvGrpSpPr>
        <p:grpSpPr>
          <a:xfrm>
            <a:off x="392176" y="3169417"/>
            <a:ext cx="3596861" cy="2811595"/>
            <a:chOff x="3779912" y="4046406"/>
            <a:chExt cx="3596861" cy="2811595"/>
          </a:xfrm>
        </p:grpSpPr>
        <p:sp>
          <p:nvSpPr>
            <p:cNvPr id="94" name="Rectangle 93">
              <a:extLst>
                <a:ext uri="{FF2B5EF4-FFF2-40B4-BE49-F238E27FC236}">
                  <a16:creationId xmlns:a16="http://schemas.microsoft.com/office/drawing/2014/main" id="{33C935B1-0030-48E2-8B88-91652EC86167}"/>
                </a:ext>
              </a:extLst>
            </p:cNvPr>
            <p:cNvSpPr/>
            <p:nvPr/>
          </p:nvSpPr>
          <p:spPr bwMode="auto">
            <a:xfrm>
              <a:off x="3779912" y="4046407"/>
              <a:ext cx="3589636" cy="281159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srgbClr val="FFFFFF"/>
                </a:solidFill>
                <a:latin typeface="Times New Roman" pitchFamily="18" charset="0"/>
              </a:endParaRPr>
            </a:p>
          </p:txBody>
        </p:sp>
        <p:pic>
          <p:nvPicPr>
            <p:cNvPr id="95" name="Image 94">
              <a:extLst>
                <a:ext uri="{FF2B5EF4-FFF2-40B4-BE49-F238E27FC236}">
                  <a16:creationId xmlns:a16="http://schemas.microsoft.com/office/drawing/2014/main" id="{9887EBC0-7F5A-4CB0-902A-556EEC799589}"/>
                </a:ext>
              </a:extLst>
            </p:cNvPr>
            <p:cNvPicPr>
              <a:picLocks noChangeAspect="1"/>
            </p:cNvPicPr>
            <p:nvPr/>
          </p:nvPicPr>
          <p:blipFill rotWithShape="1">
            <a:blip r:embed="rId4">
              <a:extLst>
                <a:ext uri="{28A0092B-C50C-407E-A947-70E740481C1C}">
                  <a14:useLocalDpi xmlns:a14="http://schemas.microsoft.com/office/drawing/2010/main" val="0"/>
                </a:ext>
              </a:extLst>
            </a:blip>
            <a:srcRect l="52151" t="20176" r="3920" b="32838"/>
            <a:stretch/>
          </p:blipFill>
          <p:spPr>
            <a:xfrm>
              <a:off x="3961867" y="4046406"/>
              <a:ext cx="3414906" cy="2739311"/>
            </a:xfrm>
            <a:prstGeom prst="rect">
              <a:avLst/>
            </a:prstGeom>
          </p:spPr>
        </p:pic>
        <p:grpSp>
          <p:nvGrpSpPr>
            <p:cNvPr id="96" name="Groupe 95">
              <a:extLst>
                <a:ext uri="{FF2B5EF4-FFF2-40B4-BE49-F238E27FC236}">
                  <a16:creationId xmlns:a16="http://schemas.microsoft.com/office/drawing/2014/main" id="{7893EE91-56DB-44EE-88B5-FB1594565419}"/>
                </a:ext>
              </a:extLst>
            </p:cNvPr>
            <p:cNvGrpSpPr/>
            <p:nvPr/>
          </p:nvGrpSpPr>
          <p:grpSpPr>
            <a:xfrm>
              <a:off x="4924226" y="4437091"/>
              <a:ext cx="367853" cy="428625"/>
              <a:chOff x="4924226" y="4437091"/>
              <a:chExt cx="367853" cy="428625"/>
            </a:xfrm>
          </p:grpSpPr>
          <p:sp>
            <p:nvSpPr>
              <p:cNvPr id="97" name="Ellipse 96">
                <a:extLst>
                  <a:ext uri="{FF2B5EF4-FFF2-40B4-BE49-F238E27FC236}">
                    <a16:creationId xmlns:a16="http://schemas.microsoft.com/office/drawing/2014/main" id="{36B480FB-673A-44AD-9598-B6AD20EAFDC2}"/>
                  </a:ext>
                </a:extLst>
              </p:cNvPr>
              <p:cNvSpPr/>
              <p:nvPr/>
            </p:nvSpPr>
            <p:spPr bwMode="auto">
              <a:xfrm>
                <a:off x="5112000" y="4642355"/>
                <a:ext cx="90000" cy="100800"/>
              </a:xfrm>
              <a:prstGeom prst="ellipse">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srgbClr val="FFFFFF"/>
                  </a:solidFill>
                  <a:latin typeface="Times New Roman" pitchFamily="18" charset="0"/>
                </a:endParaRPr>
              </a:p>
            </p:txBody>
          </p:sp>
          <p:pic>
            <p:nvPicPr>
              <p:cNvPr id="98" name="Image 97">
                <a:extLst>
                  <a:ext uri="{FF2B5EF4-FFF2-40B4-BE49-F238E27FC236}">
                    <a16:creationId xmlns:a16="http://schemas.microsoft.com/office/drawing/2014/main" id="{7280A843-C1CB-4AD4-A98B-20B61B076BEB}"/>
                  </a:ext>
                </a:extLst>
              </p:cNvPr>
              <p:cNvPicPr>
                <a:picLocks noChangeAspect="1"/>
              </p:cNvPicPr>
              <p:nvPr/>
            </p:nvPicPr>
            <p:blipFill>
              <a:blip r:embed="rId5"/>
              <a:stretch>
                <a:fillRect/>
              </a:stretch>
            </p:blipFill>
            <p:spPr>
              <a:xfrm>
                <a:off x="4924226" y="4437091"/>
                <a:ext cx="367853" cy="428625"/>
              </a:xfrm>
              <a:prstGeom prst="rect">
                <a:avLst/>
              </a:prstGeom>
            </p:spPr>
          </p:pic>
        </p:grpSp>
      </p:grpSp>
      <p:sp>
        <p:nvSpPr>
          <p:cNvPr id="101" name="ZoneTexte 100">
            <a:extLst>
              <a:ext uri="{FF2B5EF4-FFF2-40B4-BE49-F238E27FC236}">
                <a16:creationId xmlns:a16="http://schemas.microsoft.com/office/drawing/2014/main" id="{7BF0F6F4-A8CE-42C7-998C-05DBFAA69B45}"/>
              </a:ext>
            </a:extLst>
          </p:cNvPr>
          <p:cNvSpPr txBox="1"/>
          <p:nvPr/>
        </p:nvSpPr>
        <p:spPr>
          <a:xfrm>
            <a:off x="2029093" y="5868919"/>
            <a:ext cx="1210588" cy="523220"/>
          </a:xfrm>
          <a:prstGeom prst="rect">
            <a:avLst/>
          </a:prstGeom>
          <a:solidFill>
            <a:schemeClr val="bg1"/>
          </a:solidFill>
        </p:spPr>
        <p:txBody>
          <a:bodyPr wrap="none" rtlCol="0">
            <a:spAutoFit/>
          </a:bodyPr>
          <a:lstStyle/>
          <a:p>
            <a:pPr algn="ctr" eaLnBrk="0" fontAlgn="base" hangingPunct="0">
              <a:spcBef>
                <a:spcPct val="0"/>
              </a:spcBef>
              <a:spcAft>
                <a:spcPct val="0"/>
              </a:spcAft>
              <a:defRPr/>
            </a:pPr>
            <a:r>
              <a:rPr lang="fr-FR" sz="1400" b="1" dirty="0" err="1">
                <a:solidFill>
                  <a:srgbClr val="0000FF">
                    <a:lumMod val="60000"/>
                    <a:lumOff val="40000"/>
                  </a:srgbClr>
                </a:solidFill>
                <a:latin typeface="Arial" panose="020B0604020202020204" pitchFamily="34" charset="0"/>
                <a:cs typeface="Arial" panose="020B0604020202020204" pitchFamily="34" charset="0"/>
              </a:rPr>
              <a:t>Hemisphere</a:t>
            </a:r>
            <a:endParaRPr lang="fr-FR" sz="1400" b="1" dirty="0">
              <a:solidFill>
                <a:srgbClr val="0000FF">
                  <a:lumMod val="60000"/>
                  <a:lumOff val="40000"/>
                </a:srgbClr>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r>
              <a:rPr lang="fr-FR" sz="1400" b="1" dirty="0">
                <a:solidFill>
                  <a:srgbClr val="0000FF">
                    <a:lumMod val="60000"/>
                    <a:lumOff val="40000"/>
                  </a:srgbClr>
                </a:solidFill>
                <a:latin typeface="Arial" panose="020B0604020202020204" pitchFamily="34" charset="0"/>
                <a:cs typeface="Arial" panose="020B0604020202020204" pitchFamily="34" charset="0"/>
              </a:rPr>
              <a:t>gauche</a:t>
            </a:r>
          </a:p>
        </p:txBody>
      </p:sp>
      <p:sp>
        <p:nvSpPr>
          <p:cNvPr id="102" name="ZoneTexte 101">
            <a:extLst>
              <a:ext uri="{FF2B5EF4-FFF2-40B4-BE49-F238E27FC236}">
                <a16:creationId xmlns:a16="http://schemas.microsoft.com/office/drawing/2014/main" id="{9D6CF78C-F9F4-4C4C-BCD2-4E3D761B5239}"/>
              </a:ext>
            </a:extLst>
          </p:cNvPr>
          <p:cNvSpPr txBox="1"/>
          <p:nvPr/>
        </p:nvSpPr>
        <p:spPr>
          <a:xfrm>
            <a:off x="2503999" y="3272037"/>
            <a:ext cx="1250662" cy="523220"/>
          </a:xfrm>
          <a:prstGeom prst="rect">
            <a:avLst/>
          </a:prstGeom>
          <a:noFill/>
        </p:spPr>
        <p:txBody>
          <a:bodyPr wrap="none" rtlCol="0">
            <a:spAutoFit/>
          </a:bodyPr>
          <a:lstStyle/>
          <a:p>
            <a:pPr algn="ctr" eaLnBrk="0" fontAlgn="base" hangingPunct="0">
              <a:spcBef>
                <a:spcPct val="0"/>
              </a:spcBef>
              <a:spcAft>
                <a:spcPct val="0"/>
              </a:spcAft>
              <a:defRPr/>
            </a:pPr>
            <a:r>
              <a:rPr lang="fr-FR" sz="1400" b="1" dirty="0" err="1">
                <a:solidFill>
                  <a:srgbClr val="0000FF">
                    <a:lumMod val="60000"/>
                    <a:lumOff val="40000"/>
                  </a:srgbClr>
                </a:solidFill>
                <a:latin typeface="Arial" panose="020B0604020202020204" pitchFamily="34" charset="0"/>
                <a:cs typeface="Arial" panose="020B0604020202020204" pitchFamily="34" charset="0"/>
              </a:rPr>
              <a:t>Hemichamp</a:t>
            </a:r>
            <a:r>
              <a:rPr lang="fr-FR" sz="1400" b="1" dirty="0">
                <a:solidFill>
                  <a:srgbClr val="0000FF">
                    <a:lumMod val="60000"/>
                    <a:lumOff val="40000"/>
                  </a:srgbClr>
                </a:solidFill>
                <a:latin typeface="Arial" panose="020B0604020202020204" pitchFamily="34" charset="0"/>
                <a:cs typeface="Arial" panose="020B0604020202020204" pitchFamily="34" charset="0"/>
              </a:rPr>
              <a:t> </a:t>
            </a:r>
          </a:p>
          <a:p>
            <a:pPr algn="ctr" eaLnBrk="0" fontAlgn="base" hangingPunct="0">
              <a:spcBef>
                <a:spcPct val="0"/>
              </a:spcBef>
              <a:spcAft>
                <a:spcPct val="0"/>
              </a:spcAft>
              <a:defRPr/>
            </a:pPr>
            <a:r>
              <a:rPr lang="fr-FR" sz="1400" b="1" dirty="0">
                <a:solidFill>
                  <a:srgbClr val="0000FF">
                    <a:lumMod val="60000"/>
                    <a:lumOff val="40000"/>
                  </a:srgbClr>
                </a:solidFill>
                <a:latin typeface="Arial" panose="020B0604020202020204" pitchFamily="34" charset="0"/>
                <a:cs typeface="Arial" panose="020B0604020202020204" pitchFamily="34" charset="0"/>
              </a:rPr>
              <a:t>Droit</a:t>
            </a:r>
          </a:p>
        </p:txBody>
      </p:sp>
      <p:sp>
        <p:nvSpPr>
          <p:cNvPr id="103" name="ZoneTexte 102">
            <a:extLst>
              <a:ext uri="{FF2B5EF4-FFF2-40B4-BE49-F238E27FC236}">
                <a16:creationId xmlns:a16="http://schemas.microsoft.com/office/drawing/2014/main" id="{EB82B937-EFBB-4367-BBA7-6DE4A6F9BC9A}"/>
              </a:ext>
            </a:extLst>
          </p:cNvPr>
          <p:cNvSpPr txBox="1"/>
          <p:nvPr/>
        </p:nvSpPr>
        <p:spPr>
          <a:xfrm>
            <a:off x="397100" y="4235407"/>
            <a:ext cx="1200970" cy="523220"/>
          </a:xfrm>
          <a:prstGeom prst="rect">
            <a:avLst/>
          </a:prstGeom>
          <a:noFill/>
        </p:spPr>
        <p:txBody>
          <a:bodyPr wrap="none" rtlCol="0">
            <a:spAutoFit/>
          </a:bodyPr>
          <a:lstStyle/>
          <a:p>
            <a:pPr algn="ctr" eaLnBrk="0" fontAlgn="base" hangingPunct="0">
              <a:spcBef>
                <a:spcPct val="0"/>
              </a:spcBef>
              <a:spcAft>
                <a:spcPct val="0"/>
              </a:spcAft>
              <a:defRPr/>
            </a:pPr>
            <a:r>
              <a:rPr lang="fr-FR" sz="1400" b="1" dirty="0" err="1">
                <a:solidFill>
                  <a:srgbClr val="FF0000"/>
                </a:solidFill>
                <a:latin typeface="Arial" panose="020B0604020202020204" pitchFamily="34" charset="0"/>
                <a:cs typeface="Arial" panose="020B0604020202020204" pitchFamily="34" charset="0"/>
              </a:rPr>
              <a:t>Hemichamp</a:t>
            </a:r>
            <a:endParaRPr lang="fr-FR" sz="1400" b="1" dirty="0">
              <a:solidFill>
                <a:srgbClr val="FF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r>
              <a:rPr lang="fr-FR" sz="1400" b="1" dirty="0">
                <a:solidFill>
                  <a:srgbClr val="FF0000"/>
                </a:solidFill>
                <a:latin typeface="Arial" panose="020B0604020202020204" pitchFamily="34" charset="0"/>
                <a:cs typeface="Arial" panose="020B0604020202020204" pitchFamily="34" charset="0"/>
              </a:rPr>
              <a:t>Gauche</a:t>
            </a:r>
            <a:endParaRPr lang="fr-FR" sz="1400" b="1" dirty="0">
              <a:solidFill>
                <a:srgbClr val="0000FF">
                  <a:lumMod val="60000"/>
                  <a:lumOff val="40000"/>
                </a:srgbClr>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36F92B9-AE17-48D3-A447-B0FEC542DE66}"/>
              </a:ext>
            </a:extLst>
          </p:cNvPr>
          <p:cNvSpPr/>
          <p:nvPr/>
        </p:nvSpPr>
        <p:spPr>
          <a:xfrm>
            <a:off x="3001754" y="5640834"/>
            <a:ext cx="900261" cy="267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fr-FR" sz="2400">
              <a:solidFill>
                <a:srgbClr val="FFFFFF"/>
              </a:solidFill>
              <a:latin typeface="Arial"/>
            </a:endParaRPr>
          </a:p>
        </p:txBody>
      </p:sp>
      <p:sp>
        <p:nvSpPr>
          <p:cNvPr id="22" name="ZoneTexte 21">
            <a:extLst>
              <a:ext uri="{FF2B5EF4-FFF2-40B4-BE49-F238E27FC236}">
                <a16:creationId xmlns:a16="http://schemas.microsoft.com/office/drawing/2014/main" id="{88002C89-A3DC-4EE9-AD84-81E7D66BDB18}"/>
              </a:ext>
            </a:extLst>
          </p:cNvPr>
          <p:cNvSpPr txBox="1"/>
          <p:nvPr/>
        </p:nvSpPr>
        <p:spPr>
          <a:xfrm>
            <a:off x="3126719" y="5647118"/>
            <a:ext cx="1210588" cy="523220"/>
          </a:xfrm>
          <a:prstGeom prst="rect">
            <a:avLst/>
          </a:prstGeom>
          <a:noFill/>
        </p:spPr>
        <p:txBody>
          <a:bodyPr wrap="none" rtlCol="0">
            <a:spAutoFit/>
          </a:bodyPr>
          <a:lstStyle/>
          <a:p>
            <a:pPr algn="ctr" eaLnBrk="0" fontAlgn="base" hangingPunct="0">
              <a:spcBef>
                <a:spcPct val="0"/>
              </a:spcBef>
              <a:spcAft>
                <a:spcPct val="0"/>
              </a:spcAft>
              <a:defRPr/>
            </a:pPr>
            <a:r>
              <a:rPr lang="fr-FR" sz="1400" b="1" dirty="0" err="1">
                <a:solidFill>
                  <a:srgbClr val="FF0000"/>
                </a:solidFill>
                <a:latin typeface="Arial" panose="020B0604020202020204" pitchFamily="34" charset="0"/>
                <a:cs typeface="Arial" panose="020B0604020202020204" pitchFamily="34" charset="0"/>
              </a:rPr>
              <a:t>Hemisphere</a:t>
            </a:r>
            <a:endParaRPr lang="fr-FR" sz="1400" b="1" dirty="0">
              <a:solidFill>
                <a:srgbClr val="FF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r>
              <a:rPr lang="fr-FR" sz="1400" b="1" dirty="0">
                <a:solidFill>
                  <a:srgbClr val="FF0000"/>
                </a:solidFill>
                <a:latin typeface="Arial" panose="020B0604020202020204" pitchFamily="34" charset="0"/>
                <a:cs typeface="Arial" panose="020B0604020202020204" pitchFamily="34" charset="0"/>
              </a:rPr>
              <a:t>Droit</a:t>
            </a:r>
          </a:p>
        </p:txBody>
      </p:sp>
      <p:sp>
        <p:nvSpPr>
          <p:cNvPr id="84" name="Title 1">
            <a:extLst>
              <a:ext uri="{FF2B5EF4-FFF2-40B4-BE49-F238E27FC236}">
                <a16:creationId xmlns:a16="http://schemas.microsoft.com/office/drawing/2014/main" id="{837D1FBD-21B4-4992-A14D-7B26577ADC44}"/>
              </a:ext>
            </a:extLst>
          </p:cNvPr>
          <p:cNvSpPr txBox="1">
            <a:spLocks/>
          </p:cNvSpPr>
          <p:nvPr/>
        </p:nvSpPr>
        <p:spPr>
          <a:xfrm>
            <a:off x="2673690" y="7803"/>
            <a:ext cx="9478344" cy="893655"/>
          </a:xfrm>
          <a:prstGeom prst="rect">
            <a:avLst/>
          </a:prstGeom>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spcAft>
                <a:spcPct val="0"/>
              </a:spcAft>
              <a:defRPr/>
            </a:pPr>
            <a:r>
              <a:rPr lang="en-US" sz="2600" dirty="0" err="1">
                <a:solidFill>
                  <a:srgbClr val="C00000"/>
                </a:solidFill>
                <a:latin typeface="+mn-lt"/>
                <a:ea typeface="+mn-ea"/>
                <a:cs typeface="+mn-cs"/>
              </a:rPr>
              <a:t>L’imagerie</a:t>
            </a:r>
            <a:r>
              <a:rPr lang="en-US" sz="2600" dirty="0">
                <a:solidFill>
                  <a:srgbClr val="C00000"/>
                </a:solidFill>
                <a:latin typeface="+mn-lt"/>
                <a:ea typeface="+mn-ea"/>
                <a:cs typeface="+mn-cs"/>
              </a:rPr>
              <a:t> </a:t>
            </a:r>
            <a:r>
              <a:rPr lang="en-US" sz="2600" dirty="0" err="1">
                <a:solidFill>
                  <a:srgbClr val="C00000"/>
                </a:solidFill>
                <a:latin typeface="+mn-lt"/>
                <a:ea typeface="+mn-ea"/>
                <a:cs typeface="+mn-cs"/>
              </a:rPr>
              <a:t>cérébrale</a:t>
            </a:r>
            <a:r>
              <a:rPr lang="en-US" sz="2600" dirty="0">
                <a:solidFill>
                  <a:srgbClr val="C00000"/>
                </a:solidFill>
                <a:latin typeface="+mn-lt"/>
                <a:ea typeface="+mn-ea"/>
                <a:cs typeface="+mn-cs"/>
              </a:rPr>
              <a:t> </a:t>
            </a:r>
            <a:r>
              <a:rPr lang="en-US" sz="2600" dirty="0" err="1">
                <a:solidFill>
                  <a:srgbClr val="C00000"/>
                </a:solidFill>
                <a:latin typeface="+mn-lt"/>
                <a:ea typeface="+mn-ea"/>
                <a:cs typeface="+mn-cs"/>
              </a:rPr>
              <a:t>permet</a:t>
            </a:r>
            <a:r>
              <a:rPr lang="en-US" sz="2600" dirty="0">
                <a:solidFill>
                  <a:srgbClr val="C00000"/>
                </a:solidFill>
                <a:latin typeface="+mn-lt"/>
                <a:ea typeface="+mn-ea"/>
                <a:cs typeface="+mn-cs"/>
              </a:rPr>
              <a:t> de </a:t>
            </a:r>
            <a:r>
              <a:rPr lang="en-US" sz="2600" dirty="0" err="1">
                <a:solidFill>
                  <a:srgbClr val="C00000"/>
                </a:solidFill>
                <a:latin typeface="+mn-lt"/>
                <a:ea typeface="+mn-ea"/>
                <a:cs typeface="+mn-cs"/>
              </a:rPr>
              <a:t>mesurer</a:t>
            </a:r>
            <a:r>
              <a:rPr lang="en-US" sz="2600" dirty="0">
                <a:solidFill>
                  <a:srgbClr val="C00000"/>
                </a:solidFill>
                <a:latin typeface="+mn-lt"/>
                <a:ea typeface="+mn-ea"/>
                <a:cs typeface="+mn-cs"/>
              </a:rPr>
              <a:t> </a:t>
            </a:r>
            <a:r>
              <a:rPr lang="en-US" sz="2600" dirty="0" err="1">
                <a:solidFill>
                  <a:srgbClr val="C00000"/>
                </a:solidFill>
                <a:latin typeface="+mn-lt"/>
                <a:ea typeface="+mn-ea"/>
                <a:cs typeface="+mn-cs"/>
              </a:rPr>
              <a:t>finement</a:t>
            </a:r>
            <a:r>
              <a:rPr lang="en-US" sz="2600" dirty="0">
                <a:solidFill>
                  <a:srgbClr val="C00000"/>
                </a:solidFill>
                <a:latin typeface="+mn-lt"/>
                <a:ea typeface="+mn-ea"/>
                <a:cs typeface="+mn-cs"/>
              </a:rPr>
              <a:t> la maturation </a:t>
            </a:r>
            <a:r>
              <a:rPr lang="en-US" sz="2600" dirty="0" err="1">
                <a:solidFill>
                  <a:srgbClr val="C00000"/>
                </a:solidFill>
                <a:latin typeface="+mn-lt"/>
                <a:ea typeface="+mn-ea"/>
                <a:cs typeface="+mn-cs"/>
              </a:rPr>
              <a:t>cérébrale</a:t>
            </a:r>
            <a:endParaRPr lang="en-US" sz="2600" dirty="0">
              <a:solidFill>
                <a:srgbClr val="C00000"/>
              </a:solidFill>
              <a:latin typeface="+mn-lt"/>
              <a:ea typeface="+mn-ea"/>
              <a:cs typeface="+mn-cs"/>
            </a:endParaRPr>
          </a:p>
          <a:p>
            <a:pPr algn="ctr" fontAlgn="base">
              <a:spcAft>
                <a:spcPct val="0"/>
              </a:spcAft>
              <a:defRPr/>
            </a:pPr>
            <a:r>
              <a:rPr lang="en-US" sz="1800" b="1" dirty="0">
                <a:solidFill>
                  <a:srgbClr val="000000"/>
                </a:solidFill>
                <a:latin typeface="Calibri" panose="020F0502020204030204"/>
              </a:rPr>
              <a:t>                                                                     (Adibpour et al, Nature Human </a:t>
            </a:r>
            <a:r>
              <a:rPr lang="en-US" sz="1800" b="1" dirty="0" err="1">
                <a:solidFill>
                  <a:srgbClr val="000000"/>
                </a:solidFill>
                <a:latin typeface="Calibri" panose="020F0502020204030204"/>
              </a:rPr>
              <a:t>Behaviour</a:t>
            </a:r>
            <a:r>
              <a:rPr lang="en-US" sz="1800" b="1" dirty="0">
                <a:solidFill>
                  <a:srgbClr val="000000"/>
                </a:solidFill>
                <a:latin typeface="Calibri" panose="020F0502020204030204"/>
              </a:rPr>
              <a:t>, 2017)</a:t>
            </a:r>
            <a:endParaRPr lang="en-US" sz="2800" b="1" dirty="0">
              <a:solidFill>
                <a:srgbClr val="000000"/>
              </a:solidFill>
              <a:latin typeface="Calibri" panose="020F0502020204030204"/>
            </a:endParaRPr>
          </a:p>
        </p:txBody>
      </p:sp>
      <p:sp>
        <p:nvSpPr>
          <p:cNvPr id="85" name="ZoneTexte 84">
            <a:extLst>
              <a:ext uri="{FF2B5EF4-FFF2-40B4-BE49-F238E27FC236}">
                <a16:creationId xmlns:a16="http://schemas.microsoft.com/office/drawing/2014/main" id="{A25BB109-3998-452F-9D52-A546128CFC4C}"/>
              </a:ext>
            </a:extLst>
          </p:cNvPr>
          <p:cNvSpPr txBox="1"/>
          <p:nvPr/>
        </p:nvSpPr>
        <p:spPr>
          <a:xfrm>
            <a:off x="25225" y="1875038"/>
            <a:ext cx="2976453" cy="1200329"/>
          </a:xfrm>
          <a:prstGeom prst="rect">
            <a:avLst/>
          </a:prstGeom>
          <a:noFill/>
        </p:spPr>
        <p:txBody>
          <a:bodyPr wrap="square" rtlCol="0">
            <a:spAutoFit/>
          </a:bodyPr>
          <a:lstStyle/>
          <a:p>
            <a:pPr algn="ctr" eaLnBrk="0" fontAlgn="base" hangingPunct="0">
              <a:spcBef>
                <a:spcPct val="0"/>
              </a:spcBef>
              <a:spcAft>
                <a:spcPct val="0"/>
              </a:spcAft>
              <a:defRPr/>
            </a:pPr>
            <a:r>
              <a:rPr lang="en-US" dirty="0">
                <a:solidFill>
                  <a:srgbClr val="000000"/>
                </a:solidFill>
                <a:latin typeface="Times New Roman" pitchFamily="18" charset="0"/>
              </a:rPr>
              <a:t>40 </a:t>
            </a:r>
            <a:r>
              <a:rPr lang="en-US" dirty="0" err="1">
                <a:solidFill>
                  <a:srgbClr val="000000"/>
                </a:solidFill>
                <a:latin typeface="Times New Roman" pitchFamily="18" charset="0"/>
              </a:rPr>
              <a:t>nourrissons</a:t>
            </a:r>
            <a:r>
              <a:rPr lang="en-US" dirty="0">
                <a:solidFill>
                  <a:srgbClr val="000000"/>
                </a:solidFill>
                <a:latin typeface="Times New Roman" pitchFamily="18" charset="0"/>
              </a:rPr>
              <a:t> </a:t>
            </a:r>
            <a:r>
              <a:rPr lang="en-US" dirty="0" err="1">
                <a:solidFill>
                  <a:srgbClr val="000000"/>
                </a:solidFill>
                <a:latin typeface="Times New Roman" pitchFamily="18" charset="0"/>
              </a:rPr>
              <a:t>testés</a:t>
            </a:r>
            <a:r>
              <a:rPr lang="en-US" dirty="0">
                <a:solidFill>
                  <a:srgbClr val="000000"/>
                </a:solidFill>
                <a:latin typeface="Times New Roman" pitchFamily="18" charset="0"/>
              </a:rPr>
              <a:t> pendant le 1</a:t>
            </a:r>
            <a:r>
              <a:rPr lang="en-US" baseline="30000" dirty="0">
                <a:solidFill>
                  <a:srgbClr val="000000"/>
                </a:solidFill>
                <a:latin typeface="Times New Roman" pitchFamily="18" charset="0"/>
              </a:rPr>
              <a:t>er</a:t>
            </a:r>
            <a:r>
              <a:rPr lang="en-US" dirty="0">
                <a:solidFill>
                  <a:srgbClr val="000000"/>
                </a:solidFill>
                <a:latin typeface="Times New Roman" pitchFamily="18" charset="0"/>
              </a:rPr>
              <a:t> </a:t>
            </a:r>
            <a:r>
              <a:rPr lang="en-US" dirty="0" err="1">
                <a:solidFill>
                  <a:srgbClr val="000000"/>
                </a:solidFill>
                <a:latin typeface="Times New Roman" pitchFamily="18" charset="0"/>
              </a:rPr>
              <a:t>semestre</a:t>
            </a:r>
            <a:r>
              <a:rPr lang="en-US" dirty="0">
                <a:solidFill>
                  <a:srgbClr val="000000"/>
                </a:solidFill>
                <a:latin typeface="Times New Roman" pitchFamily="18" charset="0"/>
              </a:rPr>
              <a:t> </a:t>
            </a:r>
            <a:r>
              <a:rPr lang="en-US" dirty="0" err="1">
                <a:solidFill>
                  <a:srgbClr val="000000"/>
                </a:solidFill>
                <a:latin typeface="Times New Roman" pitchFamily="18" charset="0"/>
              </a:rPr>
              <a:t>en</a:t>
            </a:r>
            <a:r>
              <a:rPr lang="en-US" dirty="0">
                <a:solidFill>
                  <a:srgbClr val="000000"/>
                </a:solidFill>
                <a:latin typeface="Times New Roman" pitchFamily="18" charset="0"/>
              </a:rPr>
              <a:t> EEG </a:t>
            </a:r>
          </a:p>
          <a:p>
            <a:pPr algn="ctr" eaLnBrk="0" fontAlgn="base" hangingPunct="0">
              <a:spcBef>
                <a:spcPct val="0"/>
              </a:spcBef>
              <a:spcAft>
                <a:spcPct val="0"/>
              </a:spcAft>
              <a:defRPr/>
            </a:pPr>
            <a:r>
              <a:rPr lang="en-US" dirty="0">
                <a:solidFill>
                  <a:srgbClr val="000000"/>
                </a:solidFill>
                <a:latin typeface="Times New Roman" pitchFamily="18" charset="0"/>
              </a:rPr>
              <a:t>13 </a:t>
            </a:r>
            <a:r>
              <a:rPr lang="en-US" dirty="0" err="1">
                <a:solidFill>
                  <a:srgbClr val="000000"/>
                </a:solidFill>
                <a:latin typeface="Times New Roman" pitchFamily="18" charset="0"/>
              </a:rPr>
              <a:t>ont</a:t>
            </a:r>
            <a:r>
              <a:rPr lang="en-US" dirty="0">
                <a:solidFill>
                  <a:srgbClr val="000000"/>
                </a:solidFill>
                <a:latin typeface="Times New Roman" pitchFamily="18" charset="0"/>
              </a:rPr>
              <a:t> </a:t>
            </a:r>
            <a:r>
              <a:rPr lang="en-US" dirty="0" err="1">
                <a:solidFill>
                  <a:srgbClr val="000000"/>
                </a:solidFill>
                <a:latin typeface="Times New Roman" pitchFamily="18" charset="0"/>
              </a:rPr>
              <a:t>aussi</a:t>
            </a:r>
            <a:r>
              <a:rPr lang="en-US" dirty="0">
                <a:solidFill>
                  <a:srgbClr val="000000"/>
                </a:solidFill>
                <a:latin typeface="Times New Roman" pitchFamily="18" charset="0"/>
              </a:rPr>
              <a:t> </a:t>
            </a:r>
            <a:r>
              <a:rPr lang="en-US" dirty="0" err="1">
                <a:solidFill>
                  <a:srgbClr val="000000"/>
                </a:solidFill>
                <a:latin typeface="Times New Roman" pitchFamily="18" charset="0"/>
              </a:rPr>
              <a:t>eu</a:t>
            </a:r>
            <a:r>
              <a:rPr lang="en-US" dirty="0">
                <a:solidFill>
                  <a:srgbClr val="000000"/>
                </a:solidFill>
                <a:latin typeface="Times New Roman" pitchFamily="18" charset="0"/>
              </a:rPr>
              <a:t> </a:t>
            </a:r>
            <a:r>
              <a:rPr lang="en-US" dirty="0" err="1">
                <a:solidFill>
                  <a:srgbClr val="000000"/>
                </a:solidFill>
                <a:latin typeface="Times New Roman" pitchFamily="18" charset="0"/>
              </a:rPr>
              <a:t>une</a:t>
            </a:r>
            <a:r>
              <a:rPr lang="en-US" dirty="0">
                <a:solidFill>
                  <a:srgbClr val="000000"/>
                </a:solidFill>
                <a:latin typeface="Times New Roman" pitchFamily="18" charset="0"/>
              </a:rPr>
              <a:t> IRM structural (DTI)</a:t>
            </a:r>
          </a:p>
        </p:txBody>
      </p:sp>
      <p:grpSp>
        <p:nvGrpSpPr>
          <p:cNvPr id="9" name="Groupe 8">
            <a:extLst>
              <a:ext uri="{FF2B5EF4-FFF2-40B4-BE49-F238E27FC236}">
                <a16:creationId xmlns:a16="http://schemas.microsoft.com/office/drawing/2014/main" id="{556E7D3F-4850-47EE-99E0-C0FA6BDFD99E}"/>
              </a:ext>
            </a:extLst>
          </p:cNvPr>
          <p:cNvGrpSpPr/>
          <p:nvPr/>
        </p:nvGrpSpPr>
        <p:grpSpPr>
          <a:xfrm>
            <a:off x="5413372" y="1013634"/>
            <a:ext cx="1895963" cy="937895"/>
            <a:chOff x="3563219" y="1436662"/>
            <a:chExt cx="1206371" cy="540298"/>
          </a:xfrm>
        </p:grpSpPr>
        <p:sp>
          <p:nvSpPr>
            <p:cNvPr id="47" name="Freeform 54">
              <a:extLst>
                <a:ext uri="{FF2B5EF4-FFF2-40B4-BE49-F238E27FC236}">
                  <a16:creationId xmlns:a16="http://schemas.microsoft.com/office/drawing/2014/main" id="{F20DD3BC-4943-4B05-8919-66C67F7DDCBA}"/>
                </a:ext>
              </a:extLst>
            </p:cNvPr>
            <p:cNvSpPr/>
            <p:nvPr/>
          </p:nvSpPr>
          <p:spPr>
            <a:xfrm>
              <a:off x="3563219" y="1436662"/>
              <a:ext cx="1206371" cy="54029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0">
              <a:solidFill>
                <a:srgbClr val="000000"/>
              </a:solidFill>
              <a:prstDash val="solid"/>
            </a:ln>
          </p:spPr>
          <p:txBody>
            <a:bodyPr vert="horz" lIns="90000" tIns="45000" rIns="90000" bIns="45000" anchor="ctr" anchorCtr="0" compatLnSpc="0">
              <a:noAutofit/>
            </a:bodyPr>
            <a:lstStyle/>
            <a:p>
              <a:pPr eaLnBrk="0" fontAlgn="base" hangingPunct="0">
                <a:spcBef>
                  <a:spcPct val="0"/>
                </a:spcBef>
                <a:spcAft>
                  <a:spcPct val="0"/>
                </a:spcAft>
                <a:defRPr/>
              </a:pPr>
              <a:endParaRPr lang="en-US" dirty="0">
                <a:solidFill>
                  <a:srgbClr val="FFFFFF"/>
                </a:solidFill>
                <a:latin typeface="Arial" charset="0"/>
              </a:endParaRPr>
            </a:p>
          </p:txBody>
        </p:sp>
        <p:pic>
          <p:nvPicPr>
            <p:cNvPr id="49" name="Picture 56">
              <a:extLst>
                <a:ext uri="{FF2B5EF4-FFF2-40B4-BE49-F238E27FC236}">
                  <a16:creationId xmlns:a16="http://schemas.microsoft.com/office/drawing/2014/main" id="{9D2B9045-8312-4EA5-859D-739CA9C4AD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4364" y="1547439"/>
              <a:ext cx="323087" cy="326780"/>
            </a:xfrm>
            <a:prstGeom prst="rect">
              <a:avLst/>
            </a:prstGeom>
          </p:spPr>
        </p:pic>
        <p:pic>
          <p:nvPicPr>
            <p:cNvPr id="48" name="Picture 55">
              <a:extLst>
                <a:ext uri="{FF2B5EF4-FFF2-40B4-BE49-F238E27FC236}">
                  <a16:creationId xmlns:a16="http://schemas.microsoft.com/office/drawing/2014/main" id="{E96F335B-9444-4105-9EC1-4344FFA996AF}"/>
                </a:ext>
              </a:extLst>
            </p:cNvPr>
            <p:cNvPicPr>
              <a:picLocks noChangeAspect="1"/>
            </p:cNvPicPr>
            <p:nvPr/>
          </p:nvPicPr>
          <p:blipFill>
            <a:blip r:embed="rId7">
              <a:lum bright="-50000"/>
              <a:alphaModFix/>
            </a:blip>
            <a:srcRect/>
            <a:stretch>
              <a:fillRect/>
            </a:stretch>
          </p:blipFill>
          <p:spPr>
            <a:xfrm>
              <a:off x="4076524" y="1620479"/>
              <a:ext cx="199823" cy="190003"/>
            </a:xfrm>
            <a:prstGeom prst="rect">
              <a:avLst/>
            </a:prstGeom>
            <a:noFill/>
            <a:ln>
              <a:noFill/>
            </a:ln>
          </p:spPr>
        </p:pic>
        <p:pic>
          <p:nvPicPr>
            <p:cNvPr id="86" name="Picture 55">
              <a:extLst>
                <a:ext uri="{FF2B5EF4-FFF2-40B4-BE49-F238E27FC236}">
                  <a16:creationId xmlns:a16="http://schemas.microsoft.com/office/drawing/2014/main" id="{E23BE540-5075-4FF3-9C42-9F03C0D0F0EB}"/>
                </a:ext>
              </a:extLst>
            </p:cNvPr>
            <p:cNvPicPr>
              <a:picLocks noChangeAspect="1"/>
            </p:cNvPicPr>
            <p:nvPr/>
          </p:nvPicPr>
          <p:blipFill>
            <a:blip r:embed="rId8">
              <a:lum bright="-50000"/>
              <a:alphaModFix/>
            </a:blip>
            <a:srcRect/>
            <a:stretch>
              <a:fillRect/>
            </a:stretch>
          </p:blipFill>
          <p:spPr>
            <a:xfrm>
              <a:off x="4139582" y="1591678"/>
              <a:ext cx="199823" cy="190003"/>
            </a:xfrm>
            <a:prstGeom prst="rect">
              <a:avLst/>
            </a:prstGeom>
            <a:noFill/>
            <a:ln>
              <a:noFill/>
            </a:ln>
          </p:spPr>
        </p:pic>
      </p:grpSp>
      <p:grpSp>
        <p:nvGrpSpPr>
          <p:cNvPr id="65" name="Groupe 64">
            <a:extLst>
              <a:ext uri="{FF2B5EF4-FFF2-40B4-BE49-F238E27FC236}">
                <a16:creationId xmlns:a16="http://schemas.microsoft.com/office/drawing/2014/main" id="{58935BEB-2082-4E83-AE18-983BF2FC74A2}"/>
              </a:ext>
            </a:extLst>
          </p:cNvPr>
          <p:cNvGrpSpPr/>
          <p:nvPr/>
        </p:nvGrpSpPr>
        <p:grpSpPr>
          <a:xfrm>
            <a:off x="5413372" y="1013634"/>
            <a:ext cx="1918797" cy="962751"/>
            <a:chOff x="5004010" y="3497945"/>
            <a:chExt cx="1550826" cy="831528"/>
          </a:xfrm>
        </p:grpSpPr>
        <p:grpSp>
          <p:nvGrpSpPr>
            <p:cNvPr id="80" name="Group 19">
              <a:extLst>
                <a:ext uri="{FF2B5EF4-FFF2-40B4-BE49-F238E27FC236}">
                  <a16:creationId xmlns:a16="http://schemas.microsoft.com/office/drawing/2014/main" id="{351AC93D-E046-4F7E-A2D4-FA60F6AD9478}"/>
                </a:ext>
              </a:extLst>
            </p:cNvPr>
            <p:cNvGrpSpPr/>
            <p:nvPr/>
          </p:nvGrpSpPr>
          <p:grpSpPr>
            <a:xfrm>
              <a:off x="5004010" y="3497945"/>
              <a:ext cx="1550826" cy="831528"/>
              <a:chOff x="5161047" y="2749973"/>
              <a:chExt cx="1550826" cy="831528"/>
            </a:xfrm>
          </p:grpSpPr>
          <p:sp>
            <p:nvSpPr>
              <p:cNvPr id="82" name="Freeform 20">
                <a:extLst>
                  <a:ext uri="{FF2B5EF4-FFF2-40B4-BE49-F238E27FC236}">
                    <a16:creationId xmlns:a16="http://schemas.microsoft.com/office/drawing/2014/main" id="{A8EB44C5-2E2F-4C22-9689-2EC0D4D25AF7}"/>
                  </a:ext>
                </a:extLst>
              </p:cNvPr>
              <p:cNvSpPr/>
              <p:nvPr/>
            </p:nvSpPr>
            <p:spPr>
              <a:xfrm>
                <a:off x="5161047" y="2749973"/>
                <a:ext cx="1550826" cy="8315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0">
                <a:solidFill>
                  <a:srgbClr val="000000"/>
                </a:solidFill>
                <a:prstDash val="solid"/>
              </a:ln>
            </p:spPr>
            <p:txBody>
              <a:bodyPr vert="horz" lIns="90000" tIns="45000" rIns="90000" bIns="45000" anchor="ctr" anchorCtr="0" compatLnSpc="0">
                <a:noAutofit/>
              </a:bodyPr>
              <a:lstStyle/>
              <a:p>
                <a:pPr eaLnBrk="0" fontAlgn="base" hangingPunct="0">
                  <a:spcBef>
                    <a:spcPct val="0"/>
                  </a:spcBef>
                  <a:spcAft>
                    <a:spcPct val="0"/>
                  </a:spcAft>
                  <a:defRPr/>
                </a:pPr>
                <a:endParaRPr lang="en-US" dirty="0">
                  <a:solidFill>
                    <a:srgbClr val="FFFFFF"/>
                  </a:solidFill>
                  <a:latin typeface="Arial" charset="0"/>
                </a:endParaRPr>
              </a:p>
            </p:txBody>
          </p:sp>
          <p:pic>
            <p:nvPicPr>
              <p:cNvPr id="83" name="Picture 21">
                <a:extLst>
                  <a:ext uri="{FF2B5EF4-FFF2-40B4-BE49-F238E27FC236}">
                    <a16:creationId xmlns:a16="http://schemas.microsoft.com/office/drawing/2014/main" id="{C3AD8EB3-AAF3-4F71-AB83-F467EAD6EC24}"/>
                  </a:ext>
                </a:extLst>
              </p:cNvPr>
              <p:cNvPicPr>
                <a:picLocks noChangeAspect="1"/>
              </p:cNvPicPr>
              <p:nvPr/>
            </p:nvPicPr>
            <p:blipFill>
              <a:blip r:embed="rId8">
                <a:lum bright="-50000"/>
                <a:alphaModFix/>
              </a:blip>
              <a:srcRect/>
              <a:stretch>
                <a:fillRect/>
              </a:stretch>
            </p:blipFill>
            <p:spPr>
              <a:xfrm>
                <a:off x="5820914" y="3032872"/>
                <a:ext cx="256878" cy="292418"/>
              </a:xfrm>
              <a:prstGeom prst="rect">
                <a:avLst/>
              </a:prstGeom>
              <a:noFill/>
              <a:ln>
                <a:noFill/>
              </a:ln>
            </p:spPr>
          </p:pic>
        </p:grpSp>
        <p:pic>
          <p:nvPicPr>
            <p:cNvPr id="81" name="Picture 24">
              <a:extLst>
                <a:ext uri="{FF2B5EF4-FFF2-40B4-BE49-F238E27FC236}">
                  <a16:creationId xmlns:a16="http://schemas.microsoft.com/office/drawing/2014/main" id="{25422E75-B2A3-4679-8EEF-69804907FC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40036" y="3662249"/>
              <a:ext cx="415338" cy="502920"/>
            </a:xfrm>
            <a:prstGeom prst="rect">
              <a:avLst/>
            </a:prstGeom>
          </p:spPr>
        </p:pic>
      </p:grpSp>
      <p:grpSp>
        <p:nvGrpSpPr>
          <p:cNvPr id="2" name="Groupe 1">
            <a:extLst>
              <a:ext uri="{FF2B5EF4-FFF2-40B4-BE49-F238E27FC236}">
                <a16:creationId xmlns:a16="http://schemas.microsoft.com/office/drawing/2014/main" id="{5037A1A0-1DC2-4B1D-95F9-591E596945D8}"/>
              </a:ext>
            </a:extLst>
          </p:cNvPr>
          <p:cNvGrpSpPr/>
          <p:nvPr/>
        </p:nvGrpSpPr>
        <p:grpSpPr>
          <a:xfrm>
            <a:off x="5413372" y="1013634"/>
            <a:ext cx="1895963" cy="937895"/>
            <a:chOff x="3872971" y="1745786"/>
            <a:chExt cx="1206371" cy="540298"/>
          </a:xfrm>
        </p:grpSpPr>
        <p:sp>
          <p:nvSpPr>
            <p:cNvPr id="42" name="Freeform 54">
              <a:extLst>
                <a:ext uri="{FF2B5EF4-FFF2-40B4-BE49-F238E27FC236}">
                  <a16:creationId xmlns:a16="http://schemas.microsoft.com/office/drawing/2014/main" id="{DE408F3C-D08A-413F-AE4D-D7D6BDA2CE43}"/>
                </a:ext>
              </a:extLst>
            </p:cNvPr>
            <p:cNvSpPr/>
            <p:nvPr/>
          </p:nvSpPr>
          <p:spPr>
            <a:xfrm>
              <a:off x="3872971" y="1745786"/>
              <a:ext cx="1206371" cy="54029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0">
              <a:solidFill>
                <a:srgbClr val="000000"/>
              </a:solidFill>
              <a:prstDash val="solid"/>
            </a:ln>
          </p:spPr>
          <p:txBody>
            <a:bodyPr vert="horz" lIns="90000" tIns="45000" rIns="90000" bIns="45000" anchor="ctr" anchorCtr="0" compatLnSpc="0">
              <a:noAutofit/>
            </a:bodyPr>
            <a:lstStyle/>
            <a:p>
              <a:pPr eaLnBrk="0" fontAlgn="base" hangingPunct="0">
                <a:spcBef>
                  <a:spcPct val="0"/>
                </a:spcBef>
                <a:spcAft>
                  <a:spcPct val="0"/>
                </a:spcAft>
                <a:defRPr/>
              </a:pPr>
              <a:endParaRPr lang="en-US" dirty="0">
                <a:solidFill>
                  <a:srgbClr val="FFFFFF"/>
                </a:solidFill>
                <a:latin typeface="Arial" charset="0"/>
              </a:endParaRPr>
            </a:p>
          </p:txBody>
        </p:sp>
        <p:pic>
          <p:nvPicPr>
            <p:cNvPr id="43" name="Picture 55">
              <a:extLst>
                <a:ext uri="{FF2B5EF4-FFF2-40B4-BE49-F238E27FC236}">
                  <a16:creationId xmlns:a16="http://schemas.microsoft.com/office/drawing/2014/main" id="{1F39326B-2D5D-4B22-828B-1B796AAD6D3B}"/>
                </a:ext>
              </a:extLst>
            </p:cNvPr>
            <p:cNvPicPr>
              <a:picLocks noChangeAspect="1"/>
            </p:cNvPicPr>
            <p:nvPr/>
          </p:nvPicPr>
          <p:blipFill>
            <a:blip r:embed="rId8">
              <a:lum bright="-50000"/>
              <a:alphaModFix/>
            </a:blip>
            <a:srcRect/>
            <a:stretch>
              <a:fillRect/>
            </a:stretch>
          </p:blipFill>
          <p:spPr>
            <a:xfrm>
              <a:off x="4386276" y="1929603"/>
              <a:ext cx="199823" cy="190003"/>
            </a:xfrm>
            <a:prstGeom prst="rect">
              <a:avLst/>
            </a:prstGeom>
            <a:noFill/>
            <a:ln>
              <a:noFill/>
            </a:ln>
          </p:spPr>
        </p:pic>
        <p:pic>
          <p:nvPicPr>
            <p:cNvPr id="44" name="Picture 56">
              <a:extLst>
                <a:ext uri="{FF2B5EF4-FFF2-40B4-BE49-F238E27FC236}">
                  <a16:creationId xmlns:a16="http://schemas.microsoft.com/office/drawing/2014/main" id="{594E25FB-5F47-41AA-8417-0B4048E257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4116" y="1856563"/>
              <a:ext cx="323087" cy="326780"/>
            </a:xfrm>
            <a:prstGeom prst="rect">
              <a:avLst/>
            </a:prstGeom>
          </p:spPr>
        </p:pic>
      </p:grpSp>
      <p:grpSp>
        <p:nvGrpSpPr>
          <p:cNvPr id="66" name="Groupe 65">
            <a:extLst>
              <a:ext uri="{FF2B5EF4-FFF2-40B4-BE49-F238E27FC236}">
                <a16:creationId xmlns:a16="http://schemas.microsoft.com/office/drawing/2014/main" id="{BC2EAA17-21FD-45B2-895D-AC70A6C53DB4}"/>
              </a:ext>
            </a:extLst>
          </p:cNvPr>
          <p:cNvGrpSpPr/>
          <p:nvPr/>
        </p:nvGrpSpPr>
        <p:grpSpPr>
          <a:xfrm>
            <a:off x="5413372" y="1013634"/>
            <a:ext cx="1918797" cy="962751"/>
            <a:chOff x="5004010" y="3497945"/>
            <a:chExt cx="1550826" cy="831528"/>
          </a:xfrm>
        </p:grpSpPr>
        <p:grpSp>
          <p:nvGrpSpPr>
            <p:cNvPr id="76" name="Group 19">
              <a:extLst>
                <a:ext uri="{FF2B5EF4-FFF2-40B4-BE49-F238E27FC236}">
                  <a16:creationId xmlns:a16="http://schemas.microsoft.com/office/drawing/2014/main" id="{DD391C52-511F-4F36-8A9A-53DDCAC889FC}"/>
                </a:ext>
              </a:extLst>
            </p:cNvPr>
            <p:cNvGrpSpPr/>
            <p:nvPr/>
          </p:nvGrpSpPr>
          <p:grpSpPr>
            <a:xfrm>
              <a:off x="5004010" y="3497945"/>
              <a:ext cx="1550826" cy="831528"/>
              <a:chOff x="5161047" y="2749973"/>
              <a:chExt cx="1550826" cy="831528"/>
            </a:xfrm>
          </p:grpSpPr>
          <p:sp>
            <p:nvSpPr>
              <p:cNvPr id="78" name="Freeform 20">
                <a:extLst>
                  <a:ext uri="{FF2B5EF4-FFF2-40B4-BE49-F238E27FC236}">
                    <a16:creationId xmlns:a16="http://schemas.microsoft.com/office/drawing/2014/main" id="{1D209066-30DD-42CC-A0C5-D26ADE904AC8}"/>
                  </a:ext>
                </a:extLst>
              </p:cNvPr>
              <p:cNvSpPr/>
              <p:nvPr/>
            </p:nvSpPr>
            <p:spPr>
              <a:xfrm>
                <a:off x="5161047" y="2749973"/>
                <a:ext cx="1550826" cy="8315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0">
                <a:solidFill>
                  <a:srgbClr val="000000"/>
                </a:solidFill>
                <a:prstDash val="solid"/>
              </a:ln>
            </p:spPr>
            <p:txBody>
              <a:bodyPr vert="horz" lIns="90000" tIns="45000" rIns="90000" bIns="45000" anchor="ctr" anchorCtr="0" compatLnSpc="0">
                <a:noAutofit/>
              </a:bodyPr>
              <a:lstStyle/>
              <a:p>
                <a:pPr eaLnBrk="0" fontAlgn="base" hangingPunct="0">
                  <a:spcBef>
                    <a:spcPct val="0"/>
                  </a:spcBef>
                  <a:spcAft>
                    <a:spcPct val="0"/>
                  </a:spcAft>
                  <a:defRPr/>
                </a:pPr>
                <a:endParaRPr lang="en-US" dirty="0">
                  <a:solidFill>
                    <a:srgbClr val="FFFFFF"/>
                  </a:solidFill>
                  <a:latin typeface="Arial" charset="0"/>
                </a:endParaRPr>
              </a:p>
            </p:txBody>
          </p:sp>
          <p:pic>
            <p:nvPicPr>
              <p:cNvPr id="79" name="Picture 21">
                <a:extLst>
                  <a:ext uri="{FF2B5EF4-FFF2-40B4-BE49-F238E27FC236}">
                    <a16:creationId xmlns:a16="http://schemas.microsoft.com/office/drawing/2014/main" id="{3733E9F5-DE87-4D8D-B8EA-FC56EE1D37F9}"/>
                  </a:ext>
                </a:extLst>
              </p:cNvPr>
              <p:cNvPicPr>
                <a:picLocks noChangeAspect="1"/>
              </p:cNvPicPr>
              <p:nvPr/>
            </p:nvPicPr>
            <p:blipFill>
              <a:blip r:embed="rId8">
                <a:lum bright="-50000"/>
                <a:alphaModFix/>
              </a:blip>
              <a:srcRect/>
              <a:stretch>
                <a:fillRect/>
              </a:stretch>
            </p:blipFill>
            <p:spPr>
              <a:xfrm>
                <a:off x="5820914" y="3032872"/>
                <a:ext cx="256878" cy="292418"/>
              </a:xfrm>
              <a:prstGeom prst="rect">
                <a:avLst/>
              </a:prstGeom>
              <a:noFill/>
              <a:ln>
                <a:noFill/>
              </a:ln>
            </p:spPr>
          </p:pic>
        </p:grpSp>
        <p:pic>
          <p:nvPicPr>
            <p:cNvPr id="77" name="Picture 24">
              <a:extLst>
                <a:ext uri="{FF2B5EF4-FFF2-40B4-BE49-F238E27FC236}">
                  <a16:creationId xmlns:a16="http://schemas.microsoft.com/office/drawing/2014/main" id="{849AC013-19CE-4A0E-9138-55FB25E76C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40036" y="3662249"/>
              <a:ext cx="415338" cy="502920"/>
            </a:xfrm>
            <a:prstGeom prst="rect">
              <a:avLst/>
            </a:prstGeom>
          </p:spPr>
        </p:pic>
      </p:grpSp>
      <p:grpSp>
        <p:nvGrpSpPr>
          <p:cNvPr id="11" name="Groupe 10">
            <a:extLst>
              <a:ext uri="{FF2B5EF4-FFF2-40B4-BE49-F238E27FC236}">
                <a16:creationId xmlns:a16="http://schemas.microsoft.com/office/drawing/2014/main" id="{A6BCF131-33B1-44F2-8748-C352348BFFFE}"/>
              </a:ext>
            </a:extLst>
          </p:cNvPr>
          <p:cNvGrpSpPr/>
          <p:nvPr/>
        </p:nvGrpSpPr>
        <p:grpSpPr>
          <a:xfrm>
            <a:off x="5413372" y="1013634"/>
            <a:ext cx="1895963" cy="937895"/>
            <a:chOff x="4138269" y="2090821"/>
            <a:chExt cx="1206371" cy="540298"/>
          </a:xfrm>
        </p:grpSpPr>
        <p:sp>
          <p:nvSpPr>
            <p:cNvPr id="39" name="Freeform 51">
              <a:extLst>
                <a:ext uri="{FF2B5EF4-FFF2-40B4-BE49-F238E27FC236}">
                  <a16:creationId xmlns:a16="http://schemas.microsoft.com/office/drawing/2014/main" id="{110608FF-1648-4D12-8DB2-2B54D1FDFBB1}"/>
                </a:ext>
              </a:extLst>
            </p:cNvPr>
            <p:cNvSpPr/>
            <p:nvPr/>
          </p:nvSpPr>
          <p:spPr>
            <a:xfrm>
              <a:off x="4138269" y="2090821"/>
              <a:ext cx="1206371" cy="54029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0">
              <a:solidFill>
                <a:srgbClr val="000000"/>
              </a:solidFill>
              <a:prstDash val="solid"/>
            </a:ln>
          </p:spPr>
          <p:txBody>
            <a:bodyPr vert="horz" lIns="90000" tIns="45000" rIns="90000" bIns="45000" anchor="ctr" anchorCtr="0" compatLnSpc="0">
              <a:noAutofit/>
            </a:bodyPr>
            <a:lstStyle/>
            <a:p>
              <a:pPr eaLnBrk="0" fontAlgn="base" hangingPunct="0">
                <a:spcBef>
                  <a:spcPct val="0"/>
                </a:spcBef>
                <a:spcAft>
                  <a:spcPct val="0"/>
                </a:spcAft>
                <a:defRPr/>
              </a:pPr>
              <a:endParaRPr lang="en-US" dirty="0">
                <a:solidFill>
                  <a:srgbClr val="FFFFFF"/>
                </a:solidFill>
                <a:latin typeface="Arial" charset="0"/>
              </a:endParaRPr>
            </a:p>
          </p:txBody>
        </p:sp>
        <p:pic>
          <p:nvPicPr>
            <p:cNvPr id="40" name="Picture 52">
              <a:extLst>
                <a:ext uri="{FF2B5EF4-FFF2-40B4-BE49-F238E27FC236}">
                  <a16:creationId xmlns:a16="http://schemas.microsoft.com/office/drawing/2014/main" id="{6CEF6510-549A-4973-8084-FEE83D9560F9}"/>
                </a:ext>
              </a:extLst>
            </p:cNvPr>
            <p:cNvPicPr>
              <a:picLocks noChangeAspect="1"/>
            </p:cNvPicPr>
            <p:nvPr/>
          </p:nvPicPr>
          <p:blipFill>
            <a:blip r:embed="rId8">
              <a:lum bright="-50000"/>
              <a:alphaModFix/>
            </a:blip>
            <a:srcRect/>
            <a:stretch>
              <a:fillRect/>
            </a:stretch>
          </p:blipFill>
          <p:spPr>
            <a:xfrm>
              <a:off x="4651569" y="2280827"/>
              <a:ext cx="199823" cy="190003"/>
            </a:xfrm>
            <a:prstGeom prst="rect">
              <a:avLst/>
            </a:prstGeom>
            <a:noFill/>
            <a:ln>
              <a:noFill/>
            </a:ln>
          </p:spPr>
        </p:pic>
        <p:pic>
          <p:nvPicPr>
            <p:cNvPr id="41" name="Picture 53">
              <a:extLst>
                <a:ext uri="{FF2B5EF4-FFF2-40B4-BE49-F238E27FC236}">
                  <a16:creationId xmlns:a16="http://schemas.microsoft.com/office/drawing/2014/main" id="{15A02CBC-A4A6-4EA2-882E-3F51E0263A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70254" y="2222191"/>
              <a:ext cx="323088" cy="326780"/>
            </a:xfrm>
            <a:prstGeom prst="rect">
              <a:avLst/>
            </a:prstGeom>
          </p:spPr>
        </p:pic>
      </p:grpSp>
      <p:grpSp>
        <p:nvGrpSpPr>
          <p:cNvPr id="68" name="Groupe 67">
            <a:extLst>
              <a:ext uri="{FF2B5EF4-FFF2-40B4-BE49-F238E27FC236}">
                <a16:creationId xmlns:a16="http://schemas.microsoft.com/office/drawing/2014/main" id="{C6DB4D8A-A3C3-4583-A235-D41927F1A34C}"/>
              </a:ext>
            </a:extLst>
          </p:cNvPr>
          <p:cNvGrpSpPr/>
          <p:nvPr/>
        </p:nvGrpSpPr>
        <p:grpSpPr>
          <a:xfrm>
            <a:off x="5413372" y="1013634"/>
            <a:ext cx="1918797" cy="962751"/>
            <a:chOff x="5004010" y="3497945"/>
            <a:chExt cx="1550826" cy="831528"/>
          </a:xfrm>
        </p:grpSpPr>
        <p:grpSp>
          <p:nvGrpSpPr>
            <p:cNvPr id="69" name="Group 19">
              <a:extLst>
                <a:ext uri="{FF2B5EF4-FFF2-40B4-BE49-F238E27FC236}">
                  <a16:creationId xmlns:a16="http://schemas.microsoft.com/office/drawing/2014/main" id="{68FEE3BA-6BF0-4020-A728-99A56C8A1167}"/>
                </a:ext>
              </a:extLst>
            </p:cNvPr>
            <p:cNvGrpSpPr/>
            <p:nvPr/>
          </p:nvGrpSpPr>
          <p:grpSpPr>
            <a:xfrm>
              <a:off x="5004010" y="3497945"/>
              <a:ext cx="1550826" cy="831528"/>
              <a:chOff x="5161047" y="2749973"/>
              <a:chExt cx="1550826" cy="831528"/>
            </a:xfrm>
          </p:grpSpPr>
          <p:sp>
            <p:nvSpPr>
              <p:cNvPr id="71" name="Freeform 20">
                <a:extLst>
                  <a:ext uri="{FF2B5EF4-FFF2-40B4-BE49-F238E27FC236}">
                    <a16:creationId xmlns:a16="http://schemas.microsoft.com/office/drawing/2014/main" id="{785BD2AA-3362-4CD1-922A-EDF0E938DEC9}"/>
                  </a:ext>
                </a:extLst>
              </p:cNvPr>
              <p:cNvSpPr/>
              <p:nvPr/>
            </p:nvSpPr>
            <p:spPr>
              <a:xfrm>
                <a:off x="5161047" y="2749973"/>
                <a:ext cx="1550826" cy="8315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0">
                <a:solidFill>
                  <a:srgbClr val="000000"/>
                </a:solidFill>
                <a:prstDash val="solid"/>
              </a:ln>
            </p:spPr>
            <p:txBody>
              <a:bodyPr vert="horz" lIns="90000" tIns="45000" rIns="90000" bIns="45000" anchor="ctr" anchorCtr="0" compatLnSpc="0">
                <a:noAutofit/>
              </a:bodyPr>
              <a:lstStyle/>
              <a:p>
                <a:pPr eaLnBrk="0" fontAlgn="base" hangingPunct="0">
                  <a:spcBef>
                    <a:spcPct val="0"/>
                  </a:spcBef>
                  <a:spcAft>
                    <a:spcPct val="0"/>
                  </a:spcAft>
                  <a:defRPr/>
                </a:pPr>
                <a:endParaRPr lang="en-US" dirty="0">
                  <a:solidFill>
                    <a:srgbClr val="FFFFFF"/>
                  </a:solidFill>
                  <a:latin typeface="Arial" charset="0"/>
                </a:endParaRPr>
              </a:p>
            </p:txBody>
          </p:sp>
          <p:pic>
            <p:nvPicPr>
              <p:cNvPr id="72" name="Picture 21">
                <a:extLst>
                  <a:ext uri="{FF2B5EF4-FFF2-40B4-BE49-F238E27FC236}">
                    <a16:creationId xmlns:a16="http://schemas.microsoft.com/office/drawing/2014/main" id="{F51E650A-4F85-482F-BF0C-D04904AD4359}"/>
                  </a:ext>
                </a:extLst>
              </p:cNvPr>
              <p:cNvPicPr>
                <a:picLocks noChangeAspect="1"/>
              </p:cNvPicPr>
              <p:nvPr/>
            </p:nvPicPr>
            <p:blipFill>
              <a:blip r:embed="rId8">
                <a:lum bright="-50000"/>
                <a:alphaModFix/>
              </a:blip>
              <a:srcRect/>
              <a:stretch>
                <a:fillRect/>
              </a:stretch>
            </p:blipFill>
            <p:spPr>
              <a:xfrm>
                <a:off x="5820914" y="3032872"/>
                <a:ext cx="256878" cy="292418"/>
              </a:xfrm>
              <a:prstGeom prst="rect">
                <a:avLst/>
              </a:prstGeom>
              <a:noFill/>
              <a:ln>
                <a:noFill/>
              </a:ln>
            </p:spPr>
          </p:pic>
        </p:grpSp>
        <p:pic>
          <p:nvPicPr>
            <p:cNvPr id="70" name="Picture 24">
              <a:extLst>
                <a:ext uri="{FF2B5EF4-FFF2-40B4-BE49-F238E27FC236}">
                  <a16:creationId xmlns:a16="http://schemas.microsoft.com/office/drawing/2014/main" id="{EFF33D7C-0FBF-43E6-8FC8-1CA3EEFC66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40036" y="3662249"/>
              <a:ext cx="415338" cy="502920"/>
            </a:xfrm>
            <a:prstGeom prst="rect">
              <a:avLst/>
            </a:prstGeom>
          </p:spPr>
        </p:pic>
      </p:grpSp>
      <p:grpSp>
        <p:nvGrpSpPr>
          <p:cNvPr id="3" name="Groupe 2">
            <a:extLst>
              <a:ext uri="{FF2B5EF4-FFF2-40B4-BE49-F238E27FC236}">
                <a16:creationId xmlns:a16="http://schemas.microsoft.com/office/drawing/2014/main" id="{AF5DF610-A245-4539-99B8-786E7FB14073}"/>
              </a:ext>
            </a:extLst>
          </p:cNvPr>
          <p:cNvGrpSpPr/>
          <p:nvPr/>
        </p:nvGrpSpPr>
        <p:grpSpPr>
          <a:xfrm>
            <a:off x="5413372" y="1013634"/>
            <a:ext cx="1895963" cy="937895"/>
            <a:chOff x="4479845" y="2470834"/>
            <a:chExt cx="1206371" cy="540298"/>
          </a:xfrm>
        </p:grpSpPr>
        <p:sp>
          <p:nvSpPr>
            <p:cNvPr id="35" name="Freeform 54">
              <a:extLst>
                <a:ext uri="{FF2B5EF4-FFF2-40B4-BE49-F238E27FC236}">
                  <a16:creationId xmlns:a16="http://schemas.microsoft.com/office/drawing/2014/main" id="{F6369204-D745-4036-92FB-C9B6A5DEB0B4}"/>
                </a:ext>
              </a:extLst>
            </p:cNvPr>
            <p:cNvSpPr/>
            <p:nvPr/>
          </p:nvSpPr>
          <p:spPr>
            <a:xfrm>
              <a:off x="4479845" y="2470834"/>
              <a:ext cx="1206371" cy="54029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0">
              <a:solidFill>
                <a:srgbClr val="000000"/>
              </a:solidFill>
              <a:prstDash val="solid"/>
            </a:ln>
          </p:spPr>
          <p:txBody>
            <a:bodyPr vert="horz" lIns="90000" tIns="45000" rIns="90000" bIns="45000" anchor="ctr" anchorCtr="0" compatLnSpc="0">
              <a:noAutofit/>
            </a:bodyPr>
            <a:lstStyle/>
            <a:p>
              <a:pPr eaLnBrk="0" fontAlgn="base" hangingPunct="0">
                <a:spcBef>
                  <a:spcPct val="0"/>
                </a:spcBef>
                <a:spcAft>
                  <a:spcPct val="0"/>
                </a:spcAft>
                <a:defRPr/>
              </a:pPr>
              <a:endParaRPr lang="en-US" dirty="0">
                <a:solidFill>
                  <a:srgbClr val="FFFFFF"/>
                </a:solidFill>
                <a:latin typeface="Arial" charset="0"/>
              </a:endParaRPr>
            </a:p>
          </p:txBody>
        </p:sp>
        <p:pic>
          <p:nvPicPr>
            <p:cNvPr id="36" name="Picture 55">
              <a:extLst>
                <a:ext uri="{FF2B5EF4-FFF2-40B4-BE49-F238E27FC236}">
                  <a16:creationId xmlns:a16="http://schemas.microsoft.com/office/drawing/2014/main" id="{C1ED8471-D4B1-4060-B10E-53D3E6EAF274}"/>
                </a:ext>
              </a:extLst>
            </p:cNvPr>
            <p:cNvPicPr>
              <a:picLocks noChangeAspect="1"/>
            </p:cNvPicPr>
            <p:nvPr/>
          </p:nvPicPr>
          <p:blipFill>
            <a:blip r:embed="rId8">
              <a:lum bright="-50000"/>
              <a:alphaModFix/>
            </a:blip>
            <a:srcRect/>
            <a:stretch>
              <a:fillRect/>
            </a:stretch>
          </p:blipFill>
          <p:spPr>
            <a:xfrm>
              <a:off x="4993150" y="2654651"/>
              <a:ext cx="199823" cy="190003"/>
            </a:xfrm>
            <a:prstGeom prst="rect">
              <a:avLst/>
            </a:prstGeom>
            <a:noFill/>
            <a:ln>
              <a:noFill/>
            </a:ln>
          </p:spPr>
        </p:pic>
        <p:pic>
          <p:nvPicPr>
            <p:cNvPr id="38" name="Picture 56">
              <a:extLst>
                <a:ext uri="{FF2B5EF4-FFF2-40B4-BE49-F238E27FC236}">
                  <a16:creationId xmlns:a16="http://schemas.microsoft.com/office/drawing/2014/main" id="{9877366E-BCDB-4604-AE91-FD74E95C35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0990" y="2581611"/>
              <a:ext cx="323087" cy="326780"/>
            </a:xfrm>
            <a:prstGeom prst="rect">
              <a:avLst/>
            </a:prstGeom>
          </p:spPr>
        </p:pic>
      </p:grpSp>
      <p:grpSp>
        <p:nvGrpSpPr>
          <p:cNvPr id="87" name="Groupe 86">
            <a:extLst>
              <a:ext uri="{FF2B5EF4-FFF2-40B4-BE49-F238E27FC236}">
                <a16:creationId xmlns:a16="http://schemas.microsoft.com/office/drawing/2014/main" id="{08928D9E-61F1-4FA2-AA7F-75F0508427DC}"/>
              </a:ext>
            </a:extLst>
          </p:cNvPr>
          <p:cNvGrpSpPr/>
          <p:nvPr/>
        </p:nvGrpSpPr>
        <p:grpSpPr>
          <a:xfrm>
            <a:off x="5413372" y="1013634"/>
            <a:ext cx="1918797" cy="962751"/>
            <a:chOff x="5004010" y="3497945"/>
            <a:chExt cx="1550826" cy="831528"/>
          </a:xfrm>
        </p:grpSpPr>
        <p:grpSp>
          <p:nvGrpSpPr>
            <p:cNvPr id="88" name="Group 19">
              <a:extLst>
                <a:ext uri="{FF2B5EF4-FFF2-40B4-BE49-F238E27FC236}">
                  <a16:creationId xmlns:a16="http://schemas.microsoft.com/office/drawing/2014/main" id="{D5AEE0EB-9C31-40A1-9E1C-76E6389F1647}"/>
                </a:ext>
              </a:extLst>
            </p:cNvPr>
            <p:cNvGrpSpPr/>
            <p:nvPr/>
          </p:nvGrpSpPr>
          <p:grpSpPr>
            <a:xfrm>
              <a:off x="5004010" y="3497945"/>
              <a:ext cx="1550826" cy="831528"/>
              <a:chOff x="5161047" y="2749973"/>
              <a:chExt cx="1550826" cy="831528"/>
            </a:xfrm>
          </p:grpSpPr>
          <p:sp>
            <p:nvSpPr>
              <p:cNvPr id="90" name="Freeform 20">
                <a:extLst>
                  <a:ext uri="{FF2B5EF4-FFF2-40B4-BE49-F238E27FC236}">
                    <a16:creationId xmlns:a16="http://schemas.microsoft.com/office/drawing/2014/main" id="{3F4D3A23-4896-442C-BE52-81EF03C001D1}"/>
                  </a:ext>
                </a:extLst>
              </p:cNvPr>
              <p:cNvSpPr/>
              <p:nvPr/>
            </p:nvSpPr>
            <p:spPr>
              <a:xfrm>
                <a:off x="5161047" y="2749973"/>
                <a:ext cx="1550826" cy="8315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0">
                <a:solidFill>
                  <a:srgbClr val="000000"/>
                </a:solidFill>
                <a:prstDash val="solid"/>
              </a:ln>
            </p:spPr>
            <p:txBody>
              <a:bodyPr vert="horz" lIns="90000" tIns="45000" rIns="90000" bIns="45000" anchor="ctr" anchorCtr="0" compatLnSpc="0">
                <a:noAutofit/>
              </a:bodyPr>
              <a:lstStyle/>
              <a:p>
                <a:pPr eaLnBrk="0" fontAlgn="base" hangingPunct="0">
                  <a:spcBef>
                    <a:spcPct val="0"/>
                  </a:spcBef>
                  <a:spcAft>
                    <a:spcPct val="0"/>
                  </a:spcAft>
                  <a:defRPr/>
                </a:pPr>
                <a:endParaRPr lang="en-US" dirty="0">
                  <a:solidFill>
                    <a:srgbClr val="FFFFFF"/>
                  </a:solidFill>
                  <a:latin typeface="Arial" charset="0"/>
                </a:endParaRPr>
              </a:p>
            </p:txBody>
          </p:sp>
          <p:pic>
            <p:nvPicPr>
              <p:cNvPr id="91" name="Picture 21">
                <a:extLst>
                  <a:ext uri="{FF2B5EF4-FFF2-40B4-BE49-F238E27FC236}">
                    <a16:creationId xmlns:a16="http://schemas.microsoft.com/office/drawing/2014/main" id="{79BC155C-F1B0-4D91-A18D-DA78D9DD10C3}"/>
                  </a:ext>
                </a:extLst>
              </p:cNvPr>
              <p:cNvPicPr>
                <a:picLocks noChangeAspect="1"/>
              </p:cNvPicPr>
              <p:nvPr/>
            </p:nvPicPr>
            <p:blipFill>
              <a:blip r:embed="rId8">
                <a:lum bright="-50000"/>
                <a:alphaModFix/>
              </a:blip>
              <a:srcRect/>
              <a:stretch>
                <a:fillRect/>
              </a:stretch>
            </p:blipFill>
            <p:spPr>
              <a:xfrm>
                <a:off x="5820914" y="3032872"/>
                <a:ext cx="256878" cy="292418"/>
              </a:xfrm>
              <a:prstGeom prst="rect">
                <a:avLst/>
              </a:prstGeom>
              <a:noFill/>
              <a:ln>
                <a:noFill/>
              </a:ln>
            </p:spPr>
          </p:pic>
        </p:grpSp>
        <p:pic>
          <p:nvPicPr>
            <p:cNvPr id="89" name="Picture 24">
              <a:extLst>
                <a:ext uri="{FF2B5EF4-FFF2-40B4-BE49-F238E27FC236}">
                  <a16:creationId xmlns:a16="http://schemas.microsoft.com/office/drawing/2014/main" id="{7E4C2A88-5015-4705-82F8-17F40B663C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40036" y="3662249"/>
              <a:ext cx="415338" cy="502920"/>
            </a:xfrm>
            <a:prstGeom prst="rect">
              <a:avLst/>
            </a:prstGeom>
          </p:spPr>
        </p:pic>
      </p:grpSp>
      <p:grpSp>
        <p:nvGrpSpPr>
          <p:cNvPr id="20" name="Groupe 19">
            <a:extLst>
              <a:ext uri="{FF2B5EF4-FFF2-40B4-BE49-F238E27FC236}">
                <a16:creationId xmlns:a16="http://schemas.microsoft.com/office/drawing/2014/main" id="{69B0EACF-5A57-4277-9EA2-A2D1509D5DED}"/>
              </a:ext>
            </a:extLst>
          </p:cNvPr>
          <p:cNvGrpSpPr/>
          <p:nvPr/>
        </p:nvGrpSpPr>
        <p:grpSpPr>
          <a:xfrm>
            <a:off x="1857639" y="1698237"/>
            <a:ext cx="7236979" cy="4222518"/>
            <a:chOff x="1455894" y="1682002"/>
            <a:chExt cx="7236979" cy="4222518"/>
          </a:xfrm>
        </p:grpSpPr>
        <p:sp>
          <p:nvSpPr>
            <p:cNvPr id="100" name="Flèche courbée vers le bas 39">
              <a:extLst>
                <a:ext uri="{FF2B5EF4-FFF2-40B4-BE49-F238E27FC236}">
                  <a16:creationId xmlns:a16="http://schemas.microsoft.com/office/drawing/2014/main" id="{7B256FDB-B3E8-4EF5-9B5E-D4F6740B4DA2}"/>
                </a:ext>
              </a:extLst>
            </p:cNvPr>
            <p:cNvSpPr/>
            <p:nvPr/>
          </p:nvSpPr>
          <p:spPr bwMode="auto">
            <a:xfrm rot="15670005" flipH="1">
              <a:off x="639190" y="4362293"/>
              <a:ext cx="2358931" cy="725523"/>
            </a:xfrm>
            <a:prstGeom prst="curvedDownArrow">
              <a:avLst/>
            </a:prstGeom>
            <a:solidFill>
              <a:srgbClr val="6699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srgbClr val="FFFFFF"/>
                </a:solidFill>
                <a:latin typeface="Times New Roman" pitchFamily="18" charset="0"/>
              </a:endParaRPr>
            </a:p>
          </p:txBody>
        </p:sp>
        <p:grpSp>
          <p:nvGrpSpPr>
            <p:cNvPr id="105" name="Groupe 104">
              <a:extLst>
                <a:ext uri="{FF2B5EF4-FFF2-40B4-BE49-F238E27FC236}">
                  <a16:creationId xmlns:a16="http://schemas.microsoft.com/office/drawing/2014/main" id="{BAB933D5-AA37-4481-8D61-716BD455F28F}"/>
                </a:ext>
              </a:extLst>
            </p:cNvPr>
            <p:cNvGrpSpPr/>
            <p:nvPr/>
          </p:nvGrpSpPr>
          <p:grpSpPr>
            <a:xfrm>
              <a:off x="4787175" y="1682002"/>
              <a:ext cx="3905698" cy="3433852"/>
              <a:chOff x="2827338" y="994695"/>
              <a:chExt cx="3905698" cy="3433852"/>
            </a:xfrm>
          </p:grpSpPr>
          <p:sp>
            <p:nvSpPr>
              <p:cNvPr id="106" name="TextBox 25">
                <a:extLst>
                  <a:ext uri="{FF2B5EF4-FFF2-40B4-BE49-F238E27FC236}">
                    <a16:creationId xmlns:a16="http://schemas.microsoft.com/office/drawing/2014/main" id="{F2C2FDE0-FD7D-4E1D-8282-14163E3B1FB3}"/>
                  </a:ext>
                </a:extLst>
              </p:cNvPr>
              <p:cNvSpPr txBox="1"/>
              <p:nvPr/>
            </p:nvSpPr>
            <p:spPr>
              <a:xfrm>
                <a:off x="5420960" y="1499891"/>
                <a:ext cx="1312076" cy="276999"/>
              </a:xfrm>
              <a:prstGeom prst="rect">
                <a:avLst/>
              </a:prstGeom>
              <a:noFill/>
            </p:spPr>
            <p:txBody>
              <a:bodyPr wrap="square" rtlCol="0">
                <a:spAutoFit/>
              </a:bodyPr>
              <a:lstStyle/>
              <a:p>
                <a:pPr defTabSz="685800">
                  <a:defRPr/>
                </a:pPr>
                <a:r>
                  <a:rPr lang="en-US" sz="1200" b="1" dirty="0">
                    <a:solidFill>
                      <a:prstClr val="black"/>
                    </a:solidFill>
                    <a:latin typeface="Calibri" panose="020F0502020204030204"/>
                  </a:rPr>
                  <a:t>µv</a:t>
                </a:r>
              </a:p>
            </p:txBody>
          </p:sp>
          <p:sp>
            <p:nvSpPr>
              <p:cNvPr id="107" name="TextBox 29">
                <a:extLst>
                  <a:ext uri="{FF2B5EF4-FFF2-40B4-BE49-F238E27FC236}">
                    <a16:creationId xmlns:a16="http://schemas.microsoft.com/office/drawing/2014/main" id="{857AC855-ABB7-4C17-A5AE-1F4526FFC689}"/>
                  </a:ext>
                </a:extLst>
              </p:cNvPr>
              <p:cNvSpPr txBox="1"/>
              <p:nvPr/>
            </p:nvSpPr>
            <p:spPr>
              <a:xfrm>
                <a:off x="5420960" y="994695"/>
                <a:ext cx="513112" cy="276999"/>
              </a:xfrm>
              <a:prstGeom prst="rect">
                <a:avLst/>
              </a:prstGeom>
              <a:noFill/>
            </p:spPr>
            <p:txBody>
              <a:bodyPr wrap="square" rtlCol="0">
                <a:spAutoFit/>
              </a:bodyPr>
              <a:lstStyle/>
              <a:p>
                <a:pPr defTabSz="685800">
                  <a:defRPr/>
                </a:pPr>
                <a:r>
                  <a:rPr lang="en-US" sz="1200" dirty="0">
                    <a:solidFill>
                      <a:prstClr val="black"/>
                    </a:solidFill>
                    <a:latin typeface="Calibri" panose="020F0502020204030204"/>
                  </a:rPr>
                  <a:t>+15</a:t>
                </a:r>
              </a:p>
            </p:txBody>
          </p:sp>
          <p:sp>
            <p:nvSpPr>
              <p:cNvPr id="109" name="TextBox 30">
                <a:extLst>
                  <a:ext uri="{FF2B5EF4-FFF2-40B4-BE49-F238E27FC236}">
                    <a16:creationId xmlns:a16="http://schemas.microsoft.com/office/drawing/2014/main" id="{12A1F79C-15AF-4A57-A583-B454458AB710}"/>
                  </a:ext>
                </a:extLst>
              </p:cNvPr>
              <p:cNvSpPr txBox="1"/>
              <p:nvPr/>
            </p:nvSpPr>
            <p:spPr>
              <a:xfrm>
                <a:off x="5427231" y="2020059"/>
                <a:ext cx="513112" cy="276999"/>
              </a:xfrm>
              <a:prstGeom prst="rect">
                <a:avLst/>
              </a:prstGeom>
              <a:noFill/>
            </p:spPr>
            <p:txBody>
              <a:bodyPr wrap="square" rtlCol="0">
                <a:spAutoFit/>
              </a:bodyPr>
              <a:lstStyle/>
              <a:p>
                <a:pPr defTabSz="685800">
                  <a:defRPr/>
                </a:pPr>
                <a:r>
                  <a:rPr lang="en-US" sz="1200" dirty="0">
                    <a:solidFill>
                      <a:prstClr val="black"/>
                    </a:solidFill>
                    <a:latin typeface="Calibri" panose="020F0502020204030204"/>
                  </a:rPr>
                  <a:t>-15</a:t>
                </a:r>
              </a:p>
            </p:txBody>
          </p:sp>
          <p:pic>
            <p:nvPicPr>
              <p:cNvPr id="117" name="Picture 62">
                <a:extLst>
                  <a:ext uri="{FF2B5EF4-FFF2-40B4-BE49-F238E27FC236}">
                    <a16:creationId xmlns:a16="http://schemas.microsoft.com/office/drawing/2014/main" id="{2F3CD529-F00F-4760-9C8D-B2D6DEE84D24}"/>
                  </a:ext>
                </a:extLst>
              </p:cNvPr>
              <p:cNvPicPr>
                <a:picLocks noChangeAspect="1"/>
              </p:cNvPicPr>
              <p:nvPr/>
            </p:nvPicPr>
            <p:blipFill rotWithShape="1">
              <a:blip r:embed="rId11"/>
              <a:srcRect l="13517" t="3256" r="14381" b="3340"/>
              <a:stretch/>
            </p:blipFill>
            <p:spPr>
              <a:xfrm>
                <a:off x="5383086" y="1097960"/>
                <a:ext cx="75749" cy="1112564"/>
              </a:xfrm>
              <a:prstGeom prst="rect">
                <a:avLst/>
              </a:prstGeom>
            </p:spPr>
          </p:pic>
          <p:grpSp>
            <p:nvGrpSpPr>
              <p:cNvPr id="118" name="Groupe 117">
                <a:extLst>
                  <a:ext uri="{FF2B5EF4-FFF2-40B4-BE49-F238E27FC236}">
                    <a16:creationId xmlns:a16="http://schemas.microsoft.com/office/drawing/2014/main" id="{5E62A774-F038-48E0-AEBD-8DE9222B885F}"/>
                  </a:ext>
                </a:extLst>
              </p:cNvPr>
              <p:cNvGrpSpPr/>
              <p:nvPr/>
            </p:nvGrpSpPr>
            <p:grpSpPr>
              <a:xfrm>
                <a:off x="2827338" y="1217588"/>
                <a:ext cx="2500137" cy="3210959"/>
                <a:chOff x="2827338" y="1217588"/>
                <a:chExt cx="2500137" cy="3210959"/>
              </a:xfrm>
            </p:grpSpPr>
            <p:grpSp>
              <p:nvGrpSpPr>
                <p:cNvPr id="120" name="Groupe 119">
                  <a:extLst>
                    <a:ext uri="{FF2B5EF4-FFF2-40B4-BE49-F238E27FC236}">
                      <a16:creationId xmlns:a16="http://schemas.microsoft.com/office/drawing/2014/main" id="{7D2A5A46-95D5-4AFB-8484-B4A214006F9B}"/>
                    </a:ext>
                  </a:extLst>
                </p:cNvPr>
                <p:cNvGrpSpPr/>
                <p:nvPr/>
              </p:nvGrpSpPr>
              <p:grpSpPr>
                <a:xfrm>
                  <a:off x="2827338" y="1217588"/>
                  <a:ext cx="2500137" cy="3210959"/>
                  <a:chOff x="2827338" y="1217588"/>
                  <a:chExt cx="2500137" cy="3210959"/>
                </a:xfrm>
              </p:grpSpPr>
              <p:pic>
                <p:nvPicPr>
                  <p:cNvPr id="123" name="Picture 18">
                    <a:extLst>
                      <a:ext uri="{FF2B5EF4-FFF2-40B4-BE49-F238E27FC236}">
                        <a16:creationId xmlns:a16="http://schemas.microsoft.com/office/drawing/2014/main" id="{B1CFB530-4A9F-45FE-96C7-2E2AEBF11DA6}"/>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6875" t="40278" r="9895" b="3009"/>
                  <a:stretch/>
                </p:blipFill>
                <p:spPr>
                  <a:xfrm>
                    <a:off x="3010854" y="1217588"/>
                    <a:ext cx="1047250" cy="1030428"/>
                  </a:xfrm>
                  <a:prstGeom prst="rect">
                    <a:avLst/>
                  </a:prstGeom>
                </p:spPr>
              </p:pic>
              <p:pic>
                <p:nvPicPr>
                  <p:cNvPr id="124" name="Picture 17">
                    <a:extLst>
                      <a:ext uri="{FF2B5EF4-FFF2-40B4-BE49-F238E27FC236}">
                        <a16:creationId xmlns:a16="http://schemas.microsoft.com/office/drawing/2014/main" id="{1705DA16-249A-4A16-BE78-67781FCBDA0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9071" t="5893" r="7315" b="6645"/>
                  <a:stretch/>
                </p:blipFill>
                <p:spPr>
                  <a:xfrm>
                    <a:off x="2827338" y="2260770"/>
                    <a:ext cx="2500137" cy="1961388"/>
                  </a:xfrm>
                  <a:prstGeom prst="rect">
                    <a:avLst/>
                  </a:prstGeom>
                </p:spPr>
              </p:pic>
              <p:sp>
                <p:nvSpPr>
                  <p:cNvPr id="125" name="TextBox 24">
                    <a:extLst>
                      <a:ext uri="{FF2B5EF4-FFF2-40B4-BE49-F238E27FC236}">
                        <a16:creationId xmlns:a16="http://schemas.microsoft.com/office/drawing/2014/main" id="{27782FED-55AF-436E-B49B-57230D9CAA04}"/>
                      </a:ext>
                    </a:extLst>
                  </p:cNvPr>
                  <p:cNvSpPr txBox="1"/>
                  <p:nvPr/>
                </p:nvSpPr>
                <p:spPr>
                  <a:xfrm>
                    <a:off x="3072278" y="2038433"/>
                    <a:ext cx="546959" cy="300082"/>
                  </a:xfrm>
                  <a:prstGeom prst="rect">
                    <a:avLst/>
                  </a:prstGeom>
                  <a:noFill/>
                </p:spPr>
                <p:txBody>
                  <a:bodyPr wrap="square" rtlCol="0">
                    <a:spAutoFit/>
                  </a:bodyPr>
                  <a:lstStyle/>
                  <a:p>
                    <a:pPr defTabSz="685800">
                      <a:defRPr/>
                    </a:pPr>
                    <a:r>
                      <a:rPr lang="en-US" sz="1350" b="1" dirty="0">
                        <a:solidFill>
                          <a:srgbClr val="FF0000"/>
                        </a:solidFill>
                        <a:latin typeface="Calibri" panose="020F0502020204030204" pitchFamily="34" charset="0"/>
                        <a:ea typeface="Times New Roman" panose="02020603050405020304" pitchFamily="18" charset="0"/>
                        <a:cs typeface="Arial" panose="020B0604020202020204" pitchFamily="34" charset="0"/>
                      </a:rPr>
                      <a:t>P1</a:t>
                    </a:r>
                    <a:endParaRPr lang="en-US" sz="900" b="1" dirty="0">
                      <a:solidFill>
                        <a:srgbClr val="FF0000"/>
                      </a:solidFill>
                      <a:latin typeface="Times New Roman" pitchFamily="18" charset="0"/>
                      <a:ea typeface="Times New Roman" panose="02020603050405020304" pitchFamily="18" charset="0"/>
                    </a:endParaRPr>
                  </a:p>
                </p:txBody>
              </p:sp>
              <p:sp>
                <p:nvSpPr>
                  <p:cNvPr id="126" name="TextBox 24">
                    <a:extLst>
                      <a:ext uri="{FF2B5EF4-FFF2-40B4-BE49-F238E27FC236}">
                        <a16:creationId xmlns:a16="http://schemas.microsoft.com/office/drawing/2014/main" id="{B7F08303-C48A-4DDB-8333-3639D0C67FBF}"/>
                      </a:ext>
                    </a:extLst>
                  </p:cNvPr>
                  <p:cNvSpPr txBox="1"/>
                  <p:nvPr/>
                </p:nvSpPr>
                <p:spPr>
                  <a:xfrm>
                    <a:off x="3589888" y="4151548"/>
                    <a:ext cx="1165328" cy="276999"/>
                  </a:xfrm>
                  <a:prstGeom prst="rect">
                    <a:avLst/>
                  </a:prstGeom>
                  <a:noFill/>
                </p:spPr>
                <p:txBody>
                  <a:bodyPr wrap="square" rtlCol="0">
                    <a:spAutoFit/>
                  </a:bodyPr>
                  <a:lstStyle/>
                  <a:p>
                    <a:pPr defTabSz="685800">
                      <a:defRPr/>
                    </a:pPr>
                    <a:r>
                      <a:rPr lang="en-US" sz="1200" b="1" dirty="0">
                        <a:solidFill>
                          <a:prstClr val="black"/>
                        </a:solidFill>
                        <a:latin typeface="Calibri" panose="020F0502020204030204"/>
                      </a:rPr>
                      <a:t>Time (sec)</a:t>
                    </a:r>
                  </a:p>
                </p:txBody>
              </p:sp>
              <p:cxnSp>
                <p:nvCxnSpPr>
                  <p:cNvPr id="127" name="Straight Arrow Connector 22">
                    <a:extLst>
                      <a:ext uri="{FF2B5EF4-FFF2-40B4-BE49-F238E27FC236}">
                        <a16:creationId xmlns:a16="http://schemas.microsoft.com/office/drawing/2014/main" id="{F71E066A-03A2-47D3-85C2-5A4171E0A424}"/>
                      </a:ext>
                    </a:extLst>
                  </p:cNvPr>
                  <p:cNvCxnSpPr>
                    <a:cxnSpLocks/>
                  </p:cNvCxnSpPr>
                  <p:nvPr/>
                </p:nvCxnSpPr>
                <p:spPr>
                  <a:xfrm flipH="1" flipV="1">
                    <a:off x="3402722" y="2076157"/>
                    <a:ext cx="124466" cy="561178"/>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21" name="Rectangle 120">
                  <a:extLst>
                    <a:ext uri="{FF2B5EF4-FFF2-40B4-BE49-F238E27FC236}">
                      <a16:creationId xmlns:a16="http://schemas.microsoft.com/office/drawing/2014/main" id="{C0BAAD0E-AB34-4C22-B516-D2A7946B2C74}"/>
                    </a:ext>
                  </a:extLst>
                </p:cNvPr>
                <p:cNvSpPr/>
                <p:nvPr/>
              </p:nvSpPr>
              <p:spPr>
                <a:xfrm>
                  <a:off x="3986796" y="2250842"/>
                  <a:ext cx="1311671" cy="1961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fr-FR" sz="2400">
                    <a:solidFill>
                      <a:prstClr val="white"/>
                    </a:solidFill>
                    <a:latin typeface="Calibri" panose="020F0502020204030204"/>
                  </a:endParaRPr>
                </a:p>
              </p:txBody>
            </p:sp>
            <p:pic>
              <p:nvPicPr>
                <p:cNvPr id="122" name="Picture 16">
                  <a:extLst>
                    <a:ext uri="{FF2B5EF4-FFF2-40B4-BE49-F238E27FC236}">
                      <a16:creationId xmlns:a16="http://schemas.microsoft.com/office/drawing/2014/main" id="{47F6DA75-9E32-42ED-8717-609F6CE94B87}"/>
                    </a:ext>
                  </a:extLst>
                </p:cNvPr>
                <p:cNvPicPr>
                  <a:picLocks noChangeAspect="1"/>
                </p:cNvPicPr>
                <p:nvPr/>
              </p:nvPicPr>
              <p:blipFill>
                <a:blip r:embed="rId14"/>
                <a:stretch>
                  <a:fillRect/>
                </a:stretch>
              </p:blipFill>
              <p:spPr>
                <a:xfrm>
                  <a:off x="4220408" y="2465875"/>
                  <a:ext cx="915754" cy="803293"/>
                </a:xfrm>
                <a:prstGeom prst="rect">
                  <a:avLst/>
                </a:prstGeom>
              </p:spPr>
            </p:pic>
          </p:grpSp>
        </p:grpSp>
      </p:grpSp>
      <p:grpSp>
        <p:nvGrpSpPr>
          <p:cNvPr id="23" name="Groupe 22">
            <a:extLst>
              <a:ext uri="{FF2B5EF4-FFF2-40B4-BE49-F238E27FC236}">
                <a16:creationId xmlns:a16="http://schemas.microsoft.com/office/drawing/2014/main" id="{B129CB39-E539-4356-8437-A4B70C841A3D}"/>
              </a:ext>
            </a:extLst>
          </p:cNvPr>
          <p:cNvGrpSpPr/>
          <p:nvPr/>
        </p:nvGrpSpPr>
        <p:grpSpPr>
          <a:xfrm>
            <a:off x="2717895" y="1963152"/>
            <a:ext cx="5523013" cy="3430954"/>
            <a:chOff x="2311874" y="1943624"/>
            <a:chExt cx="5523013" cy="3430954"/>
          </a:xfrm>
        </p:grpSpPr>
        <p:sp>
          <p:nvSpPr>
            <p:cNvPr id="104" name="Flèche courbée vers le bas 39">
              <a:extLst>
                <a:ext uri="{FF2B5EF4-FFF2-40B4-BE49-F238E27FC236}">
                  <a16:creationId xmlns:a16="http://schemas.microsoft.com/office/drawing/2014/main" id="{C4ABAFDB-6418-45F7-B8CC-741B78660028}"/>
                </a:ext>
              </a:extLst>
            </p:cNvPr>
            <p:cNvSpPr/>
            <p:nvPr/>
          </p:nvSpPr>
          <p:spPr bwMode="auto">
            <a:xfrm rot="20976006">
              <a:off x="2311874" y="4816128"/>
              <a:ext cx="754909" cy="558450"/>
            </a:xfrm>
            <a:prstGeom prst="curvedDownArrow">
              <a:avLst/>
            </a:prstGeom>
            <a:solidFill>
              <a:srgbClr val="F8B90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srgbClr val="000000"/>
                </a:solidFill>
                <a:latin typeface="Times New Roman" pitchFamily="18" charset="0"/>
              </a:endParaRPr>
            </a:p>
          </p:txBody>
        </p:sp>
        <p:grpSp>
          <p:nvGrpSpPr>
            <p:cNvPr id="138" name="Groupe 137">
              <a:extLst>
                <a:ext uri="{FF2B5EF4-FFF2-40B4-BE49-F238E27FC236}">
                  <a16:creationId xmlns:a16="http://schemas.microsoft.com/office/drawing/2014/main" id="{75BA1AEE-8556-4614-892A-B478B069C114}"/>
                </a:ext>
              </a:extLst>
            </p:cNvPr>
            <p:cNvGrpSpPr/>
            <p:nvPr/>
          </p:nvGrpSpPr>
          <p:grpSpPr>
            <a:xfrm>
              <a:off x="5672646" y="1943624"/>
              <a:ext cx="2162241" cy="2369502"/>
              <a:chOff x="5119466" y="2823471"/>
              <a:chExt cx="2162241" cy="2369502"/>
            </a:xfrm>
          </p:grpSpPr>
          <p:grpSp>
            <p:nvGrpSpPr>
              <p:cNvPr id="141" name="Groupe 140">
                <a:extLst>
                  <a:ext uri="{FF2B5EF4-FFF2-40B4-BE49-F238E27FC236}">
                    <a16:creationId xmlns:a16="http://schemas.microsoft.com/office/drawing/2014/main" id="{54C24B13-AC4D-4DBB-8C81-1EB2CAEF2F2D}"/>
                  </a:ext>
                </a:extLst>
              </p:cNvPr>
              <p:cNvGrpSpPr/>
              <p:nvPr/>
            </p:nvGrpSpPr>
            <p:grpSpPr>
              <a:xfrm>
                <a:off x="5119466" y="2823471"/>
                <a:ext cx="1885772" cy="2160588"/>
                <a:chOff x="7623276" y="3157000"/>
                <a:chExt cx="1885772" cy="2160588"/>
              </a:xfrm>
            </p:grpSpPr>
            <p:pic>
              <p:nvPicPr>
                <p:cNvPr id="143" name="Picture 19">
                  <a:extLst>
                    <a:ext uri="{FF2B5EF4-FFF2-40B4-BE49-F238E27FC236}">
                      <a16:creationId xmlns:a16="http://schemas.microsoft.com/office/drawing/2014/main" id="{4BE248AF-721A-44C4-BC98-0E3E041FE27E}"/>
                    </a:ext>
                  </a:extLst>
                </p:cNvPr>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90" t="32870" r="38369" b="4167"/>
                <a:stretch/>
              </p:blipFill>
              <p:spPr>
                <a:xfrm>
                  <a:off x="7969636" y="3157000"/>
                  <a:ext cx="1051221" cy="972560"/>
                </a:xfrm>
                <a:prstGeom prst="rect">
                  <a:avLst/>
                </a:prstGeom>
              </p:spPr>
            </p:pic>
            <p:sp>
              <p:nvSpPr>
                <p:cNvPr id="144" name="Flèche : en arc 143">
                  <a:extLst>
                    <a:ext uri="{FF2B5EF4-FFF2-40B4-BE49-F238E27FC236}">
                      <a16:creationId xmlns:a16="http://schemas.microsoft.com/office/drawing/2014/main" id="{49F5B4B9-6AC6-4239-80DB-C6808FF55A68}"/>
                    </a:ext>
                  </a:extLst>
                </p:cNvPr>
                <p:cNvSpPr/>
                <p:nvPr/>
              </p:nvSpPr>
              <p:spPr>
                <a:xfrm rot="20919791" flipV="1">
                  <a:off x="8423214" y="4876962"/>
                  <a:ext cx="311591" cy="440626"/>
                </a:xfrm>
                <a:prstGeom prst="circularArrow">
                  <a:avLst/>
                </a:prstGeom>
                <a:solidFill>
                  <a:srgbClr val="07D9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fr-FR" sz="2400">
                    <a:solidFill>
                      <a:prstClr val="black"/>
                    </a:solidFill>
                    <a:latin typeface="Calibri" panose="020F0502020204030204"/>
                  </a:endParaRPr>
                </a:p>
              </p:txBody>
            </p:sp>
            <p:sp>
              <p:nvSpPr>
                <p:cNvPr id="145" name="TextBox 23">
                  <a:extLst>
                    <a:ext uri="{FF2B5EF4-FFF2-40B4-BE49-F238E27FC236}">
                      <a16:creationId xmlns:a16="http://schemas.microsoft.com/office/drawing/2014/main" id="{0E85C89F-54CB-497B-8F3C-741D16780D2F}"/>
                    </a:ext>
                  </a:extLst>
                </p:cNvPr>
                <p:cNvSpPr txBox="1"/>
                <p:nvPr/>
              </p:nvSpPr>
              <p:spPr>
                <a:xfrm>
                  <a:off x="8537575" y="3974116"/>
                  <a:ext cx="971473" cy="300082"/>
                </a:xfrm>
                <a:prstGeom prst="rect">
                  <a:avLst/>
                </a:prstGeom>
                <a:noFill/>
              </p:spPr>
              <p:txBody>
                <a:bodyPr wrap="square" rtlCol="0">
                  <a:spAutoFit/>
                </a:bodyPr>
                <a:lstStyle/>
                <a:p>
                  <a:pPr defTabSz="685800">
                    <a:defRPr/>
                  </a:pPr>
                  <a:r>
                    <a:rPr lang="en-US" sz="1350" b="1" dirty="0">
                      <a:solidFill>
                        <a:srgbClr val="0000FF"/>
                      </a:solidFill>
                      <a:latin typeface="Calibri" panose="020F0502020204030204" pitchFamily="34" charset="0"/>
                      <a:ea typeface="Times New Roman" panose="02020603050405020304" pitchFamily="18" charset="0"/>
                      <a:cs typeface="Arial" panose="020B0604020202020204" pitchFamily="34" charset="0"/>
                    </a:rPr>
                    <a:t>P1 Ipsi</a:t>
                  </a:r>
                  <a:endParaRPr lang="en-US" sz="900" b="1" dirty="0">
                    <a:solidFill>
                      <a:srgbClr val="0000FF"/>
                    </a:solidFill>
                    <a:latin typeface="Times New Roman" pitchFamily="18" charset="0"/>
                    <a:ea typeface="Times New Roman" panose="02020603050405020304" pitchFamily="18" charset="0"/>
                  </a:endParaRPr>
                </a:p>
              </p:txBody>
            </p:sp>
            <p:cxnSp>
              <p:nvCxnSpPr>
                <p:cNvPr id="146" name="Straight Arrow Connector 23">
                  <a:extLst>
                    <a:ext uri="{FF2B5EF4-FFF2-40B4-BE49-F238E27FC236}">
                      <a16:creationId xmlns:a16="http://schemas.microsoft.com/office/drawing/2014/main" id="{08F1867A-D03B-4F6E-BE94-023BA29DFBD2}"/>
                    </a:ext>
                  </a:extLst>
                </p:cNvPr>
                <p:cNvCxnSpPr>
                  <a:cxnSpLocks/>
                </p:cNvCxnSpPr>
                <p:nvPr/>
              </p:nvCxnSpPr>
              <p:spPr>
                <a:xfrm flipV="1">
                  <a:off x="7623276" y="3981301"/>
                  <a:ext cx="1007786" cy="974009"/>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40" name="Rectangle 139">
                <a:extLst>
                  <a:ext uri="{FF2B5EF4-FFF2-40B4-BE49-F238E27FC236}">
                    <a16:creationId xmlns:a16="http://schemas.microsoft.com/office/drawing/2014/main" id="{FD867438-9FE7-407B-9BDC-68D9E10D79BE}"/>
                  </a:ext>
                </a:extLst>
              </p:cNvPr>
              <p:cNvSpPr/>
              <p:nvPr/>
            </p:nvSpPr>
            <p:spPr>
              <a:xfrm>
                <a:off x="5336559" y="4915974"/>
                <a:ext cx="1945148" cy="276999"/>
              </a:xfrm>
              <a:prstGeom prst="rect">
                <a:avLst/>
              </a:prstGeom>
            </p:spPr>
            <p:txBody>
              <a:bodyPr wrap="none">
                <a:spAutoFit/>
              </a:bodyPr>
              <a:lstStyle/>
              <a:p>
                <a:pPr eaLnBrk="0" fontAlgn="base" hangingPunct="0">
                  <a:spcBef>
                    <a:spcPct val="0"/>
                  </a:spcBef>
                  <a:spcAft>
                    <a:spcPct val="0"/>
                  </a:spcAft>
                </a:pPr>
                <a:r>
                  <a:rPr lang="en-US" sz="1200" b="1" dirty="0" err="1">
                    <a:solidFill>
                      <a:srgbClr val="52BAD2"/>
                    </a:solidFill>
                    <a:latin typeface="Calibri" panose="020F0502020204030204"/>
                  </a:rPr>
                  <a:t>vitesse</a:t>
                </a:r>
                <a:r>
                  <a:rPr lang="en-US" sz="1200" b="1" dirty="0">
                    <a:solidFill>
                      <a:srgbClr val="52BAD2"/>
                    </a:solidFill>
                    <a:latin typeface="Calibri" panose="020F0502020204030204"/>
                  </a:rPr>
                  <a:t> de </a:t>
                </a:r>
                <a:r>
                  <a:rPr lang="en-US" sz="1200" b="1" dirty="0" err="1">
                    <a:solidFill>
                      <a:srgbClr val="52BAD2"/>
                    </a:solidFill>
                    <a:latin typeface="Calibri" panose="020F0502020204030204"/>
                  </a:rPr>
                  <a:t>transfert</a:t>
                </a:r>
                <a:r>
                  <a:rPr lang="en-US" sz="1200" b="1" dirty="0">
                    <a:solidFill>
                      <a:srgbClr val="52BAD2"/>
                    </a:solidFill>
                    <a:latin typeface="Calibri" panose="020F0502020204030204"/>
                  </a:rPr>
                  <a:t> de la P1</a:t>
                </a:r>
                <a:endParaRPr lang="fr-FR" sz="3200" b="1" dirty="0">
                  <a:solidFill>
                    <a:srgbClr val="000000"/>
                  </a:solidFill>
                  <a:latin typeface="Times New Roman" pitchFamily="18" charset="0"/>
                </a:endParaRPr>
              </a:p>
            </p:txBody>
          </p:sp>
        </p:grpSp>
      </p:grpSp>
      <p:grpSp>
        <p:nvGrpSpPr>
          <p:cNvPr id="54" name="Groupe 53">
            <a:extLst>
              <a:ext uri="{FF2B5EF4-FFF2-40B4-BE49-F238E27FC236}">
                <a16:creationId xmlns:a16="http://schemas.microsoft.com/office/drawing/2014/main" id="{F7BD9B51-F34D-479A-92F5-E9D9D220799F}"/>
              </a:ext>
            </a:extLst>
          </p:cNvPr>
          <p:cNvGrpSpPr/>
          <p:nvPr/>
        </p:nvGrpSpPr>
        <p:grpSpPr>
          <a:xfrm>
            <a:off x="8786683" y="1917920"/>
            <a:ext cx="2756924" cy="4996392"/>
            <a:chOff x="6420285" y="1849058"/>
            <a:chExt cx="2756924" cy="4996392"/>
          </a:xfrm>
        </p:grpSpPr>
        <p:grpSp>
          <p:nvGrpSpPr>
            <p:cNvPr id="50" name="Groupe 49">
              <a:extLst>
                <a:ext uri="{FF2B5EF4-FFF2-40B4-BE49-F238E27FC236}">
                  <a16:creationId xmlns:a16="http://schemas.microsoft.com/office/drawing/2014/main" id="{56563E25-4FDF-4D11-8E80-75B74E2999D9}"/>
                </a:ext>
              </a:extLst>
            </p:cNvPr>
            <p:cNvGrpSpPr/>
            <p:nvPr/>
          </p:nvGrpSpPr>
          <p:grpSpPr>
            <a:xfrm>
              <a:off x="6420285" y="1849058"/>
              <a:ext cx="2756924" cy="4996392"/>
              <a:chOff x="6420285" y="1849058"/>
              <a:chExt cx="2756924" cy="4996392"/>
            </a:xfrm>
          </p:grpSpPr>
          <p:grpSp>
            <p:nvGrpSpPr>
              <p:cNvPr id="29" name="Groupe 28">
                <a:extLst>
                  <a:ext uri="{FF2B5EF4-FFF2-40B4-BE49-F238E27FC236}">
                    <a16:creationId xmlns:a16="http://schemas.microsoft.com/office/drawing/2014/main" id="{C3F31BCD-DD2B-45E4-BDFF-D8A35BE3D2DF}"/>
                  </a:ext>
                </a:extLst>
              </p:cNvPr>
              <p:cNvGrpSpPr/>
              <p:nvPr/>
            </p:nvGrpSpPr>
            <p:grpSpPr>
              <a:xfrm>
                <a:off x="7025167" y="1849058"/>
                <a:ext cx="1529701" cy="2027086"/>
                <a:chOff x="7567106" y="1061428"/>
                <a:chExt cx="1529701" cy="2027086"/>
              </a:xfrm>
            </p:grpSpPr>
            <p:pic>
              <p:nvPicPr>
                <p:cNvPr id="147" name="Picture 10">
                  <a:extLst>
                    <a:ext uri="{FF2B5EF4-FFF2-40B4-BE49-F238E27FC236}">
                      <a16:creationId xmlns:a16="http://schemas.microsoft.com/office/drawing/2014/main" id="{13C0AC23-E19B-453D-A971-A3259E34DC2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10721"/>
                <a:stretch/>
              </p:blipFill>
              <p:spPr bwMode="auto">
                <a:xfrm>
                  <a:off x="7760493" y="1061428"/>
                  <a:ext cx="1154323" cy="1449240"/>
                </a:xfrm>
                <a:prstGeom prst="rect">
                  <a:avLst/>
                </a:prstGeom>
                <a:noFill/>
                <a:ln>
                  <a:noFill/>
                </a:ln>
                <a:extLst>
                  <a:ext uri="{53640926-AAD7-44D8-BBD7-CCE9431645EC}">
                    <a14:shadowObscured xmlns:a14="http://schemas.microsoft.com/office/drawing/2010/main"/>
                  </a:ext>
                </a:extLst>
              </p:spPr>
            </p:pic>
            <p:sp>
              <p:nvSpPr>
                <p:cNvPr id="148" name="TextBox 11">
                  <a:extLst>
                    <a:ext uri="{FF2B5EF4-FFF2-40B4-BE49-F238E27FC236}">
                      <a16:creationId xmlns:a16="http://schemas.microsoft.com/office/drawing/2014/main" id="{14AF1105-66D3-4CF5-B3AE-94FF10FF94B7}"/>
                    </a:ext>
                  </a:extLst>
                </p:cNvPr>
                <p:cNvSpPr txBox="1"/>
                <p:nvPr/>
              </p:nvSpPr>
              <p:spPr>
                <a:xfrm>
                  <a:off x="7567106" y="2503739"/>
                  <a:ext cx="1529701" cy="584775"/>
                </a:xfrm>
                <a:prstGeom prst="rect">
                  <a:avLst/>
                </a:prstGeom>
                <a:noFill/>
                <a:ln>
                  <a:noFill/>
                </a:ln>
              </p:spPr>
              <p:txBody>
                <a:bodyPr wrap="square" rtlCol="0">
                  <a:spAutoFit/>
                </a:bodyPr>
                <a:lstStyle/>
                <a:p>
                  <a:pPr algn="ctr" eaLnBrk="0" fontAlgn="base" hangingPunct="0">
                    <a:spcBef>
                      <a:spcPct val="0"/>
                    </a:spcBef>
                    <a:spcAft>
                      <a:spcPct val="0"/>
                    </a:spcAft>
                    <a:defRPr/>
                  </a:pPr>
                  <a:r>
                    <a:rPr lang="en-US" sz="1600" b="1" dirty="0" err="1">
                      <a:solidFill>
                        <a:prstClr val="black"/>
                      </a:solidFill>
                      <a:latin typeface="Calibri" panose="020F0502020204030204"/>
                    </a:rPr>
                    <a:t>Fibres</a:t>
                  </a:r>
                  <a:r>
                    <a:rPr lang="en-US" sz="1600" b="1" dirty="0">
                      <a:solidFill>
                        <a:prstClr val="black"/>
                      </a:solidFill>
                      <a:latin typeface="Calibri" panose="020F0502020204030204"/>
                    </a:rPr>
                    <a:t> </a:t>
                  </a:r>
                  <a:r>
                    <a:rPr lang="en-US" sz="1600" b="1" dirty="0" err="1">
                      <a:solidFill>
                        <a:prstClr val="black"/>
                      </a:solidFill>
                      <a:latin typeface="Calibri" panose="020F0502020204030204"/>
                    </a:rPr>
                    <a:t>calleuses</a:t>
                  </a:r>
                  <a:endParaRPr lang="en-US" sz="1600" b="1" dirty="0">
                    <a:solidFill>
                      <a:prstClr val="black"/>
                    </a:solidFill>
                    <a:latin typeface="Calibri" panose="020F0502020204030204"/>
                  </a:endParaRPr>
                </a:p>
                <a:p>
                  <a:pPr algn="ctr" eaLnBrk="0" fontAlgn="base" hangingPunct="0">
                    <a:spcBef>
                      <a:spcPct val="0"/>
                    </a:spcBef>
                    <a:spcAft>
                      <a:spcPct val="0"/>
                    </a:spcAft>
                    <a:defRPr/>
                  </a:pPr>
                  <a:r>
                    <a:rPr lang="en-US" sz="1600" b="1" dirty="0" err="1">
                      <a:solidFill>
                        <a:prstClr val="black"/>
                      </a:solidFill>
                      <a:latin typeface="Calibri" panose="020F0502020204030204"/>
                    </a:rPr>
                    <a:t>visuelles</a:t>
                  </a:r>
                  <a:endParaRPr lang="en-US" sz="1600" b="1" dirty="0">
                    <a:solidFill>
                      <a:prstClr val="black"/>
                    </a:solidFill>
                    <a:latin typeface="Calibri" panose="020F0502020204030204"/>
                  </a:endParaRPr>
                </a:p>
              </p:txBody>
            </p:sp>
          </p:grpSp>
          <p:grpSp>
            <p:nvGrpSpPr>
              <p:cNvPr id="45" name="Groupe 44">
                <a:extLst>
                  <a:ext uri="{FF2B5EF4-FFF2-40B4-BE49-F238E27FC236}">
                    <a16:creationId xmlns:a16="http://schemas.microsoft.com/office/drawing/2014/main" id="{4654D0B6-B736-4628-BDDD-F2450C524B58}"/>
                  </a:ext>
                </a:extLst>
              </p:cNvPr>
              <p:cNvGrpSpPr/>
              <p:nvPr/>
            </p:nvGrpSpPr>
            <p:grpSpPr>
              <a:xfrm>
                <a:off x="6420285" y="4012656"/>
                <a:ext cx="2756924" cy="2832794"/>
                <a:chOff x="6629927" y="3416518"/>
                <a:chExt cx="2756924" cy="2832794"/>
              </a:xfrm>
            </p:grpSpPr>
            <p:pic>
              <p:nvPicPr>
                <p:cNvPr id="150" name="Picture 13">
                  <a:extLst>
                    <a:ext uri="{FF2B5EF4-FFF2-40B4-BE49-F238E27FC236}">
                      <a16:creationId xmlns:a16="http://schemas.microsoft.com/office/drawing/2014/main" id="{40A8031C-1305-4728-8322-5DE8D152CE0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29927" y="3505434"/>
                  <a:ext cx="2542854" cy="2136164"/>
                </a:xfrm>
                <a:prstGeom prst="rect">
                  <a:avLst/>
                </a:prstGeom>
              </p:spPr>
            </p:pic>
            <p:sp>
              <p:nvSpPr>
                <p:cNvPr id="152" name="TextBox 27">
                  <a:extLst>
                    <a:ext uri="{FF2B5EF4-FFF2-40B4-BE49-F238E27FC236}">
                      <a16:creationId xmlns:a16="http://schemas.microsoft.com/office/drawing/2014/main" id="{42B418E6-EA11-4EDB-AD30-ECD65973FF19}"/>
                    </a:ext>
                  </a:extLst>
                </p:cNvPr>
                <p:cNvSpPr txBox="1"/>
                <p:nvPr/>
              </p:nvSpPr>
              <p:spPr>
                <a:xfrm>
                  <a:off x="6990118" y="3416518"/>
                  <a:ext cx="2396733" cy="307777"/>
                </a:xfrm>
                <a:prstGeom prst="rect">
                  <a:avLst/>
                </a:prstGeom>
                <a:noFill/>
              </p:spPr>
              <p:txBody>
                <a:bodyPr wrap="square" rtlCol="0">
                  <a:spAutoFit/>
                </a:bodyPr>
                <a:lstStyle/>
                <a:p>
                  <a:pPr eaLnBrk="0" fontAlgn="base" hangingPunct="0">
                    <a:spcBef>
                      <a:spcPct val="0"/>
                    </a:spcBef>
                    <a:spcAft>
                      <a:spcPct val="0"/>
                    </a:spcAft>
                    <a:defRPr/>
                  </a:pPr>
                  <a:r>
                    <a:rPr lang="en-US" sz="1400" b="1" dirty="0">
                      <a:solidFill>
                        <a:prstClr val="black"/>
                      </a:solidFill>
                      <a:latin typeface="Calibri" panose="020F0502020204030204"/>
                    </a:rPr>
                    <a:t>Vitesse de </a:t>
                  </a:r>
                  <a:r>
                    <a:rPr lang="en-US" sz="1400" b="1" dirty="0" err="1">
                      <a:solidFill>
                        <a:prstClr val="black"/>
                      </a:solidFill>
                      <a:latin typeface="Calibri" panose="020F0502020204030204"/>
                    </a:rPr>
                    <a:t>transfert</a:t>
                  </a:r>
                  <a:r>
                    <a:rPr lang="en-US" sz="1400" b="1" dirty="0">
                      <a:solidFill>
                        <a:prstClr val="black"/>
                      </a:solidFill>
                      <a:latin typeface="Calibri" panose="020F0502020204030204"/>
                    </a:rPr>
                    <a:t> de la P1</a:t>
                  </a:r>
                </a:p>
              </p:txBody>
            </p:sp>
            <mc:AlternateContent xmlns:mc="http://schemas.openxmlformats.org/markup-compatibility/2006" xmlns:a14="http://schemas.microsoft.com/office/drawing/2010/main">
              <mc:Choice Requires="a14">
                <p:sp>
                  <p:nvSpPr>
                    <p:cNvPr id="153" name="TextBox 24">
                      <a:extLst>
                        <a:ext uri="{FF2B5EF4-FFF2-40B4-BE49-F238E27FC236}">
                          <a16:creationId xmlns:a16="http://schemas.microsoft.com/office/drawing/2014/main" id="{CF5F99FF-6FA2-4172-A938-CFDA580694A4}"/>
                        </a:ext>
                      </a:extLst>
                    </p:cNvPr>
                    <p:cNvSpPr txBox="1"/>
                    <p:nvPr/>
                  </p:nvSpPr>
                  <p:spPr>
                    <a:xfrm>
                      <a:off x="6869874" y="5510648"/>
                      <a:ext cx="2300509" cy="738664"/>
                    </a:xfrm>
                    <a:prstGeom prst="rect">
                      <a:avLst/>
                    </a:prstGeom>
                    <a:noFill/>
                  </p:spPr>
                  <p:txBody>
                    <a:bodyPr wrap="square" rtlCol="0">
                      <a:spAutoFit/>
                    </a:bodyPr>
                    <a:lstStyle/>
                    <a:p>
                      <a:pPr algn="ctr" eaLnBrk="0" fontAlgn="base" hangingPunct="0">
                        <a:spcBef>
                          <a:spcPct val="0"/>
                        </a:spcBef>
                        <a:spcAft>
                          <a:spcPct val="0"/>
                        </a:spcAft>
                        <a:defRPr/>
                      </a:pPr>
                      <a14:m>
                        <m:oMath xmlns:m="http://schemas.openxmlformats.org/officeDocument/2006/math">
                          <m:sSub>
                            <m:sSubPr>
                              <m:ctrlPr>
                                <a:rPr lang="el-GR" sz="1400" b="1" i="1" smtClean="0">
                                  <a:solidFill>
                                    <a:prstClr val="black"/>
                                  </a:solidFill>
                                  <a:latin typeface="Cambria Math" panose="02040503050406030204" pitchFamily="18" charset="0"/>
                                </a:rPr>
                              </m:ctrlPr>
                            </m:sSubPr>
                            <m:e>
                              <m:r>
                                <m:rPr>
                                  <m:nor/>
                                </m:rPr>
                                <a:rPr lang="el-GR" sz="1400" b="1" dirty="0">
                                  <a:solidFill>
                                    <a:prstClr val="black"/>
                                  </a:solidFill>
                                  <a:latin typeface="Calibri" panose="020F0502020204030204"/>
                                </a:rPr>
                                <m:t>λ</m:t>
                              </m:r>
                            </m:e>
                            <m:sub>
                              <m:r>
                                <a:rPr lang="el-GR" sz="1400" b="1" i="1">
                                  <a:solidFill>
                                    <a:prstClr val="black"/>
                                  </a:solidFill>
                                  <a:latin typeface="Cambria Math" panose="02040503050406030204" pitchFamily="18" charset="0"/>
                                </a:rPr>
                                <m:t>┴</m:t>
                              </m:r>
                            </m:sub>
                          </m:sSub>
                        </m:oMath>
                      </a14:m>
                      <a:r>
                        <a:rPr lang="en-US" sz="1400" b="1" dirty="0">
                          <a:solidFill>
                            <a:prstClr val="black"/>
                          </a:solidFill>
                          <a:latin typeface="Calibri" panose="020F0502020204030204"/>
                        </a:rPr>
                        <a:t> </a:t>
                      </a:r>
                      <a:r>
                        <a:rPr lang="en-US" sz="1400" b="1" dirty="0">
                          <a:solidFill>
                            <a:prstClr val="black"/>
                          </a:solidFill>
                        </a:rPr>
                        <a:t>dans les </a:t>
                      </a:r>
                      <a:r>
                        <a:rPr lang="en-US" sz="1400" b="1" dirty="0" err="1">
                          <a:solidFill>
                            <a:prstClr val="black"/>
                          </a:solidFill>
                        </a:rPr>
                        <a:t>Fibres</a:t>
                      </a:r>
                      <a:r>
                        <a:rPr lang="en-US" sz="1400" b="1" dirty="0">
                          <a:solidFill>
                            <a:prstClr val="black"/>
                          </a:solidFill>
                        </a:rPr>
                        <a:t> </a:t>
                      </a:r>
                      <a:r>
                        <a:rPr lang="en-US" sz="1400" b="1" dirty="0" err="1">
                          <a:solidFill>
                            <a:prstClr val="black"/>
                          </a:solidFill>
                        </a:rPr>
                        <a:t>calleuses</a:t>
                      </a:r>
                      <a:r>
                        <a:rPr lang="en-US" sz="1400" b="1" dirty="0">
                          <a:solidFill>
                            <a:prstClr val="black"/>
                          </a:solidFill>
                        </a:rPr>
                        <a:t> </a:t>
                      </a:r>
                      <a:r>
                        <a:rPr lang="en-US" sz="1400" b="1" dirty="0" err="1">
                          <a:solidFill>
                            <a:prstClr val="black"/>
                          </a:solidFill>
                        </a:rPr>
                        <a:t>visuelles</a:t>
                      </a:r>
                      <a:r>
                        <a:rPr lang="en-US" sz="1400" b="1" dirty="0">
                          <a:solidFill>
                            <a:prstClr val="black"/>
                          </a:solidFill>
                        </a:rPr>
                        <a:t> après </a:t>
                      </a:r>
                      <a:r>
                        <a:rPr lang="en-US" sz="1400" b="1" dirty="0" err="1">
                          <a:solidFill>
                            <a:prstClr val="black"/>
                          </a:solidFill>
                          <a:latin typeface="Calibri" panose="020F0502020204030204"/>
                        </a:rPr>
                        <a:t>contrôle</a:t>
                      </a:r>
                      <a:r>
                        <a:rPr lang="en-US" sz="1400" b="1" dirty="0">
                          <a:solidFill>
                            <a:prstClr val="black"/>
                          </a:solidFill>
                          <a:latin typeface="Calibri" panose="020F0502020204030204"/>
                        </a:rPr>
                        <a:t> de </a:t>
                      </a:r>
                      <a:r>
                        <a:rPr lang="en-US" sz="1400" b="1" dirty="0" err="1">
                          <a:solidFill>
                            <a:prstClr val="black"/>
                          </a:solidFill>
                          <a:latin typeface="Calibri" panose="020F0502020204030204"/>
                        </a:rPr>
                        <a:t>l’effet</a:t>
                      </a:r>
                      <a:r>
                        <a:rPr lang="en-US" sz="1400" b="1" dirty="0">
                          <a:solidFill>
                            <a:prstClr val="black"/>
                          </a:solidFill>
                          <a:latin typeface="Calibri" panose="020F0502020204030204"/>
                        </a:rPr>
                        <a:t> </a:t>
                      </a:r>
                      <a:r>
                        <a:rPr lang="en-US" sz="1400" b="1" dirty="0" err="1">
                          <a:solidFill>
                            <a:prstClr val="black"/>
                          </a:solidFill>
                          <a:latin typeface="Calibri" panose="020F0502020204030204"/>
                        </a:rPr>
                        <a:t>d’âge</a:t>
                      </a:r>
                      <a:endParaRPr lang="en-US" sz="1400" b="1" dirty="0">
                        <a:solidFill>
                          <a:prstClr val="black"/>
                        </a:solidFill>
                        <a:latin typeface="Calibri" panose="020F0502020204030204"/>
                      </a:endParaRPr>
                    </a:p>
                  </p:txBody>
                </p:sp>
              </mc:Choice>
              <mc:Fallback xmlns="">
                <p:sp>
                  <p:nvSpPr>
                    <p:cNvPr id="153" name="TextBox 24">
                      <a:extLst>
                        <a:ext uri="{FF2B5EF4-FFF2-40B4-BE49-F238E27FC236}">
                          <a16:creationId xmlns:a16="http://schemas.microsoft.com/office/drawing/2014/main" id="{CF5F99FF-6FA2-4172-A938-CFDA580694A4}"/>
                        </a:ext>
                      </a:extLst>
                    </p:cNvPr>
                    <p:cNvSpPr txBox="1">
                      <a:spLocks noRot="1" noChangeAspect="1" noMove="1" noResize="1" noEditPoints="1" noAdjustHandles="1" noChangeArrowheads="1" noChangeShapeType="1" noTextEdit="1"/>
                    </p:cNvSpPr>
                    <p:nvPr/>
                  </p:nvSpPr>
                  <p:spPr>
                    <a:xfrm>
                      <a:off x="6869874" y="5510648"/>
                      <a:ext cx="2300509" cy="738664"/>
                    </a:xfrm>
                    <a:prstGeom prst="rect">
                      <a:avLst/>
                    </a:prstGeom>
                    <a:blipFill>
                      <a:blip r:embed="rId18"/>
                      <a:stretch>
                        <a:fillRect t="-1653" b="-8264"/>
                      </a:stretch>
                    </a:blipFill>
                  </p:spPr>
                  <p:txBody>
                    <a:bodyPr/>
                    <a:lstStyle/>
                    <a:p>
                      <a:r>
                        <a:rPr lang="en-US">
                          <a:noFill/>
                        </a:rPr>
                        <a:t> </a:t>
                      </a:r>
                    </a:p>
                  </p:txBody>
                </p:sp>
              </mc:Fallback>
            </mc:AlternateContent>
          </p:grpSp>
        </p:grpSp>
        <p:sp>
          <p:nvSpPr>
            <p:cNvPr id="53" name="Rectangle 52">
              <a:extLst>
                <a:ext uri="{FF2B5EF4-FFF2-40B4-BE49-F238E27FC236}">
                  <a16:creationId xmlns:a16="http://schemas.microsoft.com/office/drawing/2014/main" id="{525B9109-7283-4D73-9D47-B96C9C175844}"/>
                </a:ext>
              </a:extLst>
            </p:cNvPr>
            <p:cNvSpPr/>
            <p:nvPr/>
          </p:nvSpPr>
          <p:spPr>
            <a:xfrm>
              <a:off x="7505238" y="4704416"/>
              <a:ext cx="1168911" cy="261610"/>
            </a:xfrm>
            <a:prstGeom prst="rect">
              <a:avLst/>
            </a:prstGeom>
          </p:spPr>
          <p:txBody>
            <a:bodyPr wrap="none">
              <a:spAutoFit/>
            </a:bodyPr>
            <a:lstStyle/>
            <a:p>
              <a:pPr algn="ctr" defTabSz="685800">
                <a:defRPr/>
              </a:pPr>
              <a:r>
                <a:rPr lang="en-US" sz="1100" b="1" dirty="0">
                  <a:solidFill>
                    <a:srgbClr val="52BAD2"/>
                  </a:solidFill>
                  <a:latin typeface="Calibri" panose="020F0502020204030204"/>
                </a:rPr>
                <a:t>r = - 0.64, p=0.02</a:t>
              </a:r>
            </a:p>
          </p:txBody>
        </p:sp>
      </p:grpSp>
      <p:sp>
        <p:nvSpPr>
          <p:cNvPr id="57" name="ZoneTexte 56">
            <a:extLst>
              <a:ext uri="{FF2B5EF4-FFF2-40B4-BE49-F238E27FC236}">
                <a16:creationId xmlns:a16="http://schemas.microsoft.com/office/drawing/2014/main" id="{0138AE86-23C7-4B57-B743-BE9B98FF3A68}"/>
              </a:ext>
            </a:extLst>
          </p:cNvPr>
          <p:cNvSpPr txBox="1"/>
          <p:nvPr/>
        </p:nvSpPr>
        <p:spPr>
          <a:xfrm>
            <a:off x="9206834" y="6574392"/>
            <a:ext cx="184731" cy="461665"/>
          </a:xfrm>
          <a:prstGeom prst="rect">
            <a:avLst/>
          </a:prstGeom>
          <a:noFill/>
        </p:spPr>
        <p:txBody>
          <a:bodyPr wrap="none" rtlCol="0">
            <a:spAutoFit/>
          </a:bodyPr>
          <a:lstStyle/>
          <a:p>
            <a:pPr eaLnBrk="0" fontAlgn="base" hangingPunct="0">
              <a:spcBef>
                <a:spcPct val="0"/>
              </a:spcBef>
              <a:spcAft>
                <a:spcPct val="0"/>
              </a:spcAft>
            </a:pPr>
            <a:endParaRPr lang="fr-FR" sz="2400" dirty="0">
              <a:solidFill>
                <a:srgbClr val="000000"/>
              </a:solidFill>
              <a:latin typeface="Times New Roman" pitchFamily="18" charset="0"/>
            </a:endParaRPr>
          </a:p>
        </p:txBody>
      </p:sp>
      <p:sp>
        <p:nvSpPr>
          <p:cNvPr id="58" name="ZoneTexte 57">
            <a:extLst>
              <a:ext uri="{FF2B5EF4-FFF2-40B4-BE49-F238E27FC236}">
                <a16:creationId xmlns:a16="http://schemas.microsoft.com/office/drawing/2014/main" id="{021FFA21-8F15-46D2-94AE-E2071B7FE4BA}"/>
              </a:ext>
            </a:extLst>
          </p:cNvPr>
          <p:cNvSpPr txBox="1"/>
          <p:nvPr/>
        </p:nvSpPr>
        <p:spPr>
          <a:xfrm>
            <a:off x="7538280" y="1030940"/>
            <a:ext cx="4194578" cy="584775"/>
          </a:xfrm>
          <a:prstGeom prst="rect">
            <a:avLst/>
          </a:prstGeom>
          <a:noFill/>
        </p:spPr>
        <p:txBody>
          <a:bodyPr wrap="square" rtlCol="0">
            <a:spAutoFit/>
          </a:bodyPr>
          <a:lstStyle/>
          <a:p>
            <a:pPr algn="ctr" eaLnBrk="0" fontAlgn="base" hangingPunct="0">
              <a:spcBef>
                <a:spcPct val="0"/>
              </a:spcBef>
              <a:spcAft>
                <a:spcPct val="0"/>
              </a:spcAft>
            </a:pPr>
            <a:r>
              <a:rPr lang="fr-FR" sz="1600" dirty="0">
                <a:solidFill>
                  <a:srgbClr val="000000"/>
                </a:solidFill>
                <a:latin typeface="Calibri" panose="020F0502020204030204" pitchFamily="34" charset="0"/>
                <a:cs typeface="Calibri" panose="020F0502020204030204" pitchFamily="34" charset="0"/>
              </a:rPr>
              <a:t>Délai aléatoire (550 à 950ms) entre les visages présentés pendant 250 ms</a:t>
            </a:r>
          </a:p>
        </p:txBody>
      </p:sp>
      <p:grpSp>
        <p:nvGrpSpPr>
          <p:cNvPr id="37" name="Groupe 36">
            <a:extLst>
              <a:ext uri="{FF2B5EF4-FFF2-40B4-BE49-F238E27FC236}">
                <a16:creationId xmlns:a16="http://schemas.microsoft.com/office/drawing/2014/main" id="{AFA4FD3E-DF95-4D06-848D-A7E321630681}"/>
              </a:ext>
            </a:extLst>
          </p:cNvPr>
          <p:cNvGrpSpPr/>
          <p:nvPr/>
        </p:nvGrpSpPr>
        <p:grpSpPr>
          <a:xfrm>
            <a:off x="5215886" y="4606527"/>
            <a:ext cx="4359495" cy="2242235"/>
            <a:chOff x="3749404" y="4501110"/>
            <a:chExt cx="4359495" cy="2242235"/>
          </a:xfrm>
        </p:grpSpPr>
        <p:grpSp>
          <p:nvGrpSpPr>
            <p:cNvPr id="131" name="Groupe 130">
              <a:extLst>
                <a:ext uri="{FF2B5EF4-FFF2-40B4-BE49-F238E27FC236}">
                  <a16:creationId xmlns:a16="http://schemas.microsoft.com/office/drawing/2014/main" id="{CC43E3B0-E75B-4552-AE2E-E74D6E8189C9}"/>
                </a:ext>
              </a:extLst>
            </p:cNvPr>
            <p:cNvGrpSpPr/>
            <p:nvPr/>
          </p:nvGrpSpPr>
          <p:grpSpPr>
            <a:xfrm>
              <a:off x="3749404" y="4501110"/>
              <a:ext cx="2980125" cy="2242235"/>
              <a:chOff x="5356315" y="3287925"/>
              <a:chExt cx="3423591" cy="2526914"/>
            </a:xfrm>
          </p:grpSpPr>
          <p:grpSp>
            <p:nvGrpSpPr>
              <p:cNvPr id="132" name="Group 7">
                <a:extLst>
                  <a:ext uri="{FF2B5EF4-FFF2-40B4-BE49-F238E27FC236}">
                    <a16:creationId xmlns:a16="http://schemas.microsoft.com/office/drawing/2014/main" id="{DB516261-050A-4182-8795-F41FE67EE213}"/>
                  </a:ext>
                </a:extLst>
              </p:cNvPr>
              <p:cNvGrpSpPr/>
              <p:nvPr/>
            </p:nvGrpSpPr>
            <p:grpSpPr>
              <a:xfrm>
                <a:off x="5356315" y="3287925"/>
                <a:ext cx="3044561" cy="2526914"/>
                <a:chOff x="22593674" y="-1300387"/>
                <a:chExt cx="3909769" cy="3018292"/>
              </a:xfrm>
            </p:grpSpPr>
            <p:pic>
              <p:nvPicPr>
                <p:cNvPr id="135" name="Picture 8">
                  <a:extLst>
                    <a:ext uri="{FF2B5EF4-FFF2-40B4-BE49-F238E27FC236}">
                      <a16:creationId xmlns:a16="http://schemas.microsoft.com/office/drawing/2014/main" id="{3BE1E9E2-524B-4571-BA27-FFB8DBFDB80E}"/>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6633" t="3700" r="6322" b="3656"/>
                <a:stretch/>
              </p:blipFill>
              <p:spPr>
                <a:xfrm>
                  <a:off x="23036127" y="-1300387"/>
                  <a:ext cx="3467316" cy="2767769"/>
                </a:xfrm>
                <a:prstGeom prst="rect">
                  <a:avLst/>
                </a:prstGeom>
              </p:spPr>
            </p:pic>
            <p:sp>
              <p:nvSpPr>
                <p:cNvPr id="136" name="TextBox 10">
                  <a:extLst>
                    <a:ext uri="{FF2B5EF4-FFF2-40B4-BE49-F238E27FC236}">
                      <a16:creationId xmlns:a16="http://schemas.microsoft.com/office/drawing/2014/main" id="{952C7B00-16A7-49C7-A9EE-9E4BF60FB00E}"/>
                    </a:ext>
                  </a:extLst>
                </p:cNvPr>
                <p:cNvSpPr txBox="1"/>
                <p:nvPr/>
              </p:nvSpPr>
              <p:spPr>
                <a:xfrm>
                  <a:off x="24255718" y="1348573"/>
                  <a:ext cx="1871830" cy="369332"/>
                </a:xfrm>
                <a:prstGeom prst="rect">
                  <a:avLst/>
                </a:prstGeom>
                <a:noFill/>
              </p:spPr>
              <p:txBody>
                <a:bodyPr wrap="square" rtlCol="0">
                  <a:spAutoFit/>
                </a:bodyPr>
                <a:lstStyle/>
                <a:p>
                  <a:pPr defTabSz="685800">
                    <a:defRPr/>
                  </a:pPr>
                  <a:r>
                    <a:rPr lang="en-US" sz="1200" b="1" dirty="0">
                      <a:solidFill>
                        <a:prstClr val="black"/>
                      </a:solidFill>
                      <a:latin typeface="Calibri" panose="020F0502020204030204"/>
                    </a:rPr>
                    <a:t>Age (</a:t>
                  </a:r>
                  <a:r>
                    <a:rPr lang="en-US" sz="1200" b="1" dirty="0" err="1">
                      <a:solidFill>
                        <a:prstClr val="black"/>
                      </a:solidFill>
                      <a:latin typeface="Calibri" panose="020F0502020204030204"/>
                    </a:rPr>
                    <a:t>sem</a:t>
                  </a:r>
                  <a:r>
                    <a:rPr lang="en-US" sz="1200" b="1" dirty="0">
                      <a:solidFill>
                        <a:prstClr val="black"/>
                      </a:solidFill>
                      <a:latin typeface="Calibri" panose="020F0502020204030204"/>
                    </a:rPr>
                    <a:t>)</a:t>
                  </a:r>
                </a:p>
              </p:txBody>
            </p:sp>
            <p:sp>
              <p:nvSpPr>
                <p:cNvPr id="137" name="TextBox 11">
                  <a:extLst>
                    <a:ext uri="{FF2B5EF4-FFF2-40B4-BE49-F238E27FC236}">
                      <a16:creationId xmlns:a16="http://schemas.microsoft.com/office/drawing/2014/main" id="{B5A5A4CC-7C5E-4C5A-BBDD-AC2CDC02F610}"/>
                    </a:ext>
                  </a:extLst>
                </p:cNvPr>
                <p:cNvSpPr txBox="1"/>
                <p:nvPr/>
              </p:nvSpPr>
              <p:spPr>
                <a:xfrm rot="16200000">
                  <a:off x="22010101" y="-4132"/>
                  <a:ext cx="1575797" cy="408651"/>
                </a:xfrm>
                <a:prstGeom prst="rect">
                  <a:avLst/>
                </a:prstGeom>
                <a:noFill/>
              </p:spPr>
              <p:txBody>
                <a:bodyPr wrap="square" rtlCol="0">
                  <a:spAutoFit/>
                </a:bodyPr>
                <a:lstStyle/>
                <a:p>
                  <a:pPr defTabSz="685800">
                    <a:defRPr/>
                  </a:pPr>
                  <a:r>
                    <a:rPr lang="en-US" sz="1200" b="1" dirty="0" err="1">
                      <a:solidFill>
                        <a:prstClr val="black"/>
                      </a:solidFill>
                      <a:latin typeface="Calibri" panose="020F0502020204030204"/>
                    </a:rPr>
                    <a:t>Latence</a:t>
                  </a:r>
                  <a:r>
                    <a:rPr lang="en-US" sz="1200" b="1" dirty="0">
                      <a:solidFill>
                        <a:prstClr val="black"/>
                      </a:solidFill>
                      <a:latin typeface="Calibri" panose="020F0502020204030204"/>
                    </a:rPr>
                    <a:t> (ms)</a:t>
                  </a:r>
                </a:p>
              </p:txBody>
            </p:sp>
          </p:grpSp>
          <p:sp>
            <p:nvSpPr>
              <p:cNvPr id="133" name="Rectangle 132">
                <a:extLst>
                  <a:ext uri="{FF2B5EF4-FFF2-40B4-BE49-F238E27FC236}">
                    <a16:creationId xmlns:a16="http://schemas.microsoft.com/office/drawing/2014/main" id="{161F39C2-21C2-49DA-BB33-17CE7F928076}"/>
                  </a:ext>
                </a:extLst>
              </p:cNvPr>
              <p:cNvSpPr/>
              <p:nvPr/>
            </p:nvSpPr>
            <p:spPr>
              <a:xfrm>
                <a:off x="5934072" y="5049729"/>
                <a:ext cx="2379642" cy="286154"/>
              </a:xfrm>
              <a:prstGeom prst="rect">
                <a:avLst/>
              </a:prstGeom>
            </p:spPr>
            <p:txBody>
              <a:bodyPr wrap="none">
                <a:spAutoFit/>
              </a:bodyPr>
              <a:lstStyle/>
              <a:p>
                <a:pPr eaLnBrk="0" fontAlgn="base" hangingPunct="0">
                  <a:spcBef>
                    <a:spcPct val="0"/>
                  </a:spcBef>
                  <a:spcAft>
                    <a:spcPct val="0"/>
                  </a:spcAft>
                  <a:defRPr/>
                </a:pPr>
                <a:r>
                  <a:rPr lang="en-US" sz="1050" dirty="0" err="1">
                    <a:solidFill>
                      <a:prstClr val="black"/>
                    </a:solidFill>
                  </a:rPr>
                  <a:t>Latence</a:t>
                </a:r>
                <a:r>
                  <a:rPr lang="en-US" sz="1050" dirty="0">
                    <a:solidFill>
                      <a:prstClr val="black"/>
                    </a:solidFill>
                  </a:rPr>
                  <a:t> de la P1 (Stimuli </a:t>
                </a:r>
                <a:r>
                  <a:rPr lang="en-US" sz="1050" dirty="0" err="1">
                    <a:solidFill>
                      <a:prstClr val="black"/>
                    </a:solidFill>
                  </a:rPr>
                  <a:t>centraux</a:t>
                </a:r>
                <a:r>
                  <a:rPr lang="en-US" sz="1050" dirty="0">
                    <a:solidFill>
                      <a:prstClr val="black"/>
                    </a:solidFill>
                  </a:rPr>
                  <a:t>)</a:t>
                </a:r>
                <a:endParaRPr lang="fr-FR" sz="1050" dirty="0">
                  <a:solidFill>
                    <a:prstClr val="black"/>
                  </a:solidFill>
                  <a:latin typeface="Times New Roman" pitchFamily="18" charset="0"/>
                </a:endParaRPr>
              </a:p>
            </p:txBody>
          </p:sp>
          <p:sp>
            <p:nvSpPr>
              <p:cNvPr id="134" name="Rectangle 133">
                <a:extLst>
                  <a:ext uri="{FF2B5EF4-FFF2-40B4-BE49-F238E27FC236}">
                    <a16:creationId xmlns:a16="http://schemas.microsoft.com/office/drawing/2014/main" id="{B0EF1CB2-8A95-4001-9AF3-D0918C524031}"/>
                  </a:ext>
                </a:extLst>
              </p:cNvPr>
              <p:cNvSpPr/>
              <p:nvPr/>
            </p:nvSpPr>
            <p:spPr>
              <a:xfrm>
                <a:off x="6240049" y="3655891"/>
                <a:ext cx="2539857" cy="485593"/>
              </a:xfrm>
              <a:prstGeom prst="rect">
                <a:avLst/>
              </a:prstGeom>
            </p:spPr>
            <p:txBody>
              <a:bodyPr wrap="none">
                <a:spAutoFit/>
              </a:bodyPr>
              <a:lstStyle/>
              <a:p>
                <a:pPr algn="ctr" defTabSz="685800">
                  <a:defRPr/>
                </a:pPr>
                <a:r>
                  <a:rPr lang="en-US" sz="1100" b="1" dirty="0" err="1">
                    <a:solidFill>
                      <a:srgbClr val="FF0000"/>
                    </a:solidFill>
                    <a:latin typeface="Calibri" panose="020F0502020204030204"/>
                  </a:rPr>
                  <a:t>Latence</a:t>
                </a:r>
                <a:r>
                  <a:rPr lang="en-US" sz="1100" b="1" dirty="0">
                    <a:solidFill>
                      <a:srgbClr val="FF0000"/>
                    </a:solidFill>
                    <a:latin typeface="Calibri" panose="020F0502020204030204"/>
                  </a:rPr>
                  <a:t> de la P1 (Stimuli  </a:t>
                </a:r>
                <a:r>
                  <a:rPr lang="en-US" sz="1100" b="1" dirty="0" err="1">
                    <a:solidFill>
                      <a:srgbClr val="FF0000"/>
                    </a:solidFill>
                    <a:latin typeface="Calibri" panose="020F0502020204030204"/>
                  </a:rPr>
                  <a:t>latéraux</a:t>
                </a:r>
                <a:r>
                  <a:rPr lang="en-US" sz="1100" b="1" dirty="0">
                    <a:solidFill>
                      <a:srgbClr val="FF0000"/>
                    </a:solidFill>
                    <a:latin typeface="Calibri" panose="020F0502020204030204"/>
                  </a:rPr>
                  <a:t>)</a:t>
                </a:r>
              </a:p>
              <a:p>
                <a:pPr algn="ctr" defTabSz="685800">
                  <a:defRPr/>
                </a:pPr>
                <a:r>
                  <a:rPr lang="en-US" sz="1100" b="1" dirty="0">
                    <a:solidFill>
                      <a:srgbClr val="FF0000"/>
                    </a:solidFill>
                    <a:latin typeface="Calibri" panose="020F0502020204030204"/>
                  </a:rPr>
                  <a:t>r = - 0.60, p&lt;0.001</a:t>
                </a:r>
              </a:p>
            </p:txBody>
          </p:sp>
        </p:grpSp>
        <p:sp>
          <p:nvSpPr>
            <p:cNvPr id="149" name="TextBox 9">
              <a:extLst>
                <a:ext uri="{FF2B5EF4-FFF2-40B4-BE49-F238E27FC236}">
                  <a16:creationId xmlns:a16="http://schemas.microsoft.com/office/drawing/2014/main" id="{831F9078-0A32-45DB-BEBF-B96B02AF4E8B}"/>
                </a:ext>
              </a:extLst>
            </p:cNvPr>
            <p:cNvSpPr txBox="1"/>
            <p:nvPr/>
          </p:nvSpPr>
          <p:spPr>
            <a:xfrm>
              <a:off x="5527494" y="5544293"/>
              <a:ext cx="2581405" cy="600164"/>
            </a:xfrm>
            <a:prstGeom prst="rect">
              <a:avLst/>
            </a:prstGeom>
            <a:noFill/>
            <a:ln>
              <a:noFill/>
            </a:ln>
          </p:spPr>
          <p:txBody>
            <a:bodyPr wrap="square" rtlCol="0">
              <a:spAutoFit/>
            </a:bodyPr>
            <a:lstStyle/>
            <a:p>
              <a:pPr algn="ctr" defTabSz="685800">
                <a:defRPr/>
              </a:pPr>
              <a:r>
                <a:rPr lang="en-US" sz="1100" b="1" dirty="0">
                  <a:solidFill>
                    <a:srgbClr val="52BAD2"/>
                  </a:solidFill>
                  <a:latin typeface="Calibri" panose="020F0502020204030204"/>
                </a:rPr>
                <a:t>Vitesse de </a:t>
              </a:r>
              <a:r>
                <a:rPr lang="en-US" sz="1100" b="1" dirty="0" err="1">
                  <a:solidFill>
                    <a:srgbClr val="52BAD2"/>
                  </a:solidFill>
                  <a:latin typeface="Calibri" panose="020F0502020204030204"/>
                </a:rPr>
                <a:t>transfert</a:t>
              </a:r>
              <a:r>
                <a:rPr lang="en-US" sz="1100" b="1" dirty="0">
                  <a:solidFill>
                    <a:srgbClr val="52BAD2"/>
                  </a:solidFill>
                  <a:latin typeface="Calibri" panose="020F0502020204030204"/>
                </a:rPr>
                <a:t> de laP1</a:t>
              </a:r>
            </a:p>
            <a:p>
              <a:pPr algn="ctr" defTabSz="685800">
                <a:defRPr/>
              </a:pPr>
              <a:r>
                <a:rPr lang="en-US" sz="1100" b="1" dirty="0">
                  <a:solidFill>
                    <a:srgbClr val="52BAD2"/>
                  </a:solidFill>
                  <a:latin typeface="Calibri" panose="020F0502020204030204"/>
                </a:rPr>
                <a:t>r = - 0.62, p&lt;0.001</a:t>
              </a:r>
            </a:p>
            <a:p>
              <a:pPr algn="ctr" defTabSz="685800">
                <a:defRPr/>
              </a:pPr>
              <a:r>
                <a:rPr lang="en-US" sz="1100" b="1" baseline="-15000" dirty="0">
                  <a:solidFill>
                    <a:srgbClr val="52BAD2"/>
                  </a:solidFill>
                  <a:latin typeface="Calibri" panose="020F0502020204030204"/>
                </a:rPr>
                <a:t>~</a:t>
              </a:r>
              <a:r>
                <a:rPr lang="en-US" sz="1100" b="1" dirty="0">
                  <a:solidFill>
                    <a:srgbClr val="52BAD2"/>
                  </a:solidFill>
                  <a:latin typeface="Calibri" panose="020F0502020204030204"/>
                </a:rPr>
                <a:t>30 </a:t>
              </a:r>
              <a:r>
                <a:rPr lang="en-US" sz="1100" b="1" dirty="0" err="1">
                  <a:solidFill>
                    <a:srgbClr val="52BAD2"/>
                  </a:solidFill>
                  <a:latin typeface="Calibri" panose="020F0502020204030204"/>
                </a:rPr>
                <a:t>ms</a:t>
              </a:r>
              <a:r>
                <a:rPr lang="en-US" sz="1100" b="1" dirty="0">
                  <a:solidFill>
                    <a:srgbClr val="52BAD2"/>
                  </a:solidFill>
                  <a:latin typeface="Calibri" panose="020F0502020204030204"/>
                </a:rPr>
                <a:t> in adults </a:t>
              </a:r>
            </a:p>
          </p:txBody>
        </p:sp>
      </p:grpSp>
    </p:spTree>
    <p:extLst>
      <p:ext uri="{BB962C8B-B14F-4D97-AF65-F5344CB8AC3E}">
        <p14:creationId xmlns:p14="http://schemas.microsoft.com/office/powerpoint/2010/main" val="147246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subTnLst>
                                    <p:set>
                                      <p:cBhvr override="childStyle">
                                        <p:cTn dur="1" fill="hold" display="0" masterRel="nextClick" afterEffect="1"/>
                                        <p:tgtEl>
                                          <p:spTgt spid="6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subTnLst>
                                    <p:set>
                                      <p:cBhvr override="childStyle">
                                        <p:cTn dur="1" fill="hold" display="0" masterRel="nextClick" afterEffect="1"/>
                                        <p:tgtEl>
                                          <p:spTgt spid="6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set>
                                      <p:cBhvr override="childStyle">
                                        <p:cTn dur="1" fill="hold" display="0" masterRel="nextClick" afterEffect="1"/>
                                        <p:tgtEl>
                                          <p:spTgt spid="37"/>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e 54">
            <a:extLst>
              <a:ext uri="{FF2B5EF4-FFF2-40B4-BE49-F238E27FC236}">
                <a16:creationId xmlns:a16="http://schemas.microsoft.com/office/drawing/2014/main" id="{F63C344D-3E5D-4AB0-B3D6-BC08E4259C80}"/>
              </a:ext>
            </a:extLst>
          </p:cNvPr>
          <p:cNvGrpSpPr/>
          <p:nvPr/>
        </p:nvGrpSpPr>
        <p:grpSpPr>
          <a:xfrm>
            <a:off x="7736804" y="958374"/>
            <a:ext cx="2336970" cy="1846385"/>
            <a:chOff x="5037534" y="2778196"/>
            <a:chExt cx="2045678" cy="1456797"/>
          </a:xfrm>
        </p:grpSpPr>
        <p:grpSp>
          <p:nvGrpSpPr>
            <p:cNvPr id="65" name="Groupe 64">
              <a:extLst>
                <a:ext uri="{FF2B5EF4-FFF2-40B4-BE49-F238E27FC236}">
                  <a16:creationId xmlns:a16="http://schemas.microsoft.com/office/drawing/2014/main" id="{58935BEB-2082-4E83-AE18-983BF2FC74A2}"/>
                </a:ext>
              </a:extLst>
            </p:cNvPr>
            <p:cNvGrpSpPr/>
            <p:nvPr/>
          </p:nvGrpSpPr>
          <p:grpSpPr>
            <a:xfrm>
              <a:off x="5870903" y="2778196"/>
              <a:ext cx="1212309" cy="491065"/>
              <a:chOff x="5004010" y="3497945"/>
              <a:chExt cx="1550826" cy="831528"/>
            </a:xfrm>
          </p:grpSpPr>
          <p:grpSp>
            <p:nvGrpSpPr>
              <p:cNvPr id="80" name="Group 19">
                <a:extLst>
                  <a:ext uri="{FF2B5EF4-FFF2-40B4-BE49-F238E27FC236}">
                    <a16:creationId xmlns:a16="http://schemas.microsoft.com/office/drawing/2014/main" id="{351AC93D-E046-4F7E-A2D4-FA60F6AD9478}"/>
                  </a:ext>
                </a:extLst>
              </p:cNvPr>
              <p:cNvGrpSpPr/>
              <p:nvPr/>
            </p:nvGrpSpPr>
            <p:grpSpPr>
              <a:xfrm>
                <a:off x="5004010" y="3497945"/>
                <a:ext cx="1550826" cy="831528"/>
                <a:chOff x="5161047" y="2749973"/>
                <a:chExt cx="1550826" cy="831528"/>
              </a:xfrm>
            </p:grpSpPr>
            <p:sp>
              <p:nvSpPr>
                <p:cNvPr id="82" name="Freeform 20">
                  <a:extLst>
                    <a:ext uri="{FF2B5EF4-FFF2-40B4-BE49-F238E27FC236}">
                      <a16:creationId xmlns:a16="http://schemas.microsoft.com/office/drawing/2014/main" id="{A8EB44C5-2E2F-4C22-9689-2EC0D4D25AF7}"/>
                    </a:ext>
                  </a:extLst>
                </p:cNvPr>
                <p:cNvSpPr/>
                <p:nvPr/>
              </p:nvSpPr>
              <p:spPr>
                <a:xfrm>
                  <a:off x="5161047" y="2749973"/>
                  <a:ext cx="1550826" cy="8315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0">
                  <a:solidFill>
                    <a:srgbClr val="000000"/>
                  </a:solidFill>
                  <a:prstDash val="solid"/>
                </a:ln>
              </p:spPr>
              <p:txBody>
                <a:bodyPr vert="horz" lIns="90000" tIns="45000" rIns="90000" bIns="45000" anchor="ctr" anchorCtr="0" compatLnSpc="0">
                  <a:noAutofit/>
                </a:bodyPr>
                <a:lstStyle/>
                <a:p>
                  <a:pPr eaLnBrk="0" fontAlgn="base" hangingPunct="0">
                    <a:spcBef>
                      <a:spcPct val="0"/>
                    </a:spcBef>
                    <a:spcAft>
                      <a:spcPct val="0"/>
                    </a:spcAft>
                    <a:defRPr/>
                  </a:pPr>
                  <a:endParaRPr lang="en-US" dirty="0">
                    <a:solidFill>
                      <a:srgbClr val="FFFFFF"/>
                    </a:solidFill>
                    <a:latin typeface="Arial" charset="0"/>
                  </a:endParaRPr>
                </a:p>
              </p:txBody>
            </p:sp>
            <p:pic>
              <p:nvPicPr>
                <p:cNvPr id="83" name="Picture 21">
                  <a:extLst>
                    <a:ext uri="{FF2B5EF4-FFF2-40B4-BE49-F238E27FC236}">
                      <a16:creationId xmlns:a16="http://schemas.microsoft.com/office/drawing/2014/main" id="{C3AD8EB3-AAF3-4F71-AB83-F467EAD6EC24}"/>
                    </a:ext>
                  </a:extLst>
                </p:cNvPr>
                <p:cNvPicPr>
                  <a:picLocks noChangeAspect="1"/>
                </p:cNvPicPr>
                <p:nvPr/>
              </p:nvPicPr>
              <p:blipFill>
                <a:blip r:embed="rId3">
                  <a:lum bright="-50000"/>
                  <a:alphaModFix/>
                </a:blip>
                <a:srcRect/>
                <a:stretch>
                  <a:fillRect/>
                </a:stretch>
              </p:blipFill>
              <p:spPr>
                <a:xfrm>
                  <a:off x="5820914" y="3032872"/>
                  <a:ext cx="256878" cy="292418"/>
                </a:xfrm>
                <a:prstGeom prst="rect">
                  <a:avLst/>
                </a:prstGeom>
                <a:noFill/>
                <a:ln>
                  <a:noFill/>
                </a:ln>
              </p:spPr>
            </p:pic>
          </p:grpSp>
          <p:pic>
            <p:nvPicPr>
              <p:cNvPr id="81" name="Picture 24">
                <a:extLst>
                  <a:ext uri="{FF2B5EF4-FFF2-40B4-BE49-F238E27FC236}">
                    <a16:creationId xmlns:a16="http://schemas.microsoft.com/office/drawing/2014/main" id="{25422E75-B2A3-4679-8EEF-69804907FC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0036" y="3662249"/>
                <a:ext cx="415338" cy="502920"/>
              </a:xfrm>
              <a:prstGeom prst="rect">
                <a:avLst/>
              </a:prstGeom>
            </p:spPr>
          </p:pic>
        </p:grpSp>
        <p:grpSp>
          <p:nvGrpSpPr>
            <p:cNvPr id="66" name="Groupe 65">
              <a:extLst>
                <a:ext uri="{FF2B5EF4-FFF2-40B4-BE49-F238E27FC236}">
                  <a16:creationId xmlns:a16="http://schemas.microsoft.com/office/drawing/2014/main" id="{BC2EAA17-21FD-45B2-895D-AC70A6C53DB4}"/>
                </a:ext>
              </a:extLst>
            </p:cNvPr>
            <p:cNvGrpSpPr/>
            <p:nvPr/>
          </p:nvGrpSpPr>
          <p:grpSpPr>
            <a:xfrm>
              <a:off x="5633610" y="3138296"/>
              <a:ext cx="1212309" cy="491065"/>
              <a:chOff x="5004010" y="3497945"/>
              <a:chExt cx="1550826" cy="831528"/>
            </a:xfrm>
          </p:grpSpPr>
          <p:grpSp>
            <p:nvGrpSpPr>
              <p:cNvPr id="76" name="Group 19">
                <a:extLst>
                  <a:ext uri="{FF2B5EF4-FFF2-40B4-BE49-F238E27FC236}">
                    <a16:creationId xmlns:a16="http://schemas.microsoft.com/office/drawing/2014/main" id="{DD391C52-511F-4F36-8A9A-53DDCAC889FC}"/>
                  </a:ext>
                </a:extLst>
              </p:cNvPr>
              <p:cNvGrpSpPr/>
              <p:nvPr/>
            </p:nvGrpSpPr>
            <p:grpSpPr>
              <a:xfrm>
                <a:off x="5004010" y="3497945"/>
                <a:ext cx="1550826" cy="831528"/>
                <a:chOff x="5161047" y="2749973"/>
                <a:chExt cx="1550826" cy="831528"/>
              </a:xfrm>
            </p:grpSpPr>
            <p:sp>
              <p:nvSpPr>
                <p:cNvPr id="78" name="Freeform 20">
                  <a:extLst>
                    <a:ext uri="{FF2B5EF4-FFF2-40B4-BE49-F238E27FC236}">
                      <a16:creationId xmlns:a16="http://schemas.microsoft.com/office/drawing/2014/main" id="{1D209066-30DD-42CC-A0C5-D26ADE904AC8}"/>
                    </a:ext>
                  </a:extLst>
                </p:cNvPr>
                <p:cNvSpPr/>
                <p:nvPr/>
              </p:nvSpPr>
              <p:spPr>
                <a:xfrm>
                  <a:off x="5161047" y="2749973"/>
                  <a:ext cx="1550826" cy="8315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0">
                  <a:solidFill>
                    <a:srgbClr val="000000"/>
                  </a:solidFill>
                  <a:prstDash val="solid"/>
                </a:ln>
              </p:spPr>
              <p:txBody>
                <a:bodyPr vert="horz" lIns="90000" tIns="45000" rIns="90000" bIns="45000" anchor="ctr" anchorCtr="0" compatLnSpc="0">
                  <a:noAutofit/>
                </a:bodyPr>
                <a:lstStyle/>
                <a:p>
                  <a:pPr eaLnBrk="0" fontAlgn="base" hangingPunct="0">
                    <a:spcBef>
                      <a:spcPct val="0"/>
                    </a:spcBef>
                    <a:spcAft>
                      <a:spcPct val="0"/>
                    </a:spcAft>
                    <a:defRPr/>
                  </a:pPr>
                  <a:endParaRPr lang="en-US" dirty="0">
                    <a:solidFill>
                      <a:srgbClr val="FFFFFF"/>
                    </a:solidFill>
                    <a:latin typeface="Arial" charset="0"/>
                  </a:endParaRPr>
                </a:p>
              </p:txBody>
            </p:sp>
            <p:pic>
              <p:nvPicPr>
                <p:cNvPr id="79" name="Picture 21">
                  <a:extLst>
                    <a:ext uri="{FF2B5EF4-FFF2-40B4-BE49-F238E27FC236}">
                      <a16:creationId xmlns:a16="http://schemas.microsoft.com/office/drawing/2014/main" id="{3733E9F5-DE87-4D8D-B8EA-FC56EE1D37F9}"/>
                    </a:ext>
                  </a:extLst>
                </p:cNvPr>
                <p:cNvPicPr>
                  <a:picLocks noChangeAspect="1"/>
                </p:cNvPicPr>
                <p:nvPr/>
              </p:nvPicPr>
              <p:blipFill>
                <a:blip r:embed="rId3">
                  <a:lum bright="-50000"/>
                  <a:alphaModFix/>
                </a:blip>
                <a:srcRect/>
                <a:stretch>
                  <a:fillRect/>
                </a:stretch>
              </p:blipFill>
              <p:spPr>
                <a:xfrm>
                  <a:off x="5820914" y="3032872"/>
                  <a:ext cx="256878" cy="292418"/>
                </a:xfrm>
                <a:prstGeom prst="rect">
                  <a:avLst/>
                </a:prstGeom>
                <a:noFill/>
                <a:ln>
                  <a:noFill/>
                </a:ln>
              </p:spPr>
            </p:pic>
          </p:grpSp>
          <p:pic>
            <p:nvPicPr>
              <p:cNvPr id="77" name="Picture 24">
                <a:extLst>
                  <a:ext uri="{FF2B5EF4-FFF2-40B4-BE49-F238E27FC236}">
                    <a16:creationId xmlns:a16="http://schemas.microsoft.com/office/drawing/2014/main" id="{849AC013-19CE-4A0E-9138-55FB25E76C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0036" y="3662249"/>
                <a:ext cx="415338" cy="502920"/>
              </a:xfrm>
              <a:prstGeom prst="rect">
                <a:avLst/>
              </a:prstGeom>
            </p:spPr>
          </p:pic>
        </p:grpSp>
        <p:grpSp>
          <p:nvGrpSpPr>
            <p:cNvPr id="67" name="Group 15">
              <a:extLst>
                <a:ext uri="{FF2B5EF4-FFF2-40B4-BE49-F238E27FC236}">
                  <a16:creationId xmlns:a16="http://schemas.microsoft.com/office/drawing/2014/main" id="{EB1C2AE8-A184-4B3D-8A93-6794168647BD}"/>
                </a:ext>
              </a:extLst>
            </p:cNvPr>
            <p:cNvGrpSpPr/>
            <p:nvPr/>
          </p:nvGrpSpPr>
          <p:grpSpPr>
            <a:xfrm>
              <a:off x="5413807" y="3473139"/>
              <a:ext cx="1212309" cy="491065"/>
              <a:chOff x="5261985" y="5439378"/>
              <a:chExt cx="1550826" cy="831528"/>
            </a:xfrm>
          </p:grpSpPr>
          <p:sp>
            <p:nvSpPr>
              <p:cNvPr id="73" name="Freeform 16">
                <a:extLst>
                  <a:ext uri="{FF2B5EF4-FFF2-40B4-BE49-F238E27FC236}">
                    <a16:creationId xmlns:a16="http://schemas.microsoft.com/office/drawing/2014/main" id="{CC63734B-3711-4852-843F-9E271019D0A9}"/>
                  </a:ext>
                </a:extLst>
              </p:cNvPr>
              <p:cNvSpPr/>
              <p:nvPr/>
            </p:nvSpPr>
            <p:spPr>
              <a:xfrm>
                <a:off x="5261985" y="5439378"/>
                <a:ext cx="1550826" cy="8315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0">
                <a:solidFill>
                  <a:srgbClr val="000000"/>
                </a:solidFill>
                <a:prstDash val="solid"/>
              </a:ln>
            </p:spPr>
            <p:txBody>
              <a:bodyPr vert="horz" lIns="90000" tIns="45000" rIns="90000" bIns="45000" anchor="ctr" anchorCtr="0" compatLnSpc="0">
                <a:noAutofit/>
              </a:bodyPr>
              <a:lstStyle/>
              <a:p>
                <a:pPr eaLnBrk="0" fontAlgn="base" hangingPunct="0">
                  <a:spcBef>
                    <a:spcPct val="0"/>
                  </a:spcBef>
                  <a:spcAft>
                    <a:spcPct val="0"/>
                  </a:spcAft>
                  <a:defRPr/>
                </a:pPr>
                <a:endParaRPr lang="en-US" dirty="0">
                  <a:solidFill>
                    <a:srgbClr val="FFFFFF"/>
                  </a:solidFill>
                  <a:latin typeface="Arial" charset="0"/>
                </a:endParaRPr>
              </a:p>
            </p:txBody>
          </p:sp>
          <p:pic>
            <p:nvPicPr>
              <p:cNvPr id="74" name="Picture 17">
                <a:extLst>
                  <a:ext uri="{FF2B5EF4-FFF2-40B4-BE49-F238E27FC236}">
                    <a16:creationId xmlns:a16="http://schemas.microsoft.com/office/drawing/2014/main" id="{3C448309-6081-4BEE-9413-AAD5EFEAF6D6}"/>
                  </a:ext>
                </a:extLst>
              </p:cNvPr>
              <p:cNvPicPr>
                <a:picLocks noChangeAspect="1"/>
              </p:cNvPicPr>
              <p:nvPr/>
            </p:nvPicPr>
            <p:blipFill>
              <a:blip r:embed="rId3">
                <a:lum bright="-50000"/>
                <a:alphaModFix/>
              </a:blip>
              <a:srcRect/>
              <a:stretch>
                <a:fillRect/>
              </a:stretch>
            </p:blipFill>
            <p:spPr>
              <a:xfrm>
                <a:off x="5921851" y="5731805"/>
                <a:ext cx="256878" cy="292418"/>
              </a:xfrm>
              <a:prstGeom prst="rect">
                <a:avLst/>
              </a:prstGeom>
              <a:noFill/>
              <a:ln>
                <a:noFill/>
              </a:ln>
            </p:spPr>
          </p:pic>
          <p:pic>
            <p:nvPicPr>
              <p:cNvPr id="75" name="Picture 18">
                <a:extLst>
                  <a:ext uri="{FF2B5EF4-FFF2-40B4-BE49-F238E27FC236}">
                    <a16:creationId xmlns:a16="http://schemas.microsoft.com/office/drawing/2014/main" id="{FC63F33E-EA5C-416A-8A4D-575E259BF2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8100" y="5603681"/>
                <a:ext cx="415339" cy="502920"/>
              </a:xfrm>
              <a:prstGeom prst="rect">
                <a:avLst/>
              </a:prstGeom>
            </p:spPr>
          </p:pic>
        </p:grpSp>
        <p:grpSp>
          <p:nvGrpSpPr>
            <p:cNvPr id="68" name="Groupe 67">
              <a:extLst>
                <a:ext uri="{FF2B5EF4-FFF2-40B4-BE49-F238E27FC236}">
                  <a16:creationId xmlns:a16="http://schemas.microsoft.com/office/drawing/2014/main" id="{C6DB4D8A-A3C3-4583-A235-D41927F1A34C}"/>
                </a:ext>
              </a:extLst>
            </p:cNvPr>
            <p:cNvGrpSpPr/>
            <p:nvPr/>
          </p:nvGrpSpPr>
          <p:grpSpPr>
            <a:xfrm>
              <a:off x="5037534" y="3743928"/>
              <a:ext cx="1212309" cy="491065"/>
              <a:chOff x="5004010" y="3497945"/>
              <a:chExt cx="1550826" cy="831528"/>
            </a:xfrm>
          </p:grpSpPr>
          <p:grpSp>
            <p:nvGrpSpPr>
              <p:cNvPr id="69" name="Group 19">
                <a:extLst>
                  <a:ext uri="{FF2B5EF4-FFF2-40B4-BE49-F238E27FC236}">
                    <a16:creationId xmlns:a16="http://schemas.microsoft.com/office/drawing/2014/main" id="{68FEE3BA-6BF0-4020-A728-99A56C8A1167}"/>
                  </a:ext>
                </a:extLst>
              </p:cNvPr>
              <p:cNvGrpSpPr/>
              <p:nvPr/>
            </p:nvGrpSpPr>
            <p:grpSpPr>
              <a:xfrm>
                <a:off x="5004010" y="3497945"/>
                <a:ext cx="1550826" cy="831528"/>
                <a:chOff x="5161047" y="2749973"/>
                <a:chExt cx="1550826" cy="831528"/>
              </a:xfrm>
            </p:grpSpPr>
            <p:sp>
              <p:nvSpPr>
                <p:cNvPr id="71" name="Freeform 20">
                  <a:extLst>
                    <a:ext uri="{FF2B5EF4-FFF2-40B4-BE49-F238E27FC236}">
                      <a16:creationId xmlns:a16="http://schemas.microsoft.com/office/drawing/2014/main" id="{785BD2AA-3362-4CD1-922A-EDF0E938DEC9}"/>
                    </a:ext>
                  </a:extLst>
                </p:cNvPr>
                <p:cNvSpPr/>
                <p:nvPr/>
              </p:nvSpPr>
              <p:spPr>
                <a:xfrm>
                  <a:off x="5161047" y="2749973"/>
                  <a:ext cx="1550826" cy="8315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0">
                  <a:solidFill>
                    <a:srgbClr val="000000"/>
                  </a:solidFill>
                  <a:prstDash val="solid"/>
                </a:ln>
              </p:spPr>
              <p:txBody>
                <a:bodyPr vert="horz" lIns="90000" tIns="45000" rIns="90000" bIns="45000" anchor="ctr" anchorCtr="0" compatLnSpc="0">
                  <a:noAutofit/>
                </a:bodyPr>
                <a:lstStyle/>
                <a:p>
                  <a:pPr eaLnBrk="0" fontAlgn="base" hangingPunct="0">
                    <a:spcBef>
                      <a:spcPct val="0"/>
                    </a:spcBef>
                    <a:spcAft>
                      <a:spcPct val="0"/>
                    </a:spcAft>
                    <a:defRPr/>
                  </a:pPr>
                  <a:endParaRPr lang="en-US" dirty="0">
                    <a:solidFill>
                      <a:srgbClr val="FFFFFF"/>
                    </a:solidFill>
                    <a:latin typeface="Arial" charset="0"/>
                  </a:endParaRPr>
                </a:p>
              </p:txBody>
            </p:sp>
            <p:pic>
              <p:nvPicPr>
                <p:cNvPr id="72" name="Picture 21">
                  <a:extLst>
                    <a:ext uri="{FF2B5EF4-FFF2-40B4-BE49-F238E27FC236}">
                      <a16:creationId xmlns:a16="http://schemas.microsoft.com/office/drawing/2014/main" id="{F51E650A-4F85-482F-BF0C-D04904AD4359}"/>
                    </a:ext>
                  </a:extLst>
                </p:cNvPr>
                <p:cNvPicPr>
                  <a:picLocks noChangeAspect="1"/>
                </p:cNvPicPr>
                <p:nvPr/>
              </p:nvPicPr>
              <p:blipFill>
                <a:blip r:embed="rId3">
                  <a:lum bright="-50000"/>
                  <a:alphaModFix/>
                </a:blip>
                <a:srcRect/>
                <a:stretch>
                  <a:fillRect/>
                </a:stretch>
              </p:blipFill>
              <p:spPr>
                <a:xfrm>
                  <a:off x="5820914" y="3032872"/>
                  <a:ext cx="256878" cy="292418"/>
                </a:xfrm>
                <a:prstGeom prst="rect">
                  <a:avLst/>
                </a:prstGeom>
                <a:noFill/>
                <a:ln>
                  <a:noFill/>
                </a:ln>
              </p:spPr>
            </p:pic>
          </p:grpSp>
          <p:pic>
            <p:nvPicPr>
              <p:cNvPr id="70" name="Picture 24">
                <a:extLst>
                  <a:ext uri="{FF2B5EF4-FFF2-40B4-BE49-F238E27FC236}">
                    <a16:creationId xmlns:a16="http://schemas.microsoft.com/office/drawing/2014/main" id="{EFF33D7C-0FBF-43E6-8FC8-1CA3EEFC66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0036" y="3662249"/>
                <a:ext cx="415338" cy="502920"/>
              </a:xfrm>
              <a:prstGeom prst="rect">
                <a:avLst/>
              </a:prstGeom>
            </p:spPr>
          </p:pic>
        </p:grpSp>
      </p:grpSp>
      <p:sp>
        <p:nvSpPr>
          <p:cNvPr id="64" name="Flèche : bas 63">
            <a:extLst>
              <a:ext uri="{FF2B5EF4-FFF2-40B4-BE49-F238E27FC236}">
                <a16:creationId xmlns:a16="http://schemas.microsoft.com/office/drawing/2014/main" id="{043982B2-474C-44E2-AD88-AC28E03F77F7}"/>
              </a:ext>
            </a:extLst>
          </p:cNvPr>
          <p:cNvSpPr/>
          <p:nvPr/>
        </p:nvSpPr>
        <p:spPr bwMode="auto">
          <a:xfrm rot="19594828" flipH="1" flipV="1">
            <a:off x="9565743" y="2313961"/>
            <a:ext cx="179050" cy="503656"/>
          </a:xfrm>
          <a:prstGeom prst="downArrow">
            <a:avLst/>
          </a:prstGeom>
          <a:solidFill>
            <a:srgbClr val="FF0000"/>
          </a:solidFill>
          <a:ln w="25400" cap="flat" cmpd="sng" algn="ctr">
            <a:solidFill>
              <a:srgbClr val="FF0000"/>
            </a:solid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fr-FR">
              <a:solidFill>
                <a:srgbClr val="FFFFFF"/>
              </a:solidFill>
              <a:latin typeface="Arial" charset="0"/>
            </a:endParaRPr>
          </a:p>
        </p:txBody>
      </p:sp>
      <p:grpSp>
        <p:nvGrpSpPr>
          <p:cNvPr id="4" name="Groupe 3">
            <a:extLst>
              <a:ext uri="{FF2B5EF4-FFF2-40B4-BE49-F238E27FC236}">
                <a16:creationId xmlns:a16="http://schemas.microsoft.com/office/drawing/2014/main" id="{484A17C4-4812-419E-A49E-EDC64743A7B3}"/>
              </a:ext>
            </a:extLst>
          </p:cNvPr>
          <p:cNvGrpSpPr/>
          <p:nvPr/>
        </p:nvGrpSpPr>
        <p:grpSpPr>
          <a:xfrm>
            <a:off x="5242860" y="1029236"/>
            <a:ext cx="2408232" cy="1766864"/>
            <a:chOff x="3563219" y="1436662"/>
            <a:chExt cx="2122997" cy="1574470"/>
          </a:xfrm>
        </p:grpSpPr>
        <p:grpSp>
          <p:nvGrpSpPr>
            <p:cNvPr id="31" name="Group 8">
              <a:extLst>
                <a:ext uri="{FF2B5EF4-FFF2-40B4-BE49-F238E27FC236}">
                  <a16:creationId xmlns:a16="http://schemas.microsoft.com/office/drawing/2014/main" id="{766CD811-3BEE-4233-A46D-935C50BB84ED}"/>
                </a:ext>
              </a:extLst>
            </p:cNvPr>
            <p:cNvGrpSpPr/>
            <p:nvPr/>
          </p:nvGrpSpPr>
          <p:grpSpPr>
            <a:xfrm>
              <a:off x="3563219" y="1436662"/>
              <a:ext cx="1206371" cy="540298"/>
              <a:chOff x="5161046" y="2749973"/>
              <a:chExt cx="1550825" cy="831529"/>
            </a:xfrm>
          </p:grpSpPr>
          <p:sp>
            <p:nvSpPr>
              <p:cNvPr id="47" name="Freeform 54">
                <a:extLst>
                  <a:ext uri="{FF2B5EF4-FFF2-40B4-BE49-F238E27FC236}">
                    <a16:creationId xmlns:a16="http://schemas.microsoft.com/office/drawing/2014/main" id="{F20DD3BC-4943-4B05-8919-66C67F7DDCBA}"/>
                  </a:ext>
                </a:extLst>
              </p:cNvPr>
              <p:cNvSpPr/>
              <p:nvPr/>
            </p:nvSpPr>
            <p:spPr>
              <a:xfrm>
                <a:off x="5161046" y="2749973"/>
                <a:ext cx="1550825" cy="831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0">
                <a:solidFill>
                  <a:srgbClr val="000000"/>
                </a:solidFill>
                <a:prstDash val="solid"/>
              </a:ln>
            </p:spPr>
            <p:txBody>
              <a:bodyPr vert="horz" lIns="90000" tIns="45000" rIns="90000" bIns="45000" anchor="ctr" anchorCtr="0" compatLnSpc="0">
                <a:noAutofit/>
              </a:bodyPr>
              <a:lstStyle/>
              <a:p>
                <a:pPr eaLnBrk="0" fontAlgn="base" hangingPunct="0">
                  <a:spcBef>
                    <a:spcPct val="0"/>
                  </a:spcBef>
                  <a:spcAft>
                    <a:spcPct val="0"/>
                  </a:spcAft>
                  <a:defRPr/>
                </a:pPr>
                <a:endParaRPr lang="en-US" dirty="0">
                  <a:solidFill>
                    <a:srgbClr val="FFFFFF"/>
                  </a:solidFill>
                  <a:latin typeface="Arial" charset="0"/>
                </a:endParaRPr>
              </a:p>
            </p:txBody>
          </p:sp>
          <p:pic>
            <p:nvPicPr>
              <p:cNvPr id="48" name="Picture 55">
                <a:extLst>
                  <a:ext uri="{FF2B5EF4-FFF2-40B4-BE49-F238E27FC236}">
                    <a16:creationId xmlns:a16="http://schemas.microsoft.com/office/drawing/2014/main" id="{E96F335B-9444-4105-9EC1-4344FFA996AF}"/>
                  </a:ext>
                </a:extLst>
              </p:cNvPr>
              <p:cNvPicPr>
                <a:picLocks noChangeAspect="1"/>
              </p:cNvPicPr>
              <p:nvPr/>
            </p:nvPicPr>
            <p:blipFill>
              <a:blip r:embed="rId6">
                <a:lum bright="-50000"/>
                <a:alphaModFix/>
              </a:blip>
              <a:srcRect/>
              <a:stretch>
                <a:fillRect/>
              </a:stretch>
            </p:blipFill>
            <p:spPr>
              <a:xfrm>
                <a:off x="5820914" y="3032871"/>
                <a:ext cx="256878" cy="292418"/>
              </a:xfrm>
              <a:prstGeom prst="rect">
                <a:avLst/>
              </a:prstGeom>
              <a:noFill/>
              <a:ln>
                <a:noFill/>
              </a:ln>
            </p:spPr>
          </p:pic>
          <p:pic>
            <p:nvPicPr>
              <p:cNvPr id="49" name="Picture 56">
                <a:extLst>
                  <a:ext uri="{FF2B5EF4-FFF2-40B4-BE49-F238E27FC236}">
                    <a16:creationId xmlns:a16="http://schemas.microsoft.com/office/drawing/2014/main" id="{9D2B9045-8312-4EA5-859D-739CA9C4AD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9637" y="2920461"/>
                <a:ext cx="415338" cy="502920"/>
              </a:xfrm>
              <a:prstGeom prst="rect">
                <a:avLst/>
              </a:prstGeom>
            </p:spPr>
          </p:pic>
        </p:grpSp>
        <p:grpSp>
          <p:nvGrpSpPr>
            <p:cNvPr id="32" name="Group 8">
              <a:extLst>
                <a:ext uri="{FF2B5EF4-FFF2-40B4-BE49-F238E27FC236}">
                  <a16:creationId xmlns:a16="http://schemas.microsoft.com/office/drawing/2014/main" id="{CB5B779C-4D48-4EAC-94C4-43FF224ABBCA}"/>
                </a:ext>
              </a:extLst>
            </p:cNvPr>
            <p:cNvGrpSpPr/>
            <p:nvPr/>
          </p:nvGrpSpPr>
          <p:grpSpPr>
            <a:xfrm>
              <a:off x="3872971" y="1745786"/>
              <a:ext cx="1206371" cy="540298"/>
              <a:chOff x="5161046" y="2749973"/>
              <a:chExt cx="1550825" cy="831529"/>
            </a:xfrm>
          </p:grpSpPr>
          <p:sp>
            <p:nvSpPr>
              <p:cNvPr id="42" name="Freeform 54">
                <a:extLst>
                  <a:ext uri="{FF2B5EF4-FFF2-40B4-BE49-F238E27FC236}">
                    <a16:creationId xmlns:a16="http://schemas.microsoft.com/office/drawing/2014/main" id="{DE408F3C-D08A-413F-AE4D-D7D6BDA2CE43}"/>
                  </a:ext>
                </a:extLst>
              </p:cNvPr>
              <p:cNvSpPr/>
              <p:nvPr/>
            </p:nvSpPr>
            <p:spPr>
              <a:xfrm>
                <a:off x="5161046" y="2749973"/>
                <a:ext cx="1550825" cy="831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0">
                <a:solidFill>
                  <a:srgbClr val="000000"/>
                </a:solidFill>
                <a:prstDash val="solid"/>
              </a:ln>
            </p:spPr>
            <p:txBody>
              <a:bodyPr vert="horz" lIns="90000" tIns="45000" rIns="90000" bIns="45000" anchor="ctr" anchorCtr="0" compatLnSpc="0">
                <a:noAutofit/>
              </a:bodyPr>
              <a:lstStyle/>
              <a:p>
                <a:pPr eaLnBrk="0" fontAlgn="base" hangingPunct="0">
                  <a:spcBef>
                    <a:spcPct val="0"/>
                  </a:spcBef>
                  <a:spcAft>
                    <a:spcPct val="0"/>
                  </a:spcAft>
                  <a:defRPr/>
                </a:pPr>
                <a:endParaRPr lang="en-US" dirty="0">
                  <a:solidFill>
                    <a:srgbClr val="FFFFFF"/>
                  </a:solidFill>
                  <a:latin typeface="Arial" charset="0"/>
                </a:endParaRPr>
              </a:p>
            </p:txBody>
          </p:sp>
          <p:pic>
            <p:nvPicPr>
              <p:cNvPr id="43" name="Picture 55">
                <a:extLst>
                  <a:ext uri="{FF2B5EF4-FFF2-40B4-BE49-F238E27FC236}">
                    <a16:creationId xmlns:a16="http://schemas.microsoft.com/office/drawing/2014/main" id="{1F39326B-2D5D-4B22-828B-1B796AAD6D3B}"/>
                  </a:ext>
                </a:extLst>
              </p:cNvPr>
              <p:cNvPicPr>
                <a:picLocks noChangeAspect="1"/>
              </p:cNvPicPr>
              <p:nvPr/>
            </p:nvPicPr>
            <p:blipFill>
              <a:blip r:embed="rId3">
                <a:lum bright="-50000"/>
                <a:alphaModFix/>
              </a:blip>
              <a:srcRect/>
              <a:stretch>
                <a:fillRect/>
              </a:stretch>
            </p:blipFill>
            <p:spPr>
              <a:xfrm>
                <a:off x="5820914" y="3032871"/>
                <a:ext cx="256878" cy="292418"/>
              </a:xfrm>
              <a:prstGeom prst="rect">
                <a:avLst/>
              </a:prstGeom>
              <a:noFill/>
              <a:ln>
                <a:noFill/>
              </a:ln>
            </p:spPr>
          </p:pic>
          <p:pic>
            <p:nvPicPr>
              <p:cNvPr id="44" name="Picture 56">
                <a:extLst>
                  <a:ext uri="{FF2B5EF4-FFF2-40B4-BE49-F238E27FC236}">
                    <a16:creationId xmlns:a16="http://schemas.microsoft.com/office/drawing/2014/main" id="{594E25FB-5F47-41AA-8417-0B4048E257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9637" y="2920461"/>
                <a:ext cx="415338" cy="502920"/>
              </a:xfrm>
              <a:prstGeom prst="rect">
                <a:avLst/>
              </a:prstGeom>
            </p:spPr>
          </p:pic>
        </p:grpSp>
        <p:grpSp>
          <p:nvGrpSpPr>
            <p:cNvPr id="33" name="Group 4">
              <a:extLst>
                <a:ext uri="{FF2B5EF4-FFF2-40B4-BE49-F238E27FC236}">
                  <a16:creationId xmlns:a16="http://schemas.microsoft.com/office/drawing/2014/main" id="{1C1C45B2-8AA3-42D5-875D-0BA39C6292B5}"/>
                </a:ext>
              </a:extLst>
            </p:cNvPr>
            <p:cNvGrpSpPr/>
            <p:nvPr/>
          </p:nvGrpSpPr>
          <p:grpSpPr>
            <a:xfrm>
              <a:off x="4138269" y="2090821"/>
              <a:ext cx="1206371" cy="540298"/>
              <a:chOff x="5261985" y="5439382"/>
              <a:chExt cx="1550826" cy="831529"/>
            </a:xfrm>
          </p:grpSpPr>
          <p:sp>
            <p:nvSpPr>
              <p:cNvPr id="39" name="Freeform 51">
                <a:extLst>
                  <a:ext uri="{FF2B5EF4-FFF2-40B4-BE49-F238E27FC236}">
                    <a16:creationId xmlns:a16="http://schemas.microsoft.com/office/drawing/2014/main" id="{110608FF-1648-4D12-8DB2-2B54D1FDFBB1}"/>
                  </a:ext>
                </a:extLst>
              </p:cNvPr>
              <p:cNvSpPr/>
              <p:nvPr/>
            </p:nvSpPr>
            <p:spPr>
              <a:xfrm>
                <a:off x="5261985" y="5439382"/>
                <a:ext cx="1550826" cy="831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0">
                <a:solidFill>
                  <a:srgbClr val="000000"/>
                </a:solidFill>
                <a:prstDash val="solid"/>
              </a:ln>
            </p:spPr>
            <p:txBody>
              <a:bodyPr vert="horz" lIns="90000" tIns="45000" rIns="90000" bIns="45000" anchor="ctr" anchorCtr="0" compatLnSpc="0">
                <a:noAutofit/>
              </a:bodyPr>
              <a:lstStyle/>
              <a:p>
                <a:pPr eaLnBrk="0" fontAlgn="base" hangingPunct="0">
                  <a:spcBef>
                    <a:spcPct val="0"/>
                  </a:spcBef>
                  <a:spcAft>
                    <a:spcPct val="0"/>
                  </a:spcAft>
                  <a:defRPr/>
                </a:pPr>
                <a:endParaRPr lang="en-US" dirty="0">
                  <a:solidFill>
                    <a:srgbClr val="FFFFFF"/>
                  </a:solidFill>
                  <a:latin typeface="Arial" charset="0"/>
                </a:endParaRPr>
              </a:p>
            </p:txBody>
          </p:sp>
          <p:pic>
            <p:nvPicPr>
              <p:cNvPr id="40" name="Picture 52">
                <a:extLst>
                  <a:ext uri="{FF2B5EF4-FFF2-40B4-BE49-F238E27FC236}">
                    <a16:creationId xmlns:a16="http://schemas.microsoft.com/office/drawing/2014/main" id="{6CEF6510-549A-4973-8084-FEE83D9560F9}"/>
                  </a:ext>
                </a:extLst>
              </p:cNvPr>
              <p:cNvPicPr>
                <a:picLocks noChangeAspect="1"/>
              </p:cNvPicPr>
              <p:nvPr/>
            </p:nvPicPr>
            <p:blipFill>
              <a:blip r:embed="rId3">
                <a:lum bright="-50000"/>
                <a:alphaModFix/>
              </a:blip>
              <a:srcRect/>
              <a:stretch>
                <a:fillRect/>
              </a:stretch>
            </p:blipFill>
            <p:spPr>
              <a:xfrm>
                <a:off x="5921847" y="5731805"/>
                <a:ext cx="256878" cy="292418"/>
              </a:xfrm>
              <a:prstGeom prst="rect">
                <a:avLst/>
              </a:prstGeom>
              <a:noFill/>
              <a:ln>
                <a:noFill/>
              </a:ln>
            </p:spPr>
          </p:pic>
          <p:pic>
            <p:nvPicPr>
              <p:cNvPr id="41" name="Picture 53">
                <a:extLst>
                  <a:ext uri="{FF2B5EF4-FFF2-40B4-BE49-F238E27FC236}">
                    <a16:creationId xmlns:a16="http://schemas.microsoft.com/office/drawing/2014/main" id="{15A02CBC-A4A6-4EA2-882E-3F51E0263A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1656" y="5641563"/>
                <a:ext cx="415339" cy="502920"/>
              </a:xfrm>
              <a:prstGeom prst="rect">
                <a:avLst/>
              </a:prstGeom>
            </p:spPr>
          </p:pic>
        </p:grpSp>
        <p:grpSp>
          <p:nvGrpSpPr>
            <p:cNvPr id="34" name="Group 8">
              <a:extLst>
                <a:ext uri="{FF2B5EF4-FFF2-40B4-BE49-F238E27FC236}">
                  <a16:creationId xmlns:a16="http://schemas.microsoft.com/office/drawing/2014/main" id="{7BE957FA-DD2F-4987-B126-309A95E5AB54}"/>
                </a:ext>
              </a:extLst>
            </p:cNvPr>
            <p:cNvGrpSpPr/>
            <p:nvPr/>
          </p:nvGrpSpPr>
          <p:grpSpPr>
            <a:xfrm>
              <a:off x="4479845" y="2470834"/>
              <a:ext cx="1206371" cy="540298"/>
              <a:chOff x="5161046" y="2749973"/>
              <a:chExt cx="1550825" cy="831529"/>
            </a:xfrm>
          </p:grpSpPr>
          <p:sp>
            <p:nvSpPr>
              <p:cNvPr id="35" name="Freeform 54">
                <a:extLst>
                  <a:ext uri="{FF2B5EF4-FFF2-40B4-BE49-F238E27FC236}">
                    <a16:creationId xmlns:a16="http://schemas.microsoft.com/office/drawing/2014/main" id="{F6369204-D745-4036-92FB-C9B6A5DEB0B4}"/>
                  </a:ext>
                </a:extLst>
              </p:cNvPr>
              <p:cNvSpPr/>
              <p:nvPr/>
            </p:nvSpPr>
            <p:spPr>
              <a:xfrm>
                <a:off x="5161046" y="2749973"/>
                <a:ext cx="1550825" cy="831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0">
                <a:solidFill>
                  <a:srgbClr val="000000"/>
                </a:solidFill>
                <a:prstDash val="solid"/>
              </a:ln>
            </p:spPr>
            <p:txBody>
              <a:bodyPr vert="horz" lIns="90000" tIns="45000" rIns="90000" bIns="45000" anchor="ctr" anchorCtr="0" compatLnSpc="0">
                <a:noAutofit/>
              </a:bodyPr>
              <a:lstStyle/>
              <a:p>
                <a:pPr eaLnBrk="0" fontAlgn="base" hangingPunct="0">
                  <a:spcBef>
                    <a:spcPct val="0"/>
                  </a:spcBef>
                  <a:spcAft>
                    <a:spcPct val="0"/>
                  </a:spcAft>
                  <a:defRPr/>
                </a:pPr>
                <a:endParaRPr lang="en-US" dirty="0">
                  <a:solidFill>
                    <a:srgbClr val="FFFFFF"/>
                  </a:solidFill>
                  <a:latin typeface="Arial" charset="0"/>
                </a:endParaRPr>
              </a:p>
            </p:txBody>
          </p:sp>
          <p:pic>
            <p:nvPicPr>
              <p:cNvPr id="36" name="Picture 55">
                <a:extLst>
                  <a:ext uri="{FF2B5EF4-FFF2-40B4-BE49-F238E27FC236}">
                    <a16:creationId xmlns:a16="http://schemas.microsoft.com/office/drawing/2014/main" id="{C1ED8471-D4B1-4060-B10E-53D3E6EAF274}"/>
                  </a:ext>
                </a:extLst>
              </p:cNvPr>
              <p:cNvPicPr>
                <a:picLocks noChangeAspect="1"/>
              </p:cNvPicPr>
              <p:nvPr/>
            </p:nvPicPr>
            <p:blipFill>
              <a:blip r:embed="rId3">
                <a:lum bright="-50000"/>
                <a:alphaModFix/>
              </a:blip>
              <a:srcRect/>
              <a:stretch>
                <a:fillRect/>
              </a:stretch>
            </p:blipFill>
            <p:spPr>
              <a:xfrm>
                <a:off x="5820914" y="3032871"/>
                <a:ext cx="256878" cy="292418"/>
              </a:xfrm>
              <a:prstGeom prst="rect">
                <a:avLst/>
              </a:prstGeom>
              <a:noFill/>
              <a:ln>
                <a:noFill/>
              </a:ln>
            </p:spPr>
          </p:pic>
          <p:pic>
            <p:nvPicPr>
              <p:cNvPr id="38" name="Picture 56">
                <a:extLst>
                  <a:ext uri="{FF2B5EF4-FFF2-40B4-BE49-F238E27FC236}">
                    <a16:creationId xmlns:a16="http://schemas.microsoft.com/office/drawing/2014/main" id="{9877366E-BCDB-4604-AE91-FD74E95C35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9637" y="2920461"/>
                <a:ext cx="415338" cy="502920"/>
              </a:xfrm>
              <a:prstGeom prst="rect">
                <a:avLst/>
              </a:prstGeom>
            </p:spPr>
          </p:pic>
        </p:grpSp>
        <p:sp>
          <p:nvSpPr>
            <p:cNvPr id="30" name="Flèche : bas 29">
              <a:extLst>
                <a:ext uri="{FF2B5EF4-FFF2-40B4-BE49-F238E27FC236}">
                  <a16:creationId xmlns:a16="http://schemas.microsoft.com/office/drawing/2014/main" id="{2430B9D7-4D22-4CE3-B89F-F3CE9105FD75}"/>
                </a:ext>
              </a:extLst>
            </p:cNvPr>
            <p:cNvSpPr/>
            <p:nvPr/>
          </p:nvSpPr>
          <p:spPr bwMode="auto">
            <a:xfrm rot="1981095" flipH="1" flipV="1">
              <a:off x="3997939" y="2522814"/>
              <a:ext cx="157843" cy="448813"/>
            </a:xfrm>
            <a:prstGeom prst="downArrow">
              <a:avLst/>
            </a:prstGeom>
            <a:solidFill>
              <a:srgbClr val="FF0000"/>
            </a:solidFill>
            <a:ln w="25400" cap="flat" cmpd="sng" algn="ctr">
              <a:solidFill>
                <a:srgbClr val="FF0000"/>
              </a:solid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fr-FR">
                <a:solidFill>
                  <a:srgbClr val="FFFFFF"/>
                </a:solidFill>
                <a:latin typeface="Arial" charset="0"/>
              </a:endParaRPr>
            </a:p>
          </p:txBody>
        </p:sp>
      </p:grpSp>
      <p:grpSp>
        <p:nvGrpSpPr>
          <p:cNvPr id="18" name="Groupe 17">
            <a:extLst>
              <a:ext uri="{FF2B5EF4-FFF2-40B4-BE49-F238E27FC236}">
                <a16:creationId xmlns:a16="http://schemas.microsoft.com/office/drawing/2014/main" id="{8CBDF544-0991-4E1D-B0D8-77AEB1B6C0FB}"/>
              </a:ext>
            </a:extLst>
          </p:cNvPr>
          <p:cNvGrpSpPr/>
          <p:nvPr/>
        </p:nvGrpSpPr>
        <p:grpSpPr>
          <a:xfrm>
            <a:off x="5377042" y="3008476"/>
            <a:ext cx="2049461" cy="2581885"/>
            <a:chOff x="4194725" y="3350187"/>
            <a:chExt cx="1656442" cy="2432122"/>
          </a:xfrm>
          <a:solidFill>
            <a:schemeClr val="bg1"/>
          </a:solidFill>
        </p:grpSpPr>
        <p:grpSp>
          <p:nvGrpSpPr>
            <p:cNvPr id="17" name="Groupe 16">
              <a:extLst>
                <a:ext uri="{FF2B5EF4-FFF2-40B4-BE49-F238E27FC236}">
                  <a16:creationId xmlns:a16="http://schemas.microsoft.com/office/drawing/2014/main" id="{3F20A8C2-B57B-41F0-AA55-D9A6E1129C58}"/>
                </a:ext>
              </a:extLst>
            </p:cNvPr>
            <p:cNvGrpSpPr/>
            <p:nvPr/>
          </p:nvGrpSpPr>
          <p:grpSpPr>
            <a:xfrm>
              <a:off x="4194725" y="3350187"/>
              <a:ext cx="1656442" cy="2432122"/>
              <a:chOff x="-642365" y="3587440"/>
              <a:chExt cx="1656442" cy="2432122"/>
            </a:xfrm>
            <a:grpFill/>
          </p:grpSpPr>
          <p:grpSp>
            <p:nvGrpSpPr>
              <p:cNvPr id="10" name="Groupe 9">
                <a:extLst>
                  <a:ext uri="{FF2B5EF4-FFF2-40B4-BE49-F238E27FC236}">
                    <a16:creationId xmlns:a16="http://schemas.microsoft.com/office/drawing/2014/main" id="{887D7224-3CF3-472E-9B74-523647099FD9}"/>
                  </a:ext>
                </a:extLst>
              </p:cNvPr>
              <p:cNvGrpSpPr/>
              <p:nvPr/>
            </p:nvGrpSpPr>
            <p:grpSpPr>
              <a:xfrm>
                <a:off x="-642365" y="3587440"/>
                <a:ext cx="1656442" cy="2432122"/>
                <a:chOff x="-642365" y="3587440"/>
                <a:chExt cx="1656442" cy="2432122"/>
              </a:xfrm>
              <a:grpFill/>
            </p:grpSpPr>
            <p:sp>
              <p:nvSpPr>
                <p:cNvPr id="12" name="Rectangle 11">
                  <a:extLst>
                    <a:ext uri="{FF2B5EF4-FFF2-40B4-BE49-F238E27FC236}">
                      <a16:creationId xmlns:a16="http://schemas.microsoft.com/office/drawing/2014/main" id="{901C3857-7B3E-463E-AF41-3787C334530D}"/>
                    </a:ext>
                  </a:extLst>
                </p:cNvPr>
                <p:cNvSpPr/>
                <p:nvPr/>
              </p:nvSpPr>
              <p:spPr bwMode="auto">
                <a:xfrm>
                  <a:off x="-642365" y="3587440"/>
                  <a:ext cx="1656442" cy="2432122"/>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fr-FR" sz="2400">
                    <a:solidFill>
                      <a:srgbClr val="FFFFFF"/>
                    </a:solidFill>
                    <a:latin typeface="Times New Roman" pitchFamily="18" charset="0"/>
                  </a:endParaRPr>
                </a:p>
              </p:txBody>
            </p:sp>
            <p:pic>
              <p:nvPicPr>
                <p:cNvPr id="51" name="Picture 4">
                  <a:extLst>
                    <a:ext uri="{FF2B5EF4-FFF2-40B4-BE49-F238E27FC236}">
                      <a16:creationId xmlns:a16="http://schemas.microsoft.com/office/drawing/2014/main" id="{8774CB86-B452-4E18-8D78-06A73742CDC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550" t="4600" r="44404" b="4491"/>
                <a:stretch/>
              </p:blipFill>
              <p:spPr>
                <a:xfrm>
                  <a:off x="-618387" y="3661214"/>
                  <a:ext cx="1610299" cy="2286766"/>
                </a:xfrm>
                <a:prstGeom prst="rect">
                  <a:avLst/>
                </a:prstGeom>
                <a:grpFill/>
              </p:spPr>
            </p:pic>
          </p:grpSp>
          <p:pic>
            <p:nvPicPr>
              <p:cNvPr id="56" name="Picture 43">
                <a:extLst>
                  <a:ext uri="{FF2B5EF4-FFF2-40B4-BE49-F238E27FC236}">
                    <a16:creationId xmlns:a16="http://schemas.microsoft.com/office/drawing/2014/main" id="{40778BBC-8A19-4333-ABEE-A2C459FDA049}"/>
                  </a:ext>
                </a:extLst>
              </p:cNvPr>
              <p:cNvPicPr>
                <a:picLocks noChangeAspect="1"/>
              </p:cNvPicPr>
              <p:nvPr/>
            </p:nvPicPr>
            <p:blipFill rotWithShape="1">
              <a:blip r:embed="rId10"/>
              <a:srcRect l="5792" t="6278" r="4734" b="5410"/>
              <a:stretch/>
            </p:blipFill>
            <p:spPr>
              <a:xfrm>
                <a:off x="-393369" y="3811745"/>
                <a:ext cx="578466" cy="578467"/>
              </a:xfrm>
              <a:prstGeom prst="rect">
                <a:avLst/>
              </a:prstGeom>
              <a:grpFill/>
            </p:spPr>
          </p:pic>
        </p:grpSp>
        <p:sp>
          <p:nvSpPr>
            <p:cNvPr id="92" name="Flèche : bas 91">
              <a:extLst>
                <a:ext uri="{FF2B5EF4-FFF2-40B4-BE49-F238E27FC236}">
                  <a16:creationId xmlns:a16="http://schemas.microsoft.com/office/drawing/2014/main" id="{A5AF6BBC-68C8-49DF-8510-E9992A33F606}"/>
                </a:ext>
              </a:extLst>
            </p:cNvPr>
            <p:cNvSpPr/>
            <p:nvPr/>
          </p:nvSpPr>
          <p:spPr bwMode="auto">
            <a:xfrm rot="20635692" flipV="1">
              <a:off x="5213773" y="4712196"/>
              <a:ext cx="261732" cy="604267"/>
            </a:xfrm>
            <a:prstGeom prst="downArrow">
              <a:avLst/>
            </a:prstGeom>
            <a:solidFill>
              <a:srgbClr val="FF0000"/>
            </a:solidFill>
            <a:ln w="25400" cap="flat" cmpd="sng" algn="ctr">
              <a:solidFill>
                <a:srgbClr val="FF0000"/>
              </a:solid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fr-FR">
                <a:solidFill>
                  <a:srgbClr val="FFFFFF"/>
                </a:solidFill>
                <a:latin typeface="Arial" charset="0"/>
              </a:endParaRPr>
            </a:p>
          </p:txBody>
        </p:sp>
      </p:grpSp>
      <p:grpSp>
        <p:nvGrpSpPr>
          <p:cNvPr id="93" name="Groupe 92">
            <a:extLst>
              <a:ext uri="{FF2B5EF4-FFF2-40B4-BE49-F238E27FC236}">
                <a16:creationId xmlns:a16="http://schemas.microsoft.com/office/drawing/2014/main" id="{1EC3F1BE-B6F4-4976-BD0A-F0835266DC9C}"/>
              </a:ext>
            </a:extLst>
          </p:cNvPr>
          <p:cNvGrpSpPr/>
          <p:nvPr/>
        </p:nvGrpSpPr>
        <p:grpSpPr>
          <a:xfrm>
            <a:off x="219535" y="2293831"/>
            <a:ext cx="4446117" cy="3308054"/>
            <a:chOff x="3779912" y="4046406"/>
            <a:chExt cx="3596861" cy="2811595"/>
          </a:xfrm>
        </p:grpSpPr>
        <p:sp>
          <p:nvSpPr>
            <p:cNvPr id="94" name="Rectangle 93">
              <a:extLst>
                <a:ext uri="{FF2B5EF4-FFF2-40B4-BE49-F238E27FC236}">
                  <a16:creationId xmlns:a16="http://schemas.microsoft.com/office/drawing/2014/main" id="{33C935B1-0030-48E2-8B88-91652EC86167}"/>
                </a:ext>
              </a:extLst>
            </p:cNvPr>
            <p:cNvSpPr/>
            <p:nvPr/>
          </p:nvSpPr>
          <p:spPr bwMode="auto">
            <a:xfrm>
              <a:off x="3779912" y="4046407"/>
              <a:ext cx="3589636" cy="281159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srgbClr val="FFFFFF"/>
                </a:solidFill>
                <a:latin typeface="Times New Roman" pitchFamily="18" charset="0"/>
              </a:endParaRPr>
            </a:p>
          </p:txBody>
        </p:sp>
        <p:pic>
          <p:nvPicPr>
            <p:cNvPr id="95" name="Image 94">
              <a:extLst>
                <a:ext uri="{FF2B5EF4-FFF2-40B4-BE49-F238E27FC236}">
                  <a16:creationId xmlns:a16="http://schemas.microsoft.com/office/drawing/2014/main" id="{9887EBC0-7F5A-4CB0-902A-556EEC799589}"/>
                </a:ext>
              </a:extLst>
            </p:cNvPr>
            <p:cNvPicPr>
              <a:picLocks noChangeAspect="1"/>
            </p:cNvPicPr>
            <p:nvPr/>
          </p:nvPicPr>
          <p:blipFill rotWithShape="1">
            <a:blip r:embed="rId11">
              <a:extLst>
                <a:ext uri="{28A0092B-C50C-407E-A947-70E740481C1C}">
                  <a14:useLocalDpi xmlns:a14="http://schemas.microsoft.com/office/drawing/2010/main" val="0"/>
                </a:ext>
              </a:extLst>
            </a:blip>
            <a:srcRect l="52151" t="20176" r="3920" b="32838"/>
            <a:stretch/>
          </p:blipFill>
          <p:spPr>
            <a:xfrm>
              <a:off x="3961867" y="4046406"/>
              <a:ext cx="3414906" cy="2739311"/>
            </a:xfrm>
            <a:prstGeom prst="rect">
              <a:avLst/>
            </a:prstGeom>
          </p:spPr>
        </p:pic>
        <p:grpSp>
          <p:nvGrpSpPr>
            <p:cNvPr id="96" name="Groupe 95">
              <a:extLst>
                <a:ext uri="{FF2B5EF4-FFF2-40B4-BE49-F238E27FC236}">
                  <a16:creationId xmlns:a16="http://schemas.microsoft.com/office/drawing/2014/main" id="{7893EE91-56DB-44EE-88B5-FB1594565419}"/>
                </a:ext>
              </a:extLst>
            </p:cNvPr>
            <p:cNvGrpSpPr/>
            <p:nvPr/>
          </p:nvGrpSpPr>
          <p:grpSpPr>
            <a:xfrm>
              <a:off x="4924226" y="4437091"/>
              <a:ext cx="367853" cy="428625"/>
              <a:chOff x="4924226" y="4437091"/>
              <a:chExt cx="367853" cy="428625"/>
            </a:xfrm>
          </p:grpSpPr>
          <p:sp>
            <p:nvSpPr>
              <p:cNvPr id="97" name="Ellipse 96">
                <a:extLst>
                  <a:ext uri="{FF2B5EF4-FFF2-40B4-BE49-F238E27FC236}">
                    <a16:creationId xmlns:a16="http://schemas.microsoft.com/office/drawing/2014/main" id="{36B480FB-673A-44AD-9598-B6AD20EAFDC2}"/>
                  </a:ext>
                </a:extLst>
              </p:cNvPr>
              <p:cNvSpPr/>
              <p:nvPr/>
            </p:nvSpPr>
            <p:spPr bwMode="auto">
              <a:xfrm>
                <a:off x="5112000" y="4642355"/>
                <a:ext cx="90000" cy="100800"/>
              </a:xfrm>
              <a:prstGeom prst="ellipse">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srgbClr val="FFFFFF"/>
                  </a:solidFill>
                  <a:latin typeface="Times New Roman" pitchFamily="18" charset="0"/>
                </a:endParaRPr>
              </a:p>
            </p:txBody>
          </p:sp>
          <p:pic>
            <p:nvPicPr>
              <p:cNvPr id="98" name="Image 97">
                <a:extLst>
                  <a:ext uri="{FF2B5EF4-FFF2-40B4-BE49-F238E27FC236}">
                    <a16:creationId xmlns:a16="http://schemas.microsoft.com/office/drawing/2014/main" id="{7280A843-C1CB-4AD4-A98B-20B61B076BEB}"/>
                  </a:ext>
                </a:extLst>
              </p:cNvPr>
              <p:cNvPicPr>
                <a:picLocks noChangeAspect="1"/>
              </p:cNvPicPr>
              <p:nvPr/>
            </p:nvPicPr>
            <p:blipFill>
              <a:blip r:embed="rId12"/>
              <a:stretch>
                <a:fillRect/>
              </a:stretch>
            </p:blipFill>
            <p:spPr>
              <a:xfrm>
                <a:off x="4924226" y="4437091"/>
                <a:ext cx="367853" cy="428625"/>
              </a:xfrm>
              <a:prstGeom prst="rect">
                <a:avLst/>
              </a:prstGeom>
            </p:spPr>
          </p:pic>
        </p:grpSp>
      </p:grpSp>
      <p:sp>
        <p:nvSpPr>
          <p:cNvPr id="102" name="ZoneTexte 101">
            <a:extLst>
              <a:ext uri="{FF2B5EF4-FFF2-40B4-BE49-F238E27FC236}">
                <a16:creationId xmlns:a16="http://schemas.microsoft.com/office/drawing/2014/main" id="{9D6CF78C-F9F4-4C4C-BCD2-4E3D761B5239}"/>
              </a:ext>
            </a:extLst>
          </p:cNvPr>
          <p:cNvSpPr txBox="1"/>
          <p:nvPr/>
        </p:nvSpPr>
        <p:spPr>
          <a:xfrm>
            <a:off x="2790702" y="2417363"/>
            <a:ext cx="1250662" cy="523220"/>
          </a:xfrm>
          <a:prstGeom prst="rect">
            <a:avLst/>
          </a:prstGeom>
          <a:noFill/>
        </p:spPr>
        <p:txBody>
          <a:bodyPr wrap="none" rtlCol="0">
            <a:spAutoFit/>
          </a:bodyPr>
          <a:lstStyle/>
          <a:p>
            <a:pPr algn="ctr" eaLnBrk="0" fontAlgn="base" hangingPunct="0">
              <a:spcBef>
                <a:spcPct val="0"/>
              </a:spcBef>
              <a:spcAft>
                <a:spcPct val="0"/>
              </a:spcAft>
              <a:defRPr/>
            </a:pPr>
            <a:r>
              <a:rPr lang="fr-FR" sz="1400" b="1" dirty="0" err="1">
                <a:solidFill>
                  <a:srgbClr val="0000FF">
                    <a:lumMod val="60000"/>
                    <a:lumOff val="40000"/>
                  </a:srgbClr>
                </a:solidFill>
                <a:latin typeface="Arial" panose="020B0604020202020204" pitchFamily="34" charset="0"/>
                <a:cs typeface="Arial" panose="020B0604020202020204" pitchFamily="34" charset="0"/>
              </a:rPr>
              <a:t>Hemichamp</a:t>
            </a:r>
            <a:r>
              <a:rPr lang="fr-FR" sz="1400" b="1" dirty="0">
                <a:solidFill>
                  <a:srgbClr val="0000FF">
                    <a:lumMod val="60000"/>
                    <a:lumOff val="40000"/>
                  </a:srgbClr>
                </a:solidFill>
                <a:latin typeface="Arial" panose="020B0604020202020204" pitchFamily="34" charset="0"/>
                <a:cs typeface="Arial" panose="020B0604020202020204" pitchFamily="34" charset="0"/>
              </a:rPr>
              <a:t> </a:t>
            </a:r>
          </a:p>
          <a:p>
            <a:pPr algn="ctr" eaLnBrk="0" fontAlgn="base" hangingPunct="0">
              <a:spcBef>
                <a:spcPct val="0"/>
              </a:spcBef>
              <a:spcAft>
                <a:spcPct val="0"/>
              </a:spcAft>
              <a:defRPr/>
            </a:pPr>
            <a:r>
              <a:rPr lang="fr-FR" sz="1400" b="1" dirty="0">
                <a:solidFill>
                  <a:srgbClr val="0000FF">
                    <a:lumMod val="60000"/>
                    <a:lumOff val="40000"/>
                  </a:srgbClr>
                </a:solidFill>
                <a:latin typeface="Arial" panose="020B0604020202020204" pitchFamily="34" charset="0"/>
                <a:cs typeface="Arial" panose="020B0604020202020204" pitchFamily="34" charset="0"/>
              </a:rPr>
              <a:t>Droit</a:t>
            </a:r>
          </a:p>
        </p:txBody>
      </p:sp>
      <p:sp>
        <p:nvSpPr>
          <p:cNvPr id="103" name="ZoneTexte 102">
            <a:extLst>
              <a:ext uri="{FF2B5EF4-FFF2-40B4-BE49-F238E27FC236}">
                <a16:creationId xmlns:a16="http://schemas.microsoft.com/office/drawing/2014/main" id="{EB82B937-EFBB-4367-BBA7-6DE4A6F9BC9A}"/>
              </a:ext>
            </a:extLst>
          </p:cNvPr>
          <p:cNvSpPr txBox="1"/>
          <p:nvPr/>
        </p:nvSpPr>
        <p:spPr>
          <a:xfrm>
            <a:off x="93207" y="3549416"/>
            <a:ext cx="1200970" cy="523220"/>
          </a:xfrm>
          <a:prstGeom prst="rect">
            <a:avLst/>
          </a:prstGeom>
          <a:noFill/>
        </p:spPr>
        <p:txBody>
          <a:bodyPr wrap="none" rtlCol="0">
            <a:spAutoFit/>
          </a:bodyPr>
          <a:lstStyle/>
          <a:p>
            <a:pPr algn="ctr" eaLnBrk="0" fontAlgn="base" hangingPunct="0">
              <a:spcBef>
                <a:spcPct val="0"/>
              </a:spcBef>
              <a:spcAft>
                <a:spcPct val="0"/>
              </a:spcAft>
              <a:defRPr/>
            </a:pPr>
            <a:r>
              <a:rPr lang="fr-FR" sz="1400" b="1" dirty="0" err="1">
                <a:solidFill>
                  <a:srgbClr val="FF0000"/>
                </a:solidFill>
                <a:latin typeface="Arial" panose="020B0604020202020204" pitchFamily="34" charset="0"/>
                <a:cs typeface="Arial" panose="020B0604020202020204" pitchFamily="34" charset="0"/>
              </a:rPr>
              <a:t>Hemichamp</a:t>
            </a:r>
            <a:endParaRPr lang="fr-FR" sz="1400" b="1" dirty="0">
              <a:solidFill>
                <a:srgbClr val="FF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r>
              <a:rPr lang="fr-FR" sz="1400" b="1" dirty="0">
                <a:solidFill>
                  <a:srgbClr val="FF0000"/>
                </a:solidFill>
                <a:latin typeface="Arial" panose="020B0604020202020204" pitchFamily="34" charset="0"/>
                <a:cs typeface="Arial" panose="020B0604020202020204" pitchFamily="34" charset="0"/>
              </a:rPr>
              <a:t>Gauche</a:t>
            </a:r>
            <a:endParaRPr lang="fr-FR" sz="1400" b="1" dirty="0">
              <a:solidFill>
                <a:srgbClr val="0000FF">
                  <a:lumMod val="60000"/>
                  <a:lumOff val="40000"/>
                </a:srgbClr>
              </a:solidFill>
              <a:latin typeface="Arial" panose="020B0604020202020204" pitchFamily="34" charset="0"/>
              <a:cs typeface="Arial" panose="020B0604020202020204" pitchFamily="34" charset="0"/>
            </a:endParaRPr>
          </a:p>
        </p:txBody>
      </p:sp>
      <p:sp>
        <p:nvSpPr>
          <p:cNvPr id="100" name="Flèche courbée vers le bas 39">
            <a:extLst>
              <a:ext uri="{FF2B5EF4-FFF2-40B4-BE49-F238E27FC236}">
                <a16:creationId xmlns:a16="http://schemas.microsoft.com/office/drawing/2014/main" id="{7B256FDB-B3E8-4EF5-9B5E-D4F6740B4DA2}"/>
              </a:ext>
            </a:extLst>
          </p:cNvPr>
          <p:cNvSpPr/>
          <p:nvPr/>
        </p:nvSpPr>
        <p:spPr bwMode="auto">
          <a:xfrm rot="15670005" flipH="1">
            <a:off x="1263756" y="3747801"/>
            <a:ext cx="2568397" cy="886545"/>
          </a:xfrm>
          <a:prstGeom prst="curvedDownArrow">
            <a:avLst/>
          </a:prstGeom>
          <a:solidFill>
            <a:srgbClr val="6699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srgbClr val="FFFFFF"/>
              </a:solidFill>
              <a:latin typeface="Times New Roman" pitchFamily="18" charset="0"/>
            </a:endParaRPr>
          </a:p>
        </p:txBody>
      </p:sp>
      <p:grpSp>
        <p:nvGrpSpPr>
          <p:cNvPr id="5" name="Groupe 4">
            <a:extLst>
              <a:ext uri="{FF2B5EF4-FFF2-40B4-BE49-F238E27FC236}">
                <a16:creationId xmlns:a16="http://schemas.microsoft.com/office/drawing/2014/main" id="{C93D5C93-3CA3-4DCE-AA9B-91777C98AFCD}"/>
              </a:ext>
            </a:extLst>
          </p:cNvPr>
          <p:cNvGrpSpPr/>
          <p:nvPr/>
        </p:nvGrpSpPr>
        <p:grpSpPr>
          <a:xfrm>
            <a:off x="5234599" y="2956602"/>
            <a:ext cx="5377230" cy="2872773"/>
            <a:chOff x="4690441" y="3315164"/>
            <a:chExt cx="4346055" cy="2706124"/>
          </a:xfrm>
        </p:grpSpPr>
        <p:sp>
          <p:nvSpPr>
            <p:cNvPr id="27" name="TextBox 23">
              <a:extLst>
                <a:ext uri="{FF2B5EF4-FFF2-40B4-BE49-F238E27FC236}">
                  <a16:creationId xmlns:a16="http://schemas.microsoft.com/office/drawing/2014/main" id="{FA76559D-EE6D-4C09-AF32-72343FBC3D73}"/>
                </a:ext>
              </a:extLst>
            </p:cNvPr>
            <p:cNvSpPr txBox="1"/>
            <p:nvPr/>
          </p:nvSpPr>
          <p:spPr>
            <a:xfrm>
              <a:off x="6941212" y="5753394"/>
              <a:ext cx="1647637" cy="267894"/>
            </a:xfrm>
            <a:prstGeom prst="rect">
              <a:avLst/>
            </a:prstGeom>
            <a:noFill/>
          </p:spPr>
          <p:txBody>
            <a:bodyPr wrap="square" rtlCol="0">
              <a:spAutoFit/>
            </a:bodyPr>
            <a:lstStyle/>
            <a:p>
              <a:pPr eaLnBrk="0" fontAlgn="base" hangingPunct="0">
                <a:spcBef>
                  <a:spcPct val="0"/>
                </a:spcBef>
                <a:spcAft>
                  <a:spcPct val="0"/>
                </a:spcAft>
                <a:defRPr/>
              </a:pPr>
              <a:r>
                <a:rPr lang="en-US" sz="1100" b="1" dirty="0">
                  <a:solidFill>
                    <a:srgbClr val="FFFFFF"/>
                  </a:solidFill>
                  <a:latin typeface="Arial" charset="0"/>
                </a:rPr>
                <a:t>Time (sec)</a:t>
              </a:r>
            </a:p>
          </p:txBody>
        </p:sp>
        <p:pic>
          <p:nvPicPr>
            <p:cNvPr id="25" name="Picture 10">
              <a:extLst>
                <a:ext uri="{FF2B5EF4-FFF2-40B4-BE49-F238E27FC236}">
                  <a16:creationId xmlns:a16="http://schemas.microsoft.com/office/drawing/2014/main" id="{E6921495-B92A-4F8B-AEE5-6F426049E2B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9130" r="43925"/>
            <a:stretch/>
          </p:blipFill>
          <p:spPr>
            <a:xfrm>
              <a:off x="6520096" y="3315164"/>
              <a:ext cx="1590450" cy="2526918"/>
            </a:xfrm>
            <a:prstGeom prst="rect">
              <a:avLst/>
            </a:prstGeom>
          </p:spPr>
        </p:pic>
        <p:sp>
          <p:nvSpPr>
            <p:cNvPr id="24" name="TextBox 24">
              <a:extLst>
                <a:ext uri="{FF2B5EF4-FFF2-40B4-BE49-F238E27FC236}">
                  <a16:creationId xmlns:a16="http://schemas.microsoft.com/office/drawing/2014/main" id="{91C52732-ED1E-4D58-BCE0-7BAFA074EACC}"/>
                </a:ext>
              </a:extLst>
            </p:cNvPr>
            <p:cNvSpPr txBox="1"/>
            <p:nvPr/>
          </p:nvSpPr>
          <p:spPr>
            <a:xfrm rot="16200000">
              <a:off x="4033440" y="4348162"/>
              <a:ext cx="1525444" cy="211442"/>
            </a:xfrm>
            <a:prstGeom prst="rect">
              <a:avLst/>
            </a:prstGeom>
            <a:noFill/>
          </p:spPr>
          <p:txBody>
            <a:bodyPr wrap="square" rtlCol="0">
              <a:spAutoFit/>
            </a:bodyPr>
            <a:lstStyle/>
            <a:p>
              <a:pPr eaLnBrk="0" fontAlgn="base" hangingPunct="0">
                <a:spcBef>
                  <a:spcPct val="0"/>
                </a:spcBef>
                <a:spcAft>
                  <a:spcPct val="0"/>
                </a:spcAft>
                <a:defRPr/>
              </a:pPr>
              <a:r>
                <a:rPr lang="en-US" sz="1100" b="1" dirty="0">
                  <a:latin typeface="Arial" charset="0"/>
                </a:rPr>
                <a:t>Amplitude (µvolt)</a:t>
              </a:r>
            </a:p>
          </p:txBody>
        </p:sp>
        <p:pic>
          <p:nvPicPr>
            <p:cNvPr id="26" name="Picture 38">
              <a:extLst>
                <a:ext uri="{FF2B5EF4-FFF2-40B4-BE49-F238E27FC236}">
                  <a16:creationId xmlns:a16="http://schemas.microsoft.com/office/drawing/2014/main" id="{E462D396-1254-4816-A0E5-83C66852195F}"/>
                </a:ext>
              </a:extLst>
            </p:cNvPr>
            <p:cNvPicPr>
              <a:picLocks noChangeAspect="1"/>
            </p:cNvPicPr>
            <p:nvPr/>
          </p:nvPicPr>
          <p:blipFill>
            <a:blip r:embed="rId14"/>
            <a:stretch>
              <a:fillRect/>
            </a:stretch>
          </p:blipFill>
          <p:spPr>
            <a:xfrm>
              <a:off x="6693386" y="3616607"/>
              <a:ext cx="584180" cy="562550"/>
            </a:xfrm>
            <a:prstGeom prst="rect">
              <a:avLst/>
            </a:prstGeom>
          </p:spPr>
        </p:pic>
        <p:sp>
          <p:nvSpPr>
            <p:cNvPr id="28" name="Flèche : bas 27">
              <a:extLst>
                <a:ext uri="{FF2B5EF4-FFF2-40B4-BE49-F238E27FC236}">
                  <a16:creationId xmlns:a16="http://schemas.microsoft.com/office/drawing/2014/main" id="{A678DC7C-2EA0-4933-A65F-286BEAF26BEF}"/>
                </a:ext>
              </a:extLst>
            </p:cNvPr>
            <p:cNvSpPr/>
            <p:nvPr/>
          </p:nvSpPr>
          <p:spPr bwMode="auto">
            <a:xfrm rot="20635692" flipV="1">
              <a:off x="7560847" y="4805831"/>
              <a:ext cx="261732" cy="604267"/>
            </a:xfrm>
            <a:prstGeom prst="downArrow">
              <a:avLst/>
            </a:prstGeom>
            <a:solidFill>
              <a:srgbClr val="FF0000"/>
            </a:solidFill>
            <a:ln w="25400" cap="flat" cmpd="sng" algn="ctr">
              <a:solidFill>
                <a:srgbClr val="FF0000"/>
              </a:solid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fr-FR">
                <a:solidFill>
                  <a:srgbClr val="FFFFFF"/>
                </a:solidFill>
                <a:latin typeface="Arial" charset="0"/>
              </a:endParaRPr>
            </a:p>
          </p:txBody>
        </p:sp>
        <p:sp>
          <p:nvSpPr>
            <p:cNvPr id="46" name="ZoneTexte 45">
              <a:extLst>
                <a:ext uri="{FF2B5EF4-FFF2-40B4-BE49-F238E27FC236}">
                  <a16:creationId xmlns:a16="http://schemas.microsoft.com/office/drawing/2014/main" id="{D01AEB17-6F72-4617-8F9B-B31624FC2BA2}"/>
                </a:ext>
              </a:extLst>
            </p:cNvPr>
            <p:cNvSpPr txBox="1"/>
            <p:nvPr/>
          </p:nvSpPr>
          <p:spPr>
            <a:xfrm>
              <a:off x="8008805" y="4308184"/>
              <a:ext cx="1027691" cy="584775"/>
            </a:xfrm>
            <a:prstGeom prst="rect">
              <a:avLst/>
            </a:prstGeom>
            <a:noFill/>
          </p:spPr>
          <p:txBody>
            <a:bodyPr wrap="square" rtlCol="0">
              <a:spAutoFit/>
            </a:bodyPr>
            <a:lstStyle/>
            <a:p>
              <a:pPr algn="ctr" eaLnBrk="0" fontAlgn="base" hangingPunct="0">
                <a:spcBef>
                  <a:spcPct val="0"/>
                </a:spcBef>
                <a:spcAft>
                  <a:spcPct val="0"/>
                </a:spcAft>
                <a:defRPr/>
              </a:pPr>
              <a:r>
                <a:rPr lang="fr-FR" sz="1600" dirty="0">
                  <a:solidFill>
                    <a:srgbClr val="FF66FF"/>
                  </a:solidFill>
                  <a:latin typeface="Arial" panose="020B0604020202020204" pitchFamily="34" charset="0"/>
                  <a:cs typeface="Arial" panose="020B0604020202020204" pitchFamily="34" charset="0"/>
                </a:rPr>
                <a:t>New Face</a:t>
              </a:r>
            </a:p>
          </p:txBody>
        </p:sp>
      </p:grpSp>
      <p:sp>
        <p:nvSpPr>
          <p:cNvPr id="6" name="Rectangle 5">
            <a:extLst>
              <a:ext uri="{FF2B5EF4-FFF2-40B4-BE49-F238E27FC236}">
                <a16:creationId xmlns:a16="http://schemas.microsoft.com/office/drawing/2014/main" id="{736F92B9-AE17-48D3-A447-B0FEC542DE66}"/>
              </a:ext>
            </a:extLst>
          </p:cNvPr>
          <p:cNvSpPr/>
          <p:nvPr/>
        </p:nvSpPr>
        <p:spPr>
          <a:xfrm>
            <a:off x="4251314" y="5561447"/>
            <a:ext cx="900261" cy="267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fr-FR" sz="2400">
              <a:solidFill>
                <a:srgbClr val="FFFFFF"/>
              </a:solidFill>
              <a:latin typeface="Arial"/>
            </a:endParaRPr>
          </a:p>
        </p:txBody>
      </p:sp>
      <p:sp>
        <p:nvSpPr>
          <p:cNvPr id="108" name="Flèche courbée vers le bas 39">
            <a:extLst>
              <a:ext uri="{FF2B5EF4-FFF2-40B4-BE49-F238E27FC236}">
                <a16:creationId xmlns:a16="http://schemas.microsoft.com/office/drawing/2014/main" id="{AF70E832-1A7F-47B7-BC34-88CB265A3C69}"/>
              </a:ext>
            </a:extLst>
          </p:cNvPr>
          <p:cNvSpPr/>
          <p:nvPr/>
        </p:nvSpPr>
        <p:spPr bwMode="auto">
          <a:xfrm rot="1560743">
            <a:off x="1053353" y="3413966"/>
            <a:ext cx="3156332" cy="832862"/>
          </a:xfrm>
          <a:prstGeom prst="curvedDownArrow">
            <a:avLst>
              <a:gd name="adj1" fmla="val 25000"/>
              <a:gd name="adj2" fmla="val 50000"/>
              <a:gd name="adj3" fmla="val 4137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srgbClr val="FFFFFF"/>
              </a:solidFill>
              <a:latin typeface="Times New Roman" pitchFamily="18" charset="0"/>
            </a:endParaRPr>
          </a:p>
        </p:txBody>
      </p:sp>
      <p:grpSp>
        <p:nvGrpSpPr>
          <p:cNvPr id="110" name="Groupe 109">
            <a:extLst>
              <a:ext uri="{FF2B5EF4-FFF2-40B4-BE49-F238E27FC236}">
                <a16:creationId xmlns:a16="http://schemas.microsoft.com/office/drawing/2014/main" id="{87C9BD97-7849-44D5-928B-C206649CFD7D}"/>
              </a:ext>
            </a:extLst>
          </p:cNvPr>
          <p:cNvGrpSpPr/>
          <p:nvPr/>
        </p:nvGrpSpPr>
        <p:grpSpPr>
          <a:xfrm>
            <a:off x="3120832" y="2987318"/>
            <a:ext cx="7597045" cy="2503656"/>
            <a:chOff x="1502801" y="3465478"/>
            <a:chExt cx="7597045" cy="2503656"/>
          </a:xfrm>
        </p:grpSpPr>
        <p:grpSp>
          <p:nvGrpSpPr>
            <p:cNvPr id="111" name="Groupe 110">
              <a:extLst>
                <a:ext uri="{FF2B5EF4-FFF2-40B4-BE49-F238E27FC236}">
                  <a16:creationId xmlns:a16="http://schemas.microsoft.com/office/drawing/2014/main" id="{BD9875B4-FC07-40F3-AC41-286225770EBB}"/>
                </a:ext>
              </a:extLst>
            </p:cNvPr>
            <p:cNvGrpSpPr/>
            <p:nvPr/>
          </p:nvGrpSpPr>
          <p:grpSpPr>
            <a:xfrm>
              <a:off x="1502801" y="3494666"/>
              <a:ext cx="7597045" cy="2474468"/>
              <a:chOff x="1582071" y="3406515"/>
              <a:chExt cx="7597045" cy="2474468"/>
            </a:xfrm>
          </p:grpSpPr>
          <p:pic>
            <p:nvPicPr>
              <p:cNvPr id="115" name="Image 114">
                <a:extLst>
                  <a:ext uri="{FF2B5EF4-FFF2-40B4-BE49-F238E27FC236}">
                    <a16:creationId xmlns:a16="http://schemas.microsoft.com/office/drawing/2014/main" id="{1C96E116-2673-492F-9BAB-56741D18BAFC}"/>
                  </a:ext>
                </a:extLst>
              </p:cNvPr>
              <p:cNvPicPr>
                <a:picLocks noChangeAspect="1"/>
              </p:cNvPicPr>
              <p:nvPr/>
            </p:nvPicPr>
            <p:blipFill rotWithShape="1">
              <a:blip r:embed="rId15"/>
              <a:srcRect b="6725"/>
              <a:stretch/>
            </p:blipFill>
            <p:spPr>
              <a:xfrm>
                <a:off x="5876485" y="3406515"/>
                <a:ext cx="3302631" cy="2474468"/>
              </a:xfrm>
              <a:prstGeom prst="rect">
                <a:avLst/>
              </a:prstGeom>
            </p:spPr>
          </p:pic>
          <p:sp>
            <p:nvSpPr>
              <p:cNvPr id="116" name="Flèche courbée vers le bas 39">
                <a:extLst>
                  <a:ext uri="{FF2B5EF4-FFF2-40B4-BE49-F238E27FC236}">
                    <a16:creationId xmlns:a16="http://schemas.microsoft.com/office/drawing/2014/main" id="{9084B96D-A844-4FB9-B80D-26788A75D305}"/>
                  </a:ext>
                </a:extLst>
              </p:cNvPr>
              <p:cNvSpPr/>
              <p:nvPr/>
            </p:nvSpPr>
            <p:spPr bwMode="auto">
              <a:xfrm rot="20976006">
                <a:off x="1582071" y="4884978"/>
                <a:ext cx="754909" cy="558450"/>
              </a:xfrm>
              <a:prstGeom prst="curvedDownArrow">
                <a:avLst/>
              </a:prstGeom>
              <a:solidFill>
                <a:srgbClr val="F8B90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srgbClr val="000000"/>
                  </a:solidFill>
                  <a:latin typeface="Times New Roman" pitchFamily="18" charset="0"/>
                </a:endParaRPr>
              </a:p>
            </p:txBody>
          </p:sp>
        </p:grpSp>
        <p:pic>
          <p:nvPicPr>
            <p:cNvPr id="112" name="Picture 38">
              <a:extLst>
                <a:ext uri="{FF2B5EF4-FFF2-40B4-BE49-F238E27FC236}">
                  <a16:creationId xmlns:a16="http://schemas.microsoft.com/office/drawing/2014/main" id="{2164C402-E420-4FCF-9D74-D2CDD42364C2}"/>
                </a:ext>
              </a:extLst>
            </p:cNvPr>
            <p:cNvPicPr>
              <a:picLocks noChangeAspect="1"/>
            </p:cNvPicPr>
            <p:nvPr/>
          </p:nvPicPr>
          <p:blipFill>
            <a:blip r:embed="rId14"/>
            <a:stretch>
              <a:fillRect/>
            </a:stretch>
          </p:blipFill>
          <p:spPr>
            <a:xfrm>
              <a:off x="6130899" y="3694457"/>
              <a:ext cx="691855" cy="666238"/>
            </a:xfrm>
            <a:prstGeom prst="rect">
              <a:avLst/>
            </a:prstGeom>
          </p:spPr>
        </p:pic>
        <p:sp>
          <p:nvSpPr>
            <p:cNvPr id="113" name="Rectangle 112">
              <a:extLst>
                <a:ext uri="{FF2B5EF4-FFF2-40B4-BE49-F238E27FC236}">
                  <a16:creationId xmlns:a16="http://schemas.microsoft.com/office/drawing/2014/main" id="{FF45A514-8542-4E47-BBAE-513ED49810E1}"/>
                </a:ext>
              </a:extLst>
            </p:cNvPr>
            <p:cNvSpPr/>
            <p:nvPr/>
          </p:nvSpPr>
          <p:spPr bwMode="auto">
            <a:xfrm>
              <a:off x="7376304" y="5168978"/>
              <a:ext cx="1340361" cy="6207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fr-FR" sz="2400">
                <a:solidFill>
                  <a:srgbClr val="000000"/>
                </a:solidFill>
                <a:latin typeface="Times New Roman" pitchFamily="18" charset="0"/>
              </a:endParaRPr>
            </a:p>
          </p:txBody>
        </p:sp>
        <p:sp>
          <p:nvSpPr>
            <p:cNvPr id="114" name="Flèche courbée vers le bas 39">
              <a:extLst>
                <a:ext uri="{FF2B5EF4-FFF2-40B4-BE49-F238E27FC236}">
                  <a16:creationId xmlns:a16="http://schemas.microsoft.com/office/drawing/2014/main" id="{B3E31185-66A6-4167-B9DF-A60DE986A39C}"/>
                </a:ext>
              </a:extLst>
            </p:cNvPr>
            <p:cNvSpPr/>
            <p:nvPr/>
          </p:nvSpPr>
          <p:spPr bwMode="auto">
            <a:xfrm>
              <a:off x="4325008" y="3465478"/>
              <a:ext cx="2383046" cy="652926"/>
            </a:xfrm>
            <a:prstGeom prst="curvedDownArrow">
              <a:avLst/>
            </a:prstGeom>
            <a:solidFill>
              <a:srgbClr val="F8B90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srgbClr val="000000"/>
                </a:solidFill>
                <a:latin typeface="Times New Roman" pitchFamily="18" charset="0"/>
              </a:endParaRPr>
            </a:p>
          </p:txBody>
        </p:sp>
      </p:grpSp>
      <p:sp>
        <p:nvSpPr>
          <p:cNvPr id="2" name="ZoneTexte 1">
            <a:extLst>
              <a:ext uri="{FF2B5EF4-FFF2-40B4-BE49-F238E27FC236}">
                <a16:creationId xmlns:a16="http://schemas.microsoft.com/office/drawing/2014/main" id="{FCC6AED2-C0E3-430E-BFFD-5B9A111CA291}"/>
              </a:ext>
            </a:extLst>
          </p:cNvPr>
          <p:cNvSpPr txBox="1"/>
          <p:nvPr/>
        </p:nvSpPr>
        <p:spPr>
          <a:xfrm>
            <a:off x="5496578" y="561991"/>
            <a:ext cx="4899065" cy="338554"/>
          </a:xfrm>
          <a:prstGeom prst="rect">
            <a:avLst/>
          </a:prstGeom>
          <a:noFill/>
        </p:spPr>
        <p:txBody>
          <a:bodyPr wrap="square" rtlCol="0">
            <a:spAutoFit/>
          </a:bodyPr>
          <a:lstStyle/>
          <a:p>
            <a:pPr eaLnBrk="0" fontAlgn="base" hangingPunct="0">
              <a:spcBef>
                <a:spcPct val="0"/>
              </a:spcBef>
              <a:spcAft>
                <a:spcPct val="0"/>
              </a:spcAft>
            </a:pPr>
            <a:r>
              <a:rPr lang="fr-FR" sz="1600" dirty="0">
                <a:solidFill>
                  <a:srgbClr val="000000"/>
                </a:solidFill>
                <a:latin typeface="Calibri" panose="020F0502020204030204" pitchFamily="34" charset="0"/>
                <a:cs typeface="Calibri" panose="020F0502020204030204" pitchFamily="34" charset="0"/>
              </a:rPr>
              <a:t>Un nouveau visage est présenté dans la séquence</a:t>
            </a:r>
          </a:p>
        </p:txBody>
      </p:sp>
      <p:sp>
        <p:nvSpPr>
          <p:cNvPr id="3" name="ZoneTexte 2">
            <a:extLst>
              <a:ext uri="{FF2B5EF4-FFF2-40B4-BE49-F238E27FC236}">
                <a16:creationId xmlns:a16="http://schemas.microsoft.com/office/drawing/2014/main" id="{32CA4345-7A64-4A6B-9C63-F2DA04CBC298}"/>
              </a:ext>
            </a:extLst>
          </p:cNvPr>
          <p:cNvSpPr txBox="1"/>
          <p:nvPr/>
        </p:nvSpPr>
        <p:spPr>
          <a:xfrm>
            <a:off x="4722823" y="5710071"/>
            <a:ext cx="7714182" cy="923330"/>
          </a:xfrm>
          <a:prstGeom prst="rect">
            <a:avLst/>
          </a:prstGeom>
          <a:noFill/>
        </p:spPr>
        <p:txBody>
          <a:bodyPr wrap="square" rtlCol="0">
            <a:spAutoFit/>
          </a:bodyPr>
          <a:lstStyle/>
          <a:p>
            <a:pPr marL="457200" indent="-457200" eaLnBrk="0" fontAlgn="base" hangingPunct="0">
              <a:spcBef>
                <a:spcPct val="0"/>
              </a:spcBef>
              <a:spcAft>
                <a:spcPct val="0"/>
              </a:spcAft>
              <a:buFontTx/>
              <a:buAutoNum type="arabicParenR"/>
            </a:pPr>
            <a:r>
              <a:rPr lang="fr-FR" dirty="0">
                <a:solidFill>
                  <a:srgbClr val="000000"/>
                </a:solidFill>
                <a:latin typeface="Calibri" panose="020F0502020204030204" pitchFamily="34" charset="0"/>
                <a:cs typeface="Calibri" panose="020F0502020204030204" pitchFamily="34" charset="0"/>
              </a:rPr>
              <a:t>Seul l’hémisphère droit discrimine les visages dans le premier semestre</a:t>
            </a:r>
          </a:p>
          <a:p>
            <a:pPr marL="457200" indent="-457200" eaLnBrk="0" fontAlgn="base" hangingPunct="0">
              <a:spcBef>
                <a:spcPct val="0"/>
              </a:spcBef>
              <a:spcAft>
                <a:spcPct val="0"/>
              </a:spcAft>
              <a:buFontTx/>
              <a:buAutoNum type="arabicParenR"/>
            </a:pPr>
            <a:r>
              <a:rPr lang="fr-FR" dirty="0">
                <a:solidFill>
                  <a:srgbClr val="000000"/>
                </a:solidFill>
                <a:latin typeface="Calibri" panose="020F0502020204030204" pitchFamily="34" charset="0"/>
                <a:cs typeface="Calibri" panose="020F0502020204030204" pitchFamily="34" charset="0"/>
              </a:rPr>
              <a:t>Le corps calleux n’est pas assez mature pour transférer l’information sur l’identité d’un visage présenté rapidement</a:t>
            </a:r>
          </a:p>
        </p:txBody>
      </p:sp>
      <p:pic>
        <p:nvPicPr>
          <p:cNvPr id="86" name="Picture 18">
            <a:extLst>
              <a:ext uri="{FF2B5EF4-FFF2-40B4-BE49-F238E27FC236}">
                <a16:creationId xmlns:a16="http://schemas.microsoft.com/office/drawing/2014/main" id="{A5AE871C-E2CD-4408-9B17-459E502EA6AE}"/>
              </a:ext>
            </a:extLst>
          </p:cNvPr>
          <p:cNvPicPr>
            <a:picLocks noChangeAspect="1"/>
          </p:cNvPicPr>
          <p:nvPr/>
        </p:nvPicPr>
        <p:blipFill>
          <a:blip r:embed="rId16"/>
          <a:stretch>
            <a:fillRect/>
          </a:stretch>
        </p:blipFill>
        <p:spPr>
          <a:xfrm flipH="1">
            <a:off x="401623" y="6954"/>
            <a:ext cx="2655710" cy="1836930"/>
          </a:xfrm>
          <a:prstGeom prst="rect">
            <a:avLst/>
          </a:prstGeom>
        </p:spPr>
      </p:pic>
      <p:sp>
        <p:nvSpPr>
          <p:cNvPr id="84" name="Title 1">
            <a:extLst>
              <a:ext uri="{FF2B5EF4-FFF2-40B4-BE49-F238E27FC236}">
                <a16:creationId xmlns:a16="http://schemas.microsoft.com/office/drawing/2014/main" id="{432D9BC6-1F5A-4237-87E2-3486ABA080BB}"/>
              </a:ext>
            </a:extLst>
          </p:cNvPr>
          <p:cNvSpPr txBox="1">
            <a:spLocks/>
          </p:cNvSpPr>
          <p:nvPr/>
        </p:nvSpPr>
        <p:spPr>
          <a:xfrm>
            <a:off x="3419869" y="31962"/>
            <a:ext cx="8208912" cy="89365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spcAft>
                <a:spcPct val="0"/>
              </a:spcAft>
              <a:defRPr/>
            </a:pPr>
            <a:r>
              <a:rPr lang="en-US" sz="2800" dirty="0">
                <a:solidFill>
                  <a:srgbClr val="C00000"/>
                </a:solidFill>
                <a:latin typeface="+mn-lt"/>
                <a:ea typeface="+mn-ea"/>
                <a:cs typeface="+mn-cs"/>
              </a:rPr>
              <a:t>Et de </a:t>
            </a:r>
            <a:r>
              <a:rPr lang="en-US" sz="2800" dirty="0" err="1">
                <a:solidFill>
                  <a:srgbClr val="C00000"/>
                </a:solidFill>
                <a:latin typeface="+mn-lt"/>
                <a:ea typeface="+mn-ea"/>
                <a:cs typeface="+mn-cs"/>
              </a:rPr>
              <a:t>découvrir</a:t>
            </a:r>
            <a:r>
              <a:rPr lang="en-US" sz="2800" dirty="0">
                <a:solidFill>
                  <a:srgbClr val="C00000"/>
                </a:solidFill>
                <a:latin typeface="+mn-lt"/>
                <a:ea typeface="+mn-ea"/>
                <a:cs typeface="+mn-cs"/>
              </a:rPr>
              <a:t> </a:t>
            </a:r>
            <a:r>
              <a:rPr lang="en-US" sz="2800" dirty="0" err="1">
                <a:solidFill>
                  <a:srgbClr val="C00000"/>
                </a:solidFill>
                <a:latin typeface="+mn-lt"/>
                <a:ea typeface="+mn-ea"/>
                <a:cs typeface="+mn-cs"/>
              </a:rPr>
              <a:t>une</a:t>
            </a:r>
            <a:r>
              <a:rPr lang="en-US" sz="2800" dirty="0">
                <a:solidFill>
                  <a:srgbClr val="C00000"/>
                </a:solidFill>
                <a:latin typeface="+mn-lt"/>
                <a:ea typeface="+mn-ea"/>
                <a:cs typeface="+mn-cs"/>
              </a:rPr>
              <a:t> </a:t>
            </a:r>
            <a:r>
              <a:rPr lang="en-US" sz="2800" dirty="0" err="1">
                <a:solidFill>
                  <a:srgbClr val="C00000"/>
                </a:solidFill>
                <a:latin typeface="+mn-lt"/>
                <a:ea typeface="+mn-ea"/>
                <a:cs typeface="+mn-cs"/>
              </a:rPr>
              <a:t>surprenante</a:t>
            </a:r>
            <a:r>
              <a:rPr lang="en-US" sz="2800" dirty="0">
                <a:solidFill>
                  <a:srgbClr val="C00000"/>
                </a:solidFill>
                <a:latin typeface="+mn-lt"/>
                <a:ea typeface="+mn-ea"/>
                <a:cs typeface="+mn-cs"/>
              </a:rPr>
              <a:t> limitation!</a:t>
            </a:r>
          </a:p>
          <a:p>
            <a:pPr algn="ctr" fontAlgn="base">
              <a:spcAft>
                <a:spcPct val="0"/>
              </a:spcAft>
              <a:defRPr/>
            </a:pPr>
            <a:r>
              <a:rPr lang="en-US" sz="1800" b="1" dirty="0">
                <a:solidFill>
                  <a:srgbClr val="000000"/>
                </a:solidFill>
                <a:latin typeface="Calibri" panose="020F0502020204030204"/>
              </a:rPr>
              <a:t>                                                             </a:t>
            </a:r>
            <a:endParaRPr lang="en-US" sz="2800" b="1" dirty="0">
              <a:solidFill>
                <a:srgbClr val="000000"/>
              </a:solidFill>
              <a:latin typeface="Calibri" panose="020F0502020204030204"/>
            </a:endParaRPr>
          </a:p>
        </p:txBody>
      </p:sp>
      <p:sp>
        <p:nvSpPr>
          <p:cNvPr id="7" name="Rectangle 6">
            <a:extLst>
              <a:ext uri="{FF2B5EF4-FFF2-40B4-BE49-F238E27FC236}">
                <a16:creationId xmlns:a16="http://schemas.microsoft.com/office/drawing/2014/main" id="{3BE52442-DA3E-4982-AB1C-AAFC3DA93C33}"/>
              </a:ext>
            </a:extLst>
          </p:cNvPr>
          <p:cNvSpPr/>
          <p:nvPr/>
        </p:nvSpPr>
        <p:spPr>
          <a:xfrm>
            <a:off x="3385056" y="5309345"/>
            <a:ext cx="1209111" cy="2050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ZoneTexte 21">
            <a:extLst>
              <a:ext uri="{FF2B5EF4-FFF2-40B4-BE49-F238E27FC236}">
                <a16:creationId xmlns:a16="http://schemas.microsoft.com/office/drawing/2014/main" id="{88002C89-A3DC-4EE9-AD84-81E7D66BDB18}"/>
              </a:ext>
            </a:extLst>
          </p:cNvPr>
          <p:cNvSpPr txBox="1"/>
          <p:nvPr/>
        </p:nvSpPr>
        <p:spPr>
          <a:xfrm>
            <a:off x="3584143" y="5150248"/>
            <a:ext cx="1210588" cy="523220"/>
          </a:xfrm>
          <a:prstGeom prst="rect">
            <a:avLst/>
          </a:prstGeom>
          <a:noFill/>
        </p:spPr>
        <p:txBody>
          <a:bodyPr wrap="none" rtlCol="0">
            <a:spAutoFit/>
          </a:bodyPr>
          <a:lstStyle/>
          <a:p>
            <a:pPr algn="ctr" eaLnBrk="0" fontAlgn="base" hangingPunct="0">
              <a:spcBef>
                <a:spcPct val="0"/>
              </a:spcBef>
              <a:spcAft>
                <a:spcPct val="0"/>
              </a:spcAft>
              <a:defRPr/>
            </a:pPr>
            <a:r>
              <a:rPr lang="fr-FR" sz="1400" b="1" dirty="0" err="1">
                <a:solidFill>
                  <a:srgbClr val="FF0000"/>
                </a:solidFill>
                <a:latin typeface="Arial" panose="020B0604020202020204" pitchFamily="34" charset="0"/>
                <a:cs typeface="Arial" panose="020B0604020202020204" pitchFamily="34" charset="0"/>
              </a:rPr>
              <a:t>Hemisphere</a:t>
            </a:r>
            <a:endParaRPr lang="fr-FR" sz="1400" b="1" dirty="0">
              <a:solidFill>
                <a:srgbClr val="FF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r>
              <a:rPr lang="fr-FR" sz="1400" b="1" dirty="0">
                <a:solidFill>
                  <a:srgbClr val="FF0000"/>
                </a:solidFill>
                <a:latin typeface="Arial" panose="020B0604020202020204" pitchFamily="34" charset="0"/>
                <a:cs typeface="Arial" panose="020B0604020202020204" pitchFamily="34" charset="0"/>
              </a:rPr>
              <a:t>Droit</a:t>
            </a:r>
          </a:p>
        </p:txBody>
      </p:sp>
      <p:sp>
        <p:nvSpPr>
          <p:cNvPr id="101" name="ZoneTexte 100">
            <a:extLst>
              <a:ext uri="{FF2B5EF4-FFF2-40B4-BE49-F238E27FC236}">
                <a16:creationId xmlns:a16="http://schemas.microsoft.com/office/drawing/2014/main" id="{7BF0F6F4-A8CE-42C7-998C-05DBFAA69B45}"/>
              </a:ext>
            </a:extLst>
          </p:cNvPr>
          <p:cNvSpPr txBox="1"/>
          <p:nvPr/>
        </p:nvSpPr>
        <p:spPr>
          <a:xfrm>
            <a:off x="2417429" y="5376067"/>
            <a:ext cx="1210588" cy="523220"/>
          </a:xfrm>
          <a:prstGeom prst="rect">
            <a:avLst/>
          </a:prstGeom>
          <a:solidFill>
            <a:schemeClr val="bg1"/>
          </a:solidFill>
        </p:spPr>
        <p:txBody>
          <a:bodyPr wrap="none" rtlCol="0">
            <a:spAutoFit/>
          </a:bodyPr>
          <a:lstStyle/>
          <a:p>
            <a:pPr algn="ctr" eaLnBrk="0" fontAlgn="base" hangingPunct="0">
              <a:spcBef>
                <a:spcPct val="0"/>
              </a:spcBef>
              <a:spcAft>
                <a:spcPct val="0"/>
              </a:spcAft>
              <a:defRPr/>
            </a:pPr>
            <a:r>
              <a:rPr lang="fr-FR" sz="1400" b="1" dirty="0" err="1">
                <a:solidFill>
                  <a:srgbClr val="0000FF">
                    <a:lumMod val="60000"/>
                    <a:lumOff val="40000"/>
                  </a:srgbClr>
                </a:solidFill>
                <a:latin typeface="Arial" panose="020B0604020202020204" pitchFamily="34" charset="0"/>
                <a:cs typeface="Arial" panose="020B0604020202020204" pitchFamily="34" charset="0"/>
              </a:rPr>
              <a:t>Hemisphere</a:t>
            </a:r>
            <a:endParaRPr lang="fr-FR" sz="1400" b="1" dirty="0">
              <a:solidFill>
                <a:srgbClr val="0000FF">
                  <a:lumMod val="60000"/>
                  <a:lumOff val="40000"/>
                </a:srgbClr>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r>
              <a:rPr lang="fr-FR" sz="1400" b="1" dirty="0">
                <a:solidFill>
                  <a:srgbClr val="0000FF">
                    <a:lumMod val="60000"/>
                    <a:lumOff val="40000"/>
                  </a:srgbClr>
                </a:solidFill>
                <a:latin typeface="Arial" panose="020B0604020202020204" pitchFamily="34" charset="0"/>
                <a:cs typeface="Arial" panose="020B0604020202020204" pitchFamily="34" charset="0"/>
              </a:rPr>
              <a:t>gauche</a:t>
            </a:r>
          </a:p>
        </p:txBody>
      </p:sp>
      <p:sp>
        <p:nvSpPr>
          <p:cNvPr id="8" name="Rectangle 7">
            <a:extLst>
              <a:ext uri="{FF2B5EF4-FFF2-40B4-BE49-F238E27FC236}">
                <a16:creationId xmlns:a16="http://schemas.microsoft.com/office/drawing/2014/main" id="{B581270F-8C60-4C66-9DD4-6F113CC1C553}"/>
              </a:ext>
            </a:extLst>
          </p:cNvPr>
          <p:cNvSpPr/>
          <p:nvPr/>
        </p:nvSpPr>
        <p:spPr>
          <a:xfrm>
            <a:off x="8117479" y="6548595"/>
            <a:ext cx="4082080" cy="338554"/>
          </a:xfrm>
          <a:prstGeom prst="rect">
            <a:avLst/>
          </a:prstGeom>
        </p:spPr>
        <p:txBody>
          <a:bodyPr wrap="none">
            <a:spAutoFit/>
          </a:bodyPr>
          <a:lstStyle/>
          <a:p>
            <a:r>
              <a:rPr lang="en-US" sz="1600" dirty="0">
                <a:solidFill>
                  <a:srgbClr val="000000"/>
                </a:solidFill>
              </a:rPr>
              <a:t>Adibpour et al, Nature Human </a:t>
            </a:r>
            <a:r>
              <a:rPr lang="en-US" sz="1600" dirty="0" err="1">
                <a:solidFill>
                  <a:srgbClr val="000000"/>
                </a:solidFill>
              </a:rPr>
              <a:t>Behaviour</a:t>
            </a:r>
            <a:r>
              <a:rPr lang="en-US" sz="1600" dirty="0">
                <a:solidFill>
                  <a:srgbClr val="000000"/>
                </a:solidFill>
              </a:rPr>
              <a:t>, 2017</a:t>
            </a:r>
            <a:endParaRPr lang="en-US" sz="1600" dirty="0"/>
          </a:p>
        </p:txBody>
      </p:sp>
      <p:sp>
        <p:nvSpPr>
          <p:cNvPr id="9" name="ZoneTexte 8">
            <a:extLst>
              <a:ext uri="{FF2B5EF4-FFF2-40B4-BE49-F238E27FC236}">
                <a16:creationId xmlns:a16="http://schemas.microsoft.com/office/drawing/2014/main" id="{477350FA-A702-4A2E-BB6E-C2110DF89E7C}"/>
              </a:ext>
            </a:extLst>
          </p:cNvPr>
          <p:cNvSpPr txBox="1"/>
          <p:nvPr/>
        </p:nvSpPr>
        <p:spPr>
          <a:xfrm>
            <a:off x="473927" y="5829341"/>
            <a:ext cx="3804200" cy="923330"/>
          </a:xfrm>
          <a:prstGeom prst="rect">
            <a:avLst/>
          </a:prstGeom>
          <a:noFill/>
        </p:spPr>
        <p:txBody>
          <a:bodyPr wrap="square" rtlCol="0">
            <a:spAutoFit/>
          </a:bodyPr>
          <a:lstStyle/>
          <a:p>
            <a:pPr algn="ctr"/>
            <a:r>
              <a:rPr lang="fr-FR" sz="1800" dirty="0">
                <a:latin typeface="+mn-lt"/>
              </a:rPr>
              <a:t>Les visages sont traités essentiellement dans </a:t>
            </a:r>
            <a:r>
              <a:rPr lang="fr-FR" dirty="0">
                <a:solidFill>
                  <a:srgbClr val="000000"/>
                </a:solidFill>
                <a:latin typeface="Calibri" panose="020F0502020204030204" pitchFamily="34" charset="0"/>
                <a:cs typeface="Calibri" panose="020F0502020204030204" pitchFamily="34" charset="0"/>
              </a:rPr>
              <a:t>l’hémisphère</a:t>
            </a:r>
            <a:r>
              <a:rPr lang="fr-FR" sz="1800" dirty="0">
                <a:latin typeface="+mn-lt"/>
              </a:rPr>
              <a:t> </a:t>
            </a:r>
            <a:r>
              <a:rPr lang="fr-FR" dirty="0"/>
              <a:t>d</a:t>
            </a:r>
            <a:r>
              <a:rPr lang="fr-FR" sz="1800" dirty="0">
                <a:latin typeface="+mn-lt"/>
              </a:rPr>
              <a:t>roit chez les adultes</a:t>
            </a:r>
            <a:endParaRPr lang="en-US" sz="1800" dirty="0" err="1">
              <a:latin typeface="+mn-lt"/>
            </a:endParaRPr>
          </a:p>
        </p:txBody>
      </p:sp>
    </p:spTree>
    <p:extLst>
      <p:ext uri="{BB962C8B-B14F-4D97-AF65-F5344CB8AC3E}">
        <p14:creationId xmlns:p14="http://schemas.microsoft.com/office/powerpoint/2010/main" val="421936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8"/>
                                        </p:tgtEl>
                                        <p:attrNameLst>
                                          <p:attrName>style.visibility</p:attrName>
                                        </p:attrNameLst>
                                      </p:cBhvr>
                                      <p:to>
                                        <p:strVal val="visible"/>
                                      </p:to>
                                    </p:set>
                                  </p:childTnLst>
                                  <p:subTnLst>
                                    <p:set>
                                      <p:cBhvr override="childStyle">
                                        <p:cTn dur="1" fill="hold" display="0" masterRel="nextClick" afterEffect="1"/>
                                        <p:tgtEl>
                                          <p:spTgt spid="108"/>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100" grpId="0" animBg="1"/>
      <p:bldP spid="108" grpId="0" animBg="1"/>
      <p:bldP spid="3"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800" dirty="0" err="1" smtClean="0">
            <a:latin typeface="+mn-lt"/>
          </a:defRPr>
        </a:defPPr>
      </a:lstStyle>
    </a:tx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AnFeliuDehaene">
  <a:themeElements>
    <a:clrScheme name="bleu.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eu.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eu.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eu.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eu.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eu.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eu.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eu.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eu.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26400</TotalTime>
  <Words>1907</Words>
  <Application>Microsoft Office PowerPoint</Application>
  <PresentationFormat>Grand écran</PresentationFormat>
  <Paragraphs>474</Paragraphs>
  <Slides>21</Slides>
  <Notes>12</Notes>
  <HiddenSlides>0</HiddenSlides>
  <MMClips>2</MMClips>
  <ScaleCrop>false</ScaleCrop>
  <HeadingPairs>
    <vt:vector size="6" baseType="variant">
      <vt:variant>
        <vt:lpstr>Polices utilisées</vt:lpstr>
      </vt:variant>
      <vt:variant>
        <vt:i4>11</vt:i4>
      </vt:variant>
      <vt:variant>
        <vt:lpstr>Thème</vt:lpstr>
      </vt:variant>
      <vt:variant>
        <vt:i4>3</vt:i4>
      </vt:variant>
      <vt:variant>
        <vt:lpstr>Titres des diapositives</vt:lpstr>
      </vt:variant>
      <vt:variant>
        <vt:i4>21</vt:i4>
      </vt:variant>
    </vt:vector>
  </HeadingPairs>
  <TitlesOfParts>
    <vt:vector size="35" baseType="lpstr">
      <vt:lpstr>Arial</vt:lpstr>
      <vt:lpstr>Calibri Light</vt:lpstr>
      <vt:lpstr>Times New Roman</vt:lpstr>
      <vt:lpstr>Times</vt:lpstr>
      <vt:lpstr>Wingdings</vt:lpstr>
      <vt:lpstr>Cambria Math</vt:lpstr>
      <vt:lpstr>Calibri</vt:lpstr>
      <vt:lpstr>Cambria</vt:lpstr>
      <vt:lpstr>Symbol</vt:lpstr>
      <vt:lpstr>Arial Unicode MS</vt:lpstr>
      <vt:lpstr>Monotype Sorts</vt:lpstr>
      <vt:lpstr>Thème Office</vt:lpstr>
      <vt:lpstr>7_Modèle par défaut</vt:lpstr>
      <vt:lpstr>2_SAnFeliuDehaene</vt:lpstr>
      <vt:lpstr>Du fœtus à l’enfant, de l’utérus à l’école Une si longue enfance</vt:lpstr>
      <vt:lpstr>Présentation PowerPoint</vt:lpstr>
      <vt:lpstr>Présentation PowerPoint</vt:lpstr>
      <vt:lpstr>Ces réseaux sont sensibles à l’environnement</vt:lpstr>
      <vt:lpstr>Présentation PowerPoint</vt:lpstr>
      <vt:lpstr>Présentation PowerPoint</vt:lpstr>
      <vt:lpstr>Présentation PowerPoint</vt:lpstr>
      <vt:lpstr>Présentation PowerPoint</vt:lpstr>
      <vt:lpstr>Présentation PowerPoint</vt:lpstr>
      <vt:lpstr>Présentation PowerPoint</vt:lpstr>
      <vt:lpstr>Le bébé a-t-il conscience de son environnement?</vt:lpstr>
      <vt:lpstr>Peut-on faire attention à deux choses à la fois? Le clignement attentionnel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maternelle,  une école de l’épanouissement et du langage</dc:title>
  <dc:creator>Ghislaine Dehaene</dc:creator>
  <cp:lastModifiedBy>Ghislaine Dehaene</cp:lastModifiedBy>
  <cp:revision>360</cp:revision>
  <dcterms:created xsi:type="dcterms:W3CDTF">2018-08-27T13:32:54Z</dcterms:created>
  <dcterms:modified xsi:type="dcterms:W3CDTF">2019-03-27T18:36:42Z</dcterms:modified>
</cp:coreProperties>
</file>