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91" r:id="rId3"/>
    <p:sldId id="294" r:id="rId4"/>
    <p:sldId id="293" r:id="rId5"/>
    <p:sldId id="296" r:id="rId6"/>
    <p:sldId id="297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77" d="100"/>
          <a:sy n="77" d="100"/>
        </p:scale>
        <p:origin x="737" y="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C88FD-C554-F044-B5C4-FCE2247BA3E9}" type="datetimeFigureOut">
              <a:rPr lang="fr-FR" smtClean="0"/>
              <a:t>26/03/2019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5437-4DFB-2C45-9B6E-2169A1870C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6152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C88FD-C554-F044-B5C4-FCE2247BA3E9}" type="datetimeFigureOut">
              <a:rPr lang="fr-FR" smtClean="0"/>
              <a:t>26/03/2019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5437-4DFB-2C45-9B6E-2169A1870C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497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C88FD-C554-F044-B5C4-FCE2247BA3E9}" type="datetimeFigureOut">
              <a:rPr lang="fr-FR" smtClean="0"/>
              <a:t>26/03/2019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5437-4DFB-2C45-9B6E-2169A1870C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38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C88FD-C554-F044-B5C4-FCE2247BA3E9}" type="datetimeFigureOut">
              <a:rPr lang="fr-FR" smtClean="0"/>
              <a:t>26/03/2019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5437-4DFB-2C45-9B6E-2169A1870C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2506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C88FD-C554-F044-B5C4-FCE2247BA3E9}" type="datetimeFigureOut">
              <a:rPr lang="fr-FR" smtClean="0"/>
              <a:t>26/03/2019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5437-4DFB-2C45-9B6E-2169A1870C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57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C88FD-C554-F044-B5C4-FCE2247BA3E9}" type="datetimeFigureOut">
              <a:rPr lang="fr-FR" smtClean="0"/>
              <a:t>26/03/2019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5437-4DFB-2C45-9B6E-2169A1870C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356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C88FD-C554-F044-B5C4-FCE2247BA3E9}" type="datetimeFigureOut">
              <a:rPr lang="fr-FR" smtClean="0"/>
              <a:t>26/03/2019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5437-4DFB-2C45-9B6E-2169A1870C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210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C88FD-C554-F044-B5C4-FCE2247BA3E9}" type="datetimeFigureOut">
              <a:rPr lang="fr-FR" smtClean="0"/>
              <a:t>26/03/2019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5437-4DFB-2C45-9B6E-2169A1870C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3075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C88FD-C554-F044-B5C4-FCE2247BA3E9}" type="datetimeFigureOut">
              <a:rPr lang="fr-FR" smtClean="0"/>
              <a:t>26/03/2019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5437-4DFB-2C45-9B6E-2169A1870C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6237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C88FD-C554-F044-B5C4-FCE2247BA3E9}" type="datetimeFigureOut">
              <a:rPr lang="fr-FR" smtClean="0"/>
              <a:t>26/03/2019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5437-4DFB-2C45-9B6E-2169A1870C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6788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C88FD-C554-F044-B5C4-FCE2247BA3E9}" type="datetimeFigureOut">
              <a:rPr lang="fr-FR" smtClean="0"/>
              <a:t>26/03/2019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5437-4DFB-2C45-9B6E-2169A1870C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9900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C88FD-C554-F044-B5C4-FCE2247BA3E9}" type="datetimeFigureOut">
              <a:rPr lang="fr-FR" smtClean="0"/>
              <a:t>26/03/2019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C5437-4DFB-2C45-9B6E-2169A1870C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986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E99BB9FC-08F9-5048-8B3B-FCE7DFD1A6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6A13DBE8-FB05-CB49-9761-C1D2844F60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358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13" y="429370"/>
            <a:ext cx="8999006" cy="599528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414826"/>
            <a:ext cx="7886700" cy="1325563"/>
          </a:xfrm>
        </p:spPr>
        <p:txBody>
          <a:bodyPr/>
          <a:lstStyle/>
          <a:p>
            <a:r>
              <a:rPr lang="fr-FR" dirty="0">
                <a:latin typeface="+mn-lt"/>
              </a:rPr>
              <a:t>Missions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1910106"/>
            <a:ext cx="7886700" cy="4351338"/>
          </a:xfrm>
        </p:spPr>
        <p:txBody>
          <a:bodyPr>
            <a:normAutofit/>
          </a:bodyPr>
          <a:lstStyle/>
          <a:p>
            <a:r>
              <a:rPr lang="fr-FR" sz="2400" dirty="0"/>
              <a:t>Apporter un </a:t>
            </a:r>
            <a:r>
              <a:rPr lang="fr-FR" sz="2400" b="1" dirty="0"/>
              <a:t>éclairage </a:t>
            </a:r>
            <a:br>
              <a:rPr lang="fr-FR" sz="2400" b="1" dirty="0"/>
            </a:br>
            <a:r>
              <a:rPr lang="fr-FR" sz="2400" b="1" dirty="0"/>
              <a:t>scientifique</a:t>
            </a:r>
            <a:r>
              <a:rPr lang="fr-FR" sz="2400" dirty="0"/>
              <a:t> sur les grands enjeux éducatifs de notre temps</a:t>
            </a:r>
          </a:p>
          <a:p>
            <a:r>
              <a:rPr lang="fr-FR" sz="2400" dirty="0"/>
              <a:t>Examiner les pratiques pédagogiques existantes, et  donner aux enseignants et aux élèves de </a:t>
            </a:r>
            <a:r>
              <a:rPr lang="fr-FR" sz="2400" b="1" dirty="0"/>
              <a:t>nouveaux outils</a:t>
            </a:r>
            <a:r>
              <a:rPr lang="fr-FR" sz="2400" dirty="0"/>
              <a:t> qui ont fait leurs preuves, pour l’épanouissement de tous les élèves.</a:t>
            </a:r>
          </a:p>
          <a:p>
            <a:r>
              <a:rPr lang="fr-FR" sz="2400" dirty="0"/>
              <a:t>Sur la base d’une veille scientifique permanente, </a:t>
            </a:r>
            <a:r>
              <a:rPr lang="fr-FR" sz="2400" b="1" dirty="0"/>
              <a:t>mettre à la disposition</a:t>
            </a:r>
            <a:r>
              <a:rPr lang="fr-FR" sz="2400" dirty="0"/>
              <a:t> </a:t>
            </a:r>
            <a:r>
              <a:rPr lang="fr-FR" sz="2400" b="1" dirty="0"/>
              <a:t>de tous les résultats de la recherche</a:t>
            </a:r>
            <a:r>
              <a:rPr lang="fr-FR" sz="2400" dirty="0"/>
              <a:t> en amont, de l’expérimentation de terrain, et de la comparaison scientifique internationale.</a:t>
            </a:r>
          </a:p>
          <a:p>
            <a:r>
              <a:rPr lang="fr-FR" sz="2400" dirty="0"/>
              <a:t>Faire des recommandations pour enrichir la </a:t>
            </a:r>
            <a:r>
              <a:rPr lang="fr-FR" sz="2400" b="1" dirty="0"/>
              <a:t>formation initiale et continue</a:t>
            </a:r>
            <a:r>
              <a:rPr lang="fr-FR" sz="2400" dirty="0"/>
              <a:t> des enseignants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30F78A0-47E7-42F3-A90D-78A8CE33D5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179"/>
          <a:stretch/>
        </p:blipFill>
        <p:spPr>
          <a:xfrm>
            <a:off x="4318557" y="-127228"/>
            <a:ext cx="4804632" cy="2298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062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/>
          <p:cNvSpPr/>
          <p:nvPr/>
        </p:nvSpPr>
        <p:spPr>
          <a:xfrm>
            <a:off x="6387000" y="4536622"/>
            <a:ext cx="2708991" cy="128195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Sociologie</a:t>
            </a:r>
          </a:p>
        </p:txBody>
      </p:sp>
      <p:sp>
        <p:nvSpPr>
          <p:cNvPr id="17" name="Ellipse 16"/>
          <p:cNvSpPr/>
          <p:nvPr/>
        </p:nvSpPr>
        <p:spPr>
          <a:xfrm>
            <a:off x="284806" y="3636317"/>
            <a:ext cx="2372258" cy="1788661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Philosophie</a:t>
            </a:r>
          </a:p>
        </p:txBody>
      </p:sp>
      <p:sp>
        <p:nvSpPr>
          <p:cNvPr id="6" name="Ellipse 5"/>
          <p:cNvSpPr/>
          <p:nvPr/>
        </p:nvSpPr>
        <p:spPr>
          <a:xfrm>
            <a:off x="2788393" y="414251"/>
            <a:ext cx="3272118" cy="1893317"/>
          </a:xfrm>
          <a:prstGeom prst="ellipse">
            <a:avLst/>
          </a:prstGeom>
          <a:solidFill>
            <a:srgbClr val="92D050">
              <a:alpha val="70000"/>
            </a:srgb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Neurosciences</a:t>
            </a:r>
          </a:p>
        </p:txBody>
      </p:sp>
      <p:sp>
        <p:nvSpPr>
          <p:cNvPr id="4" name="Ellipse 3"/>
          <p:cNvSpPr/>
          <p:nvPr/>
        </p:nvSpPr>
        <p:spPr>
          <a:xfrm>
            <a:off x="2528416" y="1629844"/>
            <a:ext cx="3792071" cy="2709835"/>
          </a:xfrm>
          <a:prstGeom prst="ellipse">
            <a:avLst/>
          </a:prstGeom>
          <a:solidFill>
            <a:srgbClr val="00B0F0">
              <a:alpha val="70000"/>
            </a:srgb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Psychologie</a:t>
            </a:r>
          </a:p>
        </p:txBody>
      </p:sp>
      <p:sp>
        <p:nvSpPr>
          <p:cNvPr id="5" name="Rectangle 4"/>
          <p:cNvSpPr/>
          <p:nvPr/>
        </p:nvSpPr>
        <p:spPr>
          <a:xfrm>
            <a:off x="3572585" y="1078512"/>
            <a:ext cx="2698175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Stanislas Dehaene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Caroline Huron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Sid Kouider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Franck Ramus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Michel Fayol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Nuria Sebastian-Galles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Elizabeth Spelke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Johannes Ziegler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151926" y="629390"/>
            <a:ext cx="2420471" cy="255727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Sciences de l’éducation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49562" y="1629844"/>
            <a:ext cx="203132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Maryse Bianco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Pascal </a:t>
            </a:r>
            <a:r>
              <a:rPr kumimoji="0" lang="fr-FR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Bressoux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Marc </a:t>
            </a:r>
            <a:r>
              <a:rPr kumimoji="0" lang="fr-FR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Demeuse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Bruno </a:t>
            </a:r>
            <a:r>
              <a:rPr kumimoji="0" lang="fr-FR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Suchaut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24" name="Groupe 23"/>
          <p:cNvGrpSpPr/>
          <p:nvPr/>
        </p:nvGrpSpPr>
        <p:grpSpPr>
          <a:xfrm>
            <a:off x="6415544" y="2721706"/>
            <a:ext cx="2680447" cy="1489678"/>
            <a:chOff x="201924" y="5076918"/>
            <a:chExt cx="2680447" cy="1489678"/>
          </a:xfrm>
        </p:grpSpPr>
        <p:sp>
          <p:nvSpPr>
            <p:cNvPr id="19" name="Ellipse 18"/>
            <p:cNvSpPr/>
            <p:nvPr/>
          </p:nvSpPr>
          <p:spPr>
            <a:xfrm>
              <a:off x="201924" y="5076918"/>
              <a:ext cx="2680447" cy="1489678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Economie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17612" y="5643266"/>
              <a:ext cx="1749197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Esther Duflo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Marc Gurgand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6643924" y="5108277"/>
            <a:ext cx="2223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Jérôme Deauvieau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9966" y="4201110"/>
            <a:ext cx="208262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Elena Pasquinelli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Joëlle Proust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Patrick Savidan</a:t>
            </a:r>
          </a:p>
        </p:txBody>
      </p:sp>
      <p:grpSp>
        <p:nvGrpSpPr>
          <p:cNvPr id="21" name="Groupe 20"/>
          <p:cNvGrpSpPr/>
          <p:nvPr/>
        </p:nvGrpSpPr>
        <p:grpSpPr>
          <a:xfrm>
            <a:off x="6415544" y="434370"/>
            <a:ext cx="2626659" cy="1777951"/>
            <a:chOff x="2007873" y="179293"/>
            <a:chExt cx="2626659" cy="1777951"/>
          </a:xfrm>
        </p:grpSpPr>
        <p:sp>
          <p:nvSpPr>
            <p:cNvPr id="15" name="Ellipse 14"/>
            <p:cNvSpPr/>
            <p:nvPr/>
          </p:nvSpPr>
          <p:spPr>
            <a:xfrm>
              <a:off x="2007873" y="179293"/>
              <a:ext cx="2626659" cy="1777951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Mathématiques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Informatique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491489" y="1069362"/>
              <a:ext cx="165942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Gérard Berry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Etienne Ghys</a:t>
              </a:r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2748903" y="4805131"/>
            <a:ext cx="3430228" cy="1305394"/>
            <a:chOff x="5642052" y="809106"/>
            <a:chExt cx="3430228" cy="1305394"/>
          </a:xfrm>
        </p:grpSpPr>
        <p:sp>
          <p:nvSpPr>
            <p:cNvPr id="16" name="Ellipse 15"/>
            <p:cNvSpPr/>
            <p:nvPr/>
          </p:nvSpPr>
          <p:spPr>
            <a:xfrm>
              <a:off x="5642052" y="809106"/>
              <a:ext cx="3430228" cy="130539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Linguistique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852301" y="1372760"/>
              <a:ext cx="312136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Liliane Sprenger-Charolles</a:t>
              </a:r>
              <a:endPara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20" name="Rectangle 19"/>
          <p:cNvSpPr/>
          <p:nvPr/>
        </p:nvSpPr>
        <p:spPr>
          <a:xfrm>
            <a:off x="2166321" y="6241875"/>
            <a:ext cx="56060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Secrétaire général: Nelson </a:t>
            </a:r>
            <a:r>
              <a:rPr kumimoji="0" 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Vallejo-Gomez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assisté d’Anne </a:t>
            </a:r>
            <a:r>
              <a:rPr kumimoji="0" 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Valat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4475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5974"/>
            <a:ext cx="8229600" cy="831148"/>
          </a:xfrm>
        </p:spPr>
        <p:txBody>
          <a:bodyPr/>
          <a:lstStyle/>
          <a:p>
            <a:r>
              <a:rPr lang="fr-FR" sz="2800" b="1" dirty="0">
                <a:latin typeface="+mn-lt"/>
              </a:rPr>
              <a:t>Groupes de travail du Conseil Scientifique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37424"/>
            <a:ext cx="8229600" cy="5914902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2400" dirty="0"/>
              <a:t>Evaluations et interventions (S. Dehaene)</a:t>
            </a:r>
          </a:p>
          <a:p>
            <a:pPr marL="457200" lvl="1" indent="0">
              <a:buNone/>
            </a:pPr>
            <a:r>
              <a:rPr lang="fr-FR" sz="1600" dirty="0">
                <a:sym typeface="Wingdings" panose="05000000000000000000" pitchFamily="2" charset="2"/>
              </a:rPr>
              <a:t> Dispositif </a:t>
            </a:r>
            <a:r>
              <a:rPr lang="fr-FR" sz="1600" dirty="0" err="1">
                <a:sym typeface="Wingdings" panose="05000000000000000000" pitchFamily="2" charset="2"/>
              </a:rPr>
              <a:t>EvalAide</a:t>
            </a:r>
            <a:r>
              <a:rPr lang="fr-FR" sz="1600" dirty="0">
                <a:sym typeface="Wingdings" panose="05000000000000000000" pitchFamily="2" charset="2"/>
              </a:rPr>
              <a:t>: évaluations de début CP, mi CP et début de CE1</a:t>
            </a:r>
            <a:endParaRPr lang="fr-FR" sz="1600" dirty="0"/>
          </a:p>
          <a:p>
            <a:pPr marL="514350" indent="-514350">
              <a:buFont typeface="+mj-lt"/>
              <a:buAutoNum type="arabicPeriod"/>
            </a:pPr>
            <a:r>
              <a:rPr lang="fr-FR" sz="2400" dirty="0"/>
              <a:t>Formation et ressources (F. Ramus)</a:t>
            </a:r>
          </a:p>
          <a:p>
            <a:pPr marL="457200" lvl="1" indent="0">
              <a:buNone/>
            </a:pPr>
            <a:r>
              <a:rPr lang="fr-FR" sz="1700" dirty="0">
                <a:sym typeface="Wingdings" panose="05000000000000000000" pitchFamily="2" charset="2"/>
              </a:rPr>
              <a:t> Recension des dispositifs de formation initiale et continue, création de contenus</a:t>
            </a:r>
            <a:endParaRPr lang="fr-FR" sz="1700" dirty="0"/>
          </a:p>
          <a:p>
            <a:pPr marL="514350" indent="-514350">
              <a:buFont typeface="+mj-lt"/>
              <a:buAutoNum type="arabicPeriod"/>
            </a:pPr>
            <a:r>
              <a:rPr lang="fr-FR" sz="2400" dirty="0"/>
              <a:t>Manuels scolaires (M. Fayol, M. Bianco)</a:t>
            </a:r>
          </a:p>
          <a:p>
            <a:pPr marL="457200" lvl="1" indent="0">
              <a:buNone/>
            </a:pPr>
            <a:r>
              <a:rPr lang="fr-FR" sz="1700" dirty="0">
                <a:sym typeface="Wingdings" panose="05000000000000000000" pitchFamily="2" charset="2"/>
              </a:rPr>
              <a:t> Recommandations sur l’utilisation des manuels de lecture en CP</a:t>
            </a:r>
            <a:endParaRPr lang="fr-FR" sz="1700" dirty="0"/>
          </a:p>
          <a:p>
            <a:pPr marL="514350" indent="-514350">
              <a:buFont typeface="+mj-lt"/>
              <a:buAutoNum type="arabicPeriod"/>
            </a:pPr>
            <a:r>
              <a:rPr lang="fr-FR" sz="2400" dirty="0"/>
              <a:t>Handicap et inclusion scolaire (C. Huron)</a:t>
            </a:r>
          </a:p>
          <a:p>
            <a:pPr marL="457200" lvl="1" indent="0">
              <a:buNone/>
            </a:pPr>
            <a:r>
              <a:rPr lang="fr-FR" sz="1700" dirty="0">
                <a:sym typeface="Wingdings" panose="05000000000000000000" pitchFamily="2" charset="2"/>
              </a:rPr>
              <a:t> Examens et évaluations inclusifs pour tous les enfants </a:t>
            </a:r>
            <a:r>
              <a:rPr lang="fr-FR" sz="1700" dirty="0" err="1">
                <a:sym typeface="Wingdings" panose="05000000000000000000" pitchFamily="2" charset="2"/>
              </a:rPr>
              <a:t>dys</a:t>
            </a:r>
            <a:r>
              <a:rPr lang="fr-FR" sz="1700" dirty="0">
                <a:sym typeface="Wingdings" panose="05000000000000000000" pitchFamily="2" charset="2"/>
              </a:rPr>
              <a:t>, mission surdité</a:t>
            </a:r>
            <a:endParaRPr lang="fr-FR" sz="1700" dirty="0"/>
          </a:p>
          <a:p>
            <a:pPr marL="514350" indent="-514350">
              <a:buFont typeface="+mj-lt"/>
              <a:buAutoNum type="arabicPeriod"/>
            </a:pPr>
            <a:r>
              <a:rPr lang="fr-FR" sz="2400" dirty="0"/>
              <a:t>Confiance en soi et Métacognition (J. Proust, S. Kouider)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r-FR" sz="1700" dirty="0">
                <a:sym typeface="Wingdings" panose="05000000000000000000" pitchFamily="2" charset="2"/>
              </a:rPr>
              <a:t>Gestes pédagogiques pour éviter la perte de confiance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400" dirty="0"/>
              <a:t>Intelligence artificielle et Education</a:t>
            </a:r>
          </a:p>
          <a:p>
            <a:pPr marL="457200" lvl="1" indent="0">
              <a:buNone/>
            </a:pPr>
            <a:r>
              <a:rPr lang="fr-FR" sz="1700" dirty="0">
                <a:sym typeface="Wingdings" panose="05000000000000000000" pitchFamily="2" charset="2"/>
              </a:rPr>
              <a:t> Logiciels pédagogiques adaptatifs ; aides à l’orientation</a:t>
            </a:r>
            <a:endParaRPr lang="fr-FR" sz="2200" dirty="0"/>
          </a:p>
          <a:p>
            <a:pPr marL="514350" indent="-514350">
              <a:buFont typeface="+mj-lt"/>
              <a:buAutoNum type="arabicPeriod"/>
            </a:pPr>
            <a:r>
              <a:rPr lang="fr-FR" sz="2400" dirty="0"/>
              <a:t>Pédagogies et contenus pour l’école maternelle (A. Christophe)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r-FR" sz="1800" dirty="0"/>
              <a:t>outils pour le vocabulaire et les maths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r-FR" sz="1700" dirty="0"/>
              <a:t>Bilinguisme et apprentissage des langues</a:t>
            </a:r>
          </a:p>
          <a:p>
            <a:pPr marL="0" indent="0">
              <a:buNone/>
            </a:pPr>
            <a:r>
              <a:rPr lang="fr-FR" sz="2400" dirty="0"/>
              <a:t>Conférences internationales ( « Le rôle de l’expérimentation dans le domaine éducatif », « Confiance en soi et métacognition »)</a:t>
            </a:r>
          </a:p>
          <a:p>
            <a:pPr marL="0" indent="0">
              <a:buNone/>
            </a:pPr>
            <a:r>
              <a:rPr lang="fr-FR" sz="2400" dirty="0"/>
              <a:t>Expertises ponctuelles de textes ou de décisions.</a:t>
            </a:r>
            <a:endParaRPr lang="fr-FR" sz="2800" dirty="0"/>
          </a:p>
          <a:p>
            <a:pPr marL="514350" indent="-514350">
              <a:buFont typeface="+mj-lt"/>
              <a:buAutoNum type="arabicPeriod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9982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2F15806-CDF1-4087-A84D-5BF5206A40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42"/>
          <a:stretch/>
        </p:blipFill>
        <p:spPr>
          <a:xfrm>
            <a:off x="1909225" y="0"/>
            <a:ext cx="5555064" cy="68580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EE41B08-B97C-4113-9CB4-64FA02320858}"/>
              </a:ext>
            </a:extLst>
          </p:cNvPr>
          <p:cNvSpPr txBox="1"/>
          <p:nvPr/>
        </p:nvSpPr>
        <p:spPr>
          <a:xfrm>
            <a:off x="472109" y="147525"/>
            <a:ext cx="35333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Les fondamentaux de l’apprentissage: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Organisation précoce</a:t>
            </a:r>
          </a:p>
          <a:p>
            <a:pPr marL="285750" indent="-285750">
              <a:buFontTx/>
              <a:buChar char="-"/>
            </a:pPr>
            <a:r>
              <a:rPr lang="fr-FR" dirty="0"/>
              <a:t>Plasticité</a:t>
            </a:r>
          </a:p>
          <a:p>
            <a:pPr marL="285750" indent="-285750">
              <a:buFontTx/>
              <a:buChar char="-"/>
            </a:pPr>
            <a:r>
              <a:rPr lang="fr-FR" dirty="0"/>
              <a:t>Périodes sensibles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Petite enfance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Adolescence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Nutrition</a:t>
            </a:r>
          </a:p>
          <a:p>
            <a:pPr marL="285750" indent="-285750">
              <a:buFontTx/>
              <a:buChar char="-"/>
            </a:pPr>
            <a:r>
              <a:rPr lang="fr-FR" dirty="0"/>
              <a:t>Sommeil</a:t>
            </a:r>
          </a:p>
          <a:p>
            <a:pPr marL="285750" indent="-285750">
              <a:buFontTx/>
              <a:buChar char="-"/>
            </a:pPr>
            <a:r>
              <a:rPr lang="fr-FR" dirty="0"/>
              <a:t>Santé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7A869CD-B233-466B-8F5E-56801DA6984A}"/>
              </a:ext>
            </a:extLst>
          </p:cNvPr>
          <p:cNvSpPr txBox="1"/>
          <p:nvPr/>
        </p:nvSpPr>
        <p:spPr>
          <a:xfrm>
            <a:off x="6125890" y="99726"/>
            <a:ext cx="3003487" cy="812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Les connaissances spécifiques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La lecture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Mettre au fin aux « guerres de la lecture »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Décodage ET compréhension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Pédagogie et logiciels</a:t>
            </a:r>
          </a:p>
          <a:p>
            <a:pPr marL="742950" lvl="1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Les mathématiques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Fondements dans la petite enfance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Du concret à l’abstrait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Résoudre de vrais problèmes</a:t>
            </a:r>
          </a:p>
          <a:p>
            <a:pPr marL="742950" lvl="1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Les compétences transversales: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Mémoire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Attention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Contrôle exécutif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Comment les entraîner ?</a:t>
            </a:r>
          </a:p>
          <a:p>
            <a:pPr marL="742950" lvl="1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1BE334B-2EB3-4652-BFC4-036CF4D63080}"/>
              </a:ext>
            </a:extLst>
          </p:cNvPr>
          <p:cNvSpPr txBox="1"/>
          <p:nvPr/>
        </p:nvSpPr>
        <p:spPr>
          <a:xfrm>
            <a:off x="472110" y="3697555"/>
            <a:ext cx="30034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Améliorer l’enseignement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Perspectives internationales</a:t>
            </a:r>
          </a:p>
          <a:p>
            <a:pPr marL="285750" indent="-285750">
              <a:buFontTx/>
              <a:buChar char="-"/>
            </a:pPr>
            <a:r>
              <a:rPr lang="fr-FR" dirty="0"/>
              <a:t>Quel écosystème de recherche?</a:t>
            </a:r>
          </a:p>
          <a:p>
            <a:pPr marL="285750" indent="-285750">
              <a:buFontTx/>
              <a:buChar char="-"/>
            </a:pPr>
            <a:r>
              <a:rPr lang="fr-FR" dirty="0"/>
              <a:t>Comment passer sur le terrain?</a:t>
            </a:r>
          </a:p>
          <a:p>
            <a:pPr marL="285750" indent="-285750">
              <a:buFontTx/>
              <a:buChar char="-"/>
            </a:pPr>
            <a:r>
              <a:rPr lang="fr-FR" dirty="0"/>
              <a:t>Que penser des grandes enquêtes internationales?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87B528A-7FC3-483D-B5D5-8BFD13579722}"/>
              </a:ext>
            </a:extLst>
          </p:cNvPr>
          <p:cNvSpPr txBox="1"/>
          <p:nvPr/>
        </p:nvSpPr>
        <p:spPr>
          <a:xfrm>
            <a:off x="3770679" y="213682"/>
            <a:ext cx="20453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/>
              <a:t>COLLOQUE </a:t>
            </a:r>
            <a:br>
              <a:rPr lang="fr-FR" sz="2400" b="1" dirty="0"/>
            </a:br>
            <a:r>
              <a:rPr lang="fr-FR" sz="2400" b="1" dirty="0"/>
              <a:t>CSEN/UNESCO</a:t>
            </a:r>
          </a:p>
        </p:txBody>
      </p:sp>
    </p:spTree>
    <p:extLst>
      <p:ext uri="{BB962C8B-B14F-4D97-AF65-F5344CB8AC3E}">
        <p14:creationId xmlns:p14="http://schemas.microsoft.com/office/powerpoint/2010/main" val="2237476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build="p"/>
      <p:bldP spid="7" grpId="0" build="p"/>
      <p:bldP spid="2" grpId="0"/>
    </p:bld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269</Words>
  <Application>Microsoft Office PowerPoint</Application>
  <PresentationFormat>Affichage à l'écran (4:3)</PresentationFormat>
  <Paragraphs>93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Missions</vt:lpstr>
      <vt:lpstr>Présentation PowerPoint</vt:lpstr>
      <vt:lpstr>Groupes de travail du Conseil Scientifique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Stanislas Dehaene</cp:lastModifiedBy>
  <cp:revision>14</cp:revision>
  <dcterms:created xsi:type="dcterms:W3CDTF">2019-03-12T08:28:36Z</dcterms:created>
  <dcterms:modified xsi:type="dcterms:W3CDTF">2019-03-26T09:04:09Z</dcterms:modified>
</cp:coreProperties>
</file>