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9"/>
  </p:notesMasterIdLst>
  <p:sldIdLst>
    <p:sldId id="256" r:id="rId3"/>
    <p:sldId id="257" r:id="rId4"/>
    <p:sldId id="260" r:id="rId5"/>
    <p:sldId id="261" r:id="rId6"/>
    <p:sldId id="262" r:id="rId7"/>
    <p:sldId id="266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95C3"/>
    <a:srgbClr val="005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1"/>
    <p:restoredTop sz="94595"/>
  </p:normalViewPr>
  <p:slideViewPr>
    <p:cSldViewPr snapToGrid="0" snapToObjects="1">
      <p:cViewPr>
        <p:scale>
          <a:sx n="77" d="100"/>
          <a:sy n="77" d="100"/>
        </p:scale>
        <p:origin x="-118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1CA49-8243-E742-8487-FD79DE54B35E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3BF4C-0AB0-8044-9DF2-53854F6B5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12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264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313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859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715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913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59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6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63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858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4A0912E-CB59-BE49-9F8E-1E810BE0D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3631F835-D925-304D-BD54-1371582DE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6EAC3AE-301D-CE46-84B3-1FC49A77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C22A35A-68DC-D044-9ADE-8C3DE889D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7515F4A-705E-FB46-B4E0-58B520CF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542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058B7B1-50FC-9845-97D4-D6C74541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D8458C4-83A2-5C47-AE2A-ABB3D9038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B9CF09B-BB49-8443-B89F-30C790C6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FF1BD9C-43E2-D644-92FD-324C32FF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BC9C2B1-6AAC-094E-AB28-5145C4F3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5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167D393-241B-2041-8916-3BF2E6AC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D659995-AD22-DA46-809C-5E27A0755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C950C29-8676-7546-B11F-49D1B3F3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4DCAE89-CDE0-404A-A4B2-CDF774EC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B8D33F6-7369-5B46-A9AC-32B3398D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590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3B3278F-6C51-454E-8EE7-1704A06F1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9962686-A703-AB4A-B069-22E7F6DD9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9D5E303E-7338-E049-AFD2-E00C7BCFC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CD6A835F-313B-4E45-A715-EE8E1458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91C0D576-5BA4-E94C-9756-162112210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BC900EB-A748-0F44-85FA-3204041CF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269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CB75A39-65AC-6E4A-9317-DD22D47A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C02E625-3A40-2A47-B4A8-83BEBBE6B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1E1D27C8-4F2A-E647-86F2-10BD75021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617802B2-E130-D84C-B8BE-2FA614DB2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4A623867-3C38-F24B-9FE8-C499D99D17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FD4C50EC-7ED1-7445-AC65-7535C2B47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47F4DDA5-617C-E04A-BEF8-5A0BF39E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094ED88F-B8AB-7F4F-AE1E-6B9AB5FD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15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D90E39-A455-0843-83A4-48CFD20D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A7CCD03C-A8FD-7448-BFB6-63B7D8B37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FB957EA0-FDAA-C445-A748-4120C5365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90EA94E-7DE8-CD49-A850-FF2D67192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2993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10885CC5-ECB0-E144-95E6-C3EDEBA1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F9BF33AC-E784-B24C-8BC8-DDA81071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D10C0605-EF27-694D-AABA-CD1F4E0F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419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0A7530E-7B5E-7745-B7FB-3A1F287DC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F72BA9F-B4FD-D54D-B1C7-52DEFA4EF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0D76A553-44C9-384E-8A06-80A858798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C25E98FE-DAA2-5041-A93C-BEC3A2A06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C066A15-8F83-9B4A-8786-F7C210B94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1A8ABC6-D473-5948-A6AD-538CC74F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10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165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93D1444-CBB7-7D4D-9F8C-48F1917F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91D96687-8337-6B4C-88AD-1DC05AD60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FBE9613-3059-6248-B7DF-F181A1CFA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438078D-C00B-6C4D-BC2A-5CC270C9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C89573E1-764B-3349-A35D-46E276F41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33BBB0C-7213-5742-8241-41C884BA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0009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5E0E3E3-0830-7B45-979E-02EC01FCB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471E631E-AD8A-5D41-BFC5-3A1DFB4CA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DF80707-1600-6444-B4C5-EB0F8A469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55D8188-F24E-394D-92DD-D095FD1E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998FBD6-AADC-8C46-982A-4DDE8ABC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134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08CF50E7-35ED-4148-B048-BFD60C25B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4406A165-D873-3A4B-A8F6-735D0C196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B9663B1-D2E3-0F4C-B30C-408E2CB19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EA5D88C-9FFC-C74F-AFCD-AAC6D4CD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C012344-C863-2C4C-B767-A8A30D2D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46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4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59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32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00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43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74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8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13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1A2028DC-5A1B-624B-9934-722B1A21D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4FFB321-B933-084B-9D73-B3F10D0F5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9B26270-59CB-4947-A0BE-E528BD454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A3AA6-258F-0747-B3DE-B66C621FCE32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EF0F65A-77E2-F840-82BC-C6D34EE7F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2C861D6-681D-1441-8022-D31DEC907C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BE877-6A5E-FA46-B402-2E1279175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1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CSEN_Presentation10.png">
            <a:extLst>
              <a:ext uri="{FF2B5EF4-FFF2-40B4-BE49-F238E27FC236}">
                <a16:creationId xmlns:a16="http://schemas.microsoft.com/office/drawing/2014/main" xmlns="" id="{FF34D11F-EECA-CB47-8027-F3AC635CC4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09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46184" y="1073217"/>
            <a:ext cx="8675077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1200"/>
              </a:spcBef>
              <a:buNone/>
            </a:pPr>
            <a:r>
              <a:rPr lang="fr-FR" sz="18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métacognition </a:t>
            </a:r>
            <a:r>
              <a:rPr lang="fr-FR" sz="18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recouvre l’ensemble des processus, pratiques, croyances et connaissances qui permettent à chaque individu de contrôler, évaluer ses propres activités cognitives, c’est-à-dire les réguler. » </a:t>
            </a:r>
            <a:r>
              <a:rPr lang="fr-FR" sz="1400" b="0" cap="none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(CSEN</a:t>
            </a:r>
            <a:r>
              <a:rPr lang="fr-FR" sz="1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28 nov. 2018)</a:t>
            </a: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0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&gt;&gt; un sujet COMPLEXE (périmètre) et FONDAMENTAL qui nous place </a:t>
            </a:r>
            <a:r>
              <a:rPr lang="fr-FR" sz="20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cœur des processus d’apprentissage </a:t>
            </a:r>
            <a:r>
              <a:rPr lang="fr-FR" sz="20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de la compréhension de certains </a:t>
            </a:r>
            <a:r>
              <a:rPr lang="fr-FR" sz="2000" b="0" u="sng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facteurs</a:t>
            </a:r>
            <a:r>
              <a:rPr lang="fr-FR" sz="20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2000" b="0" u="sng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mécanismes</a:t>
            </a:r>
            <a:r>
              <a:rPr lang="fr-FR" sz="20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contribuent à la réussite scolaire. 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b="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000" b="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Métacognition et confiance en soi » corrélées à la réussite scolaire.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b="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Une proportion faible d’enseignants met en œuvre, de </a:t>
            </a:r>
            <a:r>
              <a:rPr lang="fr-FR" sz="20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manière volontaire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, des pratiques (stratégies, postures et gestes) </a:t>
            </a:r>
            <a:r>
              <a:rPr lang="fr-F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régulières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structurées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 visant à renforcer les compétences métacognitives des élèves.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0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sens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 et les </a:t>
            </a:r>
            <a:r>
              <a:rPr lang="fr-F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enjeux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 de la métacognition </a:t>
            </a:r>
            <a:r>
              <a:rPr lang="fr-FR" sz="1500" b="0" cap="none" dirty="0">
                <a:latin typeface="Arial" panose="020B0604020202020204" pitchFamily="34" charset="0"/>
                <a:cs typeface="Arial" panose="020B0604020202020204" pitchFamily="34" charset="0"/>
              </a:rPr>
              <a:t>(187 thèses)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ainsi que les </a:t>
            </a:r>
            <a:r>
              <a:rPr lang="fr-F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rapports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fr-FR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METACOGNITION et CONFIANCE en SOI 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sont encore </a:t>
            </a:r>
            <a:r>
              <a:rPr lang="fr-FR" sz="20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insuffisamment connus et partagés </a:t>
            </a:r>
            <a:r>
              <a:rPr lang="fr-FR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au sein de l’EN.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FR" sz="2400" b="0" cap="none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b="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47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57908" y="1641231"/>
            <a:ext cx="8692661" cy="49243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23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Enrichir la professionnalité</a:t>
            </a:r>
            <a:r>
              <a:rPr lang="fr-FR" sz="23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enseignants dans le champ de « la métacognition et la confiance en soi » : </a:t>
            </a:r>
            <a:r>
              <a:rPr lang="fr-FR" sz="2300" b="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quelles conditions ?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400" b="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(I)  VALORISER </a:t>
            </a:r>
            <a:r>
              <a:rPr lang="fr-FR" sz="20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enjeux</a:t>
            </a: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transposition des </a:t>
            </a:r>
            <a:r>
              <a:rPr lang="fr-FR" sz="2000" b="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savoirs produits par la recherche</a:t>
            </a: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la métacognition et la confiance en soi</a:t>
            </a:r>
          </a:p>
          <a:p>
            <a:pPr marL="0" indent="0">
              <a:spcBef>
                <a:spcPts val="1200"/>
              </a:spcBef>
              <a:buNone/>
            </a:pPr>
            <a:endParaRPr lang="fr-FR" sz="2000" b="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(II)  RELEVER </a:t>
            </a:r>
            <a:r>
              <a:rPr lang="fr-FR" sz="20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défi </a:t>
            </a: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EXPLICITER </a:t>
            </a:r>
            <a:r>
              <a:rPr lang="fr-FR" sz="20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l’exigence qu’engage</a:t>
            </a:r>
            <a:r>
              <a:rPr lang="fr-FR" sz="20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l’adossement de la formation à la recherche dans ce domaine</a:t>
            </a:r>
            <a:endParaRPr lang="fr-FR" sz="2000" b="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20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3782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6" y="1073216"/>
            <a:ext cx="8626447" cy="57847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fr-FR" sz="2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(I) VALORISER les </a:t>
            </a:r>
            <a:r>
              <a:rPr lang="fr-FR" sz="2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ENJEUX</a:t>
            </a:r>
            <a:r>
              <a:rPr lang="fr-FR" sz="2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transposition des </a:t>
            </a:r>
            <a:r>
              <a:rPr lang="fr-FR" sz="2400" b="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savoirs produits par la recherche </a:t>
            </a:r>
            <a:endParaRPr lang="fr-FR" sz="24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fr-FR" sz="2000" i="1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élèves :</a:t>
            </a:r>
          </a:p>
          <a:p>
            <a:pPr marL="0" indent="0">
              <a:spcBef>
                <a:spcPts val="1200"/>
              </a:spcBef>
              <a:buNone/>
            </a:pPr>
            <a:endParaRPr lang="fr-FR" sz="8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Engagement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actif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 dans les apprentissages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Renforcer les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différents types d’attention 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&gt; FONCTIONS EXECUTIVES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S’accorder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du temps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, consentir des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efforts suffisants 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/ obstacles, erreurs, </a:t>
            </a:r>
            <a:r>
              <a:rPr lang="fr-FR" sz="18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diff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Autoréguler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 leur activité </a:t>
            </a:r>
            <a:r>
              <a:rPr lang="fr-FR" sz="18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cognitive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, leurs </a:t>
            </a:r>
            <a:r>
              <a:rPr lang="fr-FR" sz="18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émotions 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/ tâches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Rendre les élèves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moins vulnérables aux stéréotypes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fr-FR" sz="18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Accroître la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connaissance de soi-même 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(fonctionnement neuronal)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Renforcer le « sentiment d’efficacité personnelle » (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A. Bandura, 1997)                             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la motivation scolaire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, la persévérance : </a:t>
            </a:r>
            <a:r>
              <a:rPr lang="fr-FR" sz="18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confiance en soi et ESTIME de Soi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Promouvoir chez les élèves un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état d’esprit évolutif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(C </a:t>
            </a:r>
            <a:r>
              <a:rPr lang="fr-FR" sz="1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Dweck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, 1995)  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Contribuer à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l’autonomisation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 des élèves, à la réalisation de soi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Augmenter significativement les chances de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réussite scolaire 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FR" sz="18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élèves ne bénéficiant pas de conditions familiales favorisant la construction de compétences métacognitives, la régulation émotionnelle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Responsabiliser</a:t>
            </a:r>
            <a:r>
              <a:rPr lang="fr-FR" sz="1800" b="0" cap="none" dirty="0">
                <a:latin typeface="Arial" panose="020B0604020202020204" pitchFamily="34" charset="0"/>
                <a:cs typeface="Arial" panose="020B0604020202020204" pitchFamily="34" charset="0"/>
              </a:rPr>
              <a:t> l’élève dans son « rapport à l’apprendre »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06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6" y="1073216"/>
            <a:ext cx="8665660" cy="59020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fr-FR" sz="4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(I) VALORISER les </a:t>
            </a:r>
            <a:r>
              <a:rPr lang="fr-FR" sz="44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ENJEUX</a:t>
            </a:r>
            <a:r>
              <a:rPr lang="fr-FR" sz="44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transposition des </a:t>
            </a:r>
            <a:r>
              <a:rPr lang="fr-FR" sz="4400" b="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savoirs produits par la recherche </a:t>
            </a:r>
          </a:p>
          <a:p>
            <a:pPr marL="0" indent="0" algn="ctr">
              <a:spcBef>
                <a:spcPts val="1200"/>
              </a:spcBef>
              <a:buNone/>
            </a:pPr>
            <a:endParaRPr lang="fr-FR" sz="32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fr-FR" sz="3200" i="1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enseignants :</a:t>
            </a:r>
          </a:p>
          <a:p>
            <a:pPr marL="0" indent="0" algn="ctr">
              <a:spcBef>
                <a:spcPts val="0"/>
              </a:spcBef>
              <a:buNone/>
            </a:pPr>
            <a:endParaRPr lang="fr-FR" sz="13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- une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conscience plus grande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et plus éclairée des ENJEUX de la métacognition pour la réussite des élèves, pour eux-mêmes et pour l’école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- une meilleure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 compréhension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des mécanismes à l’œuvre dans les apprentissages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- une meilleure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connaissance des facteurs métacognitifs de réussite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 : contextes, pédagogie, postures et gestes professionnels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&gt;&gt; </a:t>
            </a:r>
            <a:r>
              <a:rPr lang="fr-FR" sz="29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confirme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l’impact de certaines pratiques ET </a:t>
            </a:r>
            <a:r>
              <a:rPr lang="fr-FR" sz="2900" b="0" u="sng" cap="none" dirty="0">
                <a:latin typeface="Arial" panose="020B0604020202020204" pitchFamily="34" charset="0"/>
                <a:cs typeface="Arial" panose="020B0604020202020204" pitchFamily="34" charset="0"/>
              </a:rPr>
              <a:t>éclaire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sur les marges de progrès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sz="29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- la qualité de l’enseignement 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et le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sentiment d’efficacité professionnelle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- une plus grande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attention aux besoins psychologiques fondamentaux des élèves 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: sécurité, motivation, réalisation de soi, autonomie</a:t>
            </a:r>
            <a:endParaRPr lang="fr-FR" sz="29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32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32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fr-FR" sz="3200" i="1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personnels d’encadrement :</a:t>
            </a:r>
          </a:p>
          <a:p>
            <a:pPr marL="0" indent="0" algn="ctr">
              <a:spcBef>
                <a:spcPts val="0"/>
              </a:spcBef>
              <a:buNone/>
            </a:pPr>
            <a:endParaRPr lang="fr-FR" sz="13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l’accompagnement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et la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des enseignants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- le développement de </a:t>
            </a:r>
            <a:r>
              <a:rPr lang="fr-FR" sz="2900" cap="none" dirty="0">
                <a:latin typeface="Arial" panose="020B0604020202020204" pitchFamily="34" charset="0"/>
                <a:cs typeface="Arial" panose="020B0604020202020204" pitchFamily="34" charset="0"/>
              </a:rPr>
              <a:t>partenariats</a:t>
            </a:r>
            <a:r>
              <a:rPr lang="fr-FR" sz="2900" b="0" cap="none" dirty="0">
                <a:latin typeface="Arial" panose="020B0604020202020204" pitchFamily="34" charset="0"/>
                <a:cs typeface="Arial" panose="020B0604020202020204" pitchFamily="34" charset="0"/>
              </a:rPr>
              <a:t> avec les chercheurs</a:t>
            </a:r>
          </a:p>
          <a:p>
            <a:pPr marL="0" indent="0" algn="ctr">
              <a:spcBef>
                <a:spcPts val="1200"/>
              </a:spcBef>
              <a:buNone/>
            </a:pPr>
            <a:endParaRPr lang="fr-FR" sz="20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endParaRPr lang="fr-FR" sz="20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03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xmlns="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6" y="1073216"/>
            <a:ext cx="8794613" cy="578478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fr-FR" sz="51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(II) RELEVER </a:t>
            </a:r>
            <a:r>
              <a:rPr lang="fr-FR" sz="51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défi </a:t>
            </a:r>
            <a:r>
              <a:rPr lang="fr-FR" sz="51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EXPLICITER </a:t>
            </a:r>
            <a:r>
              <a:rPr lang="fr-FR" sz="51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l’exigence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fr-FR" sz="5100" b="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qu’engage </a:t>
            </a:r>
            <a:r>
              <a:rPr lang="fr-FR" sz="5100" b="0" u="sng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l’adossement de la formation à la recherche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22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22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 un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développement de la formation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en sciences cognitives, psychologie sociale, etc.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&gt;&gt; une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veille scientifique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régulière et permanente (faire connaître les méta-analyses)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un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 repérage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et une cartographie des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variables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 et des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objets en jeu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/ formation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un travail de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valorisation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, de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transposition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 des </a:t>
            </a:r>
            <a:r>
              <a:rPr lang="fr-FR" sz="3800" b="0" u="sng" cap="none" dirty="0">
                <a:latin typeface="+mn-lt"/>
                <a:cs typeface="Arial" panose="020B0604020202020204" pitchFamily="34" charset="0"/>
              </a:rPr>
              <a:t>savoirs scientifiques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une FI et une FC s’appuyant sur des ANALYSES DE PRATIQUES ciblées et </a:t>
            </a:r>
            <a:r>
              <a:rPr lang="fr-FR" sz="3800" b="0" u="sng" cap="none" dirty="0">
                <a:latin typeface="+mn-lt"/>
                <a:cs typeface="Arial" panose="020B0604020202020204" pitchFamily="34" charset="0"/>
              </a:rPr>
              <a:t>outillées,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 articulant variables </a:t>
            </a:r>
            <a:r>
              <a:rPr lang="fr-FR" sz="3800" b="0" i="1" cap="none" dirty="0">
                <a:latin typeface="+mn-lt"/>
                <a:cs typeface="Arial" panose="020B0604020202020204" pitchFamily="34" charset="0"/>
              </a:rPr>
              <a:t>didactiques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 et variables </a:t>
            </a:r>
            <a:r>
              <a:rPr lang="fr-FR" sz="3800" b="0" i="1" cap="none" dirty="0">
                <a:latin typeface="+mn-lt"/>
                <a:cs typeface="Arial" panose="020B0604020202020204" pitchFamily="34" charset="0"/>
              </a:rPr>
              <a:t>pédagogiques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 (postures, gestes) et éthique incarnée.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l’optimisation de la formation en ligne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(</a:t>
            </a:r>
            <a:r>
              <a:rPr lang="fr-FR" sz="3800" b="0" cap="none" dirty="0" err="1">
                <a:latin typeface="+mn-lt"/>
                <a:cs typeface="Arial" panose="020B0604020202020204" pitchFamily="34" charset="0"/>
              </a:rPr>
              <a:t>Canopé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, DGESCO)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700" b="0" cap="none" dirty="0">
              <a:latin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700" b="0" cap="none" dirty="0">
              <a:latin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i="1" u="sng" cap="none" dirty="0">
                <a:latin typeface="+mn-lt"/>
                <a:cs typeface="Arial" panose="020B0604020202020204" pitchFamily="34" charset="0"/>
              </a:rPr>
              <a:t>Sur le plan du pilotage et de la méthodologie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i="1" cap="none" dirty="0">
                <a:latin typeface="+mn-lt"/>
                <a:cs typeface="Arial" panose="020B0604020202020204" pitchFamily="34" charset="0"/>
              </a:rPr>
              <a:t>-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l’intensification de la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coopération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 entre chercheurs, cadres et formateurs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une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démarche collective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visant une </a:t>
            </a:r>
            <a:r>
              <a:rPr lang="fr-FR" sz="3800" b="0" u="sng" cap="none" dirty="0">
                <a:latin typeface="+mn-lt"/>
                <a:cs typeface="Arial" panose="020B0604020202020204" pitchFamily="34" charset="0"/>
              </a:rPr>
              <a:t>acculturation scientifique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rechercher comment, au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sein des territoires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, favoriser et intensifier la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coopération croisée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entre chercheurs et acteurs de terrain (Cf.« Fabrique des ateliers académiques »)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accroître les possibilités de terrains de recherche </a:t>
            </a: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offertes aux universitaires locaux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b="0" cap="none" dirty="0">
                <a:latin typeface="+mn-lt"/>
                <a:cs typeface="Arial" panose="020B0604020202020204" pitchFamily="34" charset="0"/>
              </a:rPr>
              <a:t>- développer</a:t>
            </a:r>
            <a:r>
              <a:rPr lang="fr-FR" sz="3800" cap="none" dirty="0">
                <a:latin typeface="+mn-lt"/>
                <a:cs typeface="Arial" panose="020B0604020202020204" pitchFamily="34" charset="0"/>
              </a:rPr>
              <a:t> la professionnalisation scientifique des cadres</a:t>
            </a:r>
            <a:endParaRPr lang="fr-FR" sz="3800" i="1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3800" cap="none" dirty="0">
              <a:latin typeface="+mn-lt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3800" cap="none" dirty="0">
                <a:solidFill>
                  <a:srgbClr val="4A95C3"/>
                </a:solidFill>
                <a:latin typeface="+mn-lt"/>
                <a:cs typeface="Arial" panose="020B0604020202020204" pitchFamily="34" charset="0"/>
              </a:rPr>
              <a:t>------ FIN ------</a:t>
            </a:r>
          </a:p>
        </p:txBody>
      </p:sp>
    </p:spTree>
    <p:extLst>
      <p:ext uri="{BB962C8B-B14F-4D97-AF65-F5344CB8AC3E}">
        <p14:creationId xmlns:p14="http://schemas.microsoft.com/office/powerpoint/2010/main" val="89467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1812</TotalTime>
  <Words>243</Words>
  <Application>Microsoft Office PowerPoint</Application>
  <PresentationFormat>Affichage à l'écran (4:3)</PresentationFormat>
  <Paragraphs>82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Windows</cp:lastModifiedBy>
  <cp:revision>87</cp:revision>
  <dcterms:created xsi:type="dcterms:W3CDTF">2018-11-12T10:18:09Z</dcterms:created>
  <dcterms:modified xsi:type="dcterms:W3CDTF">2018-11-26T22:29:57Z</dcterms:modified>
</cp:coreProperties>
</file>