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60" r:id="rId4"/>
    <p:sldId id="267" r:id="rId5"/>
    <p:sldId id="268" r:id="rId6"/>
    <p:sldId id="261" r:id="rId7"/>
    <p:sldId id="266" r:id="rId8"/>
    <p:sldId id="265" r:id="rId9"/>
    <p:sldId id="263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95C3"/>
    <a:srgbClr val="0058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0"/>
    <p:restoredTop sz="94643"/>
  </p:normalViewPr>
  <p:slideViewPr>
    <p:cSldViewPr snapToGrid="0" snapToObjects="1">
      <p:cViewPr varScale="1">
        <p:scale>
          <a:sx n="115" d="100"/>
          <a:sy n="115" d="100"/>
        </p:scale>
        <p:origin x="1336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1CA49-8243-E742-8487-FD79DE54B35E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73BF4C-0AB0-8044-9DF2-53854F6B591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0127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73BF4C-0AB0-8044-9DF2-53854F6B591F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72646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73BF4C-0AB0-8044-9DF2-53854F6B591F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3133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73BF4C-0AB0-8044-9DF2-53854F6B591F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45901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73BF4C-0AB0-8044-9DF2-53854F6B591F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48118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73BF4C-0AB0-8044-9DF2-53854F6B591F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33800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73BF4C-0AB0-8044-9DF2-53854F6B591F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93000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73BF4C-0AB0-8044-9DF2-53854F6B591F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16715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73BF4C-0AB0-8044-9DF2-53854F6B591F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2647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73BF4C-0AB0-8044-9DF2-53854F6B591F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303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6674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7631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2858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7165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9743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1597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5328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0002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4436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0743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D8D8919-9A34-974B-9F24-221CEE11233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6888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73F79-4DAC-8C47-A649-DC9DB7D60C0F}" type="datetimeFigureOut">
              <a:rPr lang="fr-FR" smtClean="0"/>
              <a:t>26/11/2018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8D8919-9A34-974B-9F24-221CEE11233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1134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 descr="CSEN_Presentation10.png">
            <a:extLst>
              <a:ext uri="{FF2B5EF4-FFF2-40B4-BE49-F238E27FC236}">
                <a16:creationId xmlns="" xmlns:a16="http://schemas.microsoft.com/office/drawing/2014/main" id="{FF34D11F-EECA-CB47-8027-F3AC635CC4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9209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409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="" xmlns:a16="http://schemas.microsoft.com/office/drawing/2014/main" id="{8A24C220-7575-5543-AC3E-999699ABB8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22664" y="390387"/>
            <a:ext cx="9144000" cy="6858000"/>
          </a:xfrm>
          <a:prstGeom prst="rect">
            <a:avLst/>
          </a:prstGeom>
        </p:spPr>
      </p:pic>
      <p:sp>
        <p:nvSpPr>
          <p:cNvPr id="7" name="Espace réservé du contenu 5">
            <a:extLst>
              <a:ext uri="{FF2B5EF4-FFF2-40B4-BE49-F238E27FC236}">
                <a16:creationId xmlns="" xmlns:a16="http://schemas.microsoft.com/office/drawing/2014/main" id="{1899A044-F0C0-9B47-BC58-74AED0EDE939}"/>
              </a:ext>
            </a:extLst>
          </p:cNvPr>
          <p:cNvSpPr txBox="1">
            <a:spLocks/>
          </p:cNvSpPr>
          <p:nvPr/>
        </p:nvSpPr>
        <p:spPr>
          <a:xfrm>
            <a:off x="231696" y="694075"/>
            <a:ext cx="8435280" cy="549234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b="1" i="0" kern="1200" cap="all">
                <a:solidFill>
                  <a:schemeClr val="tx1"/>
                </a:solidFill>
                <a:latin typeface="Arial Unicode MS"/>
                <a:ea typeface="+mn-ea"/>
                <a:cs typeface="Arial Unicode M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buFont typeface="Arial"/>
              <a:buNone/>
            </a:pPr>
            <a:r>
              <a:rPr lang="fr-FR" sz="1800" cap="none" dirty="0" smtClean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CSEN – Conférence internationale Métacognition et Confiance en soi</a:t>
            </a:r>
          </a:p>
          <a:p>
            <a:pPr marL="0" indent="0">
              <a:spcBef>
                <a:spcPts val="1200"/>
              </a:spcBef>
              <a:buNone/>
            </a:pPr>
            <a:endParaRPr lang="fr-FR" sz="1800" cap="none" dirty="0">
              <a:solidFill>
                <a:srgbClr val="0058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fr-FR" sz="1800" cap="none" dirty="0" smtClean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MÉTACOGNITION ET CONFIANCE EN SOI: LES GRANDS CHANTIERS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fr-FR" sz="18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La métacognition des élèves inclut </a:t>
            </a:r>
          </a:p>
          <a:p>
            <a:pPr>
              <a:spcBef>
                <a:spcPts val="1200"/>
              </a:spcBef>
              <a:buFont typeface="Wingdings" charset="2"/>
              <a:buChar char="ü"/>
            </a:pPr>
            <a:r>
              <a:rPr lang="fr-FR" sz="18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leurs décisions d'apprentissage :  ex: engager leur attention plus ou moins profondément, chercher à acquérir une compétence, à être bien noté.</a:t>
            </a:r>
          </a:p>
          <a:p>
            <a:pPr>
              <a:spcBef>
                <a:spcPts val="1200"/>
              </a:spcBef>
              <a:buFont typeface="Wingdings" charset="2"/>
              <a:buChar char="ü"/>
            </a:pPr>
            <a:r>
              <a:rPr lang="fr-FR" sz="18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leurs expériences métacognitives en rapport avec les activités menées en classe, par exemple:</a:t>
            </a:r>
          </a:p>
          <a:p>
            <a:pPr marL="685800" lvl="1">
              <a:spcBef>
                <a:spcPts val="1200"/>
              </a:spcBef>
            </a:pPr>
            <a:r>
              <a:rPr lang="fr-FR" sz="2000" dirty="0" smtClean="0"/>
              <a:t>La confiance de pouvoir réussir à résoudre un problème  </a:t>
            </a:r>
          </a:p>
          <a:p>
            <a:pPr marL="685800" lvl="1">
              <a:spcBef>
                <a:spcPts val="1200"/>
              </a:spcBef>
            </a:pPr>
            <a:r>
              <a:rPr lang="fr-FR" sz="2000" dirty="0"/>
              <a:t>L</a:t>
            </a:r>
            <a:r>
              <a:rPr lang="fr-FR" sz="2000" dirty="0" smtClean="0"/>
              <a:t>e sentiment de "suivre" ou de "ne pas suivre" ce qui est présenté</a:t>
            </a:r>
          </a:p>
          <a:p>
            <a:pPr marL="685800" lvl="1">
              <a:spcBef>
                <a:spcPts val="1200"/>
              </a:spcBef>
            </a:pPr>
            <a:r>
              <a:rPr lang="fr-FR" sz="2000" dirty="0" smtClean="0"/>
              <a:t>Le sentiment d'avoir travaillé correctement ou d'avoir perdu son temps </a:t>
            </a:r>
          </a:p>
          <a:p>
            <a:pPr marL="685800" lvl="1">
              <a:spcBef>
                <a:spcPts val="1200"/>
              </a:spcBef>
            </a:pPr>
            <a:r>
              <a:rPr lang="fr-FR" sz="2000" dirty="0" smtClean="0"/>
              <a:t>Le sentiment d'avoir été captivé ou de s'être ennuyé dans un cours</a:t>
            </a:r>
          </a:p>
          <a:p>
            <a:pPr marL="685800" lvl="1">
              <a:spcBef>
                <a:spcPts val="1200"/>
              </a:spcBef>
            </a:pPr>
            <a:r>
              <a:rPr lang="fr-FR" sz="2000" b="0" dirty="0" smtClean="0"/>
              <a:t>Le sentiment d'avoir fait un gros effort d'apprentissage </a:t>
            </a:r>
          </a:p>
          <a:p>
            <a:pPr marL="685800" lvl="1">
              <a:spcBef>
                <a:spcPts val="1200"/>
              </a:spcBef>
            </a:pPr>
            <a:r>
              <a:rPr lang="fr-FR" sz="2000" b="1" dirty="0" smtClean="0"/>
              <a:t>Le sentiment d'auto-efficacité/inefficacité personnelle</a:t>
            </a:r>
            <a:endParaRPr lang="fr-FR" sz="2000" b="1" dirty="0"/>
          </a:p>
        </p:txBody>
      </p:sp>
    </p:spTree>
    <p:extLst>
      <p:ext uri="{BB962C8B-B14F-4D97-AF65-F5344CB8AC3E}">
        <p14:creationId xmlns:p14="http://schemas.microsoft.com/office/powerpoint/2010/main" val="2821477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="" xmlns:a16="http://schemas.microsoft.com/office/drawing/2014/main" id="{8A24C220-7575-5543-AC3E-999699ABB8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22664" y="390387"/>
            <a:ext cx="9144000" cy="6858000"/>
          </a:xfrm>
          <a:prstGeom prst="rect">
            <a:avLst/>
          </a:prstGeom>
        </p:spPr>
      </p:pic>
      <p:sp>
        <p:nvSpPr>
          <p:cNvPr id="7" name="Espace réservé du contenu 5">
            <a:extLst>
              <a:ext uri="{FF2B5EF4-FFF2-40B4-BE49-F238E27FC236}">
                <a16:creationId xmlns="" xmlns:a16="http://schemas.microsoft.com/office/drawing/2014/main" id="{1899A044-F0C0-9B47-BC58-74AED0EDE939}"/>
              </a:ext>
            </a:extLst>
          </p:cNvPr>
          <p:cNvSpPr txBox="1">
            <a:spLocks/>
          </p:cNvSpPr>
          <p:nvPr/>
        </p:nvSpPr>
        <p:spPr>
          <a:xfrm>
            <a:off x="231696" y="694074"/>
            <a:ext cx="8435280" cy="594090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b="1" i="0" kern="1200" cap="all">
                <a:solidFill>
                  <a:schemeClr val="tx1"/>
                </a:solidFill>
                <a:latin typeface="Arial Unicode MS"/>
                <a:ea typeface="+mn-ea"/>
                <a:cs typeface="Arial Unicode M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buNone/>
            </a:pPr>
            <a:r>
              <a:rPr lang="fr-FR" sz="1800" cap="none" dirty="0" smtClean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CSEN </a:t>
            </a:r>
            <a:r>
              <a:rPr lang="fr-FR" sz="18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Conférence internationale Métacognition et Confiance en soi</a:t>
            </a:r>
          </a:p>
          <a:p>
            <a:pPr marL="0" indent="0">
              <a:spcBef>
                <a:spcPts val="1200"/>
              </a:spcBef>
              <a:buFont typeface="Arial"/>
              <a:buNone/>
            </a:pPr>
            <a:endParaRPr lang="fr-FR" sz="1800" cap="none" dirty="0" smtClean="0">
              <a:solidFill>
                <a:srgbClr val="0058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endParaRPr lang="fr-FR" sz="1800" cap="none" dirty="0">
              <a:solidFill>
                <a:srgbClr val="0058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fr-FR" sz="1800" dirty="0" smtClean="0">
                <a:solidFill>
                  <a:srgbClr val="C00000"/>
                </a:solidFill>
              </a:rPr>
              <a:t>ces </a:t>
            </a:r>
            <a:r>
              <a:rPr lang="fr-FR" sz="1800" dirty="0">
                <a:solidFill>
                  <a:srgbClr val="C00000"/>
                </a:solidFill>
              </a:rPr>
              <a:t>expériences sont profondément affectées par le </a:t>
            </a:r>
            <a:r>
              <a:rPr lang="fr-FR" sz="1800" dirty="0" smtClean="0">
                <a:solidFill>
                  <a:srgbClr val="C00000"/>
                </a:solidFill>
              </a:rPr>
              <a:t>niveau </a:t>
            </a:r>
            <a:r>
              <a:rPr lang="fr-FR" sz="1800" dirty="0">
                <a:solidFill>
                  <a:srgbClr val="C00000"/>
                </a:solidFill>
              </a:rPr>
              <a:t>socioculturel de chaque </a:t>
            </a:r>
            <a:r>
              <a:rPr lang="fr-FR" sz="1800" dirty="0" smtClean="0">
                <a:solidFill>
                  <a:srgbClr val="C00000"/>
                </a:solidFill>
              </a:rPr>
              <a:t>élève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fr-FR" sz="18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les </a:t>
            </a:r>
            <a:r>
              <a:rPr lang="fr-FR" sz="1800" cap="none" dirty="0">
                <a:latin typeface="Arial" panose="020B0604020202020204" pitchFamily="34" charset="0"/>
                <a:cs typeface="Arial" panose="020B0604020202020204" pitchFamily="34" charset="0"/>
              </a:rPr>
              <a:t>décisions </a:t>
            </a:r>
            <a:r>
              <a:rPr lang="fr-FR" sz="18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d'apprentissage </a:t>
            </a:r>
            <a:r>
              <a:rPr lang="fr-FR" sz="1800" b="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dépendent de la </a:t>
            </a:r>
            <a:r>
              <a:rPr lang="fr-FR" sz="18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perception du succès attendu</a:t>
            </a:r>
            <a:r>
              <a:rPr lang="fr-FR" sz="1800" b="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spcBef>
                <a:spcPts val="1200"/>
              </a:spcBef>
            </a:pPr>
            <a:r>
              <a:rPr lang="fr-FR" sz="1800" cap="none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L'effort est pour moi, j'apprécie le défi, j'y arriverai !</a:t>
            </a:r>
          </a:p>
          <a:p>
            <a:pPr>
              <a:spcBef>
                <a:spcPts val="1200"/>
              </a:spcBef>
            </a:pPr>
            <a:r>
              <a:rPr lang="fr-FR" sz="1800" cap="none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L'effort n'est pas pour moi: cet apprentissage est impossible pour moi</a:t>
            </a:r>
          </a:p>
        </p:txBody>
      </p:sp>
    </p:spTree>
    <p:extLst>
      <p:ext uri="{BB962C8B-B14F-4D97-AF65-F5344CB8AC3E}">
        <p14:creationId xmlns:p14="http://schemas.microsoft.com/office/powerpoint/2010/main" val="92170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="" xmlns:a16="http://schemas.microsoft.com/office/drawing/2014/main" id="{8A24C220-7575-5543-AC3E-999699ABB8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22664" y="390387"/>
            <a:ext cx="9144000" cy="6858000"/>
          </a:xfrm>
          <a:prstGeom prst="rect">
            <a:avLst/>
          </a:prstGeom>
        </p:spPr>
      </p:pic>
      <p:sp>
        <p:nvSpPr>
          <p:cNvPr id="7" name="Espace réservé du contenu 5">
            <a:extLst>
              <a:ext uri="{FF2B5EF4-FFF2-40B4-BE49-F238E27FC236}">
                <a16:creationId xmlns="" xmlns:a16="http://schemas.microsoft.com/office/drawing/2014/main" id="{1899A044-F0C0-9B47-BC58-74AED0EDE939}"/>
              </a:ext>
            </a:extLst>
          </p:cNvPr>
          <p:cNvSpPr txBox="1">
            <a:spLocks/>
          </p:cNvSpPr>
          <p:nvPr/>
        </p:nvSpPr>
        <p:spPr>
          <a:xfrm>
            <a:off x="231696" y="694074"/>
            <a:ext cx="8435280" cy="594090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b="1" i="0" kern="1200" cap="all">
                <a:solidFill>
                  <a:schemeClr val="tx1"/>
                </a:solidFill>
                <a:latin typeface="Arial Unicode MS"/>
                <a:ea typeface="+mn-ea"/>
                <a:cs typeface="Arial Unicode M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buNone/>
            </a:pPr>
            <a:r>
              <a:rPr lang="fr-FR" sz="1800" cap="none" dirty="0" smtClean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CSEN </a:t>
            </a:r>
            <a:r>
              <a:rPr lang="fr-FR" sz="18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Conférence internationale Métacognition et Confiance en soi</a:t>
            </a:r>
          </a:p>
          <a:p>
            <a:pPr marL="0" indent="0">
              <a:spcBef>
                <a:spcPts val="1200"/>
              </a:spcBef>
              <a:buNone/>
            </a:pPr>
            <a:endParaRPr lang="fr-FR" sz="1800" cap="none" dirty="0">
              <a:solidFill>
                <a:srgbClr val="0058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fr-FR" sz="1800" dirty="0" smtClean="0">
                <a:solidFill>
                  <a:srgbClr val="C00000"/>
                </a:solidFill>
              </a:rPr>
              <a:t>Les expériences </a:t>
            </a:r>
            <a:r>
              <a:rPr lang="fr-FR" sz="1800" dirty="0" err="1" smtClean="0">
                <a:solidFill>
                  <a:srgbClr val="C00000"/>
                </a:solidFill>
              </a:rPr>
              <a:t>metacognitives</a:t>
            </a:r>
            <a:r>
              <a:rPr lang="fr-FR" sz="1800" dirty="0" smtClean="0">
                <a:solidFill>
                  <a:srgbClr val="C00000"/>
                </a:solidFill>
              </a:rPr>
              <a:t> </a:t>
            </a:r>
            <a:r>
              <a:rPr lang="fr-FR" sz="1800" dirty="0">
                <a:solidFill>
                  <a:srgbClr val="C00000"/>
                </a:solidFill>
              </a:rPr>
              <a:t>sont </a:t>
            </a:r>
            <a:r>
              <a:rPr lang="fr-FR" sz="1800" dirty="0" smtClean="0">
                <a:solidFill>
                  <a:srgbClr val="C00000"/>
                </a:solidFill>
              </a:rPr>
              <a:t>biaisées </a:t>
            </a:r>
            <a:r>
              <a:rPr lang="fr-FR" sz="1800" cap="none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 LA </a:t>
            </a:r>
            <a:r>
              <a:rPr lang="fr-FR" sz="1800" cap="none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CONTRADICTION PERÇUE </a:t>
            </a:r>
            <a:r>
              <a:rPr lang="fr-FR" sz="1800" cap="none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ENTRE L'ÉCOLE ET LES REPRÉSENTATIONS IDENTITAIRES SOCIOCULTURELLES 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fr-FR" sz="18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fr-FR" sz="18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Ces biais sont engendrés ou renforcés par</a:t>
            </a:r>
          </a:p>
          <a:p>
            <a:pPr>
              <a:spcBef>
                <a:spcPts val="1200"/>
              </a:spcBef>
            </a:pPr>
            <a:r>
              <a:rPr lang="fr-FR" sz="18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l'attitude des parents face à l'école, </a:t>
            </a:r>
          </a:p>
          <a:p>
            <a:pPr>
              <a:spcBef>
                <a:spcPts val="1200"/>
              </a:spcBef>
            </a:pPr>
            <a:r>
              <a:rPr lang="fr-FR" sz="18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la moindre disponibilité des parents dans la petite enfance</a:t>
            </a:r>
          </a:p>
          <a:p>
            <a:pPr>
              <a:spcBef>
                <a:spcPts val="1200"/>
              </a:spcBef>
            </a:pPr>
            <a:r>
              <a:rPr lang="fr-FR" sz="18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l'origine socioculturelle  minoritaire</a:t>
            </a:r>
          </a:p>
          <a:p>
            <a:pPr>
              <a:spcBef>
                <a:spcPts val="1200"/>
              </a:spcBef>
            </a:pPr>
            <a:r>
              <a:rPr lang="fr-FR" sz="18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la moindre familiarité avec les ressources culturelles (</a:t>
            </a:r>
            <a:r>
              <a:rPr lang="fr-FR" sz="1800" cap="none" dirty="0">
                <a:latin typeface="Arial" panose="020B0604020202020204" pitchFamily="34" charset="0"/>
                <a:cs typeface="Arial" panose="020B0604020202020204" pitchFamily="34" charset="0"/>
              </a:rPr>
              <a:t>livres, musées, </a:t>
            </a:r>
            <a:r>
              <a:rPr lang="fr-FR" sz="18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voyages, communication stimulante dans et hors de la famille, etc.)</a:t>
            </a:r>
          </a:p>
          <a:p>
            <a:pPr marL="0" indent="0">
              <a:spcBef>
                <a:spcPts val="1200"/>
              </a:spcBef>
              <a:buNone/>
            </a:pPr>
            <a:endParaRPr lang="fr-FR" sz="1800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205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="" xmlns:a16="http://schemas.microsoft.com/office/drawing/2014/main" id="{8A24C220-7575-5543-AC3E-999699ABB8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22664" y="235524"/>
            <a:ext cx="9144000" cy="6858000"/>
          </a:xfrm>
          <a:prstGeom prst="rect">
            <a:avLst/>
          </a:prstGeom>
        </p:spPr>
      </p:pic>
      <p:sp>
        <p:nvSpPr>
          <p:cNvPr id="7" name="Espace réservé du contenu 5">
            <a:extLst>
              <a:ext uri="{FF2B5EF4-FFF2-40B4-BE49-F238E27FC236}">
                <a16:creationId xmlns="" xmlns:a16="http://schemas.microsoft.com/office/drawing/2014/main" id="{1899A044-F0C0-9B47-BC58-74AED0EDE939}"/>
              </a:ext>
            </a:extLst>
          </p:cNvPr>
          <p:cNvSpPr txBox="1">
            <a:spLocks/>
          </p:cNvSpPr>
          <p:nvPr/>
        </p:nvSpPr>
        <p:spPr>
          <a:xfrm>
            <a:off x="231696" y="694074"/>
            <a:ext cx="8435280" cy="594090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b="1" i="0" kern="1200" cap="all">
                <a:solidFill>
                  <a:schemeClr val="tx1"/>
                </a:solidFill>
                <a:latin typeface="Arial Unicode MS"/>
                <a:ea typeface="+mn-ea"/>
                <a:cs typeface="Arial Unicode M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buNone/>
            </a:pPr>
            <a:r>
              <a:rPr lang="fr-FR" sz="1800" cap="none" dirty="0" smtClean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CSEN </a:t>
            </a:r>
            <a:r>
              <a:rPr lang="fr-FR" sz="18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Conférence internationale Métacognition et Confiance en soi</a:t>
            </a:r>
          </a:p>
          <a:p>
            <a:pPr marL="0" indent="0">
              <a:spcBef>
                <a:spcPts val="1200"/>
              </a:spcBef>
              <a:buNone/>
            </a:pPr>
            <a:endParaRPr lang="fr-FR" sz="1800" cap="none" dirty="0">
              <a:solidFill>
                <a:srgbClr val="0058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fr-FR" sz="1800" dirty="0" smtClean="0">
                <a:solidFill>
                  <a:srgbClr val="C00000"/>
                </a:solidFill>
              </a:rPr>
              <a:t>Les expériences </a:t>
            </a:r>
            <a:r>
              <a:rPr lang="fr-FR" sz="1800" dirty="0" err="1" smtClean="0">
                <a:solidFill>
                  <a:srgbClr val="C00000"/>
                </a:solidFill>
              </a:rPr>
              <a:t>metacognitives</a:t>
            </a:r>
            <a:r>
              <a:rPr lang="fr-FR" sz="1800" dirty="0" smtClean="0">
                <a:solidFill>
                  <a:srgbClr val="C00000"/>
                </a:solidFill>
              </a:rPr>
              <a:t> </a:t>
            </a:r>
            <a:r>
              <a:rPr lang="fr-FR" sz="1800" dirty="0">
                <a:solidFill>
                  <a:srgbClr val="C00000"/>
                </a:solidFill>
              </a:rPr>
              <a:t>sont </a:t>
            </a:r>
            <a:r>
              <a:rPr lang="fr-FR" sz="1800" dirty="0" smtClean="0">
                <a:solidFill>
                  <a:srgbClr val="C00000"/>
                </a:solidFill>
              </a:rPr>
              <a:t>biaisées </a:t>
            </a:r>
            <a:r>
              <a:rPr lang="fr-FR" sz="1800" cap="none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 LA CONTRADICTION PERÇUE ENTRE L'ÉCOLE ET LES REPRÉSENTATIONS IDENTITAIRES SOCIOCULTURELLES </a:t>
            </a:r>
          </a:p>
          <a:p>
            <a:pPr>
              <a:spcBef>
                <a:spcPts val="1200"/>
              </a:spcBef>
            </a:pPr>
            <a:endParaRPr lang="fr-FR" sz="18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fr-FR" sz="18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Les biais socio-métacognitifs  se manifestent entre autres par</a:t>
            </a:r>
            <a:endParaRPr lang="fr-FR" sz="18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</a:pPr>
            <a:r>
              <a:rPr lang="fr-FR" sz="18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Le sentiment </a:t>
            </a:r>
            <a:r>
              <a:rPr lang="fr-FR" sz="1800" cap="none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fr-FR" sz="1800" cap="none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 pas comprendre</a:t>
            </a:r>
            <a:r>
              <a:rPr lang="fr-FR" sz="1800" cap="none" dirty="0">
                <a:latin typeface="Arial" panose="020B0604020202020204" pitchFamily="34" charset="0"/>
                <a:cs typeface="Arial" panose="020B0604020202020204" pitchFamily="34" charset="0"/>
              </a:rPr>
              <a:t>, ancré dans l'étrangeté des </a:t>
            </a:r>
            <a:r>
              <a:rPr lang="fr-FR" sz="18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codes et du langage parlé à l'école  </a:t>
            </a:r>
            <a:r>
              <a:rPr lang="fr-FR" sz="1800" cap="none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sz="1800" cap="none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disfluence</a:t>
            </a:r>
            <a:r>
              <a:rPr lang="fr-FR" sz="1800" cap="none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objective</a:t>
            </a:r>
            <a:r>
              <a:rPr lang="fr-FR" sz="1800" cap="none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spcBef>
                <a:spcPts val="1200"/>
              </a:spcBef>
            </a:pPr>
            <a:r>
              <a:rPr lang="fr-FR" sz="18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Le manque </a:t>
            </a:r>
            <a:r>
              <a:rPr lang="fr-FR" sz="1800" cap="none" dirty="0">
                <a:latin typeface="Arial" panose="020B0604020202020204" pitchFamily="34" charset="0"/>
                <a:cs typeface="Arial" panose="020B0604020202020204" pitchFamily="34" charset="0"/>
              </a:rPr>
              <a:t>de confiance en soi (</a:t>
            </a:r>
            <a:r>
              <a:rPr lang="fr-FR" sz="1800" cap="none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sous-confiance</a:t>
            </a:r>
            <a:r>
              <a:rPr lang="fr-FR" sz="1800" cap="none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spcBef>
                <a:spcPts val="1200"/>
              </a:spcBef>
            </a:pPr>
            <a:r>
              <a:rPr lang="fr-FR" sz="18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Les </a:t>
            </a:r>
            <a:r>
              <a:rPr lang="fr-FR" sz="1800" cap="none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conduites d'auto-handicap</a:t>
            </a:r>
          </a:p>
          <a:p>
            <a:pPr>
              <a:spcBef>
                <a:spcPts val="1200"/>
              </a:spcBef>
            </a:pPr>
            <a:r>
              <a:rPr lang="fr-FR" sz="1800" cap="none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fr-FR" sz="18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'attention </a:t>
            </a:r>
            <a:r>
              <a:rPr lang="fr-FR" sz="1800" cap="none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"à la carte"</a:t>
            </a:r>
          </a:p>
          <a:p>
            <a:pPr marL="0" indent="0">
              <a:spcBef>
                <a:spcPts val="1200"/>
              </a:spcBef>
              <a:buNone/>
            </a:pPr>
            <a:endParaRPr lang="fr-FR" sz="1800" cap="none" dirty="0" smtClean="0">
              <a:latin typeface="Arial" panose="020B0604020202020204" pitchFamily="34" charset="0"/>
              <a:cs typeface="Arial" panose="020B0604020202020204" pitchFamily="34" charset="0"/>
              <a:sym typeface="Wingdings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fr-FR" sz="1800" cap="none" dirty="0" smtClean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Biais </a:t>
            </a:r>
            <a:r>
              <a:rPr lang="fr-FR" sz="1800" cap="none" dirty="0"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identitaires    </a:t>
            </a:r>
            <a:r>
              <a:rPr lang="fr-FR" sz="1800" cap="none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Moindre capacité de concentration, surtout en situation de test ou de compétition</a:t>
            </a:r>
            <a:endParaRPr lang="fr-FR" sz="1800" cap="none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535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="" xmlns:a16="http://schemas.microsoft.com/office/drawing/2014/main" id="{8A24C220-7575-5543-AC3E-999699ABB8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22664" y="390387"/>
            <a:ext cx="9144000" cy="6858000"/>
          </a:xfrm>
          <a:prstGeom prst="rect">
            <a:avLst/>
          </a:prstGeom>
        </p:spPr>
      </p:pic>
      <p:sp>
        <p:nvSpPr>
          <p:cNvPr id="7" name="Espace réservé du contenu 5">
            <a:extLst>
              <a:ext uri="{FF2B5EF4-FFF2-40B4-BE49-F238E27FC236}">
                <a16:creationId xmlns="" xmlns:a16="http://schemas.microsoft.com/office/drawing/2014/main" id="{1899A044-F0C0-9B47-BC58-74AED0EDE939}"/>
              </a:ext>
            </a:extLst>
          </p:cNvPr>
          <p:cNvSpPr txBox="1">
            <a:spLocks/>
          </p:cNvSpPr>
          <p:nvPr/>
        </p:nvSpPr>
        <p:spPr>
          <a:xfrm>
            <a:off x="122663" y="635619"/>
            <a:ext cx="8898673" cy="66127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b="1" i="0" kern="1200" cap="all">
                <a:solidFill>
                  <a:schemeClr val="tx1"/>
                </a:solidFill>
                <a:latin typeface="Arial Unicode MS"/>
                <a:ea typeface="+mn-ea"/>
                <a:cs typeface="Arial Unicode M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1200"/>
              </a:spcBef>
              <a:buNone/>
            </a:pPr>
            <a:r>
              <a:rPr lang="fr-FR" sz="18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CSEN – Conférence internationale Métacognition et Confiance en soi</a:t>
            </a:r>
          </a:p>
          <a:p>
            <a:pPr marL="0" indent="0">
              <a:spcBef>
                <a:spcPts val="1200"/>
              </a:spcBef>
              <a:buFont typeface="Arial"/>
              <a:buNone/>
            </a:pPr>
            <a:endParaRPr lang="fr-FR" sz="1800" cap="none" dirty="0" smtClean="0">
              <a:solidFill>
                <a:srgbClr val="0058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endParaRPr lang="fr-FR" sz="1800" cap="none" dirty="0">
              <a:solidFill>
                <a:srgbClr val="0058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fr-FR" sz="1800" dirty="0"/>
              <a:t>comment lutter contre les inégalités scolaires </a:t>
            </a:r>
            <a:r>
              <a:rPr lang="fr-FR" sz="1800" dirty="0" smtClean="0"/>
              <a:t>?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fr-FR" sz="18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Une gamme d'outils professionnels aidera les élèves en difficulté encore plus que les autres:</a:t>
            </a:r>
          </a:p>
          <a:p>
            <a:pPr marL="0" indent="0">
              <a:spcBef>
                <a:spcPts val="1200"/>
              </a:spcBef>
              <a:buNone/>
            </a:pPr>
            <a:endParaRPr lang="fr-FR" sz="18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Font typeface="Wingdings" charset="2"/>
              <a:buChar char="Ø"/>
            </a:pPr>
            <a:r>
              <a:rPr lang="fr-FR" sz="1800" cap="none" dirty="0">
                <a:latin typeface="Arial" panose="020B0604020202020204" pitchFamily="34" charset="0"/>
                <a:cs typeface="Arial" panose="020B0604020202020204" pitchFamily="34" charset="0"/>
              </a:rPr>
              <a:t>Solliciter l'attention des élèves </a:t>
            </a:r>
            <a:r>
              <a:rPr lang="fr-FR" sz="1800" cap="none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d'une manière adaptée à la tâche du </a:t>
            </a:r>
            <a:r>
              <a:rPr lang="fr-FR" sz="1800" cap="none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moment</a:t>
            </a:r>
            <a:endParaRPr lang="fr-FR" sz="18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Font typeface="Wingdings" charset="2"/>
              <a:buChar char="Ø"/>
            </a:pPr>
            <a:r>
              <a:rPr lang="fr-FR" sz="1800" cap="none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Expliciter</a:t>
            </a:r>
            <a:r>
              <a:rPr lang="fr-FR" sz="18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les buts de chaque apprentissage, </a:t>
            </a:r>
            <a:r>
              <a:rPr lang="fr-FR" sz="1800" cap="none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</a:t>
            </a:r>
            <a:r>
              <a:rPr lang="fr-FR" sz="18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mettre en rapport avec les </a:t>
            </a:r>
            <a:r>
              <a:rPr lang="fr-FR" sz="1800" cap="none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préoccupations quotidiennes et les connaissances acquises.</a:t>
            </a:r>
          </a:p>
          <a:p>
            <a:pPr>
              <a:spcBef>
                <a:spcPts val="1200"/>
              </a:spcBef>
              <a:buFont typeface="Wingdings" charset="2"/>
              <a:buChar char="Ø"/>
            </a:pPr>
            <a:r>
              <a:rPr lang="fr-FR" sz="18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Proposer des tâches bien structurées, </a:t>
            </a:r>
            <a:r>
              <a:rPr lang="fr-FR" sz="1800" cap="none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tantôt individuelles, tantôt collectives</a:t>
            </a:r>
            <a:r>
              <a:rPr lang="fr-FR" sz="18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spcBef>
                <a:spcPts val="1200"/>
              </a:spcBef>
              <a:buFont typeface="Wingdings" charset="2"/>
              <a:buChar char="Ø"/>
            </a:pPr>
            <a:r>
              <a:rPr lang="fr-FR" sz="1800" cap="none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Modéliser les auto-interrogations</a:t>
            </a:r>
            <a:r>
              <a:rPr lang="fr-FR" sz="18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concernant la difficulté d'un exercice, les stratégies possibles, la valeur d'une solution</a:t>
            </a:r>
          </a:p>
          <a:p>
            <a:pPr>
              <a:spcBef>
                <a:spcPts val="1200"/>
              </a:spcBef>
              <a:buFont typeface="Wingdings" charset="2"/>
              <a:buChar char="Ø"/>
            </a:pPr>
            <a:r>
              <a:rPr lang="fr-FR" sz="18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Exprimer à chaque élève </a:t>
            </a:r>
            <a:r>
              <a:rPr lang="fr-FR" sz="1800" cap="none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confiance </a:t>
            </a:r>
            <a:r>
              <a:rPr lang="fr-FR" sz="18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dans sa capacité à progresser</a:t>
            </a:r>
          </a:p>
          <a:p>
            <a:pPr>
              <a:spcBef>
                <a:spcPts val="1200"/>
              </a:spcBef>
              <a:buFont typeface="Wingdings" charset="2"/>
              <a:buChar char="Ø"/>
            </a:pPr>
            <a:r>
              <a:rPr lang="fr-FR" sz="1800" cap="none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Saluer</a:t>
            </a:r>
            <a:r>
              <a:rPr lang="fr-FR" sz="18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les progrès individuels (ne pas blâmer les reculs)</a:t>
            </a:r>
          </a:p>
          <a:p>
            <a:pPr>
              <a:spcBef>
                <a:spcPts val="1200"/>
              </a:spcBef>
              <a:buFont typeface="Wingdings" charset="2"/>
              <a:buChar char="Ø"/>
            </a:pPr>
            <a:r>
              <a:rPr lang="fr-FR" sz="18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Encourager </a:t>
            </a:r>
            <a:r>
              <a:rPr lang="fr-FR" sz="1800" cap="none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l'état d'esprit "de croissance"</a:t>
            </a:r>
          </a:p>
          <a:p>
            <a:pPr>
              <a:spcBef>
                <a:spcPts val="1200"/>
              </a:spcBef>
              <a:buFont typeface="Wingdings" charset="2"/>
              <a:buChar char="Ø"/>
            </a:pPr>
            <a:endParaRPr lang="fr-FR" sz="18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endParaRPr lang="fr-FR" sz="1800" dirty="0"/>
          </a:p>
          <a:p>
            <a:pPr marL="0" indent="0">
              <a:spcBef>
                <a:spcPts val="1200"/>
              </a:spcBef>
              <a:buNone/>
            </a:pPr>
            <a:endParaRPr lang="fr-FR" sz="1800" dirty="0" smtClean="0"/>
          </a:p>
        </p:txBody>
      </p:sp>
    </p:spTree>
    <p:extLst>
      <p:ext uri="{BB962C8B-B14F-4D97-AF65-F5344CB8AC3E}">
        <p14:creationId xmlns:p14="http://schemas.microsoft.com/office/powerpoint/2010/main" val="15442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="" xmlns:a16="http://schemas.microsoft.com/office/drawing/2014/main" id="{8A24C220-7575-5543-AC3E-999699ABB8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22664" y="390387"/>
            <a:ext cx="9144000" cy="6858000"/>
          </a:xfrm>
          <a:prstGeom prst="rect">
            <a:avLst/>
          </a:prstGeom>
        </p:spPr>
      </p:pic>
      <p:sp>
        <p:nvSpPr>
          <p:cNvPr id="7" name="Espace réservé du contenu 5">
            <a:extLst>
              <a:ext uri="{FF2B5EF4-FFF2-40B4-BE49-F238E27FC236}">
                <a16:creationId xmlns="" xmlns:a16="http://schemas.microsoft.com/office/drawing/2014/main" id="{1899A044-F0C0-9B47-BC58-74AED0EDE939}"/>
              </a:ext>
            </a:extLst>
          </p:cNvPr>
          <p:cNvSpPr txBox="1">
            <a:spLocks/>
          </p:cNvSpPr>
          <p:nvPr/>
        </p:nvSpPr>
        <p:spPr>
          <a:xfrm>
            <a:off x="122663" y="635619"/>
            <a:ext cx="8898673" cy="66127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b="1" i="0" kern="1200" cap="all">
                <a:solidFill>
                  <a:schemeClr val="tx1"/>
                </a:solidFill>
                <a:latin typeface="Arial Unicode MS"/>
                <a:ea typeface="+mn-ea"/>
                <a:cs typeface="Arial Unicode M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1200"/>
              </a:spcBef>
              <a:buNone/>
            </a:pPr>
            <a:r>
              <a:rPr lang="fr-FR" sz="18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CSEN – Conférence internationale Métacognition et Confiance en soi</a:t>
            </a:r>
          </a:p>
          <a:p>
            <a:pPr marL="0" indent="0">
              <a:spcBef>
                <a:spcPts val="1200"/>
              </a:spcBef>
              <a:buFont typeface="Arial"/>
              <a:buNone/>
            </a:pPr>
            <a:endParaRPr lang="fr-FR" sz="1800" cap="none" dirty="0" smtClean="0">
              <a:solidFill>
                <a:srgbClr val="0058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endParaRPr lang="fr-FR" sz="1800" cap="none" dirty="0">
              <a:solidFill>
                <a:srgbClr val="0058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fr-FR" sz="1800" dirty="0"/>
              <a:t>comment lutter contre les inégalités scolaires </a:t>
            </a:r>
            <a:r>
              <a:rPr lang="fr-FR" sz="1800" dirty="0" smtClean="0"/>
              <a:t>?</a:t>
            </a:r>
          </a:p>
          <a:p>
            <a:pPr>
              <a:spcBef>
                <a:spcPts val="1200"/>
              </a:spcBef>
              <a:buFont typeface="Wingdings" charset="2"/>
              <a:buChar char="Ø"/>
            </a:pPr>
            <a:endParaRPr lang="fr-FR" sz="18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Font typeface="Wingdings" charset="2"/>
              <a:buChar char="Ø"/>
            </a:pPr>
            <a:r>
              <a:rPr lang="fr-FR" sz="18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Préférer chaque fois que possible l'évaluation </a:t>
            </a:r>
            <a:r>
              <a:rPr lang="fr-FR" sz="1800" cap="none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formative </a:t>
            </a:r>
            <a:r>
              <a:rPr lang="fr-FR" sz="18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à l'évaluation sommative</a:t>
            </a:r>
          </a:p>
          <a:p>
            <a:pPr>
              <a:spcBef>
                <a:spcPts val="1200"/>
              </a:spcBef>
              <a:buFont typeface="Wingdings" charset="2"/>
              <a:buChar char="Ø"/>
            </a:pPr>
            <a:r>
              <a:rPr lang="fr-FR" sz="18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Maintenir </a:t>
            </a:r>
            <a:r>
              <a:rPr lang="fr-FR" sz="1800" cap="none" dirty="0">
                <a:latin typeface="Arial" panose="020B0604020202020204" pitchFamily="34" charset="0"/>
                <a:cs typeface="Arial" panose="020B0604020202020204" pitchFamily="34" charset="0"/>
              </a:rPr>
              <a:t>un </a:t>
            </a:r>
            <a:r>
              <a:rPr lang="fr-FR" sz="1800" cap="none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comportement calme et </a:t>
            </a:r>
            <a:r>
              <a:rPr lang="fr-FR" sz="1800" cap="none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bienveillant, en particulier </a:t>
            </a:r>
            <a:r>
              <a:rPr lang="fr-FR" sz="18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quand </a:t>
            </a:r>
            <a:r>
              <a:rPr lang="fr-FR" sz="1800" cap="none" dirty="0">
                <a:latin typeface="Arial" panose="020B0604020202020204" pitchFamily="34" charset="0"/>
                <a:cs typeface="Arial" panose="020B0604020202020204" pitchFamily="34" charset="0"/>
              </a:rPr>
              <a:t>les élèves sont fatigués et </a:t>
            </a:r>
            <a:r>
              <a:rPr lang="fr-FR" sz="18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excités </a:t>
            </a:r>
            <a:endParaRPr lang="fr-FR" sz="18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buFont typeface="Wingdings" charset="2"/>
              <a:buChar char="Ø"/>
            </a:pPr>
            <a:r>
              <a:rPr lang="fr-FR" sz="1800" cap="none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Donner </a:t>
            </a:r>
            <a:r>
              <a:rPr lang="fr-FR" sz="1800" cap="none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plus souvent possible </a:t>
            </a:r>
            <a:r>
              <a:rPr lang="fr-FR" sz="1800" cap="none" dirty="0">
                <a:latin typeface="Arial" panose="020B0604020202020204" pitchFamily="34" charset="0"/>
                <a:cs typeface="Arial" panose="020B0604020202020204" pitchFamily="34" charset="0"/>
              </a:rPr>
              <a:t>la parole aux </a:t>
            </a:r>
            <a:r>
              <a:rPr lang="fr-FR" sz="18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élèves</a:t>
            </a:r>
          </a:p>
          <a:p>
            <a:pPr>
              <a:spcBef>
                <a:spcPts val="1200"/>
              </a:spcBef>
              <a:buFont typeface="Wingdings" charset="2"/>
              <a:buChar char="Ø"/>
            </a:pPr>
            <a:r>
              <a:rPr lang="fr-FR" sz="18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800" cap="none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Prendre en compte leurs questions et y répondre </a:t>
            </a:r>
            <a:r>
              <a:rPr lang="fr-FR" sz="18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avec patience et bienveillance</a:t>
            </a:r>
            <a:endParaRPr lang="fr-FR" sz="18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endParaRPr lang="fr-FR" sz="1800" dirty="0"/>
          </a:p>
          <a:p>
            <a:pPr marL="0" indent="0">
              <a:spcBef>
                <a:spcPts val="1200"/>
              </a:spcBef>
              <a:buNone/>
            </a:pPr>
            <a:endParaRPr lang="fr-FR" sz="1800" dirty="0" smtClean="0"/>
          </a:p>
        </p:txBody>
      </p:sp>
    </p:spTree>
    <p:extLst>
      <p:ext uri="{BB962C8B-B14F-4D97-AF65-F5344CB8AC3E}">
        <p14:creationId xmlns:p14="http://schemas.microsoft.com/office/powerpoint/2010/main" val="1095110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="" xmlns:a16="http://schemas.microsoft.com/office/drawing/2014/main" id="{8A24C220-7575-5543-AC3E-999699ABB8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22664" y="390387"/>
            <a:ext cx="9144000" cy="6858000"/>
          </a:xfrm>
          <a:prstGeom prst="rect">
            <a:avLst/>
          </a:prstGeom>
        </p:spPr>
      </p:pic>
      <p:sp>
        <p:nvSpPr>
          <p:cNvPr id="7" name="Espace réservé du contenu 5">
            <a:extLst>
              <a:ext uri="{FF2B5EF4-FFF2-40B4-BE49-F238E27FC236}">
                <a16:creationId xmlns="" xmlns:a16="http://schemas.microsoft.com/office/drawing/2014/main" id="{1899A044-F0C0-9B47-BC58-74AED0EDE939}"/>
              </a:ext>
            </a:extLst>
          </p:cNvPr>
          <p:cNvSpPr txBox="1">
            <a:spLocks/>
          </p:cNvSpPr>
          <p:nvPr/>
        </p:nvSpPr>
        <p:spPr>
          <a:xfrm>
            <a:off x="133815" y="635620"/>
            <a:ext cx="8887521" cy="5550795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b="1" i="0" kern="1200" cap="all">
                <a:solidFill>
                  <a:schemeClr val="tx1"/>
                </a:solidFill>
                <a:latin typeface="Arial Unicode MS"/>
                <a:ea typeface="+mn-ea"/>
                <a:cs typeface="Arial Unicode M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1200"/>
              </a:spcBef>
              <a:buNone/>
            </a:pPr>
            <a:r>
              <a:rPr lang="fr-FR" sz="18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CSEN – Conférence internationale Métacognition et Confiance en soi</a:t>
            </a:r>
          </a:p>
          <a:p>
            <a:pPr marL="0" indent="0">
              <a:spcBef>
                <a:spcPts val="1200"/>
              </a:spcBef>
              <a:buFont typeface="Arial"/>
              <a:buNone/>
            </a:pPr>
            <a:endParaRPr lang="fr-FR" sz="1800" cap="none" dirty="0" smtClean="0">
              <a:solidFill>
                <a:srgbClr val="0058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endParaRPr lang="fr-FR" sz="1800" cap="none" dirty="0">
              <a:solidFill>
                <a:srgbClr val="0058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fr-FR" sz="1800" dirty="0" smtClean="0"/>
              <a:t>INTERVENTIONS CIBLÉES</a:t>
            </a:r>
          </a:p>
          <a:p>
            <a:pPr marL="0" indent="0">
              <a:spcBef>
                <a:spcPts val="1200"/>
              </a:spcBef>
              <a:buNone/>
            </a:pPr>
            <a:endParaRPr lang="fr-FR" sz="1800" dirty="0" smtClean="0"/>
          </a:p>
          <a:p>
            <a:pPr>
              <a:spcBef>
                <a:spcPts val="1200"/>
              </a:spcBef>
              <a:buFont typeface="Wingdings" charset="2"/>
              <a:buChar char="ü"/>
            </a:pPr>
            <a:r>
              <a:rPr lang="fr-FR" sz="18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Faire visualiser par les élèves leur "moi" futur</a:t>
            </a:r>
          </a:p>
          <a:p>
            <a:pPr>
              <a:spcBef>
                <a:spcPts val="1200"/>
              </a:spcBef>
              <a:buFont typeface="Wingdings" charset="2"/>
              <a:buChar char="ü"/>
            </a:pPr>
            <a:r>
              <a:rPr lang="fr-FR" sz="18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Les aider à construire une représentation d'identité scolaire motivante</a:t>
            </a:r>
          </a:p>
          <a:p>
            <a:pPr>
              <a:spcBef>
                <a:spcPts val="1200"/>
              </a:spcBef>
              <a:buFont typeface="Wingdings" charset="2"/>
              <a:buChar char="ü"/>
            </a:pPr>
            <a:r>
              <a:rPr lang="fr-FR" sz="18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Leur proposer des exercices d'auto-affirmation (sur leurs propres valeurs, ce qu'ils aiment faire, leurs trois meilleurs souvenirs de réussite dans une activité).</a:t>
            </a:r>
          </a:p>
          <a:p>
            <a:pPr>
              <a:spcBef>
                <a:spcPts val="1200"/>
              </a:spcBef>
              <a:buFont typeface="Wingdings" charset="2"/>
              <a:buChar char="ü"/>
            </a:pPr>
            <a:r>
              <a:rPr lang="fr-FR" sz="18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Prévoir des moments et/ou des lieux de paroles où les élèves peuvent débattre sur des sujets de leur choix.</a:t>
            </a:r>
          </a:p>
          <a:p>
            <a:pPr>
              <a:spcBef>
                <a:spcPts val="1200"/>
              </a:spcBef>
              <a:buFont typeface="Wingdings" charset="2"/>
              <a:buChar char="ü"/>
            </a:pPr>
            <a:r>
              <a:rPr lang="fr-FR" sz="18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Améliorer le climat de la classe par l'engagement sur une liste librement établie par les élèves des valeurs/règles de groupe à respecter </a:t>
            </a:r>
          </a:p>
          <a:p>
            <a:pPr>
              <a:spcBef>
                <a:spcPts val="1200"/>
              </a:spcBef>
              <a:buFont typeface="Wingdings" charset="2"/>
              <a:buChar char="ü"/>
            </a:pPr>
            <a:r>
              <a:rPr lang="fr-FR" sz="18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Établir et développer des liens de confiance avec les familles</a:t>
            </a:r>
          </a:p>
          <a:p>
            <a:pPr>
              <a:spcBef>
                <a:spcPts val="1200"/>
              </a:spcBef>
              <a:buFont typeface="Wingdings" charset="2"/>
              <a:buChar char="ü"/>
            </a:pPr>
            <a:endParaRPr lang="fr-FR" sz="1800" dirty="0"/>
          </a:p>
          <a:p>
            <a:pPr marL="0" indent="0">
              <a:spcBef>
                <a:spcPts val="1200"/>
              </a:spcBef>
              <a:buNone/>
            </a:pPr>
            <a:endParaRPr lang="fr-FR" sz="1800" dirty="0" smtClean="0"/>
          </a:p>
        </p:txBody>
      </p:sp>
    </p:spTree>
    <p:extLst>
      <p:ext uri="{BB962C8B-B14F-4D97-AF65-F5344CB8AC3E}">
        <p14:creationId xmlns:p14="http://schemas.microsoft.com/office/powerpoint/2010/main" val="1556798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="" xmlns:a16="http://schemas.microsoft.com/office/drawing/2014/main" id="{8A24C220-7575-5543-AC3E-999699ABB8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22664" y="390387"/>
            <a:ext cx="9144000" cy="6858000"/>
          </a:xfrm>
          <a:prstGeom prst="rect">
            <a:avLst/>
          </a:prstGeom>
        </p:spPr>
      </p:pic>
      <p:sp>
        <p:nvSpPr>
          <p:cNvPr id="7" name="Espace réservé du contenu 5">
            <a:extLst>
              <a:ext uri="{FF2B5EF4-FFF2-40B4-BE49-F238E27FC236}">
                <a16:creationId xmlns="" xmlns:a16="http://schemas.microsoft.com/office/drawing/2014/main" id="{1899A044-F0C0-9B47-BC58-74AED0EDE939}"/>
              </a:ext>
            </a:extLst>
          </p:cNvPr>
          <p:cNvSpPr txBox="1">
            <a:spLocks/>
          </p:cNvSpPr>
          <p:nvPr/>
        </p:nvSpPr>
        <p:spPr>
          <a:xfrm>
            <a:off x="231696" y="694075"/>
            <a:ext cx="8435280" cy="549234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b="1" i="0" kern="1200" cap="all">
                <a:solidFill>
                  <a:schemeClr val="tx1"/>
                </a:solidFill>
                <a:latin typeface="Arial Unicode MS"/>
                <a:ea typeface="+mn-ea"/>
                <a:cs typeface="Arial Unicode M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rgbClr val="2F6165"/>
                </a:solidFill>
                <a:latin typeface="Arial Unicode MS"/>
                <a:ea typeface="+mn-ea"/>
                <a:cs typeface="Arial Unicode M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buNone/>
            </a:pPr>
            <a:r>
              <a:rPr lang="fr-FR" sz="1800" cap="none" dirty="0" smtClean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CSEN </a:t>
            </a:r>
            <a:r>
              <a:rPr lang="fr-FR" sz="1800" cap="none" dirty="0">
                <a:solidFill>
                  <a:srgbClr val="00587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Conférence internationale Métacognition et Confiance en soi</a:t>
            </a:r>
          </a:p>
          <a:p>
            <a:pPr marL="0" indent="0" algn="ctr">
              <a:spcBef>
                <a:spcPts val="1200"/>
              </a:spcBef>
              <a:buFont typeface="Arial"/>
              <a:buNone/>
            </a:pPr>
            <a:endParaRPr lang="fr-FR" sz="1800" cap="none" dirty="0" smtClean="0">
              <a:solidFill>
                <a:srgbClr val="0058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endParaRPr lang="fr-FR" sz="1800" cap="none" dirty="0">
              <a:solidFill>
                <a:srgbClr val="00587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fr-FR" sz="1800" dirty="0">
                <a:latin typeface="Arial Rounded MT Bold" charset="0"/>
                <a:ea typeface="Arial Rounded MT Bold" charset="0"/>
                <a:cs typeface="Arial Rounded MT Bold" charset="0"/>
              </a:rPr>
              <a:t>comment </a:t>
            </a:r>
            <a:r>
              <a:rPr lang="fr-FR" sz="18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lutter </a:t>
            </a:r>
            <a:r>
              <a:rPr lang="fr-FR" sz="1800" dirty="0" smtClean="0">
                <a:solidFill>
                  <a:srgbClr val="C00000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ensemble</a:t>
            </a:r>
            <a:r>
              <a:rPr lang="fr-FR" sz="18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 </a:t>
            </a:r>
            <a:r>
              <a:rPr lang="fr-FR" sz="1800" dirty="0">
                <a:latin typeface="Arial Rounded MT Bold" charset="0"/>
                <a:ea typeface="Arial Rounded MT Bold" charset="0"/>
                <a:cs typeface="Arial Rounded MT Bold" charset="0"/>
              </a:rPr>
              <a:t>contre les inégalités scolaires </a:t>
            </a:r>
            <a:r>
              <a:rPr lang="fr-FR" sz="18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?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fr-FR" sz="1900" cap="none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Constituer des micro-équipes de collaboration éducative </a:t>
            </a:r>
            <a:r>
              <a:rPr lang="fr-FR" sz="1900" cap="none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 ou 3 enseignants) </a:t>
            </a:r>
            <a:r>
              <a:rPr lang="fr-FR" sz="1900" cap="none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</a:t>
            </a:r>
          </a:p>
          <a:p>
            <a:pPr>
              <a:spcBef>
                <a:spcPts val="1200"/>
              </a:spcBef>
            </a:pPr>
            <a:r>
              <a:rPr lang="fr-FR" sz="1900" cap="none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mettre au point de nouveaux outils </a:t>
            </a:r>
            <a:r>
              <a:rPr lang="fr-FR" sz="19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adaptés à une classe en comparant leurs expériences avec un /deux autres enseignants</a:t>
            </a:r>
          </a:p>
          <a:p>
            <a:pPr>
              <a:spcBef>
                <a:spcPts val="1200"/>
              </a:spcBef>
            </a:pPr>
            <a:r>
              <a:rPr lang="fr-FR" sz="1900" cap="none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Améliorer la connaissance des élèves de leur propre classe </a:t>
            </a:r>
            <a:r>
              <a:rPr lang="fr-FR" sz="19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en comparant les activités et les comportements </a:t>
            </a:r>
          </a:p>
          <a:p>
            <a:pPr lvl="1">
              <a:spcBef>
                <a:spcPts val="1200"/>
              </a:spcBef>
            </a:pPr>
            <a:r>
              <a:rPr lang="fr-FR" sz="1900" b="1" cap="non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à ceux d'autres classes</a:t>
            </a:r>
          </a:p>
          <a:p>
            <a:pPr lvl="1">
              <a:spcBef>
                <a:spcPts val="1200"/>
              </a:spcBef>
            </a:pPr>
            <a:r>
              <a:rPr lang="fr-FR" sz="1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d'un cours à l'autre (dans </a:t>
            </a:r>
            <a:r>
              <a:rPr lang="fr-FR" sz="1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</a:t>
            </a:r>
            <a:r>
              <a:rPr lang="fr-FR" sz="1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secondaire)</a:t>
            </a:r>
            <a:endParaRPr lang="fr-FR" sz="1900" b="1" cap="none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</a:pPr>
            <a:endParaRPr lang="fr-FR" sz="1800" cap="none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fr-FR" cap="none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Auto-efficacité accrue des enseignants </a:t>
            </a:r>
            <a:r>
              <a:rPr lang="fr-FR" cap="none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 auto-efficacité accrue des apprenants</a:t>
            </a:r>
            <a:endParaRPr lang="fr-FR" dirty="0">
              <a:solidFill>
                <a:srgbClr val="C00000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endParaRPr lang="fr-FR" sz="1800" dirty="0" smtClean="0"/>
          </a:p>
        </p:txBody>
      </p:sp>
    </p:spTree>
    <p:extLst>
      <p:ext uri="{BB962C8B-B14F-4D97-AF65-F5344CB8AC3E}">
        <p14:creationId xmlns:p14="http://schemas.microsoft.com/office/powerpoint/2010/main" val="797581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7031</TotalTime>
  <Words>516</Words>
  <Application>Microsoft Macintosh PowerPoint</Application>
  <PresentationFormat>Présentation à l'écran (4:3)</PresentationFormat>
  <Paragraphs>93</Paragraphs>
  <Slides>9</Slides>
  <Notes>9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6" baseType="lpstr">
      <vt:lpstr>Arial Rounded MT Bold</vt:lpstr>
      <vt:lpstr>Arial Unicode MS</vt:lpstr>
      <vt:lpstr>Calibri</vt:lpstr>
      <vt:lpstr>Calibri Light</vt:lpstr>
      <vt:lpstr>Wingdings</vt:lpstr>
      <vt:lpstr>Arial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Microsoft Office</dc:creator>
  <cp:lastModifiedBy>Joëlle Proust</cp:lastModifiedBy>
  <cp:revision>62</cp:revision>
  <dcterms:created xsi:type="dcterms:W3CDTF">2018-11-12T10:18:09Z</dcterms:created>
  <dcterms:modified xsi:type="dcterms:W3CDTF">2018-11-27T10:11:14Z</dcterms:modified>
</cp:coreProperties>
</file>