
<file path=[Content_Types].xml><?xml version="1.0" encoding="utf-8"?>
<Types xmlns="http://schemas.openxmlformats.org/package/2006/content-types">
  <Default Extension="xml" ContentType="application/xml"/>
  <Default Extension="jpg" ContentType="image/jpeg"/>
  <Default Extension="jpeg" ContentType="image/jpeg"/>
  <Default Extension="rels" ContentType="application/vnd.openxmlformats-package.relationships+xml"/>
  <Default Extension="xlsx" ContentType="application/vnd.openxmlformats-officedocument.spreadsheetml.sheet"/>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3.xml" ContentType="application/vnd.openxmlformats-officedocument.drawingml.chart+xml"/>
  <Override PartName="/ppt/drawings/drawing2.xml" ContentType="application/vnd.openxmlformats-officedocument.drawingml.chartshape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4.xml" ContentType="application/vnd.openxmlformats-officedocument.drawingml.chart+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3"/>
  </p:notesMasterIdLst>
  <p:sldIdLst>
    <p:sldId id="465" r:id="rId2"/>
    <p:sldId id="260" r:id="rId3"/>
    <p:sldId id="345" r:id="rId4"/>
    <p:sldId id="311" r:id="rId5"/>
    <p:sldId id="310" r:id="rId6"/>
    <p:sldId id="259" r:id="rId7"/>
    <p:sldId id="475" r:id="rId8"/>
    <p:sldId id="478" r:id="rId9"/>
    <p:sldId id="487" r:id="rId10"/>
    <p:sldId id="492" r:id="rId11"/>
    <p:sldId id="493" r:id="rId12"/>
    <p:sldId id="491" r:id="rId13"/>
    <p:sldId id="464" r:id="rId14"/>
    <p:sldId id="495" r:id="rId15"/>
    <p:sldId id="496" r:id="rId16"/>
    <p:sldId id="497" r:id="rId17"/>
    <p:sldId id="498" r:id="rId18"/>
    <p:sldId id="494" r:id="rId19"/>
    <p:sldId id="335" r:id="rId20"/>
    <p:sldId id="443" r:id="rId21"/>
    <p:sldId id="444" r:id="rId22"/>
    <p:sldId id="262" r:id="rId23"/>
    <p:sldId id="410" r:id="rId24"/>
    <p:sldId id="390" r:id="rId25"/>
    <p:sldId id="268" r:id="rId26"/>
    <p:sldId id="414" r:id="rId27"/>
    <p:sldId id="499" r:id="rId28"/>
    <p:sldId id="455" r:id="rId29"/>
    <p:sldId id="479" r:id="rId30"/>
    <p:sldId id="307" r:id="rId31"/>
    <p:sldId id="380" r:id="rId32"/>
    <p:sldId id="339" r:id="rId33"/>
    <p:sldId id="333" r:id="rId34"/>
    <p:sldId id="336" r:id="rId35"/>
    <p:sldId id="388" r:id="rId36"/>
    <p:sldId id="482" r:id="rId37"/>
    <p:sldId id="389" r:id="rId38"/>
    <p:sldId id="481" r:id="rId39"/>
    <p:sldId id="483" r:id="rId40"/>
    <p:sldId id="484" r:id="rId41"/>
    <p:sldId id="441" r:id="rId42"/>
    <p:sldId id="385" r:id="rId43"/>
    <p:sldId id="358" r:id="rId44"/>
    <p:sldId id="359" r:id="rId45"/>
    <p:sldId id="360" r:id="rId46"/>
    <p:sldId id="361" r:id="rId47"/>
    <p:sldId id="362" r:id="rId48"/>
    <p:sldId id="363" r:id="rId49"/>
    <p:sldId id="364" r:id="rId50"/>
    <p:sldId id="365" r:id="rId51"/>
    <p:sldId id="366" r:id="rId52"/>
    <p:sldId id="367" r:id="rId53"/>
    <p:sldId id="368" r:id="rId54"/>
    <p:sldId id="369" r:id="rId55"/>
    <p:sldId id="379" r:id="rId56"/>
    <p:sldId id="371" r:id="rId57"/>
    <p:sldId id="372" r:id="rId58"/>
    <p:sldId id="373" r:id="rId59"/>
    <p:sldId id="374" r:id="rId60"/>
    <p:sldId id="272" r:id="rId61"/>
    <p:sldId id="280" r:id="rId62"/>
    <p:sldId id="285" r:id="rId63"/>
    <p:sldId id="451" r:id="rId64"/>
    <p:sldId id="452" r:id="rId65"/>
    <p:sldId id="453" r:id="rId66"/>
    <p:sldId id="454" r:id="rId67"/>
    <p:sldId id="386" r:id="rId68"/>
    <p:sldId id="309" r:id="rId69"/>
    <p:sldId id="387" r:id="rId70"/>
    <p:sldId id="343" r:id="rId71"/>
    <p:sldId id="450" r:id="rId72"/>
    <p:sldId id="423" r:id="rId73"/>
    <p:sldId id="485" r:id="rId74"/>
    <p:sldId id="337" r:id="rId75"/>
    <p:sldId id="344" r:id="rId76"/>
    <p:sldId id="304" r:id="rId77"/>
    <p:sldId id="300" r:id="rId78"/>
    <p:sldId id="301" r:id="rId79"/>
    <p:sldId id="302" r:id="rId80"/>
    <p:sldId id="303" r:id="rId81"/>
    <p:sldId id="480" r:id="rId8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4062">
          <p15:clr>
            <a:srgbClr val="A4A3A4"/>
          </p15:clr>
        </p15:guide>
        <p15:guide id="2" pos="288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aphna Oyserman"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63333"/>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1773" autoAdjust="0"/>
    <p:restoredTop sz="95793" autoAdjust="0"/>
  </p:normalViewPr>
  <p:slideViewPr>
    <p:cSldViewPr snapToGrid="0" snapToObjects="1" showGuides="1">
      <p:cViewPr>
        <p:scale>
          <a:sx n="99" d="100"/>
          <a:sy n="99" d="100"/>
        </p:scale>
        <p:origin x="-80" y="-80"/>
      </p:cViewPr>
      <p:guideLst>
        <p:guide orient="horz" pos="2570"/>
        <p:guide pos="289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7520"/>
    </p:cViewPr>
  </p:sorter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notesMaster" Target="notesMasters/notesMaster1.xml"/><Relationship Id="rId84" Type="http://schemas.openxmlformats.org/officeDocument/2006/relationships/printerSettings" Target="printerSettings/printerSettings1.bin"/><Relationship Id="rId85" Type="http://schemas.openxmlformats.org/officeDocument/2006/relationships/commentAuthors" Target="commentAuthors.xml"/><Relationship Id="rId86" Type="http://schemas.openxmlformats.org/officeDocument/2006/relationships/presProps" Target="presProps.xml"/><Relationship Id="rId87" Type="http://schemas.openxmlformats.org/officeDocument/2006/relationships/viewProps" Target="viewProps.xml"/><Relationship Id="rId88" Type="http://schemas.openxmlformats.org/officeDocument/2006/relationships/theme" Target="theme/theme1.xml"/><Relationship Id="rId8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Sheet1.xlsx"/><Relationship Id="rId4" Type="http://schemas.openxmlformats.org/officeDocument/2006/relationships/chartUserShapes" Target="../drawings/drawing1.xml"/><Relationship Id="rId1" Type="http://schemas.openxmlformats.org/officeDocument/2006/relationships/image" Target="../media/image21.png"/><Relationship Id="rId2" Type="http://schemas.openxmlformats.org/officeDocument/2006/relationships/image" Target="../media/image22.png"/></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Sheet2.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Sheet3.xlsx"/><Relationship Id="rId2" Type="http://schemas.openxmlformats.org/officeDocument/2006/relationships/chartUserShapes" Target="../drawings/drawing2.xm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Sheet4.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0776582070766354"/>
          <c:y val="0.124391903951041"/>
          <c:w val="0.864603976737418"/>
          <c:h val="0.836773955887093"/>
        </c:manualLayout>
      </c:layout>
      <c:barChart>
        <c:barDir val="col"/>
        <c:grouping val="clustered"/>
        <c:varyColors val="0"/>
        <c:ser>
          <c:idx val="0"/>
          <c:order val="0"/>
          <c:tx>
            <c:strRef>
              <c:f>Sheet1!$B$1</c:f>
              <c:strCache>
                <c:ptCount val="1"/>
                <c:pt idx="0">
                  <c:v>Success-likely Context</c:v>
                </c:pt>
              </c:strCache>
            </c:strRef>
          </c:tx>
          <c:spPr>
            <a:solidFill>
              <a:srgbClr val="FFFF00"/>
            </a:solidFill>
            <a:ln>
              <a:solidFill>
                <a:schemeClr val="tx1"/>
              </a:solidFill>
            </a:ln>
          </c:spPr>
          <c:invertIfNegative val="0"/>
          <c:dPt>
            <c:idx val="0"/>
            <c:invertIfNegative val="0"/>
            <c:bubble3D val="0"/>
            <c:spPr>
              <a:blipFill>
                <a:blip xmlns:r="http://schemas.openxmlformats.org/officeDocument/2006/relationships" r:embed="rId1"/>
                <a:stretch>
                  <a:fillRect/>
                </a:stretch>
              </a:blipFill>
              <a:ln>
                <a:solidFill>
                  <a:schemeClr val="tx1"/>
                </a:solidFill>
              </a:ln>
            </c:spPr>
          </c:dPt>
          <c:dPt>
            <c:idx val="1"/>
            <c:invertIfNegative val="0"/>
            <c:bubble3D val="0"/>
            <c:spPr>
              <a:blipFill>
                <a:blip xmlns:r="http://schemas.openxmlformats.org/officeDocument/2006/relationships" r:embed="rId1"/>
                <a:stretch>
                  <a:fillRect/>
                </a:stretch>
              </a:blipFill>
              <a:ln>
                <a:solidFill>
                  <a:schemeClr val="tx1"/>
                </a:solidFill>
              </a:ln>
            </c:spPr>
          </c:dPt>
          <c:cat>
            <c:strRef>
              <c:f>Sheet1!$A$2:$A$3</c:f>
              <c:strCache>
                <c:ptCount val="2"/>
                <c:pt idx="0">
                  <c:v>Desired Possible Selves</c:v>
                </c:pt>
                <c:pt idx="1">
                  <c:v>Undesired Possible Selves</c:v>
                </c:pt>
              </c:strCache>
            </c:strRef>
          </c:cat>
          <c:val>
            <c:numRef>
              <c:f>Sheet1!$B$2:$B$3</c:f>
              <c:numCache>
                <c:formatCode>General</c:formatCode>
                <c:ptCount val="2"/>
                <c:pt idx="0">
                  <c:v>4.35</c:v>
                </c:pt>
                <c:pt idx="1">
                  <c:v>4.109999999999999</c:v>
                </c:pt>
              </c:numCache>
            </c:numRef>
          </c:val>
        </c:ser>
        <c:ser>
          <c:idx val="1"/>
          <c:order val="1"/>
          <c:tx>
            <c:strRef>
              <c:f>Sheet1!$C$1</c:f>
              <c:strCache>
                <c:ptCount val="1"/>
                <c:pt idx="0">
                  <c:v>Failure-likely Context</c:v>
                </c:pt>
              </c:strCache>
            </c:strRef>
          </c:tx>
          <c:spPr>
            <a:blipFill>
              <a:blip xmlns:r="http://schemas.openxmlformats.org/officeDocument/2006/relationships" r:embed="rId2"/>
              <a:stretch>
                <a:fillRect/>
              </a:stretch>
            </a:blipFill>
            <a:ln>
              <a:solidFill>
                <a:schemeClr val="tx1"/>
              </a:solidFill>
            </a:ln>
          </c:spPr>
          <c:invertIfNegative val="0"/>
          <c:cat>
            <c:strRef>
              <c:f>Sheet1!$A$2:$A$3</c:f>
              <c:strCache>
                <c:ptCount val="2"/>
                <c:pt idx="0">
                  <c:v>Desired Possible Selves</c:v>
                </c:pt>
                <c:pt idx="1">
                  <c:v>Undesired Possible Selves</c:v>
                </c:pt>
              </c:strCache>
            </c:strRef>
          </c:cat>
          <c:val>
            <c:numRef>
              <c:f>Sheet1!$C$2:$C$3</c:f>
              <c:numCache>
                <c:formatCode>General</c:formatCode>
                <c:ptCount val="2"/>
                <c:pt idx="0">
                  <c:v>3.99</c:v>
                </c:pt>
                <c:pt idx="1">
                  <c:v>4.37</c:v>
                </c:pt>
              </c:numCache>
            </c:numRef>
          </c:val>
        </c:ser>
        <c:dLbls>
          <c:showLegendKey val="0"/>
          <c:showVal val="0"/>
          <c:showCatName val="0"/>
          <c:showSerName val="0"/>
          <c:showPercent val="0"/>
          <c:showBubbleSize val="0"/>
        </c:dLbls>
        <c:gapWidth val="15"/>
        <c:axId val="2123300344"/>
        <c:axId val="2123303320"/>
      </c:barChart>
      <c:catAx>
        <c:axId val="2123300344"/>
        <c:scaling>
          <c:orientation val="minMax"/>
        </c:scaling>
        <c:delete val="1"/>
        <c:axPos val="b"/>
        <c:majorTickMark val="out"/>
        <c:minorTickMark val="none"/>
        <c:tickLblPos val="nextTo"/>
        <c:crossAx val="2123303320"/>
        <c:crosses val="autoZero"/>
        <c:auto val="1"/>
        <c:lblAlgn val="ctr"/>
        <c:lblOffset val="100"/>
        <c:noMultiLvlLbl val="0"/>
      </c:catAx>
      <c:valAx>
        <c:axId val="2123303320"/>
        <c:scaling>
          <c:orientation val="minMax"/>
        </c:scaling>
        <c:delete val="0"/>
        <c:axPos val="l"/>
        <c:numFmt formatCode="General" sourceLinked="1"/>
        <c:majorTickMark val="out"/>
        <c:minorTickMark val="none"/>
        <c:tickLblPos val="nextTo"/>
        <c:txPr>
          <a:bodyPr/>
          <a:lstStyle/>
          <a:p>
            <a:pPr>
              <a:defRPr b="0" i="0">
                <a:latin typeface="Avenir Book"/>
                <a:cs typeface="Avenir Book"/>
              </a:defRPr>
            </a:pPr>
            <a:endParaRPr lang="en-US"/>
          </a:p>
        </c:txPr>
        <c:crossAx val="2123300344"/>
        <c:crosses val="autoZero"/>
        <c:crossBetween val="between"/>
      </c:valAx>
      <c:spPr>
        <a:noFill/>
        <a:ln w="25400">
          <a:noFill/>
        </a:ln>
      </c:spPr>
    </c:plotArea>
    <c:plotVisOnly val="1"/>
    <c:dispBlanksAs val="gap"/>
    <c:showDLblsOverMax val="0"/>
  </c:chart>
  <c:txPr>
    <a:bodyPr/>
    <a:lstStyle/>
    <a:p>
      <a:pPr>
        <a:defRPr sz="1800"/>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0930871488286186"/>
          <c:y val="0.0400184277021812"/>
          <c:w val="0.88190543890347"/>
          <c:h val="0.857149409974492"/>
        </c:manualLayout>
      </c:layout>
      <c:barChart>
        <c:barDir val="col"/>
        <c:grouping val="clustered"/>
        <c:varyColors val="0"/>
        <c:ser>
          <c:idx val="0"/>
          <c:order val="0"/>
          <c:tx>
            <c:strRef>
              <c:f>Sheet1!$B$1</c:f>
              <c:strCache>
                <c:ptCount val="1"/>
                <c:pt idx="0">
                  <c:v>Connected</c:v>
                </c:pt>
              </c:strCache>
            </c:strRef>
          </c:tx>
          <c:spPr>
            <a:solidFill>
              <a:srgbClr val="800000"/>
            </a:solidFill>
          </c:spPr>
          <c:invertIfNegative val="0"/>
          <c:cat>
            <c:strRef>
              <c:f>Sheet1!$A$2</c:f>
              <c:strCache>
                <c:ptCount val="1"/>
                <c:pt idx="0">
                  <c:v>Core Grade</c:v>
                </c:pt>
              </c:strCache>
            </c:strRef>
          </c:cat>
          <c:val>
            <c:numRef>
              <c:f>Sheet1!$B$2</c:f>
              <c:numCache>
                <c:formatCode>General</c:formatCode>
                <c:ptCount val="1"/>
                <c:pt idx="0">
                  <c:v>57.25</c:v>
                </c:pt>
              </c:numCache>
            </c:numRef>
          </c:val>
        </c:ser>
        <c:ser>
          <c:idx val="1"/>
          <c:order val="1"/>
          <c:tx>
            <c:strRef>
              <c:f>Sheet1!$C$1</c:f>
              <c:strCache>
                <c:ptCount val="1"/>
                <c:pt idx="0">
                  <c:v>Control</c:v>
                </c:pt>
              </c:strCache>
            </c:strRef>
          </c:tx>
          <c:spPr>
            <a:pattFill prst="dkVert">
              <a:fgClr>
                <a:srgbClr val="FFFF00"/>
              </a:fgClr>
              <a:bgClr>
                <a:prstClr val="white"/>
              </a:bgClr>
            </a:pattFill>
          </c:spPr>
          <c:invertIfNegative val="0"/>
          <c:cat>
            <c:strRef>
              <c:f>Sheet1!$A$2</c:f>
              <c:strCache>
                <c:ptCount val="1"/>
                <c:pt idx="0">
                  <c:v>Core Grade</c:v>
                </c:pt>
              </c:strCache>
            </c:strRef>
          </c:cat>
          <c:val>
            <c:numRef>
              <c:f>Sheet1!$C$2</c:f>
              <c:numCache>
                <c:formatCode>General</c:formatCode>
                <c:ptCount val="1"/>
                <c:pt idx="0">
                  <c:v>55.1</c:v>
                </c:pt>
              </c:numCache>
            </c:numRef>
          </c:val>
        </c:ser>
        <c:ser>
          <c:idx val="2"/>
          <c:order val="2"/>
          <c:tx>
            <c:strRef>
              <c:f>Sheet1!$D$1</c:f>
              <c:strCache>
                <c:ptCount val="1"/>
                <c:pt idx="0">
                  <c:v>Separate</c:v>
                </c:pt>
              </c:strCache>
            </c:strRef>
          </c:tx>
          <c:spPr>
            <a:solidFill>
              <a:srgbClr val="FFFF00"/>
            </a:solidFill>
          </c:spPr>
          <c:invertIfNegative val="0"/>
          <c:cat>
            <c:strRef>
              <c:f>Sheet1!$A$2</c:f>
              <c:strCache>
                <c:ptCount val="1"/>
                <c:pt idx="0">
                  <c:v>Core Grade</c:v>
                </c:pt>
              </c:strCache>
            </c:strRef>
          </c:cat>
          <c:val>
            <c:numRef>
              <c:f>Sheet1!$D$2</c:f>
              <c:numCache>
                <c:formatCode>General</c:formatCode>
                <c:ptCount val="1"/>
                <c:pt idx="0">
                  <c:v>53.45</c:v>
                </c:pt>
              </c:numCache>
            </c:numRef>
          </c:val>
        </c:ser>
        <c:dLbls>
          <c:showLegendKey val="0"/>
          <c:showVal val="0"/>
          <c:showCatName val="0"/>
          <c:showSerName val="0"/>
          <c:showPercent val="0"/>
          <c:showBubbleSize val="0"/>
        </c:dLbls>
        <c:gapWidth val="150"/>
        <c:axId val="2130906168"/>
        <c:axId val="2137234984"/>
      </c:barChart>
      <c:catAx>
        <c:axId val="2130906168"/>
        <c:scaling>
          <c:orientation val="minMax"/>
        </c:scaling>
        <c:delete val="0"/>
        <c:axPos val="b"/>
        <c:majorTickMark val="out"/>
        <c:minorTickMark val="none"/>
        <c:tickLblPos val="nextTo"/>
        <c:txPr>
          <a:bodyPr/>
          <a:lstStyle/>
          <a:p>
            <a:pPr>
              <a:defRPr b="0" i="0">
                <a:latin typeface="Avenir Book"/>
                <a:cs typeface="Avenir Book"/>
              </a:defRPr>
            </a:pPr>
            <a:endParaRPr lang="en-US"/>
          </a:p>
        </c:txPr>
        <c:crossAx val="2137234984"/>
        <c:crosses val="autoZero"/>
        <c:auto val="1"/>
        <c:lblAlgn val="ctr"/>
        <c:lblOffset val="100"/>
        <c:noMultiLvlLbl val="0"/>
      </c:catAx>
      <c:valAx>
        <c:axId val="2137234984"/>
        <c:scaling>
          <c:orientation val="minMax"/>
        </c:scaling>
        <c:delete val="0"/>
        <c:axPos val="l"/>
        <c:numFmt formatCode="General" sourceLinked="1"/>
        <c:majorTickMark val="out"/>
        <c:minorTickMark val="none"/>
        <c:tickLblPos val="nextTo"/>
        <c:txPr>
          <a:bodyPr/>
          <a:lstStyle/>
          <a:p>
            <a:pPr>
              <a:defRPr b="0" i="0">
                <a:latin typeface="Avenir Book"/>
                <a:cs typeface="Avenir Book"/>
              </a:defRPr>
            </a:pPr>
            <a:endParaRPr lang="en-US"/>
          </a:p>
        </c:txPr>
        <c:crossAx val="2130906168"/>
        <c:crosses val="autoZero"/>
        <c:crossBetween val="between"/>
      </c:valAx>
    </c:plotArea>
    <c:legend>
      <c:legendPos val="r"/>
      <c:layout>
        <c:manualLayout>
          <c:xMode val="edge"/>
          <c:yMode val="edge"/>
          <c:x val="0.571323879653932"/>
          <c:y val="0.177971027770575"/>
          <c:w val="0.427132910469525"/>
          <c:h val="0.250399307285543"/>
        </c:manualLayout>
      </c:layout>
      <c:overlay val="0"/>
      <c:txPr>
        <a:bodyPr/>
        <a:lstStyle/>
        <a:p>
          <a:pPr>
            <a:defRPr sz="2400" b="0" i="0">
              <a:latin typeface="Avenir Book"/>
              <a:cs typeface="Avenir Book"/>
            </a:defRPr>
          </a:pPr>
          <a:endParaRPr lang="en-US"/>
        </a:p>
      </c:txPr>
    </c:legend>
    <c:plotVisOnly val="1"/>
    <c:dispBlanksAs val="gap"/>
    <c:showDLblsOverMax val="0"/>
  </c:chart>
  <c:txPr>
    <a:bodyPr/>
    <a:lstStyle/>
    <a:p>
      <a:pPr>
        <a:defRPr sz="1800"/>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barChart>
        <c:barDir val="col"/>
        <c:grouping val="clustered"/>
        <c:varyColors val="0"/>
        <c:ser>
          <c:idx val="0"/>
          <c:order val="0"/>
          <c:tx>
            <c:strRef>
              <c:f>Sheet1!$B$1</c:f>
              <c:strCache>
                <c:ptCount val="1"/>
                <c:pt idx="0">
                  <c:v>Cycle 1</c:v>
                </c:pt>
              </c:strCache>
            </c:strRef>
          </c:tx>
          <c:spPr>
            <a:solidFill>
              <a:srgbClr val="FFFF00"/>
            </a:solidFill>
          </c:spPr>
          <c:invertIfNegative val="0"/>
          <c:errBars>
            <c:errBarType val="both"/>
            <c:errValType val="cust"/>
            <c:noEndCap val="0"/>
            <c:plus>
              <c:numLit>
                <c:formatCode>General</c:formatCode>
                <c:ptCount val="1"/>
                <c:pt idx="0">
                  <c:v>7.108479999999997</c:v>
                </c:pt>
              </c:numLit>
            </c:plus>
            <c:minus>
              <c:numLit>
                <c:formatCode>General</c:formatCode>
                <c:ptCount val="1"/>
                <c:pt idx="0">
                  <c:v>7.108479999999997</c:v>
                </c:pt>
              </c:numLit>
            </c:minus>
            <c:spPr>
              <a:ln w="12700"/>
            </c:spPr>
          </c:errBars>
          <c:cat>
            <c:strRef>
              <c:f>Sheet1!$A$2</c:f>
              <c:strCache>
                <c:ptCount val="1"/>
                <c:pt idx="0">
                  <c:v>Average % Fidelity</c:v>
                </c:pt>
              </c:strCache>
            </c:strRef>
          </c:cat>
          <c:val>
            <c:numRef>
              <c:f>Sheet1!$B$2</c:f>
              <c:numCache>
                <c:formatCode>General</c:formatCode>
                <c:ptCount val="1"/>
                <c:pt idx="0">
                  <c:v>68.7099</c:v>
                </c:pt>
              </c:numCache>
            </c:numRef>
          </c:val>
        </c:ser>
        <c:ser>
          <c:idx val="1"/>
          <c:order val="1"/>
          <c:tx>
            <c:strRef>
              <c:f>Sheet1!$C$1</c:f>
              <c:strCache>
                <c:ptCount val="1"/>
                <c:pt idx="0">
                  <c:v>Cycle 2</c:v>
                </c:pt>
              </c:strCache>
            </c:strRef>
          </c:tx>
          <c:spPr>
            <a:solidFill>
              <a:schemeClr val="accent1"/>
            </a:solidFill>
          </c:spPr>
          <c:invertIfNegative val="0"/>
          <c:errBars>
            <c:errBarType val="both"/>
            <c:errValType val="cust"/>
            <c:noEndCap val="0"/>
            <c:plus>
              <c:numLit>
                <c:formatCode>General</c:formatCode>
                <c:ptCount val="1"/>
                <c:pt idx="0">
                  <c:v>8.217069999999997</c:v>
                </c:pt>
              </c:numLit>
            </c:plus>
            <c:minus>
              <c:numLit>
                <c:formatCode>General</c:formatCode>
                <c:ptCount val="1"/>
                <c:pt idx="0">
                  <c:v>8.217069999999997</c:v>
                </c:pt>
              </c:numLit>
            </c:minus>
            <c:spPr>
              <a:ln w="12700"/>
            </c:spPr>
          </c:errBars>
          <c:cat>
            <c:strRef>
              <c:f>Sheet1!$A$2</c:f>
              <c:strCache>
                <c:ptCount val="1"/>
                <c:pt idx="0">
                  <c:v>Average % Fidelity</c:v>
                </c:pt>
              </c:strCache>
            </c:strRef>
          </c:cat>
          <c:val>
            <c:numRef>
              <c:f>Sheet1!$C$2</c:f>
              <c:numCache>
                <c:formatCode>General</c:formatCode>
                <c:ptCount val="1"/>
                <c:pt idx="0">
                  <c:v>78.5112</c:v>
                </c:pt>
              </c:numCache>
            </c:numRef>
          </c:val>
        </c:ser>
        <c:ser>
          <c:idx val="2"/>
          <c:order val="2"/>
          <c:tx>
            <c:strRef>
              <c:f>Sheet1!$D$1</c:f>
              <c:strCache>
                <c:ptCount val="1"/>
                <c:pt idx="0">
                  <c:v>Cycle 3</c:v>
                </c:pt>
              </c:strCache>
            </c:strRef>
          </c:tx>
          <c:spPr>
            <a:solidFill>
              <a:srgbClr val="FF6600"/>
            </a:solidFill>
          </c:spPr>
          <c:invertIfNegative val="0"/>
          <c:errBars>
            <c:errBarType val="both"/>
            <c:errValType val="cust"/>
            <c:noEndCap val="0"/>
            <c:plus>
              <c:numLit>
                <c:formatCode>General</c:formatCode>
                <c:ptCount val="1"/>
                <c:pt idx="0">
                  <c:v>6.67546</c:v>
                </c:pt>
              </c:numLit>
            </c:plus>
            <c:minus>
              <c:numLit>
                <c:formatCode>General</c:formatCode>
                <c:ptCount val="1"/>
                <c:pt idx="0">
                  <c:v>6.67546</c:v>
                </c:pt>
              </c:numLit>
            </c:minus>
            <c:spPr>
              <a:ln w="12700"/>
            </c:spPr>
          </c:errBars>
          <c:cat>
            <c:strRef>
              <c:f>Sheet1!$A$2</c:f>
              <c:strCache>
                <c:ptCount val="1"/>
                <c:pt idx="0">
                  <c:v>Average % Fidelity</c:v>
                </c:pt>
              </c:strCache>
            </c:strRef>
          </c:cat>
          <c:val>
            <c:numRef>
              <c:f>Sheet1!$D$2</c:f>
              <c:numCache>
                <c:formatCode>General</c:formatCode>
                <c:ptCount val="1"/>
                <c:pt idx="0">
                  <c:v>74.4356</c:v>
                </c:pt>
              </c:numCache>
            </c:numRef>
          </c:val>
        </c:ser>
        <c:dLbls>
          <c:showLegendKey val="0"/>
          <c:showVal val="0"/>
          <c:showCatName val="0"/>
          <c:showSerName val="0"/>
          <c:showPercent val="0"/>
          <c:showBubbleSize val="0"/>
        </c:dLbls>
        <c:gapWidth val="9"/>
        <c:axId val="2136636344"/>
        <c:axId val="2136639464"/>
      </c:barChart>
      <c:catAx>
        <c:axId val="2136636344"/>
        <c:scaling>
          <c:orientation val="minMax"/>
        </c:scaling>
        <c:delete val="0"/>
        <c:axPos val="b"/>
        <c:numFmt formatCode="General" sourceLinked="0"/>
        <c:majorTickMark val="out"/>
        <c:minorTickMark val="none"/>
        <c:tickLblPos val="nextTo"/>
        <c:txPr>
          <a:bodyPr/>
          <a:lstStyle/>
          <a:p>
            <a:pPr>
              <a:defRPr>
                <a:latin typeface="Avenir Book"/>
                <a:cs typeface="Avenir Book"/>
              </a:defRPr>
            </a:pPr>
            <a:endParaRPr lang="en-US"/>
          </a:p>
        </c:txPr>
        <c:crossAx val="2136639464"/>
        <c:crosses val="autoZero"/>
        <c:auto val="1"/>
        <c:lblAlgn val="ctr"/>
        <c:lblOffset val="100"/>
        <c:noMultiLvlLbl val="0"/>
      </c:catAx>
      <c:valAx>
        <c:axId val="2136639464"/>
        <c:scaling>
          <c:orientation val="minMax"/>
          <c:max val="100.0"/>
        </c:scaling>
        <c:delete val="0"/>
        <c:axPos val="l"/>
        <c:numFmt formatCode="General" sourceLinked="1"/>
        <c:majorTickMark val="out"/>
        <c:minorTickMark val="none"/>
        <c:tickLblPos val="nextTo"/>
        <c:crossAx val="2136636344"/>
        <c:crosses val="autoZero"/>
        <c:crossBetween val="between"/>
      </c:valAx>
    </c:plotArea>
    <c:plotVisOnly val="1"/>
    <c:dispBlanksAs val="gap"/>
    <c:showDLblsOverMax val="0"/>
  </c:chart>
  <c:txPr>
    <a:bodyPr/>
    <a:lstStyle/>
    <a:p>
      <a:pPr>
        <a:defRPr sz="1800"/>
      </a:pPr>
      <a:endParaRPr lang="en-US"/>
    </a:p>
  </c:txPr>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barChart>
        <c:barDir val="col"/>
        <c:grouping val="clustered"/>
        <c:varyColors val="0"/>
        <c:ser>
          <c:idx val="0"/>
          <c:order val="0"/>
          <c:tx>
            <c:strRef>
              <c:f>Sheet1!$B$1</c:f>
              <c:strCache>
                <c:ptCount val="1"/>
                <c:pt idx="0">
                  <c:v>under 60% threshold</c:v>
                </c:pt>
              </c:strCache>
            </c:strRef>
          </c:tx>
          <c:spPr>
            <a:solidFill>
              <a:srgbClr val="FF0000"/>
            </a:solidFill>
            <a:ln>
              <a:solidFill>
                <a:srgbClr val="FF0000"/>
              </a:solidFill>
            </a:ln>
          </c:spPr>
          <c:invertIfNegative val="0"/>
          <c:cat>
            <c:strRef>
              <c:f>Sheet1!$A$2:$A$4</c:f>
              <c:strCache>
                <c:ptCount val="3"/>
                <c:pt idx="0">
                  <c:v>Cycle 1 (trainer led)</c:v>
                </c:pt>
                <c:pt idx="1">
                  <c:v>Cycle 2 (teacher led, trainer support)</c:v>
                </c:pt>
                <c:pt idx="2">
                  <c:v>Cycle 3 (teacher led)</c:v>
                </c:pt>
              </c:strCache>
            </c:strRef>
          </c:cat>
          <c:val>
            <c:numRef>
              <c:f>Sheet1!$B$2:$B$4</c:f>
              <c:numCache>
                <c:formatCode>General</c:formatCode>
                <c:ptCount val="3"/>
                <c:pt idx="0">
                  <c:v>11.4</c:v>
                </c:pt>
                <c:pt idx="1">
                  <c:v>1.3</c:v>
                </c:pt>
                <c:pt idx="2">
                  <c:v>1.9</c:v>
                </c:pt>
              </c:numCache>
            </c:numRef>
          </c:val>
        </c:ser>
        <c:ser>
          <c:idx val="1"/>
          <c:order val="1"/>
          <c:tx>
            <c:strRef>
              <c:f>Sheet1!$C$1</c:f>
              <c:strCache>
                <c:ptCount val="1"/>
                <c:pt idx="0">
                  <c:v>60 to 70%</c:v>
                </c:pt>
              </c:strCache>
            </c:strRef>
          </c:tx>
          <c:spPr>
            <a:solidFill>
              <a:srgbClr val="CCFFCC"/>
            </a:solidFill>
            <a:ln w="57150" cmpd="sng">
              <a:solidFill>
                <a:schemeClr val="tx1"/>
              </a:solidFill>
            </a:ln>
          </c:spPr>
          <c:invertIfNegative val="0"/>
          <c:cat>
            <c:strRef>
              <c:f>Sheet1!$A$2:$A$4</c:f>
              <c:strCache>
                <c:ptCount val="3"/>
                <c:pt idx="0">
                  <c:v>Cycle 1 (trainer led)</c:v>
                </c:pt>
                <c:pt idx="1">
                  <c:v>Cycle 2 (teacher led, trainer support)</c:v>
                </c:pt>
                <c:pt idx="2">
                  <c:v>Cycle 3 (teacher led)</c:v>
                </c:pt>
              </c:strCache>
            </c:strRef>
          </c:cat>
          <c:val>
            <c:numRef>
              <c:f>Sheet1!$C$2:$C$4</c:f>
              <c:numCache>
                <c:formatCode>General</c:formatCode>
                <c:ptCount val="3"/>
                <c:pt idx="0">
                  <c:v>49.5</c:v>
                </c:pt>
                <c:pt idx="1">
                  <c:v>17.5</c:v>
                </c:pt>
                <c:pt idx="2">
                  <c:v>22.2</c:v>
                </c:pt>
              </c:numCache>
            </c:numRef>
          </c:val>
        </c:ser>
        <c:ser>
          <c:idx val="2"/>
          <c:order val="2"/>
          <c:tx>
            <c:strRef>
              <c:f>Sheet1!$D$1</c:f>
              <c:strCache>
                <c:ptCount val="1"/>
                <c:pt idx="0">
                  <c:v>70 to 80% (practical maximum)</c:v>
                </c:pt>
              </c:strCache>
            </c:strRef>
          </c:tx>
          <c:spPr>
            <a:solidFill>
              <a:srgbClr val="008000"/>
            </a:solidFill>
            <a:ln w="57150" cmpd="sng">
              <a:solidFill>
                <a:schemeClr val="tx1"/>
              </a:solidFill>
            </a:ln>
          </c:spPr>
          <c:invertIfNegative val="0"/>
          <c:cat>
            <c:strRef>
              <c:f>Sheet1!$A$2:$A$4</c:f>
              <c:strCache>
                <c:ptCount val="3"/>
                <c:pt idx="0">
                  <c:v>Cycle 1 (trainer led)</c:v>
                </c:pt>
                <c:pt idx="1">
                  <c:v>Cycle 2 (teacher led, trainer support)</c:v>
                </c:pt>
                <c:pt idx="2">
                  <c:v>Cycle 3 (teacher led)</c:v>
                </c:pt>
              </c:strCache>
            </c:strRef>
          </c:cat>
          <c:val>
            <c:numRef>
              <c:f>Sheet1!$D$2:$D$4</c:f>
              <c:numCache>
                <c:formatCode>General</c:formatCode>
                <c:ptCount val="3"/>
                <c:pt idx="0">
                  <c:v>32.6</c:v>
                </c:pt>
                <c:pt idx="1">
                  <c:v>29.2</c:v>
                </c:pt>
                <c:pt idx="2">
                  <c:v>57.0</c:v>
                </c:pt>
              </c:numCache>
            </c:numRef>
          </c:val>
        </c:ser>
        <c:ser>
          <c:idx val="3"/>
          <c:order val="3"/>
          <c:tx>
            <c:strRef>
              <c:f>Sheet1!$E$1</c:f>
              <c:strCache>
                <c:ptCount val="1"/>
                <c:pt idx="0">
                  <c:v>&gt;80%</c:v>
                </c:pt>
              </c:strCache>
            </c:strRef>
          </c:tx>
          <c:spPr>
            <a:solidFill>
              <a:srgbClr val="0000FF"/>
            </a:solidFill>
            <a:ln w="57150" cmpd="sng">
              <a:solidFill>
                <a:schemeClr val="tx1"/>
              </a:solidFill>
            </a:ln>
          </c:spPr>
          <c:invertIfNegative val="0"/>
          <c:cat>
            <c:strRef>
              <c:f>Sheet1!$A$2:$A$4</c:f>
              <c:strCache>
                <c:ptCount val="3"/>
                <c:pt idx="0">
                  <c:v>Cycle 1 (trainer led)</c:v>
                </c:pt>
                <c:pt idx="1">
                  <c:v>Cycle 2 (teacher led, trainer support)</c:v>
                </c:pt>
                <c:pt idx="2">
                  <c:v>Cycle 3 (teacher led)</c:v>
                </c:pt>
              </c:strCache>
            </c:strRef>
          </c:cat>
          <c:val>
            <c:numRef>
              <c:f>Sheet1!$E$2:$E$4</c:f>
              <c:numCache>
                <c:formatCode>General</c:formatCode>
                <c:ptCount val="3"/>
                <c:pt idx="0">
                  <c:v>6.5</c:v>
                </c:pt>
                <c:pt idx="1">
                  <c:v>52.1</c:v>
                </c:pt>
                <c:pt idx="2">
                  <c:v>19.0</c:v>
                </c:pt>
              </c:numCache>
            </c:numRef>
          </c:val>
        </c:ser>
        <c:dLbls>
          <c:showLegendKey val="0"/>
          <c:showVal val="0"/>
          <c:showCatName val="0"/>
          <c:showSerName val="0"/>
          <c:showPercent val="0"/>
          <c:showBubbleSize val="0"/>
        </c:dLbls>
        <c:gapWidth val="35"/>
        <c:axId val="2134597064"/>
        <c:axId val="2134600184"/>
      </c:barChart>
      <c:catAx>
        <c:axId val="2134597064"/>
        <c:scaling>
          <c:orientation val="minMax"/>
        </c:scaling>
        <c:delete val="0"/>
        <c:axPos val="b"/>
        <c:numFmt formatCode="General" sourceLinked="0"/>
        <c:majorTickMark val="none"/>
        <c:minorTickMark val="none"/>
        <c:tickLblPos val="nextTo"/>
        <c:txPr>
          <a:bodyPr/>
          <a:lstStyle/>
          <a:p>
            <a:pPr>
              <a:defRPr>
                <a:latin typeface="Avenir Book"/>
                <a:cs typeface="Avenir Book"/>
              </a:defRPr>
            </a:pPr>
            <a:endParaRPr lang="en-US"/>
          </a:p>
        </c:txPr>
        <c:crossAx val="2134600184"/>
        <c:crosses val="autoZero"/>
        <c:auto val="1"/>
        <c:lblAlgn val="ctr"/>
        <c:lblOffset val="100"/>
        <c:noMultiLvlLbl val="0"/>
      </c:catAx>
      <c:valAx>
        <c:axId val="2134600184"/>
        <c:scaling>
          <c:orientation val="minMax"/>
          <c:max val="100.0"/>
        </c:scaling>
        <c:delete val="0"/>
        <c:axPos val="l"/>
        <c:numFmt formatCode="General" sourceLinked="1"/>
        <c:majorTickMark val="none"/>
        <c:minorTickMark val="none"/>
        <c:tickLblPos val="nextTo"/>
        <c:spPr>
          <a:ln w="6350">
            <a:noFill/>
          </a:ln>
        </c:spPr>
        <c:txPr>
          <a:bodyPr/>
          <a:lstStyle/>
          <a:p>
            <a:pPr>
              <a:defRPr>
                <a:latin typeface="Avenir Book"/>
                <a:cs typeface="Avenir Book"/>
              </a:defRPr>
            </a:pPr>
            <a:endParaRPr lang="en-US"/>
          </a:p>
        </c:txPr>
        <c:crossAx val="2134597064"/>
        <c:crosses val="autoZero"/>
        <c:crossBetween val="between"/>
        <c:majorUnit val="10.0"/>
      </c:valAx>
    </c:plotArea>
    <c:legend>
      <c:legendPos val="b"/>
      <c:legendEntry>
        <c:idx val="0"/>
        <c:txPr>
          <a:bodyPr/>
          <a:lstStyle/>
          <a:p>
            <a:pPr algn="l">
              <a:defRPr sz="2400">
                <a:latin typeface="Avenir Book"/>
                <a:cs typeface="Avenir Book"/>
              </a:defRPr>
            </a:pPr>
            <a:endParaRPr lang="en-US"/>
          </a:p>
        </c:txPr>
      </c:legendEntry>
      <c:legendEntry>
        <c:idx val="1"/>
        <c:txPr>
          <a:bodyPr/>
          <a:lstStyle/>
          <a:p>
            <a:pPr algn="l">
              <a:defRPr sz="2400">
                <a:latin typeface="Avenir Book"/>
                <a:cs typeface="Avenir Book"/>
              </a:defRPr>
            </a:pPr>
            <a:endParaRPr lang="en-US"/>
          </a:p>
        </c:txPr>
      </c:legendEntry>
      <c:legendEntry>
        <c:idx val="2"/>
        <c:txPr>
          <a:bodyPr/>
          <a:lstStyle/>
          <a:p>
            <a:pPr algn="l">
              <a:defRPr sz="2400">
                <a:latin typeface="Avenir Book"/>
                <a:cs typeface="Avenir Book"/>
              </a:defRPr>
            </a:pPr>
            <a:endParaRPr lang="en-US"/>
          </a:p>
        </c:txPr>
      </c:legendEntry>
      <c:legendEntry>
        <c:idx val="3"/>
        <c:txPr>
          <a:bodyPr/>
          <a:lstStyle/>
          <a:p>
            <a:pPr algn="l">
              <a:defRPr sz="2400">
                <a:latin typeface="Avenir Book"/>
                <a:cs typeface="Avenir Book"/>
              </a:defRPr>
            </a:pPr>
            <a:endParaRPr lang="en-US"/>
          </a:p>
        </c:txPr>
      </c:legendEntry>
      <c:layout>
        <c:manualLayout>
          <c:xMode val="edge"/>
          <c:yMode val="edge"/>
          <c:x val="0.0306578334515493"/>
          <c:y val="0.72403401754486"/>
          <c:w val="0.957597045923941"/>
          <c:h val="0.250561841580178"/>
        </c:manualLayout>
      </c:layout>
      <c:overlay val="0"/>
      <c:txPr>
        <a:bodyPr/>
        <a:lstStyle/>
        <a:p>
          <a:pPr algn="l">
            <a:defRPr sz="3200">
              <a:latin typeface="Avenir Book"/>
              <a:cs typeface="Avenir Book"/>
            </a:defRPr>
          </a:pPr>
          <a:endParaRPr lang="en-US"/>
        </a:p>
      </c:txPr>
    </c:legend>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46B6F6-706C-40DF-8970-E469B220F93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0E8FF222-8AD1-48DD-9629-AF21ACA7311C}">
      <dgm:prSet phldrT="[Text]"/>
      <dgm:spPr>
        <a:solidFill>
          <a:srgbClr val="7F7F7F">
            <a:alpha val="50000"/>
          </a:srgbClr>
        </a:solidFill>
        <a:ln>
          <a:solidFill>
            <a:schemeClr val="tx1"/>
          </a:solidFill>
        </a:ln>
      </dgm:spPr>
      <dgm:t>
        <a:bodyPr/>
        <a:lstStyle/>
        <a:p>
          <a:pPr algn="ctr"/>
          <a:endParaRPr lang="en-US" dirty="0"/>
        </a:p>
      </dgm:t>
    </dgm:pt>
    <dgm:pt modelId="{616D0018-DA90-40B5-A45C-3218709F6EA5}" type="sibTrans" cxnId="{91830AEE-5AEF-4206-A557-E0E19849F42F}">
      <dgm:prSet/>
      <dgm:spPr/>
      <dgm:t>
        <a:bodyPr/>
        <a:lstStyle/>
        <a:p>
          <a:endParaRPr lang="en-US"/>
        </a:p>
      </dgm:t>
    </dgm:pt>
    <dgm:pt modelId="{C79414FD-3BDF-47ED-9296-6D44596F5716}" type="parTrans" cxnId="{91830AEE-5AEF-4206-A557-E0E19849F42F}">
      <dgm:prSet/>
      <dgm:spPr/>
      <dgm:t>
        <a:bodyPr/>
        <a:lstStyle/>
        <a:p>
          <a:endParaRPr lang="en-US"/>
        </a:p>
      </dgm:t>
    </dgm:pt>
    <dgm:pt modelId="{683E16E3-A216-4199-9975-7D81C4A59A03}">
      <dgm:prSet phldrT="[Text]"/>
      <dgm:spPr>
        <a:solidFill>
          <a:srgbClr val="7F7F7F">
            <a:alpha val="50000"/>
          </a:srgbClr>
        </a:solidFill>
        <a:ln>
          <a:solidFill>
            <a:schemeClr val="tx1"/>
          </a:solidFill>
        </a:ln>
      </dgm:spPr>
      <dgm:t>
        <a:bodyPr/>
        <a:lstStyle/>
        <a:p>
          <a:endParaRPr lang="en-US" dirty="0"/>
        </a:p>
      </dgm:t>
    </dgm:pt>
    <dgm:pt modelId="{AC5EA3FE-AB3F-4191-9C47-9163CAE1B65C}" type="sibTrans" cxnId="{DBFBA84F-DE59-4080-AD0A-2ED58A79FF1A}">
      <dgm:prSet/>
      <dgm:spPr/>
      <dgm:t>
        <a:bodyPr/>
        <a:lstStyle/>
        <a:p>
          <a:endParaRPr lang="en-US"/>
        </a:p>
      </dgm:t>
    </dgm:pt>
    <dgm:pt modelId="{491F3FAC-8D19-42D9-8053-D6F936B31A0C}" type="parTrans" cxnId="{DBFBA84F-DE59-4080-AD0A-2ED58A79FF1A}">
      <dgm:prSet/>
      <dgm:spPr/>
      <dgm:t>
        <a:bodyPr/>
        <a:lstStyle/>
        <a:p>
          <a:endParaRPr lang="en-US"/>
        </a:p>
      </dgm:t>
    </dgm:pt>
    <dgm:pt modelId="{4DD4AA64-4169-407C-99B5-013678250A67}" type="pres">
      <dgm:prSet presAssocID="{6046B6F6-706C-40DF-8970-E469B220F936}" presName="compositeShape" presStyleCnt="0">
        <dgm:presLayoutVars>
          <dgm:chMax val="7"/>
          <dgm:dir/>
          <dgm:resizeHandles val="exact"/>
        </dgm:presLayoutVars>
      </dgm:prSet>
      <dgm:spPr/>
      <dgm:t>
        <a:bodyPr/>
        <a:lstStyle/>
        <a:p>
          <a:endParaRPr lang="en-US"/>
        </a:p>
      </dgm:t>
    </dgm:pt>
    <dgm:pt modelId="{2C863A3D-B39B-4841-828C-6EC95EE685A6}" type="pres">
      <dgm:prSet presAssocID="{0E8FF222-8AD1-48DD-9629-AF21ACA7311C}" presName="circ1" presStyleLbl="vennNode1" presStyleIdx="0" presStyleCnt="2" custScaleX="71225" custScaleY="62983" custLinFactNeighborX="-520" custLinFactNeighborY="-4397"/>
      <dgm:spPr/>
      <dgm:t>
        <a:bodyPr/>
        <a:lstStyle/>
        <a:p>
          <a:endParaRPr lang="en-US"/>
        </a:p>
      </dgm:t>
    </dgm:pt>
    <dgm:pt modelId="{55357495-9C02-4D4E-968F-F9FEF4E91022}" type="pres">
      <dgm:prSet presAssocID="{0E8FF222-8AD1-48DD-9629-AF21ACA7311C}" presName="circ1Tx" presStyleLbl="revTx" presStyleIdx="0" presStyleCnt="0">
        <dgm:presLayoutVars>
          <dgm:chMax val="0"/>
          <dgm:chPref val="0"/>
          <dgm:bulletEnabled val="1"/>
        </dgm:presLayoutVars>
      </dgm:prSet>
      <dgm:spPr/>
      <dgm:t>
        <a:bodyPr/>
        <a:lstStyle/>
        <a:p>
          <a:endParaRPr lang="en-US"/>
        </a:p>
      </dgm:t>
    </dgm:pt>
    <dgm:pt modelId="{E012146E-2ECA-4AFF-9A42-E24A0FC4DA54}" type="pres">
      <dgm:prSet presAssocID="{683E16E3-A216-4199-9975-7D81C4A59A03}" presName="circ2" presStyleLbl="vennNode1" presStyleIdx="1" presStyleCnt="2" custScaleX="71198" custScaleY="63088" custLinFactNeighborX="9618" custLinFactNeighborY="-2202"/>
      <dgm:spPr/>
      <dgm:t>
        <a:bodyPr/>
        <a:lstStyle/>
        <a:p>
          <a:endParaRPr lang="en-US"/>
        </a:p>
      </dgm:t>
    </dgm:pt>
    <dgm:pt modelId="{FD5E85F4-9238-435A-B018-D7EDB6989139}" type="pres">
      <dgm:prSet presAssocID="{683E16E3-A216-4199-9975-7D81C4A59A03}" presName="circ2Tx" presStyleLbl="revTx" presStyleIdx="0" presStyleCnt="0">
        <dgm:presLayoutVars>
          <dgm:chMax val="0"/>
          <dgm:chPref val="0"/>
          <dgm:bulletEnabled val="1"/>
        </dgm:presLayoutVars>
      </dgm:prSet>
      <dgm:spPr/>
      <dgm:t>
        <a:bodyPr/>
        <a:lstStyle/>
        <a:p>
          <a:endParaRPr lang="en-US"/>
        </a:p>
      </dgm:t>
    </dgm:pt>
  </dgm:ptLst>
  <dgm:cxnLst>
    <dgm:cxn modelId="{B4215FEB-A6BD-8645-A2E5-2F155D41E714}" type="presOf" srcId="{683E16E3-A216-4199-9975-7D81C4A59A03}" destId="{FD5E85F4-9238-435A-B018-D7EDB6989139}" srcOrd="1" destOrd="0" presId="urn:microsoft.com/office/officeart/2005/8/layout/venn1"/>
    <dgm:cxn modelId="{86D3103C-3BDA-E648-A70B-9801FCC5ED19}" type="presOf" srcId="{683E16E3-A216-4199-9975-7D81C4A59A03}" destId="{E012146E-2ECA-4AFF-9A42-E24A0FC4DA54}" srcOrd="0" destOrd="0" presId="urn:microsoft.com/office/officeart/2005/8/layout/venn1"/>
    <dgm:cxn modelId="{DBFBA84F-DE59-4080-AD0A-2ED58A79FF1A}" srcId="{6046B6F6-706C-40DF-8970-E469B220F936}" destId="{683E16E3-A216-4199-9975-7D81C4A59A03}" srcOrd="1" destOrd="0" parTransId="{491F3FAC-8D19-42D9-8053-D6F936B31A0C}" sibTransId="{AC5EA3FE-AB3F-4191-9C47-9163CAE1B65C}"/>
    <dgm:cxn modelId="{5E4579E8-8CB9-0647-86F6-64AC1F620FCC}" type="presOf" srcId="{0E8FF222-8AD1-48DD-9629-AF21ACA7311C}" destId="{2C863A3D-B39B-4841-828C-6EC95EE685A6}" srcOrd="0" destOrd="0" presId="urn:microsoft.com/office/officeart/2005/8/layout/venn1"/>
    <dgm:cxn modelId="{794087A0-2D1A-E140-9E76-A111FE97E465}" type="presOf" srcId="{0E8FF222-8AD1-48DD-9629-AF21ACA7311C}" destId="{55357495-9C02-4D4E-968F-F9FEF4E91022}" srcOrd="1" destOrd="0" presId="urn:microsoft.com/office/officeart/2005/8/layout/venn1"/>
    <dgm:cxn modelId="{6057E071-5355-4943-9CD5-E4E08FC5E09D}" type="presOf" srcId="{6046B6F6-706C-40DF-8970-E469B220F936}" destId="{4DD4AA64-4169-407C-99B5-013678250A67}" srcOrd="0" destOrd="0" presId="urn:microsoft.com/office/officeart/2005/8/layout/venn1"/>
    <dgm:cxn modelId="{91830AEE-5AEF-4206-A557-E0E19849F42F}" srcId="{6046B6F6-706C-40DF-8970-E469B220F936}" destId="{0E8FF222-8AD1-48DD-9629-AF21ACA7311C}" srcOrd="0" destOrd="0" parTransId="{C79414FD-3BDF-47ED-9296-6D44596F5716}" sibTransId="{616D0018-DA90-40B5-A45C-3218709F6EA5}"/>
    <dgm:cxn modelId="{ED8E1171-1FB7-FF49-BBFF-FE5B6AA28245}" type="presParOf" srcId="{4DD4AA64-4169-407C-99B5-013678250A67}" destId="{2C863A3D-B39B-4841-828C-6EC95EE685A6}" srcOrd="0" destOrd="0" presId="urn:microsoft.com/office/officeart/2005/8/layout/venn1"/>
    <dgm:cxn modelId="{D8ADC01C-E3AD-A74C-98FB-BA714514E07F}" type="presParOf" srcId="{4DD4AA64-4169-407C-99B5-013678250A67}" destId="{55357495-9C02-4D4E-968F-F9FEF4E91022}" srcOrd="1" destOrd="0" presId="urn:microsoft.com/office/officeart/2005/8/layout/venn1"/>
    <dgm:cxn modelId="{EAF30A8E-E455-E842-867A-3E40CDE4DE80}" type="presParOf" srcId="{4DD4AA64-4169-407C-99B5-013678250A67}" destId="{E012146E-2ECA-4AFF-9A42-E24A0FC4DA54}" srcOrd="2" destOrd="0" presId="urn:microsoft.com/office/officeart/2005/8/layout/venn1"/>
    <dgm:cxn modelId="{1A6933BB-7139-A346-8784-81F0B58787C4}" type="presParOf" srcId="{4DD4AA64-4169-407C-99B5-013678250A67}" destId="{FD5E85F4-9238-435A-B018-D7EDB6989139}"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6B6F6-706C-40DF-8970-E469B220F93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0E8FF222-8AD1-48DD-9629-AF21ACA7311C}">
      <dgm:prSet phldrT="[Text]"/>
      <dgm:spPr>
        <a:solidFill>
          <a:srgbClr val="7F7F7F">
            <a:alpha val="50000"/>
          </a:srgbClr>
        </a:solidFill>
        <a:ln>
          <a:solidFill>
            <a:schemeClr val="tx1"/>
          </a:solidFill>
        </a:ln>
      </dgm:spPr>
      <dgm:t>
        <a:bodyPr/>
        <a:lstStyle/>
        <a:p>
          <a:endParaRPr lang="en-US" dirty="0"/>
        </a:p>
      </dgm:t>
    </dgm:pt>
    <dgm:pt modelId="{616D0018-DA90-40B5-A45C-3218709F6EA5}" type="sibTrans" cxnId="{91830AEE-5AEF-4206-A557-E0E19849F42F}">
      <dgm:prSet/>
      <dgm:spPr/>
      <dgm:t>
        <a:bodyPr/>
        <a:lstStyle/>
        <a:p>
          <a:endParaRPr lang="en-US"/>
        </a:p>
      </dgm:t>
    </dgm:pt>
    <dgm:pt modelId="{C79414FD-3BDF-47ED-9296-6D44596F5716}" type="parTrans" cxnId="{91830AEE-5AEF-4206-A557-E0E19849F42F}">
      <dgm:prSet/>
      <dgm:spPr/>
      <dgm:t>
        <a:bodyPr/>
        <a:lstStyle/>
        <a:p>
          <a:endParaRPr lang="en-US"/>
        </a:p>
      </dgm:t>
    </dgm:pt>
    <dgm:pt modelId="{683E16E3-A216-4199-9975-7D81C4A59A03}">
      <dgm:prSet phldrT="[Text]"/>
      <dgm:spPr>
        <a:solidFill>
          <a:schemeClr val="tx1">
            <a:lumMod val="50000"/>
            <a:lumOff val="50000"/>
            <a:alpha val="50000"/>
          </a:schemeClr>
        </a:solidFill>
        <a:ln>
          <a:solidFill>
            <a:schemeClr val="tx1"/>
          </a:solidFill>
        </a:ln>
      </dgm:spPr>
      <dgm:t>
        <a:bodyPr/>
        <a:lstStyle/>
        <a:p>
          <a:endParaRPr lang="en-US" dirty="0"/>
        </a:p>
      </dgm:t>
    </dgm:pt>
    <dgm:pt modelId="{AC5EA3FE-AB3F-4191-9C47-9163CAE1B65C}" type="sibTrans" cxnId="{DBFBA84F-DE59-4080-AD0A-2ED58A79FF1A}">
      <dgm:prSet/>
      <dgm:spPr/>
      <dgm:t>
        <a:bodyPr/>
        <a:lstStyle/>
        <a:p>
          <a:endParaRPr lang="en-US"/>
        </a:p>
      </dgm:t>
    </dgm:pt>
    <dgm:pt modelId="{491F3FAC-8D19-42D9-8053-D6F936B31A0C}" type="parTrans" cxnId="{DBFBA84F-DE59-4080-AD0A-2ED58A79FF1A}">
      <dgm:prSet/>
      <dgm:spPr/>
      <dgm:t>
        <a:bodyPr/>
        <a:lstStyle/>
        <a:p>
          <a:endParaRPr lang="en-US"/>
        </a:p>
      </dgm:t>
    </dgm:pt>
    <dgm:pt modelId="{4DD4AA64-4169-407C-99B5-013678250A67}" type="pres">
      <dgm:prSet presAssocID="{6046B6F6-706C-40DF-8970-E469B220F936}" presName="compositeShape" presStyleCnt="0">
        <dgm:presLayoutVars>
          <dgm:chMax val="7"/>
          <dgm:dir/>
          <dgm:resizeHandles val="exact"/>
        </dgm:presLayoutVars>
      </dgm:prSet>
      <dgm:spPr/>
      <dgm:t>
        <a:bodyPr/>
        <a:lstStyle/>
        <a:p>
          <a:endParaRPr lang="en-US"/>
        </a:p>
      </dgm:t>
    </dgm:pt>
    <dgm:pt modelId="{2C863A3D-B39B-4841-828C-6EC95EE685A6}" type="pres">
      <dgm:prSet presAssocID="{0E8FF222-8AD1-48DD-9629-AF21ACA7311C}" presName="circ1" presStyleLbl="vennNode1" presStyleIdx="0" presStyleCnt="2" custScaleX="78832" custScaleY="77903" custLinFactNeighborX="4162" custLinFactNeighborY="-4622"/>
      <dgm:spPr/>
      <dgm:t>
        <a:bodyPr/>
        <a:lstStyle/>
        <a:p>
          <a:endParaRPr lang="en-US"/>
        </a:p>
      </dgm:t>
    </dgm:pt>
    <dgm:pt modelId="{55357495-9C02-4D4E-968F-F9FEF4E91022}" type="pres">
      <dgm:prSet presAssocID="{0E8FF222-8AD1-48DD-9629-AF21ACA7311C}" presName="circ1Tx" presStyleLbl="revTx" presStyleIdx="0" presStyleCnt="0">
        <dgm:presLayoutVars>
          <dgm:chMax val="0"/>
          <dgm:chPref val="0"/>
          <dgm:bulletEnabled val="1"/>
        </dgm:presLayoutVars>
      </dgm:prSet>
      <dgm:spPr/>
      <dgm:t>
        <a:bodyPr/>
        <a:lstStyle/>
        <a:p>
          <a:endParaRPr lang="en-US"/>
        </a:p>
      </dgm:t>
    </dgm:pt>
    <dgm:pt modelId="{E012146E-2ECA-4AFF-9A42-E24A0FC4DA54}" type="pres">
      <dgm:prSet presAssocID="{683E16E3-A216-4199-9975-7D81C4A59A03}" presName="circ2" presStyleLbl="vennNode1" presStyleIdx="1" presStyleCnt="2" custScaleX="74028" custScaleY="76425" custLinFactNeighborX="-10494" custLinFactNeighborY="-4676"/>
      <dgm:spPr/>
      <dgm:t>
        <a:bodyPr/>
        <a:lstStyle/>
        <a:p>
          <a:endParaRPr lang="en-US"/>
        </a:p>
      </dgm:t>
    </dgm:pt>
    <dgm:pt modelId="{FD5E85F4-9238-435A-B018-D7EDB6989139}" type="pres">
      <dgm:prSet presAssocID="{683E16E3-A216-4199-9975-7D81C4A59A03}" presName="circ2Tx" presStyleLbl="revTx" presStyleIdx="0" presStyleCnt="0">
        <dgm:presLayoutVars>
          <dgm:chMax val="0"/>
          <dgm:chPref val="0"/>
          <dgm:bulletEnabled val="1"/>
        </dgm:presLayoutVars>
      </dgm:prSet>
      <dgm:spPr/>
      <dgm:t>
        <a:bodyPr/>
        <a:lstStyle/>
        <a:p>
          <a:endParaRPr lang="en-US"/>
        </a:p>
      </dgm:t>
    </dgm:pt>
  </dgm:ptLst>
  <dgm:cxnLst>
    <dgm:cxn modelId="{089D661A-3BF9-0B4A-BC4F-C41B633FCAA5}" type="presOf" srcId="{683E16E3-A216-4199-9975-7D81C4A59A03}" destId="{FD5E85F4-9238-435A-B018-D7EDB6989139}" srcOrd="1" destOrd="0" presId="urn:microsoft.com/office/officeart/2005/8/layout/venn1"/>
    <dgm:cxn modelId="{DBFBA84F-DE59-4080-AD0A-2ED58A79FF1A}" srcId="{6046B6F6-706C-40DF-8970-E469B220F936}" destId="{683E16E3-A216-4199-9975-7D81C4A59A03}" srcOrd="1" destOrd="0" parTransId="{491F3FAC-8D19-42D9-8053-D6F936B31A0C}" sibTransId="{AC5EA3FE-AB3F-4191-9C47-9163CAE1B65C}"/>
    <dgm:cxn modelId="{91830AEE-5AEF-4206-A557-E0E19849F42F}" srcId="{6046B6F6-706C-40DF-8970-E469B220F936}" destId="{0E8FF222-8AD1-48DD-9629-AF21ACA7311C}" srcOrd="0" destOrd="0" parTransId="{C79414FD-3BDF-47ED-9296-6D44596F5716}" sibTransId="{616D0018-DA90-40B5-A45C-3218709F6EA5}"/>
    <dgm:cxn modelId="{5177A688-1A91-0E4B-B71C-B8DA56A2CFBA}" type="presOf" srcId="{0E8FF222-8AD1-48DD-9629-AF21ACA7311C}" destId="{2C863A3D-B39B-4841-828C-6EC95EE685A6}" srcOrd="0" destOrd="0" presId="urn:microsoft.com/office/officeart/2005/8/layout/venn1"/>
    <dgm:cxn modelId="{D5F585DC-5E8E-B04A-B6A4-0787E14A758F}" type="presOf" srcId="{683E16E3-A216-4199-9975-7D81C4A59A03}" destId="{E012146E-2ECA-4AFF-9A42-E24A0FC4DA54}" srcOrd="0" destOrd="0" presId="urn:microsoft.com/office/officeart/2005/8/layout/venn1"/>
    <dgm:cxn modelId="{FCE4EBAF-BE97-FF46-859A-E4388D933F24}" type="presOf" srcId="{0E8FF222-8AD1-48DD-9629-AF21ACA7311C}" destId="{55357495-9C02-4D4E-968F-F9FEF4E91022}" srcOrd="1" destOrd="0" presId="urn:microsoft.com/office/officeart/2005/8/layout/venn1"/>
    <dgm:cxn modelId="{B106C756-FD5E-7A42-8325-B173D7761CC7}" type="presOf" srcId="{6046B6F6-706C-40DF-8970-E469B220F936}" destId="{4DD4AA64-4169-407C-99B5-013678250A67}" srcOrd="0" destOrd="0" presId="urn:microsoft.com/office/officeart/2005/8/layout/venn1"/>
    <dgm:cxn modelId="{A1797135-C696-4C46-B667-42A35B82AC7C}" type="presParOf" srcId="{4DD4AA64-4169-407C-99B5-013678250A67}" destId="{2C863A3D-B39B-4841-828C-6EC95EE685A6}" srcOrd="0" destOrd="0" presId="urn:microsoft.com/office/officeart/2005/8/layout/venn1"/>
    <dgm:cxn modelId="{E3023D23-8E19-2F46-9B13-1ED3B415917E}" type="presParOf" srcId="{4DD4AA64-4169-407C-99B5-013678250A67}" destId="{55357495-9C02-4D4E-968F-F9FEF4E91022}" srcOrd="1" destOrd="0" presId="urn:microsoft.com/office/officeart/2005/8/layout/venn1"/>
    <dgm:cxn modelId="{4CEAF0EF-9871-D242-A0D6-3CAF0466705F}" type="presParOf" srcId="{4DD4AA64-4169-407C-99B5-013678250A67}" destId="{E012146E-2ECA-4AFF-9A42-E24A0FC4DA54}" srcOrd="2" destOrd="0" presId="urn:microsoft.com/office/officeart/2005/8/layout/venn1"/>
    <dgm:cxn modelId="{B7C35041-1674-C740-8160-E61F39F08C21}" type="presParOf" srcId="{4DD4AA64-4169-407C-99B5-013678250A67}" destId="{FD5E85F4-9238-435A-B018-D7EDB6989139}"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63A3D-B39B-4841-828C-6EC95EE685A6}">
      <dsp:nvSpPr>
        <dsp:cNvPr id="0" name=""/>
        <dsp:cNvSpPr/>
      </dsp:nvSpPr>
      <dsp:spPr>
        <a:xfrm>
          <a:off x="879453" y="849597"/>
          <a:ext cx="3493865" cy="3089562"/>
        </a:xfrm>
        <a:prstGeom prst="ellipse">
          <a:avLst/>
        </a:prstGeom>
        <a:solidFill>
          <a:srgbClr val="7F7F7F">
            <a:alpha val="50000"/>
          </a:srgb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a:lnSpc>
              <a:spcPct val="90000"/>
            </a:lnSpc>
            <a:spcBef>
              <a:spcPct val="0"/>
            </a:spcBef>
            <a:spcAft>
              <a:spcPct val="35000"/>
            </a:spcAft>
          </a:pPr>
          <a:endParaRPr lang="en-US" sz="6500" kern="1200" dirty="0"/>
        </a:p>
      </dsp:txBody>
      <dsp:txXfrm>
        <a:off x="1367335" y="1213923"/>
        <a:ext cx="2014480" cy="2360911"/>
      </dsp:txXfrm>
    </dsp:sp>
    <dsp:sp modelId="{E012146E-2ECA-4AFF-9A42-E24A0FC4DA54}">
      <dsp:nvSpPr>
        <dsp:cNvPr id="0" name=""/>
        <dsp:cNvSpPr/>
      </dsp:nvSpPr>
      <dsp:spPr>
        <a:xfrm>
          <a:off x="4912842" y="954695"/>
          <a:ext cx="3492540" cy="3094713"/>
        </a:xfrm>
        <a:prstGeom prst="ellipse">
          <a:avLst/>
        </a:prstGeom>
        <a:solidFill>
          <a:srgbClr val="7F7F7F">
            <a:alpha val="50000"/>
          </a:srgb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a:lnSpc>
              <a:spcPct val="90000"/>
            </a:lnSpc>
            <a:spcBef>
              <a:spcPct val="0"/>
            </a:spcBef>
            <a:spcAft>
              <a:spcPct val="35000"/>
            </a:spcAft>
          </a:pPr>
          <a:endParaRPr lang="en-US" sz="6500" kern="1200" dirty="0"/>
        </a:p>
      </dsp:txBody>
      <dsp:txXfrm>
        <a:off x="5903968" y="1319628"/>
        <a:ext cx="2013717" cy="23648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63A3D-B39B-4841-828C-6EC95EE685A6}">
      <dsp:nvSpPr>
        <dsp:cNvPr id="0" name=""/>
        <dsp:cNvSpPr/>
      </dsp:nvSpPr>
      <dsp:spPr>
        <a:xfrm>
          <a:off x="1008717" y="413392"/>
          <a:ext cx="3975753" cy="3928900"/>
        </a:xfrm>
        <a:prstGeom prst="ellipse">
          <a:avLst/>
        </a:prstGeom>
        <a:solidFill>
          <a:srgbClr val="7F7F7F">
            <a:alpha val="50000"/>
          </a:srgb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a:lnSpc>
              <a:spcPct val="90000"/>
            </a:lnSpc>
            <a:spcBef>
              <a:spcPct val="0"/>
            </a:spcBef>
            <a:spcAft>
              <a:spcPct val="35000"/>
            </a:spcAft>
          </a:pPr>
          <a:endParaRPr lang="en-US" sz="6500" kern="1200" dirty="0"/>
        </a:p>
      </dsp:txBody>
      <dsp:txXfrm>
        <a:off x="1563890" y="876694"/>
        <a:ext cx="2292326" cy="3002296"/>
      </dsp:txXfrm>
    </dsp:sp>
    <dsp:sp modelId="{E012146E-2ECA-4AFF-9A42-E24A0FC4DA54}">
      <dsp:nvSpPr>
        <dsp:cNvPr id="0" name=""/>
        <dsp:cNvSpPr/>
      </dsp:nvSpPr>
      <dsp:spPr>
        <a:xfrm>
          <a:off x="4025537" y="447939"/>
          <a:ext cx="3733471" cy="3854360"/>
        </a:xfrm>
        <a:prstGeom prst="ellipse">
          <a:avLst/>
        </a:prstGeom>
        <a:solidFill>
          <a:schemeClr val="tx1">
            <a:lumMod val="50000"/>
            <a:lumOff val="50000"/>
            <a:alpha val="5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a:lnSpc>
              <a:spcPct val="90000"/>
            </a:lnSpc>
            <a:spcBef>
              <a:spcPct val="0"/>
            </a:spcBef>
            <a:spcAft>
              <a:spcPct val="35000"/>
            </a:spcAft>
          </a:pPr>
          <a:endParaRPr lang="en-US" sz="6500" kern="1200" dirty="0"/>
        </a:p>
      </dsp:txBody>
      <dsp:txXfrm>
        <a:off x="5085035" y="902451"/>
        <a:ext cx="2152632" cy="294533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0.72713</cdr:x>
      <cdr:y>0.18239</cdr:y>
    </cdr:from>
    <cdr:to>
      <cdr:x>0.92885</cdr:x>
      <cdr:y>0.36036</cdr:y>
    </cdr:to>
    <cdr:sp macro="" textlink="">
      <cdr:nvSpPr>
        <cdr:cNvPr id="4" name="TextBox 3"/>
        <cdr:cNvSpPr txBox="1"/>
      </cdr:nvSpPr>
      <cdr:spPr>
        <a:xfrm xmlns:a="http://schemas.openxmlformats.org/drawingml/2006/main">
          <a:off x="6101699" y="937135"/>
          <a:ext cx="1692763"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US" sz="3600" dirty="0" smtClean="0">
              <a:solidFill>
                <a:srgbClr val="000000"/>
              </a:solidFill>
              <a:latin typeface="Avenir Book"/>
              <a:cs typeface="Avenir Book"/>
            </a:rPr>
            <a:t>Feared</a:t>
          </a:r>
          <a:endParaRPr lang="en-US" sz="3600" dirty="0">
            <a:solidFill>
              <a:srgbClr val="000000"/>
            </a:solidFill>
            <a:latin typeface="Avenir Book"/>
            <a:cs typeface="Avenir Book"/>
          </a:endParaRPr>
        </a:p>
      </cdr:txBody>
    </cdr:sp>
  </cdr:relSizeAnchor>
  <cdr:relSizeAnchor xmlns:cdr="http://schemas.openxmlformats.org/drawingml/2006/chartDrawing">
    <cdr:from>
      <cdr:x>0.30801</cdr:x>
      <cdr:y>0.19964</cdr:y>
    </cdr:from>
    <cdr:to>
      <cdr:x>0.52621</cdr:x>
      <cdr:y>0.3776</cdr:y>
    </cdr:to>
    <cdr:sp macro="" textlink="">
      <cdr:nvSpPr>
        <cdr:cNvPr id="5" name="TextBox 4"/>
        <cdr:cNvSpPr txBox="1"/>
      </cdr:nvSpPr>
      <cdr:spPr>
        <a:xfrm xmlns:a="http://schemas.openxmlformats.org/drawingml/2006/main">
          <a:off x="2584646" y="1025720"/>
          <a:ext cx="1831015"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US" sz="3600" dirty="0" smtClean="0">
              <a:solidFill>
                <a:schemeClr val="tx1"/>
              </a:solidFill>
              <a:latin typeface="Avenir Book"/>
              <a:cs typeface="Avenir Book"/>
            </a:rPr>
            <a:t>Desired</a:t>
          </a:r>
          <a:endParaRPr lang="en-US" sz="3600" dirty="0">
            <a:solidFill>
              <a:schemeClr val="tx1"/>
            </a:solidFill>
            <a:latin typeface="Avenir Book"/>
            <a:cs typeface="Avenir Book"/>
          </a:endParaRPr>
        </a:p>
      </cdr:txBody>
    </cdr:sp>
  </cdr:relSizeAnchor>
</c:userShapes>
</file>

<file path=ppt/drawings/drawing2.xml><?xml version="1.0" encoding="utf-8"?>
<c:userShapes xmlns:c="http://schemas.openxmlformats.org/drawingml/2006/chart">
  <cdr:relSizeAnchor xmlns:cdr="http://schemas.openxmlformats.org/drawingml/2006/chartDrawing">
    <cdr:from>
      <cdr:x>0.09027</cdr:x>
      <cdr:y>0.3769</cdr:y>
    </cdr:from>
    <cdr:to>
      <cdr:x>0.35053</cdr:x>
      <cdr:y>0.88573</cdr:y>
    </cdr:to>
    <cdr:sp macro="" textlink="">
      <cdr:nvSpPr>
        <cdr:cNvPr id="4" name="TextBox 3"/>
        <cdr:cNvSpPr txBox="1"/>
      </cdr:nvSpPr>
      <cdr:spPr>
        <a:xfrm xmlns:a="http://schemas.openxmlformats.org/drawingml/2006/main">
          <a:off x="819005" y="1729313"/>
          <a:ext cx="2361296" cy="233463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US" sz="2400" b="1" dirty="0" smtClean="0">
              <a:latin typeface="Avenir Book"/>
              <a:cs typeface="Avenir Book"/>
            </a:rPr>
            <a:t>CYCLE 1</a:t>
          </a:r>
        </a:p>
        <a:p xmlns:a="http://schemas.openxmlformats.org/drawingml/2006/main">
          <a:r>
            <a:rPr lang="en-US" sz="2400" dirty="0" smtClean="0">
              <a:latin typeface="Avenir Book"/>
              <a:cs typeface="Avenir Book"/>
            </a:rPr>
            <a:t>Trainer-led, </a:t>
          </a:r>
        </a:p>
        <a:p xmlns:a="http://schemas.openxmlformats.org/drawingml/2006/main">
          <a:endParaRPr lang="en-US" sz="2400" dirty="0" smtClean="0">
            <a:latin typeface="Avenir Book"/>
            <a:cs typeface="Avenir Book"/>
          </a:endParaRPr>
        </a:p>
        <a:p xmlns:a="http://schemas.openxmlformats.org/drawingml/2006/main">
          <a:r>
            <a:rPr lang="en-US" sz="2400" dirty="0" smtClean="0">
              <a:latin typeface="Avenir Book"/>
              <a:cs typeface="Avenir Book"/>
            </a:rPr>
            <a:t>2-day training, </a:t>
          </a:r>
        </a:p>
        <a:p xmlns:a="http://schemas.openxmlformats.org/drawingml/2006/main">
          <a:r>
            <a:rPr lang="en-US" sz="2400" dirty="0" smtClean="0">
              <a:latin typeface="Avenir Book"/>
              <a:cs typeface="Avenir Book"/>
            </a:rPr>
            <a:t>Original manual</a:t>
          </a:r>
        </a:p>
        <a:p xmlns:a="http://schemas.openxmlformats.org/drawingml/2006/main">
          <a:r>
            <a:rPr lang="en-US" sz="2400" dirty="0" smtClean="0">
              <a:latin typeface="Avenir Book"/>
              <a:cs typeface="Avenir Book"/>
            </a:rPr>
            <a:t>Newsprint</a:t>
          </a:r>
          <a:endParaRPr lang="en-US" sz="2400" dirty="0">
            <a:latin typeface="Avenir Book"/>
            <a:cs typeface="Avenir Book"/>
          </a:endParaRPr>
        </a:p>
      </cdr:txBody>
    </cdr:sp>
  </cdr:relSizeAnchor>
  <cdr:relSizeAnchor xmlns:cdr="http://schemas.openxmlformats.org/drawingml/2006/chartDrawing">
    <cdr:from>
      <cdr:x>0.6823</cdr:x>
      <cdr:y>0.3769</cdr:y>
    </cdr:from>
    <cdr:to>
      <cdr:x>0.94842</cdr:x>
      <cdr:y>0.83229</cdr:y>
    </cdr:to>
    <cdr:sp macro="" textlink="">
      <cdr:nvSpPr>
        <cdr:cNvPr id="6" name="TextBox 5"/>
        <cdr:cNvSpPr txBox="1"/>
      </cdr:nvSpPr>
      <cdr:spPr>
        <a:xfrm xmlns:a="http://schemas.openxmlformats.org/drawingml/2006/main">
          <a:off x="7699168" y="1507358"/>
          <a:ext cx="3002938" cy="182125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US" sz="2400"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27219-6679-40E2-8BC1-2109A7F41EE5}" type="datetimeFigureOut">
              <a:rPr lang="en-US" smtClean="0"/>
              <a:t>1/1/18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0C6E78-3CBF-4AC1-BCCD-D8F25D83A4E9}" type="slidenum">
              <a:rPr lang="en-US" smtClean="0"/>
              <a:t>‹#›</a:t>
            </a:fld>
            <a:endParaRPr lang="en-US"/>
          </a:p>
        </p:txBody>
      </p:sp>
    </p:spTree>
    <p:extLst>
      <p:ext uri="{BB962C8B-B14F-4D97-AF65-F5344CB8AC3E}">
        <p14:creationId xmlns:p14="http://schemas.microsoft.com/office/powerpoint/2010/main" val="4001435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2.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3.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smtClean="0"/>
              <a:t>40 minutes and 10 minutes for questions</a:t>
            </a:r>
            <a:endParaRPr lang="fr-FR" dirty="0"/>
          </a:p>
        </p:txBody>
      </p:sp>
      <p:sp>
        <p:nvSpPr>
          <p:cNvPr id="4" name="Espace réservé du numéro de diapositive 3"/>
          <p:cNvSpPr>
            <a:spLocks noGrp="1"/>
          </p:cNvSpPr>
          <p:nvPr>
            <p:ph type="sldNum" sz="quarter" idx="5"/>
          </p:nvPr>
        </p:nvSpPr>
        <p:spPr/>
        <p:txBody>
          <a:bodyPr/>
          <a:lstStyle/>
          <a:p>
            <a:fld id="{6B73BF4C-0AB0-8044-9DF2-53854F6B591F}" type="slidenum">
              <a:rPr lang="fr-FR" smtClean="0"/>
              <a:t>1</a:t>
            </a:fld>
            <a:endParaRPr lang="fr-FR"/>
          </a:p>
        </p:txBody>
      </p:sp>
    </p:spTree>
    <p:extLst>
      <p:ext uri="{BB962C8B-B14F-4D97-AF65-F5344CB8AC3E}">
        <p14:creationId xmlns:p14="http://schemas.microsoft.com/office/powerpoint/2010/main" val="2177264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4</a:t>
            </a:fld>
            <a:endParaRPr lang="en-US"/>
          </a:p>
        </p:txBody>
      </p:sp>
    </p:spTree>
    <p:extLst>
      <p:ext uri="{BB962C8B-B14F-4D97-AF65-F5344CB8AC3E}">
        <p14:creationId xmlns:p14="http://schemas.microsoft.com/office/powerpoint/2010/main" val="3510367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800" dirty="0" smtClean="0">
                <a:latin typeface="Avenir Book"/>
                <a:cs typeface="Avenir Book"/>
              </a:rPr>
              <a:t>Skills knowledge transform children’s lives</a:t>
            </a:r>
          </a:p>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5</a:t>
            </a:fld>
            <a:endParaRPr lang="en-US" dirty="0"/>
          </a:p>
        </p:txBody>
      </p:sp>
    </p:spTree>
    <p:extLst>
      <p:ext uri="{BB962C8B-B14F-4D97-AF65-F5344CB8AC3E}">
        <p14:creationId xmlns:p14="http://schemas.microsoft.com/office/powerpoint/2010/main" val="460025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6</a:t>
            </a:fld>
            <a:endParaRPr lang="en-US" dirty="0"/>
          </a:p>
        </p:txBody>
      </p:sp>
    </p:spTree>
    <p:extLst>
      <p:ext uri="{BB962C8B-B14F-4D97-AF65-F5344CB8AC3E}">
        <p14:creationId xmlns:p14="http://schemas.microsoft.com/office/powerpoint/2010/main" val="641189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dirty="0" smtClean="0"/>
              <a:t>But does that mean that they will</a:t>
            </a:r>
            <a:r>
              <a:rPr lang="en-US" sz="2800" baseline="0" dirty="0" smtClean="0"/>
              <a:t> take action soon enough and persist long enough?</a:t>
            </a:r>
            <a:endParaRPr lang="en-US" sz="2800" dirty="0"/>
          </a:p>
        </p:txBody>
      </p:sp>
      <p:sp>
        <p:nvSpPr>
          <p:cNvPr id="4" name="Slide Number Placeholder 3"/>
          <p:cNvSpPr>
            <a:spLocks noGrp="1"/>
          </p:cNvSpPr>
          <p:nvPr>
            <p:ph type="sldNum" sz="quarter" idx="10"/>
          </p:nvPr>
        </p:nvSpPr>
        <p:spPr/>
        <p:txBody>
          <a:bodyPr/>
          <a:lstStyle/>
          <a:p>
            <a:fld id="{A70C6E78-3CBF-4AC1-BCCD-D8F25D83A4E9}" type="slidenum">
              <a:rPr lang="en-US" smtClean="0"/>
              <a:t>7</a:t>
            </a:fld>
            <a:endParaRPr lang="en-US"/>
          </a:p>
        </p:txBody>
      </p:sp>
    </p:spTree>
    <p:extLst>
      <p:ext uri="{BB962C8B-B14F-4D97-AF65-F5344CB8AC3E}">
        <p14:creationId xmlns:p14="http://schemas.microsoft.com/office/powerpoint/2010/main" val="3902947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E247618-6856-4120-B62D-C266EE80874F}" type="slidenum">
              <a:rPr lang="en-US" smtClean="0">
                <a:solidFill>
                  <a:srgbClr val="000000"/>
                </a:solidFill>
              </a:rPr>
              <a:pPr/>
              <a:t>14</a:t>
            </a:fld>
            <a:endParaRPr lang="en-US">
              <a:solidFill>
                <a:srgbClr val="000000"/>
              </a:solidFill>
            </a:endParaRPr>
          </a:p>
        </p:txBody>
      </p:sp>
    </p:spTree>
    <p:extLst>
      <p:ext uri="{BB962C8B-B14F-4D97-AF65-F5344CB8AC3E}">
        <p14:creationId xmlns:p14="http://schemas.microsoft.com/office/powerpoint/2010/main" val="1499787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one set of studies,</a:t>
            </a:r>
            <a:r>
              <a:rPr lang="en-US" baseline="0" dirty="0" smtClean="0"/>
              <a:t> we showed that imagining future and present selves visually as connected increases current engagement with schoolwork, concentration, and by the end of the semester and by the end of two semesters, actually improves grades</a:t>
            </a:r>
            <a:endParaRPr lang="en-US" dirty="0"/>
          </a:p>
        </p:txBody>
      </p:sp>
      <p:sp>
        <p:nvSpPr>
          <p:cNvPr id="4" name="Slide Number Placeholder 3"/>
          <p:cNvSpPr>
            <a:spLocks noGrp="1"/>
          </p:cNvSpPr>
          <p:nvPr>
            <p:ph type="sldNum" sz="quarter" idx="10"/>
          </p:nvPr>
        </p:nvSpPr>
        <p:spPr/>
        <p:txBody>
          <a:bodyPr/>
          <a:lstStyle/>
          <a:p>
            <a:fld id="{DE247618-6856-4120-B62D-C266EE80874F}" type="slidenum">
              <a:rPr lang="en-US" smtClean="0">
                <a:solidFill>
                  <a:srgbClr val="000000"/>
                </a:solidFill>
              </a:rPr>
              <a:pPr/>
              <a:t>15</a:t>
            </a:fld>
            <a:endParaRPr lang="en-US">
              <a:solidFill>
                <a:srgbClr val="000000"/>
              </a:solidFill>
            </a:endParaRPr>
          </a:p>
        </p:txBody>
      </p:sp>
    </p:spTree>
    <p:extLst>
      <p:ext uri="{BB962C8B-B14F-4D97-AF65-F5344CB8AC3E}">
        <p14:creationId xmlns:p14="http://schemas.microsoft.com/office/powerpoint/2010/main" val="1499787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50 to59.5</a:t>
            </a:r>
            <a:r>
              <a:rPr lang="en-US" b="1" baseline="0" dirty="0" smtClean="0"/>
              <a:t> </a:t>
            </a:r>
            <a:r>
              <a:rPr lang="en-US" b="1" dirty="0" smtClean="0"/>
              <a:t>is ‘passing’ grade </a:t>
            </a:r>
            <a:endParaRPr lang="en-US" dirty="0"/>
          </a:p>
        </p:txBody>
      </p:sp>
      <p:sp>
        <p:nvSpPr>
          <p:cNvPr id="4" name="Slide Number Placeholder 3"/>
          <p:cNvSpPr>
            <a:spLocks noGrp="1"/>
          </p:cNvSpPr>
          <p:nvPr>
            <p:ph type="sldNum" sz="quarter" idx="10"/>
          </p:nvPr>
        </p:nvSpPr>
        <p:spPr/>
        <p:txBody>
          <a:bodyPr/>
          <a:lstStyle/>
          <a:p>
            <a:fld id="{DFD7D72D-2685-2744-B77E-BBD670AF9674}" type="slidenum">
              <a:rPr lang="en-US" smtClean="0"/>
              <a:t>17</a:t>
            </a:fld>
            <a:endParaRPr lang="en-US"/>
          </a:p>
        </p:txBody>
      </p:sp>
    </p:spTree>
    <p:extLst>
      <p:ext uri="{BB962C8B-B14F-4D97-AF65-F5344CB8AC3E}">
        <p14:creationId xmlns:p14="http://schemas.microsoft.com/office/powerpoint/2010/main" val="2396192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Rather than focus on nearness and connection, another way to create</a:t>
            </a:r>
            <a:r>
              <a:rPr lang="en-US" baseline="0" dirty="0" smtClean="0"/>
              <a:t> an impetus for current action is to capitalize o the power of metaphors. If one is on the path to the future, that is quite different in action potential from imagining the future as being in a container, separate from the current self. Conceptual metaphor theory predicts that the metaphors used to describe an abstract construct (the future self) matter because the characteristics of the c0ncrete metaphor carry over to how the abstract construct is considered.</a:t>
            </a:r>
            <a:endParaRPr lang="en-US" dirty="0"/>
          </a:p>
        </p:txBody>
      </p:sp>
      <p:sp>
        <p:nvSpPr>
          <p:cNvPr id="4" name="Slide Number Placeholder 3"/>
          <p:cNvSpPr>
            <a:spLocks noGrp="1"/>
          </p:cNvSpPr>
          <p:nvPr>
            <p:ph type="sldNum" sz="quarter" idx="10"/>
          </p:nvPr>
        </p:nvSpPr>
        <p:spPr/>
        <p:txBody>
          <a:bodyPr/>
          <a:lstStyle/>
          <a:p>
            <a:pPr>
              <a:defRPr/>
            </a:pPr>
            <a:fld id="{82670886-0178-4201-AF66-7C46341A21F6}" type="slidenum">
              <a:rPr lang="en-US" smtClean="0"/>
              <a:pPr>
                <a:defRPr/>
              </a:pPr>
              <a:t>18</a:t>
            </a:fld>
            <a:endParaRPr lang="en-US"/>
          </a:p>
        </p:txBody>
      </p:sp>
    </p:spTree>
    <p:extLst>
      <p:ext uri="{BB962C8B-B14F-4D97-AF65-F5344CB8AC3E}">
        <p14:creationId xmlns:p14="http://schemas.microsoft.com/office/powerpoint/2010/main" val="20571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venir Black"/>
                <a:cs typeface="Avenir Black"/>
              </a:rPr>
              <a:t>Describe</a:t>
            </a:r>
            <a:r>
              <a:rPr lang="en-US" sz="1200" baseline="0" dirty="0" smtClean="0">
                <a:latin typeface="Avenir Black"/>
                <a:cs typeface="Avenir Black"/>
              </a:rPr>
              <a:t> results of experiments</a:t>
            </a:r>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19</a:t>
            </a:fld>
            <a:endParaRPr lang="en-US"/>
          </a:p>
        </p:txBody>
      </p:sp>
    </p:spTree>
    <p:extLst>
      <p:ext uri="{BB962C8B-B14F-4D97-AF65-F5344CB8AC3E}">
        <p14:creationId xmlns:p14="http://schemas.microsoft.com/office/powerpoint/2010/main" val="34029080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2800" b="0" i="0" dirty="0" smtClean="0">
                <a:latin typeface="Avenir Book"/>
                <a:cs typeface="Avenir Book"/>
              </a:rPr>
              <a:t>When coursework feels easy,</a:t>
            </a:r>
            <a:r>
              <a:rPr lang="en-US" sz="2800" b="0" i="0" baseline="0" dirty="0" smtClean="0">
                <a:latin typeface="Avenir Book"/>
                <a:cs typeface="Avenir Book"/>
              </a:rPr>
              <a:t> students may say it is busywork and when it feels difficult, they say it is impossible and not for them. </a:t>
            </a:r>
          </a:p>
          <a:p>
            <a:r>
              <a:rPr lang="en-US" sz="2800" b="0" i="0" baseline="0" dirty="0" smtClean="0">
                <a:latin typeface="Avenir Book"/>
                <a:cs typeface="Avenir Book"/>
              </a:rPr>
              <a:t>How do we get to the motivating interpretations of ease as possibility – I can do this! And Difficulty as importance – it is a “me” thing to do?</a:t>
            </a:r>
            <a:endParaRPr lang="en-US" sz="2800" b="0" i="0" dirty="0">
              <a:latin typeface="Avenir Book"/>
              <a:cs typeface="Avenir Book"/>
            </a:endParaRPr>
          </a:p>
        </p:txBody>
      </p:sp>
      <p:sp>
        <p:nvSpPr>
          <p:cNvPr id="4" name="Slide Number Placeholder 3"/>
          <p:cNvSpPr>
            <a:spLocks noGrp="1"/>
          </p:cNvSpPr>
          <p:nvPr>
            <p:ph type="sldNum" sz="quarter" idx="10"/>
          </p:nvPr>
        </p:nvSpPr>
        <p:spPr/>
        <p:txBody>
          <a:bodyPr/>
          <a:lstStyle/>
          <a:p>
            <a:fld id="{A70C6E78-3CBF-4AC1-BCCD-D8F25D83A4E9}" type="slidenum">
              <a:rPr lang="en-US" smtClean="0"/>
              <a:t>22</a:t>
            </a:fld>
            <a:endParaRPr lang="en-US" dirty="0"/>
          </a:p>
        </p:txBody>
      </p:sp>
    </p:spTree>
    <p:extLst>
      <p:ext uri="{BB962C8B-B14F-4D97-AF65-F5344CB8AC3E}">
        <p14:creationId xmlns:p14="http://schemas.microsoft.com/office/powerpoint/2010/main" val="14508560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One</a:t>
            </a:r>
            <a:r>
              <a:rPr lang="en-US" baseline="0" dirty="0" smtClean="0"/>
              <a:t> reason to care about (</a:t>
            </a:r>
            <a:r>
              <a:rPr lang="en-US" baseline="0" dirty="0" err="1" smtClean="0"/>
              <a:t>mis</a:t>
            </a:r>
            <a:r>
              <a:rPr lang="en-US" baseline="0" dirty="0" smtClean="0"/>
              <a:t>)interpreting difficulty is that students, particularly low performing students are often unaware that they lack skill – they expect to perform better than they do, mistaking their desired and actual grades. </a:t>
            </a:r>
            <a:r>
              <a:rPr lang="en-US" sz="1200" kern="1200" dirty="0" smtClean="0">
                <a:solidFill>
                  <a:schemeClr val="tx1"/>
                </a:solidFill>
                <a:effectLst/>
                <a:latin typeface="+mn-lt"/>
                <a:ea typeface="+mn-ea"/>
                <a:cs typeface="+mn-cs"/>
              </a:rPr>
              <a:t>Zell, E., &amp; </a:t>
            </a:r>
            <a:r>
              <a:rPr lang="en-US" sz="1200" kern="1200" dirty="0" err="1" smtClean="0">
                <a:solidFill>
                  <a:schemeClr val="tx1"/>
                </a:solidFill>
                <a:effectLst/>
                <a:latin typeface="+mn-lt"/>
                <a:ea typeface="+mn-ea"/>
                <a:cs typeface="+mn-cs"/>
              </a:rPr>
              <a:t>Krizan</a:t>
            </a:r>
            <a:r>
              <a:rPr lang="en-US" sz="1200" kern="1200" dirty="0" smtClean="0">
                <a:solidFill>
                  <a:schemeClr val="tx1"/>
                </a:solidFill>
                <a:effectLst/>
                <a:latin typeface="+mn-lt"/>
                <a:ea typeface="+mn-ea"/>
                <a:cs typeface="+mn-cs"/>
              </a:rPr>
              <a:t>, Z. (2014). Do people have insight into their abilities? A </a:t>
            </a:r>
            <a:r>
              <a:rPr lang="en-US" sz="1200" kern="1200" dirty="0" err="1" smtClean="0">
                <a:solidFill>
                  <a:schemeClr val="tx1"/>
                </a:solidFill>
                <a:effectLst/>
                <a:latin typeface="+mn-lt"/>
                <a:ea typeface="+mn-ea"/>
                <a:cs typeface="+mn-cs"/>
              </a:rPr>
              <a:t>metasynthesis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Perspectives on Psychological Science</a:t>
            </a:r>
            <a:r>
              <a:rPr lang="en-US" sz="1200" kern="1200" dirty="0" smtClean="0">
                <a:solidFill>
                  <a:schemeClr val="tx1"/>
                </a:solidFill>
                <a:effectLst/>
                <a:latin typeface="+mn-lt"/>
                <a:ea typeface="+mn-ea"/>
                <a:cs typeface="+mn-cs"/>
              </a:rPr>
              <a:t>, 9(2), 111-125.</a:t>
            </a:r>
          </a:p>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23</a:t>
            </a:fld>
            <a:endParaRPr lang="en-US"/>
          </a:p>
        </p:txBody>
      </p:sp>
    </p:spTree>
    <p:extLst>
      <p:ext uri="{BB962C8B-B14F-4D97-AF65-F5344CB8AC3E}">
        <p14:creationId xmlns:p14="http://schemas.microsoft.com/office/powerpoint/2010/main" val="24100107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2800" b="0" i="0" dirty="0" smtClean="0">
                <a:latin typeface="Avenir Book"/>
                <a:cs typeface="Avenir Book"/>
              </a:rPr>
              <a:t>Which means that students do not understand their poor performance as implying that the problem was with</a:t>
            </a:r>
            <a:r>
              <a:rPr lang="en-US" sz="2800" b="0" i="0" baseline="0" dirty="0" smtClean="0">
                <a:latin typeface="Avenir Book"/>
                <a:cs typeface="Avenir Book"/>
              </a:rPr>
              <a:t> them: that </a:t>
            </a:r>
            <a:r>
              <a:rPr lang="en-US" sz="2800" b="0" i="0" dirty="0" smtClean="0">
                <a:latin typeface="Avenir Book"/>
                <a:cs typeface="Avenir Book"/>
              </a:rPr>
              <a:t>they should study more or differently, but rather that the problem is elsewhere,</a:t>
            </a:r>
            <a:r>
              <a:rPr lang="en-US" sz="2800" b="0" i="0" baseline="0" dirty="0" smtClean="0">
                <a:latin typeface="Avenir Book"/>
                <a:cs typeface="Avenir Book"/>
              </a:rPr>
              <a:t> that the teacher is unfair to them or does not like them or asks unfair questions</a:t>
            </a:r>
            <a:endParaRPr lang="en-US" sz="2800" b="0" i="0" dirty="0">
              <a:latin typeface="Avenir Book"/>
              <a:cs typeface="Avenir Book"/>
            </a:endParaRPr>
          </a:p>
        </p:txBody>
      </p:sp>
      <p:sp>
        <p:nvSpPr>
          <p:cNvPr id="4" name="Slide Number Placeholder 3"/>
          <p:cNvSpPr>
            <a:spLocks noGrp="1"/>
          </p:cNvSpPr>
          <p:nvPr>
            <p:ph type="sldNum" sz="quarter" idx="10"/>
          </p:nvPr>
        </p:nvSpPr>
        <p:spPr/>
        <p:txBody>
          <a:bodyPr/>
          <a:lstStyle/>
          <a:p>
            <a:fld id="{A70C6E78-3CBF-4AC1-BCCD-D8F25D83A4E9}" type="slidenum">
              <a:rPr lang="en-US" smtClean="0"/>
              <a:t>25</a:t>
            </a:fld>
            <a:endParaRPr lang="en-US"/>
          </a:p>
        </p:txBody>
      </p:sp>
    </p:spTree>
    <p:extLst>
      <p:ext uri="{BB962C8B-B14F-4D97-AF65-F5344CB8AC3E}">
        <p14:creationId xmlns:p14="http://schemas.microsoft.com/office/powerpoint/2010/main" val="13084183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Exact n=396</a:t>
            </a:r>
            <a:r>
              <a:rPr lang="en-US" baseline="0" dirty="0" smtClean="0"/>
              <a:t> who had 12 or more log-in attempts</a:t>
            </a:r>
          </a:p>
          <a:p>
            <a:endParaRPr lang="en-US" baseline="0" dirty="0" smtClean="0"/>
          </a:p>
          <a:p>
            <a:r>
              <a:rPr lang="en-US" baseline="0" dirty="0" smtClean="0"/>
              <a:t>861 of which 756 had one login attempt, and 549 had at least 7 (half of sessions) log-</a:t>
            </a:r>
            <a:r>
              <a:rPr lang="en-US" baseline="0" smtClean="0"/>
              <a:t>in attempts </a:t>
            </a:r>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28</a:t>
            </a:fld>
            <a:endParaRPr lang="en-US"/>
          </a:p>
        </p:txBody>
      </p:sp>
    </p:spTree>
    <p:extLst>
      <p:ext uri="{BB962C8B-B14F-4D97-AF65-F5344CB8AC3E}">
        <p14:creationId xmlns:p14="http://schemas.microsoft.com/office/powerpoint/2010/main" val="834609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solidFill>
                  <a:srgbClr val="800000"/>
                </a:solidFill>
                <a:latin typeface="Avenir Book"/>
                <a:cs typeface="Avenir Book"/>
              </a:rPr>
              <a:t>Being randomly assigned to participate in Pathways in the fall, resulted in changed IBM, which resulted in changed school behavior, grades and risk of depression by the end of the year and by the end of 9</a:t>
            </a:r>
            <a:r>
              <a:rPr lang="en-US" baseline="30000" dirty="0" smtClean="0">
                <a:solidFill>
                  <a:srgbClr val="800000"/>
                </a:solidFill>
                <a:latin typeface="Avenir Book"/>
                <a:cs typeface="Avenir Book"/>
              </a:rPr>
              <a:t>th</a:t>
            </a:r>
            <a:r>
              <a:rPr lang="en-US" dirty="0" smtClean="0">
                <a:solidFill>
                  <a:srgbClr val="800000"/>
                </a:solidFill>
                <a:latin typeface="Avenir Book"/>
                <a:cs typeface="Avenir Book"/>
              </a:rPr>
              <a:t> grade.</a:t>
            </a:r>
          </a:p>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31</a:t>
            </a:fld>
            <a:endParaRPr lang="en-US"/>
          </a:p>
        </p:txBody>
      </p:sp>
    </p:spTree>
    <p:extLst>
      <p:ext uri="{BB962C8B-B14F-4D97-AF65-F5344CB8AC3E}">
        <p14:creationId xmlns:p14="http://schemas.microsoft.com/office/powerpoint/2010/main" val="5055681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smtClean="0"/>
              <a:t>SDs: Cycle 1:</a:t>
            </a:r>
            <a:r>
              <a:rPr lang="en-US" baseline="0" dirty="0" smtClean="0"/>
              <a:t> </a:t>
            </a:r>
            <a:r>
              <a:rPr lang="nb-NO" baseline="0" dirty="0" smtClean="0"/>
              <a:t>7.10848 ; </a:t>
            </a:r>
            <a:r>
              <a:rPr lang="nb-NO" baseline="0" dirty="0" err="1" smtClean="0"/>
              <a:t>Cycle</a:t>
            </a:r>
            <a:r>
              <a:rPr lang="nb-NO" baseline="0" dirty="0" smtClean="0"/>
              <a:t> 2: </a:t>
            </a:r>
            <a:r>
              <a:rPr lang="is-IS" baseline="0" dirty="0" smtClean="0"/>
              <a:t>8.21707; Cycle 3: 6.67546</a:t>
            </a:r>
            <a:endParaRPr lang="en-US" dirty="0"/>
          </a:p>
        </p:txBody>
      </p:sp>
      <p:sp>
        <p:nvSpPr>
          <p:cNvPr id="4" name="Slide Number Placeholder 3"/>
          <p:cNvSpPr>
            <a:spLocks noGrp="1"/>
          </p:cNvSpPr>
          <p:nvPr>
            <p:ph type="sldNum" sz="quarter" idx="10"/>
          </p:nvPr>
        </p:nvSpPr>
        <p:spPr/>
        <p:txBody>
          <a:bodyPr/>
          <a:lstStyle/>
          <a:p>
            <a:fld id="{44A34C8C-6EF3-BE4F-AB00-2BFE4C06B3FD}" type="slidenum">
              <a:rPr lang="en-US" smtClean="0"/>
              <a:t>35</a:t>
            </a:fld>
            <a:endParaRPr lang="en-US"/>
          </a:p>
        </p:txBody>
      </p:sp>
    </p:spTree>
    <p:extLst>
      <p:ext uri="{BB962C8B-B14F-4D97-AF65-F5344CB8AC3E}">
        <p14:creationId xmlns:p14="http://schemas.microsoft.com/office/powerpoint/2010/main" val="358711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i="0" dirty="0"/>
              <a:t>Cycle 1</a:t>
            </a:r>
          </a:p>
        </p:txBody>
      </p:sp>
      <p:sp>
        <p:nvSpPr>
          <p:cNvPr id="4" name="Slide Number Placeholder 3"/>
          <p:cNvSpPr>
            <a:spLocks noGrp="1"/>
          </p:cNvSpPr>
          <p:nvPr>
            <p:ph type="sldNum" sz="quarter" idx="10"/>
          </p:nvPr>
        </p:nvSpPr>
        <p:spPr/>
        <p:txBody>
          <a:bodyPr/>
          <a:lstStyle/>
          <a:p>
            <a:fld id="{A70C6E78-3CBF-4AC1-BCCD-D8F25D83A4E9}" type="slidenum">
              <a:rPr lang="en-US" smtClean="0"/>
              <a:t>36</a:t>
            </a:fld>
            <a:endParaRPr lang="en-US"/>
          </a:p>
        </p:txBody>
      </p:sp>
    </p:spTree>
    <p:extLst>
      <p:ext uri="{BB962C8B-B14F-4D97-AF65-F5344CB8AC3E}">
        <p14:creationId xmlns:p14="http://schemas.microsoft.com/office/powerpoint/2010/main" val="8429275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smtClean="0"/>
              <a:t>Red drops from 11.4% to 1.3% and 1.9% respectively in cycles</a:t>
            </a:r>
            <a:r>
              <a:rPr lang="en-US" baseline="0" dirty="0" smtClean="0"/>
              <a:t> 2 and3</a:t>
            </a:r>
          </a:p>
          <a:p>
            <a:r>
              <a:rPr lang="en-US" baseline="0" dirty="0" smtClean="0"/>
              <a:t>Grey and above are sufficient but as can be seen, the green (practical maximum) and better (blue) increase to be the norm in cycles 2 and 3</a:t>
            </a:r>
          </a:p>
          <a:p>
            <a:r>
              <a:rPr lang="en-US" baseline="0" dirty="0" smtClean="0"/>
              <a:t>This matters</a:t>
            </a:r>
            <a:r>
              <a:rPr lang="en-US" dirty="0" smtClean="0"/>
              <a:t> </a:t>
            </a:r>
            <a:endParaRPr lang="en-US" dirty="0"/>
          </a:p>
        </p:txBody>
      </p:sp>
      <p:sp>
        <p:nvSpPr>
          <p:cNvPr id="4" name="Slide Number Placeholder 3"/>
          <p:cNvSpPr>
            <a:spLocks noGrp="1"/>
          </p:cNvSpPr>
          <p:nvPr>
            <p:ph type="sldNum" sz="quarter" idx="10"/>
          </p:nvPr>
        </p:nvSpPr>
        <p:spPr/>
        <p:txBody>
          <a:bodyPr/>
          <a:lstStyle/>
          <a:p>
            <a:fld id="{44A34C8C-6EF3-BE4F-AB00-2BFE4C06B3FD}" type="slidenum">
              <a:rPr lang="en-US" smtClean="0"/>
              <a:t>37</a:t>
            </a:fld>
            <a:endParaRPr lang="en-US"/>
          </a:p>
        </p:txBody>
      </p:sp>
    </p:spTree>
    <p:extLst>
      <p:ext uri="{BB962C8B-B14F-4D97-AF65-F5344CB8AC3E}">
        <p14:creationId xmlns:p14="http://schemas.microsoft.com/office/powerpoint/2010/main" val="4310319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38</a:t>
            </a:fld>
            <a:endParaRPr lang="en-US"/>
          </a:p>
        </p:txBody>
      </p:sp>
    </p:spTree>
    <p:extLst>
      <p:ext uri="{BB962C8B-B14F-4D97-AF65-F5344CB8AC3E}">
        <p14:creationId xmlns:p14="http://schemas.microsoft.com/office/powerpoint/2010/main" val="37066926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Cycles 2 &amp; 3</a:t>
            </a:r>
          </a:p>
          <a:p>
            <a:endParaRPr lang="en-US" dirty="0"/>
          </a:p>
          <a:p>
            <a:r>
              <a:rPr lang="en-US" dirty="0"/>
              <a:t>-- Fidelity is the average of the five fidelity measures with the classroom averages used for missing data</a:t>
            </a:r>
          </a:p>
          <a:p>
            <a:r>
              <a:rPr lang="en-US" i="1" dirty="0"/>
              <a:t>-- B</a:t>
            </a:r>
            <a:r>
              <a:rPr lang="en-US" i="0" dirty="0"/>
              <a:t> values are rounded to the nearest hundredth</a:t>
            </a:r>
          </a:p>
          <a:p>
            <a:endParaRPr lang="en-US" i="0" dirty="0"/>
          </a:p>
          <a:p>
            <a:endParaRPr lang="en-US" i="0" dirty="0"/>
          </a:p>
        </p:txBody>
      </p:sp>
      <p:sp>
        <p:nvSpPr>
          <p:cNvPr id="4" name="Slide Number Placeholder 3"/>
          <p:cNvSpPr>
            <a:spLocks noGrp="1"/>
          </p:cNvSpPr>
          <p:nvPr>
            <p:ph type="sldNum" sz="quarter" idx="10"/>
          </p:nvPr>
        </p:nvSpPr>
        <p:spPr/>
        <p:txBody>
          <a:bodyPr/>
          <a:lstStyle/>
          <a:p>
            <a:fld id="{A70C6E78-3CBF-4AC1-BCCD-D8F25D83A4E9}" type="slidenum">
              <a:rPr lang="en-US" smtClean="0"/>
              <a:t>39</a:t>
            </a:fld>
            <a:endParaRPr lang="en-US"/>
          </a:p>
        </p:txBody>
      </p:sp>
    </p:spTree>
    <p:extLst>
      <p:ext uri="{BB962C8B-B14F-4D97-AF65-F5344CB8AC3E}">
        <p14:creationId xmlns:p14="http://schemas.microsoft.com/office/powerpoint/2010/main" val="36107009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40</a:t>
            </a:fld>
            <a:endParaRPr lang="en-US"/>
          </a:p>
        </p:txBody>
      </p:sp>
    </p:spTree>
    <p:extLst>
      <p:ext uri="{BB962C8B-B14F-4D97-AF65-F5344CB8AC3E}">
        <p14:creationId xmlns:p14="http://schemas.microsoft.com/office/powerpoint/2010/main" val="38899668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Values from Casey’s analyses are the Rasch-scaled version betas</a:t>
            </a:r>
          </a:p>
          <a:p>
            <a:endParaRPr lang="en-US" dirty="0"/>
          </a:p>
          <a:p>
            <a:r>
              <a:rPr lang="en-US" dirty="0"/>
              <a:t>KW understanding of the fidelity variables:</a:t>
            </a:r>
          </a:p>
          <a:p>
            <a:endParaRPr lang="en-US" dirty="0"/>
          </a:p>
          <a:p>
            <a:r>
              <a:rPr lang="en-US" dirty="0"/>
              <a:t>Classroom fidelity = mean of fidelity measures (</a:t>
            </a:r>
            <a:r>
              <a:rPr lang="en-US" dirty="0" err="1"/>
              <a:t>FidelPer</a:t>
            </a:r>
            <a:r>
              <a:rPr lang="en-US" dirty="0"/>
              <a:t>) averaged within each classroom</a:t>
            </a:r>
          </a:p>
          <a:p>
            <a:r>
              <a:rPr lang="en-US" dirty="0"/>
              <a:t>Individual fidelity = </a:t>
            </a:r>
            <a:r>
              <a:rPr lang="en-US" dirty="0" err="1"/>
              <a:t>FidelPer</a:t>
            </a:r>
            <a:r>
              <a:rPr lang="en-US" dirty="0"/>
              <a:t> – classroom mean</a:t>
            </a:r>
          </a:p>
        </p:txBody>
      </p:sp>
      <p:sp>
        <p:nvSpPr>
          <p:cNvPr id="4" name="Slide Number Placeholder 3"/>
          <p:cNvSpPr>
            <a:spLocks noGrp="1"/>
          </p:cNvSpPr>
          <p:nvPr>
            <p:ph type="sldNum" sz="quarter" idx="10"/>
          </p:nvPr>
        </p:nvSpPr>
        <p:spPr/>
        <p:txBody>
          <a:bodyPr/>
          <a:lstStyle/>
          <a:p>
            <a:fld id="{A70C6E78-3CBF-4AC1-BCCD-D8F25D83A4E9}" type="slidenum">
              <a:rPr lang="en-US" smtClean="0"/>
              <a:t>41</a:t>
            </a:fld>
            <a:endParaRPr lang="en-US"/>
          </a:p>
        </p:txBody>
      </p:sp>
    </p:spTree>
    <p:extLst>
      <p:ext uri="{BB962C8B-B14F-4D97-AF65-F5344CB8AC3E}">
        <p14:creationId xmlns:p14="http://schemas.microsoft.com/office/powerpoint/2010/main" val="38899668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smtClean="0"/>
              <a:t>So games could be ways to impart</a:t>
            </a:r>
            <a:r>
              <a:rPr lang="en-US" baseline="0" dirty="0" smtClean="0"/>
              <a:t> specific sets of knowledge or a more general mindset that school is relevant to me and hence increase willingness to engage, interpret difficulties </a:t>
            </a:r>
            <a:r>
              <a:rPr lang="en-US" baseline="0" smtClean="0"/>
              <a:t>as importance</a:t>
            </a:r>
            <a:endParaRPr lang="en-US"/>
          </a:p>
        </p:txBody>
      </p:sp>
      <p:sp>
        <p:nvSpPr>
          <p:cNvPr id="4" name="Slide Number Placeholder 3"/>
          <p:cNvSpPr>
            <a:spLocks noGrp="1"/>
          </p:cNvSpPr>
          <p:nvPr>
            <p:ph type="sldNum" sz="quarter" idx="10"/>
          </p:nvPr>
        </p:nvSpPr>
        <p:spPr/>
        <p:txBody>
          <a:bodyPr/>
          <a:lstStyle/>
          <a:p>
            <a:fld id="{A70C6E78-3CBF-4AC1-BCCD-D8F25D83A4E9}" type="slidenum">
              <a:rPr lang="en-US" smtClean="0"/>
              <a:t>62</a:t>
            </a:fld>
            <a:endParaRPr lang="en-US"/>
          </a:p>
        </p:txBody>
      </p:sp>
    </p:spTree>
    <p:extLst>
      <p:ext uri="{BB962C8B-B14F-4D97-AF65-F5344CB8AC3E}">
        <p14:creationId xmlns:p14="http://schemas.microsoft.com/office/powerpoint/2010/main" val="30863922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key question</a:t>
            </a:r>
            <a:r>
              <a:rPr lang="en-US" sz="1200" kern="1200" baseline="0" dirty="0" smtClean="0">
                <a:solidFill>
                  <a:schemeClr val="tx1"/>
                </a:solidFill>
                <a:effectLst/>
                <a:latin typeface="+mn-lt"/>
                <a:ea typeface="+mn-ea"/>
                <a:cs typeface="+mn-cs"/>
              </a:rPr>
              <a:t> is whether what a student does in the classroom can be affected by what he or she did in a box (in the computer platform)  --after all participating, asking questions, handing in work, is public and might feel like not “me” or not “us” things to do.</a:t>
            </a:r>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71</a:t>
            </a:fld>
            <a:endParaRPr lang="en-US"/>
          </a:p>
        </p:txBody>
      </p:sp>
    </p:spTree>
    <p:extLst>
      <p:ext uri="{BB962C8B-B14F-4D97-AF65-F5344CB8AC3E}">
        <p14:creationId xmlns:p14="http://schemas.microsoft.com/office/powerpoint/2010/main" val="5055681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Using data from 11.15. Sample we have consent for (not full sample)</a:t>
            </a:r>
          </a:p>
          <a:p>
            <a:r>
              <a:rPr lang="en-US" sz="1200" kern="1200" dirty="0" smtClean="0">
                <a:solidFill>
                  <a:schemeClr val="tx1"/>
                </a:solidFill>
                <a:effectLst/>
                <a:latin typeface="+mn-lt"/>
                <a:ea typeface="+mn-ea"/>
                <a:cs typeface="+mn-cs"/>
              </a:rPr>
              <a:t>Models are random intercept models including random effects (nesting) for students within periods within teachers within schools, and fixed effects for district. All models control for gender of student and time 0 measures of the DV, also include both engagement and public commitment. P values estimated with </a:t>
            </a:r>
            <a:r>
              <a:rPr lang="en-US" sz="1200" kern="1200" dirty="0" err="1" smtClean="0">
                <a:solidFill>
                  <a:schemeClr val="tx1"/>
                </a:solidFill>
                <a:effectLst/>
                <a:latin typeface="+mn-lt"/>
                <a:ea typeface="+mn-ea"/>
                <a:cs typeface="+mn-cs"/>
              </a:rPr>
              <a:t>Sattethwaite’s</a:t>
            </a:r>
            <a:r>
              <a:rPr lang="en-US" sz="1200" kern="1200" dirty="0" smtClean="0">
                <a:solidFill>
                  <a:schemeClr val="tx1"/>
                </a:solidFill>
                <a:effectLst/>
                <a:latin typeface="+mn-lt"/>
                <a:ea typeface="+mn-ea"/>
                <a:cs typeface="+mn-cs"/>
              </a:rPr>
              <a:t> method</a:t>
            </a:r>
          </a:p>
          <a:p>
            <a:r>
              <a:rPr lang="en-US" sz="1200" b="1" kern="1200" dirty="0" smtClean="0">
                <a:solidFill>
                  <a:schemeClr val="tx1"/>
                </a:solidFill>
                <a:effectLst/>
                <a:latin typeface="+mn-lt"/>
                <a:ea typeface="+mn-ea"/>
                <a:cs typeface="+mn-cs"/>
              </a:rPr>
              <a:t>Classroom behavior (only teacher reports)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Private student engagement </a:t>
            </a:r>
            <a:r>
              <a:rPr lang="en-US" sz="1200" kern="1200" dirty="0" smtClean="0">
                <a:solidFill>
                  <a:schemeClr val="tx1"/>
                </a:solidFill>
                <a:effectLst/>
                <a:latin typeface="+mn-lt"/>
                <a:ea typeface="+mn-ea"/>
                <a:cs typeface="+mn-cs"/>
                <a:sym typeface="Wingdings"/>
              </a:rPr>
              <a:t></a:t>
            </a:r>
            <a:r>
              <a:rPr lang="en-US" sz="1200" kern="1200" dirty="0" smtClean="0">
                <a:solidFill>
                  <a:schemeClr val="tx1"/>
                </a:solidFill>
                <a:effectLst/>
                <a:latin typeface="+mn-lt"/>
                <a:ea typeface="+mn-ea"/>
                <a:cs typeface="+mn-cs"/>
              </a:rPr>
              <a:t> Classroom behavior: </a:t>
            </a:r>
            <a:r>
              <a:rPr lang="en-US" sz="1200" i="1" kern="1200" dirty="0" smtClean="0">
                <a:solidFill>
                  <a:schemeClr val="tx1"/>
                </a:solidFill>
                <a:effectLst/>
                <a:latin typeface="+mn-lt"/>
                <a:ea typeface="+mn-ea"/>
                <a:cs typeface="+mn-cs"/>
              </a:rPr>
              <a:t>B </a:t>
            </a:r>
            <a:r>
              <a:rPr lang="en-US" sz="1200" kern="1200" dirty="0" smtClean="0">
                <a:solidFill>
                  <a:schemeClr val="tx1"/>
                </a:solidFill>
                <a:effectLst/>
                <a:latin typeface="+mn-lt"/>
                <a:ea typeface="+mn-ea"/>
                <a:cs typeface="+mn-cs"/>
              </a:rPr>
              <a:t>= .21, </a:t>
            </a:r>
            <a:r>
              <a:rPr lang="en-US" sz="1200" i="1" kern="1200" dirty="0" smtClean="0">
                <a:solidFill>
                  <a:schemeClr val="tx1"/>
                </a:solidFill>
                <a:effectLst/>
                <a:latin typeface="+mn-lt"/>
                <a:ea typeface="+mn-ea"/>
                <a:cs typeface="+mn-cs"/>
              </a:rPr>
              <a:t>SE </a:t>
            </a:r>
            <a:r>
              <a:rPr lang="en-US" sz="1200" kern="1200" dirty="0" smtClean="0">
                <a:solidFill>
                  <a:schemeClr val="tx1"/>
                </a:solidFill>
                <a:effectLst/>
                <a:latin typeface="+mn-lt"/>
                <a:ea typeface="+mn-ea"/>
                <a:cs typeface="+mn-cs"/>
              </a:rPr>
              <a:t>= 0.06, </a:t>
            </a:r>
            <a:r>
              <a:rPr lang="en-US" sz="1200" i="1" kern="1200" dirty="0" smtClean="0">
                <a:solidFill>
                  <a:schemeClr val="tx1"/>
                </a:solidFill>
                <a:effectLst/>
                <a:latin typeface="+mn-lt"/>
                <a:ea typeface="+mn-ea"/>
                <a:cs typeface="+mn-cs"/>
              </a:rPr>
              <a:t>p </a:t>
            </a:r>
            <a:r>
              <a:rPr lang="en-US" sz="1200" kern="1200" dirty="0" smtClean="0">
                <a:solidFill>
                  <a:schemeClr val="tx1"/>
                </a:solidFill>
                <a:effectLst/>
                <a:latin typeface="+mn-lt"/>
                <a:ea typeface="+mn-ea"/>
                <a:cs typeface="+mn-cs"/>
              </a:rPr>
              <a:t>&lt; .001 </a:t>
            </a:r>
          </a:p>
          <a:p>
            <a:r>
              <a:rPr lang="en-US" sz="1200" kern="1200" dirty="0" smtClean="0">
                <a:solidFill>
                  <a:schemeClr val="tx1"/>
                </a:solidFill>
                <a:effectLst/>
                <a:latin typeface="+mn-lt"/>
                <a:ea typeface="+mn-ea"/>
                <a:cs typeface="+mn-cs"/>
              </a:rPr>
              <a:t>Student public commitment </a:t>
            </a:r>
            <a:r>
              <a:rPr lang="en-US" sz="1200" kern="1200" dirty="0" smtClean="0">
                <a:solidFill>
                  <a:schemeClr val="tx1"/>
                </a:solidFill>
                <a:effectLst/>
                <a:latin typeface="+mn-lt"/>
                <a:ea typeface="+mn-ea"/>
                <a:cs typeface="+mn-cs"/>
                <a:sym typeface="Wingdings"/>
              </a:rPr>
              <a:t></a:t>
            </a:r>
            <a:r>
              <a:rPr lang="en-US" sz="1200" kern="1200" dirty="0" smtClean="0">
                <a:solidFill>
                  <a:schemeClr val="tx1"/>
                </a:solidFill>
                <a:effectLst/>
                <a:latin typeface="+mn-lt"/>
                <a:ea typeface="+mn-ea"/>
                <a:cs typeface="+mn-cs"/>
              </a:rPr>
              <a:t> Classroom behavior: </a:t>
            </a:r>
            <a:r>
              <a:rPr lang="en-US" sz="1200" i="1" kern="1200" dirty="0" smtClean="0">
                <a:solidFill>
                  <a:schemeClr val="tx1"/>
                </a:solidFill>
                <a:effectLst/>
                <a:latin typeface="+mn-lt"/>
                <a:ea typeface="+mn-ea"/>
                <a:cs typeface="+mn-cs"/>
              </a:rPr>
              <a:t>B </a:t>
            </a:r>
            <a:r>
              <a:rPr lang="en-US" sz="1200" kern="1200" dirty="0" smtClean="0">
                <a:solidFill>
                  <a:schemeClr val="tx1"/>
                </a:solidFill>
                <a:effectLst/>
                <a:latin typeface="+mn-lt"/>
                <a:ea typeface="+mn-ea"/>
                <a:cs typeface="+mn-cs"/>
              </a:rPr>
              <a:t>= 0.11, </a:t>
            </a:r>
            <a:r>
              <a:rPr lang="en-US" sz="1200" i="1" kern="1200" dirty="0" smtClean="0">
                <a:solidFill>
                  <a:schemeClr val="tx1"/>
                </a:solidFill>
                <a:effectLst/>
                <a:latin typeface="+mn-lt"/>
                <a:ea typeface="+mn-ea"/>
                <a:cs typeface="+mn-cs"/>
              </a:rPr>
              <a:t>SE </a:t>
            </a:r>
            <a:r>
              <a:rPr lang="en-US" sz="1200" kern="1200" dirty="0" smtClean="0">
                <a:solidFill>
                  <a:schemeClr val="tx1"/>
                </a:solidFill>
                <a:effectLst/>
                <a:latin typeface="+mn-lt"/>
                <a:ea typeface="+mn-ea"/>
                <a:cs typeface="+mn-cs"/>
              </a:rPr>
              <a:t>= 0.05, </a:t>
            </a:r>
            <a:r>
              <a:rPr lang="en-US" sz="1200" i="1" kern="1200" dirty="0" smtClean="0">
                <a:solidFill>
                  <a:schemeClr val="tx1"/>
                </a:solidFill>
                <a:effectLst/>
                <a:latin typeface="+mn-lt"/>
                <a:ea typeface="+mn-ea"/>
                <a:cs typeface="+mn-cs"/>
              </a:rPr>
              <a:t>p </a:t>
            </a:r>
            <a:r>
              <a:rPr lang="en-US" sz="1200" kern="1200" dirty="0" smtClean="0">
                <a:solidFill>
                  <a:schemeClr val="tx1"/>
                </a:solidFill>
                <a:effectLst/>
                <a:latin typeface="+mn-lt"/>
                <a:ea typeface="+mn-ea"/>
                <a:cs typeface="+mn-cs"/>
              </a:rPr>
              <a:t>= .016</a:t>
            </a:r>
          </a:p>
          <a:p>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72</a:t>
            </a:fld>
            <a:endParaRPr lang="en-US"/>
          </a:p>
        </p:txBody>
      </p:sp>
    </p:spTree>
    <p:extLst>
      <p:ext uri="{BB962C8B-B14F-4D97-AF65-F5344CB8AC3E}">
        <p14:creationId xmlns:p14="http://schemas.microsoft.com/office/powerpoint/2010/main" val="505568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Using data from 11.15. Sample we have consent for (not full sample)</a:t>
            </a:r>
          </a:p>
          <a:p>
            <a:r>
              <a:rPr lang="en-US" sz="1200" kern="1200" dirty="0" smtClean="0">
                <a:solidFill>
                  <a:schemeClr val="tx1"/>
                </a:solidFill>
                <a:effectLst/>
                <a:latin typeface="+mn-lt"/>
                <a:ea typeface="+mn-ea"/>
                <a:cs typeface="+mn-cs"/>
              </a:rPr>
              <a:t>Models are random intercept models including random effects (nesting) for students within periods within teachers within schools, and fixed effects for district. All models control for gender of student and time 0 measures of the DV, also include both engagement and public commitment. P values estimated with </a:t>
            </a:r>
            <a:r>
              <a:rPr lang="en-US" sz="1200" kern="1200" dirty="0" err="1" smtClean="0">
                <a:solidFill>
                  <a:schemeClr val="tx1"/>
                </a:solidFill>
                <a:effectLst/>
                <a:latin typeface="+mn-lt"/>
                <a:ea typeface="+mn-ea"/>
                <a:cs typeface="+mn-cs"/>
              </a:rPr>
              <a:t>Sattethwaite’s</a:t>
            </a:r>
            <a:r>
              <a:rPr lang="en-US" sz="1200" kern="1200" dirty="0" smtClean="0">
                <a:solidFill>
                  <a:schemeClr val="tx1"/>
                </a:solidFill>
                <a:effectLst/>
                <a:latin typeface="+mn-lt"/>
                <a:ea typeface="+mn-ea"/>
                <a:cs typeface="+mn-cs"/>
              </a:rPr>
              <a:t> method</a:t>
            </a:r>
          </a:p>
          <a:p>
            <a:r>
              <a:rPr lang="en-US" sz="1200" b="1" kern="1200" dirty="0" smtClean="0">
                <a:solidFill>
                  <a:schemeClr val="tx1"/>
                </a:solidFill>
                <a:effectLst/>
                <a:latin typeface="+mn-lt"/>
                <a:ea typeface="+mn-ea"/>
                <a:cs typeface="+mn-cs"/>
              </a:rPr>
              <a:t>Classroom behavior (only teacher reports)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Private student engagement </a:t>
            </a:r>
            <a:r>
              <a:rPr lang="en-US" sz="1200" kern="1200" dirty="0" smtClean="0">
                <a:solidFill>
                  <a:schemeClr val="tx1"/>
                </a:solidFill>
                <a:effectLst/>
                <a:latin typeface="+mn-lt"/>
                <a:ea typeface="+mn-ea"/>
                <a:cs typeface="+mn-cs"/>
                <a:sym typeface="Wingdings"/>
              </a:rPr>
              <a:t></a:t>
            </a:r>
            <a:r>
              <a:rPr lang="en-US" sz="1200" kern="1200" dirty="0" smtClean="0">
                <a:solidFill>
                  <a:schemeClr val="tx1"/>
                </a:solidFill>
                <a:effectLst/>
                <a:latin typeface="+mn-lt"/>
                <a:ea typeface="+mn-ea"/>
                <a:cs typeface="+mn-cs"/>
              </a:rPr>
              <a:t> Classroom behavior: </a:t>
            </a:r>
            <a:r>
              <a:rPr lang="en-US" sz="1200" i="1" kern="1200" dirty="0" smtClean="0">
                <a:solidFill>
                  <a:schemeClr val="tx1"/>
                </a:solidFill>
                <a:effectLst/>
                <a:latin typeface="+mn-lt"/>
                <a:ea typeface="+mn-ea"/>
                <a:cs typeface="+mn-cs"/>
              </a:rPr>
              <a:t>B </a:t>
            </a:r>
            <a:r>
              <a:rPr lang="en-US" sz="1200" kern="1200" dirty="0" smtClean="0">
                <a:solidFill>
                  <a:schemeClr val="tx1"/>
                </a:solidFill>
                <a:effectLst/>
                <a:latin typeface="+mn-lt"/>
                <a:ea typeface="+mn-ea"/>
                <a:cs typeface="+mn-cs"/>
              </a:rPr>
              <a:t>= .21, </a:t>
            </a:r>
            <a:r>
              <a:rPr lang="en-US" sz="1200" i="1" kern="1200" dirty="0" smtClean="0">
                <a:solidFill>
                  <a:schemeClr val="tx1"/>
                </a:solidFill>
                <a:effectLst/>
                <a:latin typeface="+mn-lt"/>
                <a:ea typeface="+mn-ea"/>
                <a:cs typeface="+mn-cs"/>
              </a:rPr>
              <a:t>SE </a:t>
            </a:r>
            <a:r>
              <a:rPr lang="en-US" sz="1200" kern="1200" dirty="0" smtClean="0">
                <a:solidFill>
                  <a:schemeClr val="tx1"/>
                </a:solidFill>
                <a:effectLst/>
                <a:latin typeface="+mn-lt"/>
                <a:ea typeface="+mn-ea"/>
                <a:cs typeface="+mn-cs"/>
              </a:rPr>
              <a:t>= 0.06, </a:t>
            </a:r>
            <a:r>
              <a:rPr lang="en-US" sz="1200" i="1" kern="1200" dirty="0" smtClean="0">
                <a:solidFill>
                  <a:schemeClr val="tx1"/>
                </a:solidFill>
                <a:effectLst/>
                <a:latin typeface="+mn-lt"/>
                <a:ea typeface="+mn-ea"/>
                <a:cs typeface="+mn-cs"/>
              </a:rPr>
              <a:t>p </a:t>
            </a:r>
            <a:r>
              <a:rPr lang="en-US" sz="1200" kern="1200" dirty="0" smtClean="0">
                <a:solidFill>
                  <a:schemeClr val="tx1"/>
                </a:solidFill>
                <a:effectLst/>
                <a:latin typeface="+mn-lt"/>
                <a:ea typeface="+mn-ea"/>
                <a:cs typeface="+mn-cs"/>
              </a:rPr>
              <a:t>&lt; .001 </a:t>
            </a:r>
          </a:p>
          <a:p>
            <a:r>
              <a:rPr lang="en-US" sz="1200" kern="1200" dirty="0" smtClean="0">
                <a:solidFill>
                  <a:schemeClr val="tx1"/>
                </a:solidFill>
                <a:effectLst/>
                <a:latin typeface="+mn-lt"/>
                <a:ea typeface="+mn-ea"/>
                <a:cs typeface="+mn-cs"/>
              </a:rPr>
              <a:t>Student public commitment </a:t>
            </a:r>
            <a:r>
              <a:rPr lang="en-US" sz="1200" kern="1200" dirty="0" smtClean="0">
                <a:solidFill>
                  <a:schemeClr val="tx1"/>
                </a:solidFill>
                <a:effectLst/>
                <a:latin typeface="+mn-lt"/>
                <a:ea typeface="+mn-ea"/>
                <a:cs typeface="+mn-cs"/>
                <a:sym typeface="Wingdings"/>
              </a:rPr>
              <a:t></a:t>
            </a:r>
            <a:r>
              <a:rPr lang="en-US" sz="1200" kern="1200" dirty="0" smtClean="0">
                <a:solidFill>
                  <a:schemeClr val="tx1"/>
                </a:solidFill>
                <a:effectLst/>
                <a:latin typeface="+mn-lt"/>
                <a:ea typeface="+mn-ea"/>
                <a:cs typeface="+mn-cs"/>
              </a:rPr>
              <a:t> Classroom behavior: </a:t>
            </a:r>
            <a:r>
              <a:rPr lang="en-US" sz="1200" i="1" kern="1200" dirty="0" smtClean="0">
                <a:solidFill>
                  <a:schemeClr val="tx1"/>
                </a:solidFill>
                <a:effectLst/>
                <a:latin typeface="+mn-lt"/>
                <a:ea typeface="+mn-ea"/>
                <a:cs typeface="+mn-cs"/>
              </a:rPr>
              <a:t>B </a:t>
            </a:r>
            <a:r>
              <a:rPr lang="en-US" sz="1200" kern="1200" dirty="0" smtClean="0">
                <a:solidFill>
                  <a:schemeClr val="tx1"/>
                </a:solidFill>
                <a:effectLst/>
                <a:latin typeface="+mn-lt"/>
                <a:ea typeface="+mn-ea"/>
                <a:cs typeface="+mn-cs"/>
              </a:rPr>
              <a:t>= 0.11, </a:t>
            </a:r>
            <a:r>
              <a:rPr lang="en-US" sz="1200" i="1" kern="1200" dirty="0" smtClean="0">
                <a:solidFill>
                  <a:schemeClr val="tx1"/>
                </a:solidFill>
                <a:effectLst/>
                <a:latin typeface="+mn-lt"/>
                <a:ea typeface="+mn-ea"/>
                <a:cs typeface="+mn-cs"/>
              </a:rPr>
              <a:t>SE </a:t>
            </a:r>
            <a:r>
              <a:rPr lang="en-US" sz="1200" kern="1200" dirty="0" smtClean="0">
                <a:solidFill>
                  <a:schemeClr val="tx1"/>
                </a:solidFill>
                <a:effectLst/>
                <a:latin typeface="+mn-lt"/>
                <a:ea typeface="+mn-ea"/>
                <a:cs typeface="+mn-cs"/>
              </a:rPr>
              <a:t>= 0.05, </a:t>
            </a:r>
            <a:r>
              <a:rPr lang="en-US" sz="1200" i="1" kern="1200" dirty="0" smtClean="0">
                <a:solidFill>
                  <a:schemeClr val="tx1"/>
                </a:solidFill>
                <a:effectLst/>
                <a:latin typeface="+mn-lt"/>
                <a:ea typeface="+mn-ea"/>
                <a:cs typeface="+mn-cs"/>
              </a:rPr>
              <a:t>p </a:t>
            </a:r>
            <a:r>
              <a:rPr lang="en-US" sz="1200" kern="1200" dirty="0" smtClean="0">
                <a:solidFill>
                  <a:schemeClr val="tx1"/>
                </a:solidFill>
                <a:effectLst/>
                <a:latin typeface="+mn-lt"/>
                <a:ea typeface="+mn-ea"/>
                <a:cs typeface="+mn-cs"/>
              </a:rPr>
              <a:t>= .016</a:t>
            </a:r>
          </a:p>
          <a:p>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73</a:t>
            </a:fld>
            <a:endParaRPr lang="en-US"/>
          </a:p>
        </p:txBody>
      </p:sp>
    </p:spTree>
    <p:extLst>
      <p:ext uri="{BB962C8B-B14F-4D97-AF65-F5344CB8AC3E}">
        <p14:creationId xmlns:p14="http://schemas.microsoft.com/office/powerpoint/2010/main" val="5055681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smtClean="0"/>
              <a:t>Still have to train teachers, technology</a:t>
            </a:r>
            <a:r>
              <a:rPr lang="en-US" baseline="0" dirty="0" smtClean="0"/>
              <a:t> itself might be engaging, but still need to examine fidelity of </a:t>
            </a:r>
            <a:r>
              <a:rPr lang="en-US" baseline="0" smtClean="0"/>
              <a:t>engagement – receipt </a:t>
            </a:r>
            <a:endParaRPr lang="en-US" dirty="0"/>
          </a:p>
        </p:txBody>
      </p:sp>
      <p:sp>
        <p:nvSpPr>
          <p:cNvPr id="4" name="Slide Number Placeholder 3"/>
          <p:cNvSpPr>
            <a:spLocks noGrp="1"/>
          </p:cNvSpPr>
          <p:nvPr>
            <p:ph type="sldNum" sz="quarter" idx="10"/>
          </p:nvPr>
        </p:nvSpPr>
        <p:spPr/>
        <p:txBody>
          <a:bodyPr/>
          <a:lstStyle/>
          <a:p>
            <a:fld id="{A70C6E78-3CBF-4AC1-BCCD-D8F25D83A4E9}" type="slidenum">
              <a:rPr lang="en-US" smtClean="0"/>
              <a:t>74</a:t>
            </a:fld>
            <a:endParaRPr lang="en-US"/>
          </a:p>
        </p:txBody>
      </p:sp>
    </p:spTree>
    <p:extLst>
      <p:ext uri="{BB962C8B-B14F-4D97-AF65-F5344CB8AC3E}">
        <p14:creationId xmlns:p14="http://schemas.microsoft.com/office/powerpoint/2010/main" val="3359808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1122B31-D927-1047-B728-DC8D9558E72E}" type="datetimeFigureOut">
              <a:rPr lang="en-US" smtClean="0"/>
              <a:t>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484648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1122B31-D927-1047-B728-DC8D9558E72E}" type="datetimeFigureOut">
              <a:rPr lang="en-US" smtClean="0"/>
              <a:t>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2253329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122B31-D927-1047-B728-DC8D9558E72E}" type="datetimeFigureOut">
              <a:rPr lang="en-US" smtClean="0"/>
              <a:t>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690022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1122B31-D927-1047-B728-DC8D9558E72E}" type="datetimeFigureOut">
              <a:rPr lang="en-US" smtClean="0"/>
              <a:t>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105993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1122B31-D927-1047-B728-DC8D9558E72E}" type="datetimeFigureOut">
              <a:rPr lang="en-US" smtClean="0"/>
              <a:t>1/1/18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4226452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1122B31-D927-1047-B728-DC8D9558E72E}" type="datetimeFigureOut">
              <a:rPr lang="en-US" smtClean="0"/>
              <a:t>1/1/18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3544599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122B31-D927-1047-B728-DC8D9558E72E}" type="datetimeFigureOut">
              <a:rPr lang="en-US" smtClean="0"/>
              <a:t>1/1/18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3763983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122B31-D927-1047-B728-DC8D9558E72E}" type="datetimeFigureOut">
              <a:rPr lang="en-US" smtClean="0"/>
              <a:t>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1197224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122B31-D927-1047-B728-DC8D9558E72E}" type="datetimeFigureOut">
              <a:rPr lang="en-US" smtClean="0"/>
              <a:t>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1421840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1122B31-D927-1047-B728-DC8D9558E72E}" type="datetimeFigureOut">
              <a:rPr lang="en-US" smtClean="0"/>
              <a:t>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639672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1122B31-D927-1047-B728-DC8D9558E72E}" type="datetimeFigureOut">
              <a:rPr lang="en-US" smtClean="0"/>
              <a:t>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6C110-6A6B-C444-BFA0-D3C7A9E5010A}" type="slidenum">
              <a:rPr lang="en-US" smtClean="0"/>
              <a:t>‹#›</a:t>
            </a:fld>
            <a:endParaRPr lang="en-US"/>
          </a:p>
        </p:txBody>
      </p:sp>
    </p:spTree>
    <p:extLst>
      <p:ext uri="{BB962C8B-B14F-4D97-AF65-F5344CB8AC3E}">
        <p14:creationId xmlns:p14="http://schemas.microsoft.com/office/powerpoint/2010/main" val="89486422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122B31-D927-1047-B728-DC8D9558E72E}" type="datetimeFigureOut">
              <a:rPr lang="en-US" smtClean="0"/>
              <a:t>1/1/18</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96C110-6A6B-C444-BFA0-D3C7A9E5010A}" type="slidenum">
              <a:rPr lang="en-US" smtClean="0"/>
              <a:t>‹#›</a:t>
            </a:fld>
            <a:endParaRPr lang="en-US"/>
          </a:p>
        </p:txBody>
      </p:sp>
    </p:spTree>
    <p:extLst>
      <p:ext uri="{BB962C8B-B14F-4D97-AF65-F5344CB8AC3E}">
        <p14:creationId xmlns:p14="http://schemas.microsoft.com/office/powerpoint/2010/main" val="1715406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p:titleStyle>
    <p:body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microsoft.com/office/2007/relationships/hdphoto" Target="../media/hdphoto1.wdp"/><Relationship Id="rId6" Type="http://schemas.openxmlformats.org/officeDocument/2006/relationships/image" Target="../media/image6.jpg"/><Relationship Id="rId7"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1" Type="http://schemas.openxmlformats.org/officeDocument/2006/relationships/image" Target="../media/image16.png"/><Relationship Id="rId12"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7" Type="http://schemas.openxmlformats.org/officeDocument/2006/relationships/image" Target="../media/image12.png"/><Relationship Id="rId8" Type="http://schemas.openxmlformats.org/officeDocument/2006/relationships/image" Target="../media/image13.png"/><Relationship Id="rId9" Type="http://schemas.openxmlformats.org/officeDocument/2006/relationships/image" Target="../media/image14.png"/><Relationship Id="rId10" Type="http://schemas.openxmlformats.org/officeDocument/2006/relationships/image" Target="../media/image1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1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2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chart" Target="../charts/char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6.xml"/><Relationship Id="rId2"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chart" Target="../charts/char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 Id="rId3" Type="http://schemas.openxmlformats.org/officeDocument/2006/relationships/image" Target="../media/image2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4" Type="http://schemas.openxmlformats.org/officeDocument/2006/relationships/image" Target="../media/image19.pn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2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2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4" Type="http://schemas.openxmlformats.org/officeDocument/2006/relationships/image" Target="../media/image32.png"/><Relationship Id="rId5" Type="http://schemas.openxmlformats.org/officeDocument/2006/relationships/image" Target="../media/image33.png"/><Relationship Id="rId6" Type="http://schemas.openxmlformats.org/officeDocument/2006/relationships/image" Target="../media/image34.png"/><Relationship Id="rId7" Type="http://schemas.openxmlformats.org/officeDocument/2006/relationships/image" Target="../media/image35.png"/><Relationship Id="rId8" Type="http://schemas.openxmlformats.org/officeDocument/2006/relationships/image" Target="../media/image36.png"/><Relationship Id="rId9" Type="http://schemas.openxmlformats.org/officeDocument/2006/relationships/image" Target="../media/image37.png"/><Relationship Id="rId10" Type="http://schemas.openxmlformats.org/officeDocument/2006/relationships/image" Target="../media/image38.png"/><Relationship Id="rId1" Type="http://schemas.openxmlformats.org/officeDocument/2006/relationships/slideLayout" Target="../slideLayouts/slideLayout6.xml"/><Relationship Id="rId2" Type="http://schemas.openxmlformats.org/officeDocument/2006/relationships/image" Target="../media/image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chart" Target="../charts/char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chart" Target="../charts/char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0.png"/><Relationship Id="rId3" Type="http://schemas.openxmlformats.org/officeDocument/2006/relationships/image" Target="../media/image31.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1.png"/><Relationship Id="rId3" Type="http://schemas.microsoft.com/office/2007/relationships/hdphoto" Target="../media/hdphoto2.wdp"/></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1.png"/><Relationship Id="rId3" Type="http://schemas.openxmlformats.org/officeDocument/2006/relationships/image" Target="../media/image3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2.png"/><Relationship Id="rId3" Type="http://schemas.microsoft.com/office/2007/relationships/hdphoto" Target="../media/hdphoto3.wdp"/></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3.png"/><Relationship Id="rId3" Type="http://schemas.openxmlformats.org/officeDocument/2006/relationships/image" Target="../media/image3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5.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3.png"/><Relationship Id="rId3" Type="http://schemas.microsoft.com/office/2007/relationships/hdphoto" Target="../media/hdphoto4.wdp"/></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4" Type="http://schemas.openxmlformats.org/officeDocument/2006/relationships/image" Target="../media/image37.png"/><Relationship Id="rId5" Type="http://schemas.openxmlformats.org/officeDocument/2006/relationships/image" Target="../media/image38.png"/><Relationship Id="rId1" Type="http://schemas.openxmlformats.org/officeDocument/2006/relationships/slideLayout" Target="../slideLayouts/slideLayout6.xml"/><Relationship Id="rId2" Type="http://schemas.openxmlformats.org/officeDocument/2006/relationships/image" Target="../media/image35.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4.png"/><Relationship Id="rId3" Type="http://schemas.microsoft.com/office/2007/relationships/hdphoto" Target="../media/hdphoto5.wdp"/></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5.png"/><Relationship Id="rId3" Type="http://schemas.microsoft.com/office/2007/relationships/hdphoto" Target="../media/hdphoto6.wdp"/></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6.png"/><Relationship Id="rId3" Type="http://schemas.microsoft.com/office/2007/relationships/hdphoto" Target="../media/hdphoto7.wdp"/></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7.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8.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9.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0.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1.jpe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2.png"/><Relationship Id="rId3" Type="http://schemas.microsoft.com/office/2007/relationships/hdphoto" Target="../media/hdphoto8.wdp"/></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3.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4.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7.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8.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9.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0.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75.xml.rels><?xml version="1.0" encoding="UTF-8" standalone="yes"?>
<Relationships xmlns="http://schemas.openxmlformats.org/package/2006/relationships"><Relationship Id="rId3" Type="http://schemas.openxmlformats.org/officeDocument/2006/relationships/hyperlink" Target="https://pathwaysintervention.com/" TargetMode="External"/><Relationship Id="rId4" Type="http://schemas.openxmlformats.org/officeDocument/2006/relationships/image" Target="../media/image61.png"/><Relationship Id="rId1" Type="http://schemas.openxmlformats.org/officeDocument/2006/relationships/slideLayout" Target="../slideLayouts/slideLayout2.xml"/><Relationship Id="rId2" Type="http://schemas.openxmlformats.org/officeDocument/2006/relationships/hyperlink" Target="https://dornsife.usc.edu/daphna-oyserman/" TargetMode="Externa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3.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4.png"/><Relationship Id="rId3" Type="http://schemas.openxmlformats.org/officeDocument/2006/relationships/image" Target="../media/image65.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6.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7.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dornsife.usc.edu/daphna-oyserman/" TargetMode="External"/><Relationship Id="rId3" Type="http://schemas.openxmlformats.org/officeDocument/2006/relationships/hyperlink" Target="https://pathwaysinterven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descr="CSEN_Presentation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369416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940172" y="469902"/>
            <a:ext cx="7587356" cy="3478379"/>
          </a:xfrm>
        </p:spPr>
        <p:txBody>
          <a:bodyPr>
            <a:noAutofit/>
          </a:bodyPr>
          <a:lstStyle/>
          <a:p>
            <a:r>
              <a:rPr lang="en-US" dirty="0" smtClean="0">
                <a:solidFill>
                  <a:srgbClr val="800000"/>
                </a:solidFill>
              </a:rPr>
              <a:t>Identity</a:t>
            </a:r>
            <a:r>
              <a:rPr lang="en-US" dirty="0">
                <a:solidFill>
                  <a:srgbClr val="800000"/>
                </a:solidFill>
              </a:rPr>
              <a:t>-based </a:t>
            </a:r>
            <a:r>
              <a:rPr lang="en-US" dirty="0" smtClean="0">
                <a:solidFill>
                  <a:srgbClr val="800000"/>
                </a:solidFill>
              </a:rPr>
              <a:t>motivation </a:t>
            </a:r>
            <a:r>
              <a:rPr lang="en-US" dirty="0" smtClean="0">
                <a:latin typeface="Avenir Book"/>
                <a:cs typeface="Avenir Book"/>
              </a:rPr>
              <a:t>using identity-based motivation to </a:t>
            </a:r>
            <a:r>
              <a:rPr lang="en-US" dirty="0">
                <a:latin typeface="Avenir Book"/>
                <a:cs typeface="Avenir Book"/>
              </a:rPr>
              <a:t>bolster </a:t>
            </a:r>
            <a:r>
              <a:rPr lang="en-US" dirty="0" smtClean="0">
                <a:latin typeface="Avenir Book"/>
                <a:cs typeface="Avenir Book"/>
              </a:rPr>
              <a:t>academic success</a:t>
            </a:r>
            <a:endParaRPr lang="en-US" dirty="0">
              <a:latin typeface="Avenir Book"/>
              <a:cs typeface="Avenir Book"/>
            </a:endParaRPr>
          </a:p>
        </p:txBody>
      </p:sp>
      <p:sp>
        <p:nvSpPr>
          <p:cNvPr id="5" name="Subtitle 4"/>
          <p:cNvSpPr>
            <a:spLocks noGrp="1"/>
          </p:cNvSpPr>
          <p:nvPr>
            <p:ph type="subTitle" idx="1"/>
          </p:nvPr>
        </p:nvSpPr>
        <p:spPr>
          <a:xfrm>
            <a:off x="1223268" y="3948281"/>
            <a:ext cx="6557373" cy="620185"/>
          </a:xfrm>
        </p:spPr>
        <p:txBody>
          <a:bodyPr/>
          <a:lstStyle/>
          <a:p>
            <a:r>
              <a:rPr lang="en-US" b="1" dirty="0" smtClean="0">
                <a:solidFill>
                  <a:srgbClr val="7F7F7F"/>
                </a:solidFill>
                <a:latin typeface="Avenir Medium"/>
                <a:cs typeface="Avenir Medium"/>
              </a:rPr>
              <a:t>Daphna Oyserman</a:t>
            </a:r>
            <a:endParaRPr lang="en-US" b="1" dirty="0">
              <a:solidFill>
                <a:srgbClr val="7F7F7F"/>
              </a:solidFill>
              <a:latin typeface="Avenir Medium"/>
              <a:cs typeface="Avenir Medium"/>
            </a:endParaRPr>
          </a:p>
        </p:txBody>
      </p:sp>
      <p:pic>
        <p:nvPicPr>
          <p:cNvPr id="6" name="Picture 5"/>
          <p:cNvPicPr>
            <a:picLocks noChangeAspect="1"/>
          </p:cNvPicPr>
          <p:nvPr/>
        </p:nvPicPr>
        <p:blipFill>
          <a:blip r:embed="rId2"/>
          <a:stretch>
            <a:fillRect/>
          </a:stretch>
        </p:blipFill>
        <p:spPr>
          <a:xfrm>
            <a:off x="2577327" y="4778098"/>
            <a:ext cx="4177448" cy="970246"/>
          </a:xfrm>
          <a:prstGeom prst="rect">
            <a:avLst/>
          </a:prstGeom>
        </p:spPr>
      </p:pic>
    </p:spTree>
    <p:extLst>
      <p:ext uri="{BB962C8B-B14F-4D97-AF65-F5344CB8AC3E}">
        <p14:creationId xmlns:p14="http://schemas.microsoft.com/office/powerpoint/2010/main" val="325791147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Current Funders</a:t>
            </a:r>
            <a:endParaRPr lang="en-US" sz="4000" dirty="0"/>
          </a:p>
        </p:txBody>
      </p:sp>
      <p:grpSp>
        <p:nvGrpSpPr>
          <p:cNvPr id="13" name="Group 12"/>
          <p:cNvGrpSpPr/>
          <p:nvPr/>
        </p:nvGrpSpPr>
        <p:grpSpPr>
          <a:xfrm>
            <a:off x="577275" y="4632279"/>
            <a:ext cx="7226099" cy="2225723"/>
            <a:chOff x="1362364" y="4765007"/>
            <a:chExt cx="7226099" cy="2225723"/>
          </a:xfrm>
        </p:grpSpPr>
        <p:pic>
          <p:nvPicPr>
            <p:cNvPr id="11" name="Picture 10"/>
            <p:cNvPicPr>
              <a:picLocks noChangeAspect="1"/>
            </p:cNvPicPr>
            <p:nvPr/>
          </p:nvPicPr>
          <p:blipFill>
            <a:blip r:embed="rId2"/>
            <a:stretch>
              <a:fillRect/>
            </a:stretch>
          </p:blipFill>
          <p:spPr>
            <a:xfrm>
              <a:off x="4464377" y="4987635"/>
              <a:ext cx="4124086" cy="1506725"/>
            </a:xfrm>
            <a:prstGeom prst="rect">
              <a:avLst/>
            </a:prstGeom>
          </p:spPr>
        </p:pic>
        <p:pic>
          <p:nvPicPr>
            <p:cNvPr id="12" name="Picture 11"/>
            <p:cNvPicPr>
              <a:picLocks noChangeAspect="1"/>
            </p:cNvPicPr>
            <p:nvPr/>
          </p:nvPicPr>
          <p:blipFill>
            <a:blip r:embed="rId3"/>
            <a:stretch>
              <a:fillRect/>
            </a:stretch>
          </p:blipFill>
          <p:spPr>
            <a:xfrm>
              <a:off x="1362364" y="4765007"/>
              <a:ext cx="2225723" cy="2225723"/>
            </a:xfrm>
            <a:prstGeom prst="rect">
              <a:avLst/>
            </a:prstGeom>
          </p:spPr>
        </p:pic>
      </p:grpSp>
      <p:pic>
        <p:nvPicPr>
          <p:cNvPr id="15" name="Picture 14" descr="imgres.png"/>
          <p:cNvPicPr>
            <a:picLocks noChangeAspect="1"/>
          </p:cNvPicPr>
          <p:nvPr/>
        </p:nvPicPr>
        <p:blipFill>
          <a:blip r:embed="rId4">
            <a:extLst>
              <a:ext uri="{BEBA8EAE-BF5A-486C-A8C5-ECC9F3942E4B}">
                <a14:imgProps xmlns:a14="http://schemas.microsoft.com/office/drawing/2010/main">
                  <a14:imgLayer r:embed="rId5">
                    <a14:imgEffect>
                      <a14:backgroundRemoval t="0" b="99721" l="9752" r="89894"/>
                    </a14:imgEffect>
                  </a14:imgLayer>
                </a14:imgProps>
              </a:ext>
              <a:ext uri="{28A0092B-C50C-407E-A947-70E740481C1C}">
                <a14:useLocalDpi xmlns:a14="http://schemas.microsoft.com/office/drawing/2010/main" val="0"/>
              </a:ext>
            </a:extLst>
          </a:blip>
          <a:stretch>
            <a:fillRect/>
          </a:stretch>
        </p:blipFill>
        <p:spPr>
          <a:xfrm>
            <a:off x="-403219" y="1640889"/>
            <a:ext cx="4241885" cy="2692544"/>
          </a:xfrm>
          <a:prstGeom prst="rect">
            <a:avLst/>
          </a:prstGeom>
        </p:spPr>
      </p:pic>
      <p:pic>
        <p:nvPicPr>
          <p:cNvPr id="16" name="Picture 15" descr="thumb-i3.jpg"/>
          <p:cNvPicPr>
            <a:picLocks noChangeAspect="1"/>
          </p:cNvPicPr>
          <p:nvPr/>
        </p:nvPicPr>
        <p:blipFill rotWithShape="1">
          <a:blip r:embed="rId6">
            <a:extLst>
              <a:ext uri="{28A0092B-C50C-407E-A947-70E740481C1C}">
                <a14:useLocalDpi xmlns:a14="http://schemas.microsoft.com/office/drawing/2010/main" val="0"/>
              </a:ext>
            </a:extLst>
          </a:blip>
          <a:srcRect t="25359" b="9820"/>
          <a:stretch/>
        </p:blipFill>
        <p:spPr>
          <a:xfrm>
            <a:off x="3679288" y="3109481"/>
            <a:ext cx="2577523" cy="1413741"/>
          </a:xfrm>
          <a:prstGeom prst="rect">
            <a:avLst/>
          </a:prstGeom>
        </p:spPr>
      </p:pic>
      <p:pic>
        <p:nvPicPr>
          <p:cNvPr id="18" name="Picture 17" descr="6a00d83452098b69e201b7c6e075b6970b.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79287" y="1640889"/>
            <a:ext cx="4016094" cy="1294074"/>
          </a:xfrm>
          <a:prstGeom prst="rect">
            <a:avLst/>
          </a:prstGeom>
        </p:spPr>
      </p:pic>
      <p:cxnSp>
        <p:nvCxnSpPr>
          <p:cNvPr id="21" name="Straight Connector 20"/>
          <p:cNvCxnSpPr/>
          <p:nvPr/>
        </p:nvCxnSpPr>
        <p:spPr>
          <a:xfrm>
            <a:off x="3349626" y="1417640"/>
            <a:ext cx="15875" cy="5106987"/>
          </a:xfrm>
          <a:prstGeom prst="line">
            <a:avLst/>
          </a:prstGeom>
          <a:ln>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684726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a:bodyPr>
          <a:lstStyle/>
          <a:p>
            <a:r>
              <a:rPr lang="en-US" sz="4000" dirty="0" smtClean="0"/>
              <a:t>The </a:t>
            </a:r>
            <a:r>
              <a:rPr lang="en-US" sz="4000" i="1" dirty="0" smtClean="0">
                <a:solidFill>
                  <a:srgbClr val="800000"/>
                </a:solidFill>
              </a:rPr>
              <a:t>Pathways</a:t>
            </a:r>
            <a:r>
              <a:rPr lang="en-US" sz="4000" dirty="0" smtClean="0"/>
              <a:t> Team</a:t>
            </a:r>
            <a:endParaRPr lang="en-US" sz="4000" dirty="0"/>
          </a:p>
        </p:txBody>
      </p:sp>
      <p:grpSp>
        <p:nvGrpSpPr>
          <p:cNvPr id="9" name="Group 8"/>
          <p:cNvGrpSpPr/>
          <p:nvPr/>
        </p:nvGrpSpPr>
        <p:grpSpPr>
          <a:xfrm>
            <a:off x="98794" y="4574358"/>
            <a:ext cx="1655886" cy="2246300"/>
            <a:chOff x="457200" y="1341136"/>
            <a:chExt cx="1929688" cy="2389676"/>
          </a:xfrm>
        </p:grpSpPr>
        <p:pic>
          <p:nvPicPr>
            <p:cNvPr id="5" name="Picture 4"/>
            <p:cNvPicPr>
              <a:picLocks noChangeAspect="1"/>
            </p:cNvPicPr>
            <p:nvPr/>
          </p:nvPicPr>
          <p:blipFill rotWithShape="1">
            <a:blip r:embed="rId3"/>
            <a:srcRect t="3598" b="17397"/>
            <a:stretch/>
          </p:blipFill>
          <p:spPr>
            <a:xfrm>
              <a:off x="457200" y="1341136"/>
              <a:ext cx="1929688" cy="1981931"/>
            </a:xfrm>
            <a:prstGeom prst="rect">
              <a:avLst/>
            </a:prstGeom>
            <a:effectLst>
              <a:outerShdw blurRad="50800" dist="38100" dir="2700000" algn="tl" rotWithShape="0">
                <a:prstClr val="black">
                  <a:alpha val="40000"/>
                </a:prstClr>
              </a:outerShdw>
            </a:effectLst>
          </p:spPr>
        </p:pic>
        <p:sp>
          <p:nvSpPr>
            <p:cNvPr id="15" name="TextBox 14"/>
            <p:cNvSpPr txBox="1"/>
            <p:nvPr/>
          </p:nvSpPr>
          <p:spPr>
            <a:xfrm>
              <a:off x="457200" y="3407647"/>
              <a:ext cx="1929688" cy="323165"/>
            </a:xfrm>
            <a:prstGeom prst="rect">
              <a:avLst/>
            </a:prstGeom>
            <a:noFill/>
          </p:spPr>
          <p:txBody>
            <a:bodyPr wrap="square" rtlCol="0">
              <a:spAutoFit/>
            </a:bodyPr>
            <a:lstStyle/>
            <a:p>
              <a:pPr algn="ctr"/>
              <a:r>
                <a:rPr lang="en-US" sz="1500" dirty="0" smtClean="0">
                  <a:latin typeface="Avenir Book"/>
                  <a:cs typeface="Avenir Book"/>
                </a:rPr>
                <a:t>Dr. Veronica Yan</a:t>
              </a:r>
              <a:endParaRPr lang="en-US" sz="1500" dirty="0">
                <a:latin typeface="Avenir Book"/>
                <a:cs typeface="Avenir Book"/>
              </a:endParaRPr>
            </a:p>
          </p:txBody>
        </p:sp>
      </p:grpSp>
      <p:grpSp>
        <p:nvGrpSpPr>
          <p:cNvPr id="8" name="Group 7"/>
          <p:cNvGrpSpPr/>
          <p:nvPr/>
        </p:nvGrpSpPr>
        <p:grpSpPr>
          <a:xfrm>
            <a:off x="0" y="2270728"/>
            <a:ext cx="1793875" cy="2337637"/>
            <a:chOff x="2732737" y="1341136"/>
            <a:chExt cx="2019300" cy="2376446"/>
          </a:xfrm>
        </p:grpSpPr>
        <p:pic>
          <p:nvPicPr>
            <p:cNvPr id="4" name="Picture 3"/>
            <p:cNvPicPr>
              <a:picLocks noChangeAspect="1"/>
            </p:cNvPicPr>
            <p:nvPr/>
          </p:nvPicPr>
          <p:blipFill rotWithShape="1">
            <a:blip r:embed="rId4"/>
            <a:srcRect l="2845" r="72224"/>
            <a:stretch/>
          </p:blipFill>
          <p:spPr>
            <a:xfrm>
              <a:off x="2767588" y="1341136"/>
              <a:ext cx="1984449" cy="1981931"/>
            </a:xfrm>
            <a:prstGeom prst="rect">
              <a:avLst/>
            </a:prstGeom>
            <a:effectLst>
              <a:outerShdw blurRad="50800" dist="38100" dir="2700000" algn="tl" rotWithShape="0">
                <a:prstClr val="black">
                  <a:alpha val="40000"/>
                </a:prstClr>
              </a:outerShdw>
            </a:effectLst>
          </p:spPr>
        </p:pic>
        <p:sp>
          <p:nvSpPr>
            <p:cNvPr id="16" name="TextBox 15"/>
            <p:cNvSpPr txBox="1"/>
            <p:nvPr/>
          </p:nvSpPr>
          <p:spPr>
            <a:xfrm>
              <a:off x="2732737" y="3394417"/>
              <a:ext cx="2019300" cy="323165"/>
            </a:xfrm>
            <a:prstGeom prst="rect">
              <a:avLst/>
            </a:prstGeom>
            <a:noFill/>
          </p:spPr>
          <p:txBody>
            <a:bodyPr wrap="square" rtlCol="0">
              <a:spAutoFit/>
            </a:bodyPr>
            <a:lstStyle/>
            <a:p>
              <a:pPr algn="ctr"/>
              <a:r>
                <a:rPr lang="en-US" sz="1500" dirty="0" smtClean="0">
                  <a:latin typeface="Avenir Book"/>
                  <a:cs typeface="Avenir Book"/>
                </a:rPr>
                <a:t>Dr. </a:t>
              </a:r>
              <a:r>
                <a:rPr lang="en-US" sz="1500" dirty="0" err="1" smtClean="0">
                  <a:latin typeface="Avenir Book"/>
                  <a:cs typeface="Avenir Book"/>
                </a:rPr>
                <a:t>Eryn</a:t>
              </a:r>
              <a:r>
                <a:rPr lang="en-US" sz="1500" dirty="0" smtClean="0">
                  <a:latin typeface="Avenir Book"/>
                  <a:cs typeface="Avenir Book"/>
                </a:rPr>
                <a:t> Newman</a:t>
              </a:r>
              <a:endParaRPr lang="en-US" sz="1500" dirty="0">
                <a:latin typeface="Avenir Book"/>
                <a:cs typeface="Avenir Book"/>
              </a:endParaRPr>
            </a:p>
          </p:txBody>
        </p:sp>
      </p:grpSp>
      <p:grpSp>
        <p:nvGrpSpPr>
          <p:cNvPr id="27" name="Group 26"/>
          <p:cNvGrpSpPr/>
          <p:nvPr/>
        </p:nvGrpSpPr>
        <p:grpSpPr>
          <a:xfrm>
            <a:off x="1870213" y="2270729"/>
            <a:ext cx="1774520" cy="2250801"/>
            <a:chOff x="2452315" y="1394056"/>
            <a:chExt cx="2019300" cy="2392663"/>
          </a:xfrm>
        </p:grpSpPr>
        <p:sp>
          <p:nvSpPr>
            <p:cNvPr id="17" name="TextBox 16"/>
            <p:cNvSpPr txBox="1"/>
            <p:nvPr/>
          </p:nvSpPr>
          <p:spPr>
            <a:xfrm>
              <a:off x="2452315" y="3463554"/>
              <a:ext cx="2019300" cy="323165"/>
            </a:xfrm>
            <a:prstGeom prst="rect">
              <a:avLst/>
            </a:prstGeom>
            <a:noFill/>
          </p:spPr>
          <p:txBody>
            <a:bodyPr wrap="square" rtlCol="0">
              <a:spAutoFit/>
            </a:bodyPr>
            <a:lstStyle/>
            <a:p>
              <a:pPr algn="ctr"/>
              <a:r>
                <a:rPr lang="en-US" sz="1500" dirty="0" smtClean="0">
                  <a:latin typeface="Avenir Book"/>
                  <a:cs typeface="Avenir Book"/>
                </a:rPr>
                <a:t>Dr. Nick Sorensen</a:t>
              </a:r>
              <a:endParaRPr lang="en-US" sz="1500" dirty="0">
                <a:latin typeface="Avenir Book"/>
                <a:cs typeface="Avenir Book"/>
              </a:endParaRPr>
            </a:p>
          </p:txBody>
        </p:sp>
        <p:pic>
          <p:nvPicPr>
            <p:cNvPr id="24" name="Picture 23"/>
            <p:cNvPicPr>
              <a:picLocks noChangeAspect="1"/>
            </p:cNvPicPr>
            <p:nvPr/>
          </p:nvPicPr>
          <p:blipFill rotWithShape="1">
            <a:blip r:embed="rId5"/>
            <a:srcRect b="20900"/>
            <a:stretch/>
          </p:blipFill>
          <p:spPr>
            <a:xfrm>
              <a:off x="2487166" y="1394056"/>
              <a:ext cx="1984449" cy="1981931"/>
            </a:xfrm>
            <a:prstGeom prst="rect">
              <a:avLst/>
            </a:prstGeom>
            <a:effectLst>
              <a:outerShdw blurRad="50800" dist="38100" dir="2700000" algn="tl" rotWithShape="0">
                <a:prstClr val="black">
                  <a:alpha val="40000"/>
                </a:prstClr>
              </a:outerShdw>
            </a:effectLst>
          </p:spPr>
        </p:pic>
      </p:grpSp>
      <p:grpSp>
        <p:nvGrpSpPr>
          <p:cNvPr id="28" name="Group 27"/>
          <p:cNvGrpSpPr/>
          <p:nvPr/>
        </p:nvGrpSpPr>
        <p:grpSpPr>
          <a:xfrm>
            <a:off x="7306364" y="4549930"/>
            <a:ext cx="1837635" cy="2270728"/>
            <a:chOff x="6985000" y="1394056"/>
            <a:chExt cx="2019300" cy="2392663"/>
          </a:xfrm>
        </p:grpSpPr>
        <p:sp>
          <p:nvSpPr>
            <p:cNvPr id="18" name="TextBox 17"/>
            <p:cNvSpPr txBox="1"/>
            <p:nvPr/>
          </p:nvSpPr>
          <p:spPr>
            <a:xfrm>
              <a:off x="6985000" y="3463554"/>
              <a:ext cx="2019300" cy="323165"/>
            </a:xfrm>
            <a:prstGeom prst="rect">
              <a:avLst/>
            </a:prstGeom>
            <a:noFill/>
          </p:spPr>
          <p:txBody>
            <a:bodyPr wrap="square" rtlCol="0">
              <a:spAutoFit/>
            </a:bodyPr>
            <a:lstStyle/>
            <a:p>
              <a:pPr algn="ctr"/>
              <a:r>
                <a:rPr lang="en-US" sz="1500" dirty="0" smtClean="0">
                  <a:latin typeface="Avenir Book"/>
                  <a:cs typeface="Avenir Book"/>
                </a:rPr>
                <a:t>Dr. Nick Yoder</a:t>
              </a:r>
              <a:endParaRPr lang="en-US" sz="1500" dirty="0">
                <a:latin typeface="Avenir Book"/>
                <a:cs typeface="Avenir Book"/>
              </a:endParaRPr>
            </a:p>
          </p:txBody>
        </p:sp>
        <p:pic>
          <p:nvPicPr>
            <p:cNvPr id="25" name="Picture 24"/>
            <p:cNvPicPr>
              <a:picLocks noChangeAspect="1"/>
            </p:cNvPicPr>
            <p:nvPr/>
          </p:nvPicPr>
          <p:blipFill rotWithShape="1">
            <a:blip r:embed="rId6"/>
            <a:srcRect b="19702"/>
            <a:stretch/>
          </p:blipFill>
          <p:spPr>
            <a:xfrm>
              <a:off x="6985000" y="1394056"/>
              <a:ext cx="1984449" cy="1981931"/>
            </a:xfrm>
            <a:prstGeom prst="rect">
              <a:avLst/>
            </a:prstGeom>
            <a:effectLst>
              <a:outerShdw blurRad="50800" dist="38100" dir="2700000" algn="tl" rotWithShape="0">
                <a:prstClr val="black">
                  <a:alpha val="40000"/>
                </a:prstClr>
              </a:outerShdw>
            </a:effectLst>
          </p:spPr>
        </p:pic>
      </p:grpSp>
      <p:grpSp>
        <p:nvGrpSpPr>
          <p:cNvPr id="29" name="Group 28"/>
          <p:cNvGrpSpPr/>
          <p:nvPr/>
        </p:nvGrpSpPr>
        <p:grpSpPr>
          <a:xfrm>
            <a:off x="7306364" y="2250801"/>
            <a:ext cx="1837636" cy="2162903"/>
            <a:chOff x="3635730" y="4136774"/>
            <a:chExt cx="1984451" cy="2368596"/>
          </a:xfrm>
        </p:grpSpPr>
        <p:sp>
          <p:nvSpPr>
            <p:cNvPr id="20" name="TextBox 19"/>
            <p:cNvSpPr txBox="1"/>
            <p:nvPr/>
          </p:nvSpPr>
          <p:spPr>
            <a:xfrm>
              <a:off x="3635730" y="6182205"/>
              <a:ext cx="1925907" cy="323165"/>
            </a:xfrm>
            <a:prstGeom prst="rect">
              <a:avLst/>
            </a:prstGeom>
            <a:noFill/>
          </p:spPr>
          <p:txBody>
            <a:bodyPr wrap="square" rtlCol="0">
              <a:spAutoFit/>
            </a:bodyPr>
            <a:lstStyle/>
            <a:p>
              <a:pPr algn="ctr"/>
              <a:r>
                <a:rPr lang="en-US" sz="1500" dirty="0" smtClean="0">
                  <a:latin typeface="Avenir Book"/>
                  <a:cs typeface="Avenir Book"/>
                </a:rPr>
                <a:t>Eric Horowitz</a:t>
              </a:r>
              <a:endParaRPr lang="en-US" sz="1500" dirty="0">
                <a:latin typeface="Avenir Book"/>
                <a:cs typeface="Avenir Book"/>
              </a:endParaRPr>
            </a:p>
          </p:txBody>
        </p:sp>
        <p:pic>
          <p:nvPicPr>
            <p:cNvPr id="26" name="Picture 25"/>
            <p:cNvPicPr>
              <a:picLocks noChangeAspect="1"/>
            </p:cNvPicPr>
            <p:nvPr/>
          </p:nvPicPr>
          <p:blipFill rotWithShape="1">
            <a:blip r:embed="rId7"/>
            <a:srcRect l="21141" r="12277"/>
            <a:stretch/>
          </p:blipFill>
          <p:spPr>
            <a:xfrm rot="16200000">
              <a:off x="3636991" y="4135514"/>
              <a:ext cx="1981929" cy="1984450"/>
            </a:xfrm>
            <a:prstGeom prst="rect">
              <a:avLst/>
            </a:prstGeom>
            <a:effectLst>
              <a:outerShdw blurRad="50800" dist="38100" dir="2700000" algn="tl" rotWithShape="0">
                <a:prstClr val="black">
                  <a:alpha val="40000"/>
                </a:prstClr>
              </a:outerShdw>
            </a:effectLst>
          </p:spPr>
        </p:pic>
      </p:grpSp>
      <p:grpSp>
        <p:nvGrpSpPr>
          <p:cNvPr id="7" name="Group 6"/>
          <p:cNvGrpSpPr/>
          <p:nvPr/>
        </p:nvGrpSpPr>
        <p:grpSpPr>
          <a:xfrm>
            <a:off x="1837635" y="4587272"/>
            <a:ext cx="1855112" cy="2287197"/>
            <a:chOff x="2081888" y="4608365"/>
            <a:chExt cx="1984449" cy="2287197"/>
          </a:xfrm>
        </p:grpSpPr>
        <p:pic>
          <p:nvPicPr>
            <p:cNvPr id="3" name="Picture 2"/>
            <p:cNvPicPr>
              <a:picLocks noChangeAspect="1"/>
            </p:cNvPicPr>
            <p:nvPr/>
          </p:nvPicPr>
          <p:blipFill>
            <a:blip r:embed="rId8"/>
            <a:stretch>
              <a:fillRect/>
            </a:stretch>
          </p:blipFill>
          <p:spPr>
            <a:xfrm>
              <a:off x="2116737" y="4608365"/>
              <a:ext cx="1820263" cy="1882381"/>
            </a:xfrm>
            <a:prstGeom prst="rect">
              <a:avLst/>
            </a:prstGeom>
          </p:spPr>
        </p:pic>
        <p:sp>
          <p:nvSpPr>
            <p:cNvPr id="30" name="TextBox 29"/>
            <p:cNvSpPr txBox="1"/>
            <p:nvPr/>
          </p:nvSpPr>
          <p:spPr>
            <a:xfrm>
              <a:off x="2081888" y="6572397"/>
              <a:ext cx="1984449" cy="323165"/>
            </a:xfrm>
            <a:prstGeom prst="rect">
              <a:avLst/>
            </a:prstGeom>
            <a:noFill/>
          </p:spPr>
          <p:txBody>
            <a:bodyPr wrap="square" rtlCol="0">
              <a:spAutoFit/>
            </a:bodyPr>
            <a:lstStyle/>
            <a:p>
              <a:pPr algn="ctr"/>
              <a:r>
                <a:rPr lang="en-US" sz="1500" dirty="0" smtClean="0">
                  <a:latin typeface="Avenir Book"/>
                  <a:cs typeface="Avenir Book"/>
                </a:rPr>
                <a:t>Dr. Phil Ehret</a:t>
              </a:r>
              <a:endParaRPr lang="en-US" sz="1500" dirty="0">
                <a:latin typeface="Avenir Book"/>
                <a:cs typeface="Avenir Book"/>
              </a:endParaRPr>
            </a:p>
          </p:txBody>
        </p:sp>
      </p:grpSp>
      <p:grpSp>
        <p:nvGrpSpPr>
          <p:cNvPr id="12" name="Group 11"/>
          <p:cNvGrpSpPr/>
          <p:nvPr/>
        </p:nvGrpSpPr>
        <p:grpSpPr>
          <a:xfrm>
            <a:off x="3612155" y="4587272"/>
            <a:ext cx="1855112" cy="2239621"/>
            <a:chOff x="4066337" y="4587272"/>
            <a:chExt cx="1855112" cy="2239621"/>
          </a:xfrm>
        </p:grpSpPr>
        <p:pic>
          <p:nvPicPr>
            <p:cNvPr id="11" name="Picture 10"/>
            <p:cNvPicPr>
              <a:picLocks noChangeAspect="1"/>
            </p:cNvPicPr>
            <p:nvPr/>
          </p:nvPicPr>
          <p:blipFill>
            <a:blip r:embed="rId9"/>
            <a:stretch>
              <a:fillRect/>
            </a:stretch>
          </p:blipFill>
          <p:spPr>
            <a:xfrm>
              <a:off x="4101188" y="4587272"/>
              <a:ext cx="1701627" cy="1880928"/>
            </a:xfrm>
            <a:prstGeom prst="rect">
              <a:avLst/>
            </a:prstGeom>
          </p:spPr>
        </p:pic>
        <p:sp>
          <p:nvSpPr>
            <p:cNvPr id="31" name="TextBox 30"/>
            <p:cNvSpPr txBox="1"/>
            <p:nvPr/>
          </p:nvSpPr>
          <p:spPr>
            <a:xfrm>
              <a:off x="4066337" y="6503728"/>
              <a:ext cx="1855112" cy="323165"/>
            </a:xfrm>
            <a:prstGeom prst="rect">
              <a:avLst/>
            </a:prstGeom>
            <a:noFill/>
          </p:spPr>
          <p:txBody>
            <a:bodyPr wrap="square" rtlCol="0">
              <a:spAutoFit/>
            </a:bodyPr>
            <a:lstStyle/>
            <a:p>
              <a:pPr algn="ctr"/>
              <a:r>
                <a:rPr lang="en-US" sz="1500" dirty="0" smtClean="0">
                  <a:latin typeface="Avenir Book"/>
                  <a:cs typeface="Avenir Book"/>
                </a:rPr>
                <a:t>Dr. Kim Wingert</a:t>
              </a:r>
              <a:endParaRPr lang="en-US" sz="1500" dirty="0">
                <a:latin typeface="Avenir Book"/>
                <a:cs typeface="Avenir Book"/>
              </a:endParaRPr>
            </a:p>
          </p:txBody>
        </p:sp>
      </p:grpSp>
      <p:grpSp>
        <p:nvGrpSpPr>
          <p:cNvPr id="22" name="Group 21"/>
          <p:cNvGrpSpPr/>
          <p:nvPr/>
        </p:nvGrpSpPr>
        <p:grpSpPr>
          <a:xfrm>
            <a:off x="5408721" y="2270728"/>
            <a:ext cx="1837636" cy="2105762"/>
            <a:chOff x="7252151" y="2184716"/>
            <a:chExt cx="1837636" cy="2257671"/>
          </a:xfrm>
        </p:grpSpPr>
        <p:pic>
          <p:nvPicPr>
            <p:cNvPr id="13" name="Picture 12"/>
            <p:cNvPicPr>
              <a:picLocks noChangeAspect="1"/>
            </p:cNvPicPr>
            <p:nvPr/>
          </p:nvPicPr>
          <p:blipFill>
            <a:blip r:embed="rId10"/>
            <a:stretch>
              <a:fillRect/>
            </a:stretch>
          </p:blipFill>
          <p:spPr>
            <a:xfrm>
              <a:off x="7252151" y="2184716"/>
              <a:ext cx="1837636" cy="1885825"/>
            </a:xfrm>
            <a:prstGeom prst="rect">
              <a:avLst/>
            </a:prstGeom>
          </p:spPr>
        </p:pic>
        <p:sp>
          <p:nvSpPr>
            <p:cNvPr id="32" name="TextBox 31"/>
            <p:cNvSpPr txBox="1"/>
            <p:nvPr/>
          </p:nvSpPr>
          <p:spPr>
            <a:xfrm>
              <a:off x="7310697" y="4138568"/>
              <a:ext cx="1779090" cy="303819"/>
            </a:xfrm>
            <a:prstGeom prst="rect">
              <a:avLst/>
            </a:prstGeom>
            <a:noFill/>
          </p:spPr>
          <p:txBody>
            <a:bodyPr wrap="square" rtlCol="0">
              <a:spAutoFit/>
            </a:bodyPr>
            <a:lstStyle/>
            <a:p>
              <a:pPr algn="ctr"/>
              <a:r>
                <a:rPr lang="en-US" sz="1500" dirty="0" smtClean="0">
                  <a:latin typeface="Avenir Book"/>
                  <a:cs typeface="Avenir Book"/>
                </a:rPr>
                <a:t>S. Casey O’Donnell</a:t>
              </a:r>
              <a:endParaRPr lang="en-US" sz="1500" dirty="0">
                <a:latin typeface="Avenir Book"/>
                <a:cs typeface="Avenir Book"/>
              </a:endParaRPr>
            </a:p>
          </p:txBody>
        </p:sp>
      </p:grpSp>
      <p:pic>
        <p:nvPicPr>
          <p:cNvPr id="35" name="Picture 34"/>
          <p:cNvPicPr>
            <a:picLocks noChangeAspect="1"/>
          </p:cNvPicPr>
          <p:nvPr/>
        </p:nvPicPr>
        <p:blipFill>
          <a:blip r:embed="rId11"/>
          <a:stretch>
            <a:fillRect/>
          </a:stretch>
        </p:blipFill>
        <p:spPr>
          <a:xfrm>
            <a:off x="5467267" y="4587273"/>
            <a:ext cx="1779090" cy="1880928"/>
          </a:xfrm>
          <a:prstGeom prst="rect">
            <a:avLst/>
          </a:prstGeom>
        </p:spPr>
      </p:pic>
      <p:sp>
        <p:nvSpPr>
          <p:cNvPr id="36" name="TextBox 35"/>
          <p:cNvSpPr txBox="1"/>
          <p:nvPr/>
        </p:nvSpPr>
        <p:spPr>
          <a:xfrm>
            <a:off x="5467267" y="6497493"/>
            <a:ext cx="1779090" cy="323165"/>
          </a:xfrm>
          <a:prstGeom prst="rect">
            <a:avLst/>
          </a:prstGeom>
          <a:noFill/>
        </p:spPr>
        <p:txBody>
          <a:bodyPr wrap="square" rtlCol="0">
            <a:spAutoFit/>
          </a:bodyPr>
          <a:lstStyle/>
          <a:p>
            <a:pPr algn="ctr"/>
            <a:r>
              <a:rPr lang="en-US" sz="1500" dirty="0" err="1" smtClean="0">
                <a:latin typeface="Avenir Book"/>
                <a:cs typeface="Avenir Book"/>
              </a:rPr>
              <a:t>Alysia</a:t>
            </a:r>
            <a:r>
              <a:rPr lang="en-US" sz="1500" dirty="0" smtClean="0">
                <a:latin typeface="Avenir Book"/>
                <a:cs typeface="Avenir Book"/>
              </a:rPr>
              <a:t> Burbidge</a:t>
            </a:r>
            <a:endParaRPr lang="en-US" sz="1500" dirty="0">
              <a:latin typeface="Avenir Book"/>
              <a:cs typeface="Avenir Book"/>
            </a:endParaRPr>
          </a:p>
        </p:txBody>
      </p:sp>
      <p:grpSp>
        <p:nvGrpSpPr>
          <p:cNvPr id="39" name="Group 38"/>
          <p:cNvGrpSpPr/>
          <p:nvPr/>
        </p:nvGrpSpPr>
        <p:grpSpPr>
          <a:xfrm>
            <a:off x="3629631" y="2270729"/>
            <a:ext cx="1779090" cy="2182764"/>
            <a:chOff x="3629631" y="2270729"/>
            <a:chExt cx="1779090" cy="2182764"/>
          </a:xfrm>
        </p:grpSpPr>
        <p:pic>
          <p:nvPicPr>
            <p:cNvPr id="37" name="Picture 36"/>
            <p:cNvPicPr>
              <a:picLocks noChangeAspect="1"/>
            </p:cNvPicPr>
            <p:nvPr/>
          </p:nvPicPr>
          <p:blipFill>
            <a:blip r:embed="rId12"/>
            <a:stretch>
              <a:fillRect/>
            </a:stretch>
          </p:blipFill>
          <p:spPr>
            <a:xfrm>
              <a:off x="3647006" y="2270729"/>
              <a:ext cx="1701627" cy="1758936"/>
            </a:xfrm>
            <a:prstGeom prst="rect">
              <a:avLst/>
            </a:prstGeom>
          </p:spPr>
        </p:pic>
        <p:sp>
          <p:nvSpPr>
            <p:cNvPr id="38" name="TextBox 37"/>
            <p:cNvSpPr txBox="1"/>
            <p:nvPr/>
          </p:nvSpPr>
          <p:spPr>
            <a:xfrm>
              <a:off x="3629631" y="4130328"/>
              <a:ext cx="1779090" cy="323165"/>
            </a:xfrm>
            <a:prstGeom prst="rect">
              <a:avLst/>
            </a:prstGeom>
            <a:noFill/>
          </p:spPr>
          <p:txBody>
            <a:bodyPr wrap="square" rtlCol="0">
              <a:spAutoFit/>
            </a:bodyPr>
            <a:lstStyle/>
            <a:p>
              <a:pPr algn="ctr"/>
              <a:r>
                <a:rPr lang="en-US" sz="1500" dirty="0" smtClean="0">
                  <a:latin typeface="Avenir Book"/>
                  <a:cs typeface="Avenir Book"/>
                </a:rPr>
                <a:t>Andrew Dawson</a:t>
              </a:r>
              <a:endParaRPr lang="en-US" sz="1500" dirty="0">
                <a:latin typeface="Avenir Book"/>
                <a:cs typeface="Avenir Book"/>
              </a:endParaRPr>
            </a:p>
          </p:txBody>
        </p:sp>
      </p:grpSp>
    </p:spTree>
    <p:extLst>
      <p:ext uri="{BB962C8B-B14F-4D97-AF65-F5344CB8AC3E}">
        <p14:creationId xmlns:p14="http://schemas.microsoft.com/office/powerpoint/2010/main" val="342472641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10833" y="1935609"/>
            <a:ext cx="5291667" cy="4922389"/>
          </a:xfrm>
          <a:prstGeom prst="rect">
            <a:avLst/>
          </a:prstGeom>
        </p:spPr>
      </p:pic>
      <p:sp>
        <p:nvSpPr>
          <p:cNvPr id="3" name="TextBox 2"/>
          <p:cNvSpPr txBox="1"/>
          <p:nvPr/>
        </p:nvSpPr>
        <p:spPr>
          <a:xfrm>
            <a:off x="0" y="109236"/>
            <a:ext cx="9144000" cy="707886"/>
          </a:xfrm>
          <a:prstGeom prst="rect">
            <a:avLst/>
          </a:prstGeom>
          <a:noFill/>
        </p:spPr>
        <p:txBody>
          <a:bodyPr wrap="square" rtlCol="0">
            <a:spAutoFit/>
          </a:bodyPr>
          <a:lstStyle/>
          <a:p>
            <a:pPr algn="ctr"/>
            <a:r>
              <a:rPr lang="en-US" sz="4000" dirty="0" smtClean="0">
                <a:solidFill>
                  <a:srgbClr val="404040"/>
                </a:solidFill>
                <a:latin typeface="Avenir Black"/>
                <a:cs typeface="Avenir Black"/>
              </a:rPr>
              <a:t>The Promise of Education</a:t>
            </a:r>
            <a:endParaRPr lang="en-US" sz="4000" dirty="0">
              <a:solidFill>
                <a:srgbClr val="404040"/>
              </a:solidFill>
              <a:latin typeface="Avenir Black"/>
              <a:cs typeface="Avenir Black"/>
            </a:endParaRPr>
          </a:p>
        </p:txBody>
      </p:sp>
      <p:sp>
        <p:nvSpPr>
          <p:cNvPr id="4" name="TextBox 3"/>
          <p:cNvSpPr txBox="1"/>
          <p:nvPr/>
        </p:nvSpPr>
        <p:spPr>
          <a:xfrm rot="10800000" flipV="1">
            <a:off x="126994" y="858391"/>
            <a:ext cx="8974672" cy="1077218"/>
          </a:xfrm>
          <a:prstGeom prst="rect">
            <a:avLst/>
          </a:prstGeom>
          <a:noFill/>
        </p:spPr>
        <p:txBody>
          <a:bodyPr wrap="square" rtlCol="0">
            <a:spAutoFit/>
          </a:bodyPr>
          <a:lstStyle/>
          <a:p>
            <a:r>
              <a:rPr lang="en-US" sz="3200" dirty="0" smtClean="0">
                <a:solidFill>
                  <a:srgbClr val="800000"/>
                </a:solidFill>
                <a:latin typeface="Avenir Book"/>
                <a:cs typeface="Avenir Book"/>
              </a:rPr>
              <a:t>Life transformation, a </a:t>
            </a:r>
            <a:r>
              <a:rPr lang="en-US" sz="3200" dirty="0">
                <a:solidFill>
                  <a:srgbClr val="800000"/>
                </a:solidFill>
                <a:latin typeface="Avenir Book"/>
                <a:cs typeface="Avenir Book"/>
              </a:rPr>
              <a:t>path forward to a </a:t>
            </a:r>
            <a:r>
              <a:rPr lang="en-US" sz="3200" dirty="0" smtClean="0">
                <a:solidFill>
                  <a:srgbClr val="800000"/>
                </a:solidFill>
                <a:latin typeface="Avenir Book"/>
                <a:cs typeface="Avenir Book"/>
              </a:rPr>
              <a:t>creative, fulfilled </a:t>
            </a:r>
            <a:r>
              <a:rPr lang="en-US" sz="3200" dirty="0">
                <a:solidFill>
                  <a:srgbClr val="800000"/>
                </a:solidFill>
                <a:latin typeface="Avenir Book"/>
                <a:cs typeface="Avenir Book"/>
              </a:rPr>
              <a:t>life </a:t>
            </a:r>
            <a:r>
              <a:rPr lang="en-US" sz="3200" dirty="0" smtClean="0">
                <a:solidFill>
                  <a:srgbClr val="800000"/>
                </a:solidFill>
                <a:latin typeface="Avenir Book"/>
                <a:cs typeface="Avenir Book"/>
              </a:rPr>
              <a:t>and productive </a:t>
            </a:r>
            <a:r>
              <a:rPr lang="en-US" sz="3200" dirty="0">
                <a:solidFill>
                  <a:srgbClr val="800000"/>
                </a:solidFill>
                <a:latin typeface="Avenir Book"/>
                <a:cs typeface="Avenir Book"/>
              </a:rPr>
              <a:t>citizenship</a:t>
            </a:r>
          </a:p>
        </p:txBody>
      </p:sp>
    </p:spTree>
    <p:extLst>
      <p:ext uri="{BB962C8B-B14F-4D97-AF65-F5344CB8AC3E}">
        <p14:creationId xmlns:p14="http://schemas.microsoft.com/office/powerpoint/2010/main" val="339345257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0" y="876300"/>
            <a:ext cx="9144000" cy="5104660"/>
          </a:xfrm>
          <a:prstGeom prst="rect">
            <a:avLst/>
          </a:prstGeom>
        </p:spPr>
      </p:pic>
      <p:sp>
        <p:nvSpPr>
          <p:cNvPr id="3" name="TextBox 2"/>
          <p:cNvSpPr txBox="1"/>
          <p:nvPr/>
        </p:nvSpPr>
        <p:spPr>
          <a:xfrm>
            <a:off x="0" y="109236"/>
            <a:ext cx="9144000" cy="707886"/>
          </a:xfrm>
          <a:prstGeom prst="rect">
            <a:avLst/>
          </a:prstGeom>
          <a:noFill/>
        </p:spPr>
        <p:txBody>
          <a:bodyPr wrap="square" rtlCol="0">
            <a:spAutoFit/>
          </a:bodyPr>
          <a:lstStyle/>
          <a:p>
            <a:pPr algn="ctr"/>
            <a:r>
              <a:rPr lang="en-US" sz="4000" dirty="0" smtClean="0">
                <a:solidFill>
                  <a:srgbClr val="404040"/>
                </a:solidFill>
                <a:latin typeface="Avenir Black"/>
                <a:cs typeface="Avenir Black"/>
              </a:rPr>
              <a:t>The Reality of Education</a:t>
            </a:r>
            <a:endParaRPr lang="en-US" sz="4000" dirty="0">
              <a:solidFill>
                <a:srgbClr val="404040"/>
              </a:solidFill>
              <a:latin typeface="Avenir Black"/>
              <a:cs typeface="Avenir Black"/>
            </a:endParaRPr>
          </a:p>
        </p:txBody>
      </p:sp>
      <p:sp>
        <p:nvSpPr>
          <p:cNvPr id="2" name="TextBox 1"/>
          <p:cNvSpPr txBox="1"/>
          <p:nvPr/>
        </p:nvSpPr>
        <p:spPr>
          <a:xfrm>
            <a:off x="0" y="5896058"/>
            <a:ext cx="9144000" cy="1569660"/>
          </a:xfrm>
          <a:prstGeom prst="rect">
            <a:avLst/>
          </a:prstGeom>
          <a:noFill/>
        </p:spPr>
        <p:txBody>
          <a:bodyPr wrap="square" rtlCol="0">
            <a:spAutoFit/>
          </a:bodyPr>
          <a:lstStyle/>
          <a:p>
            <a:pPr algn="ctr"/>
            <a:r>
              <a:rPr lang="en-US" sz="3200" dirty="0">
                <a:solidFill>
                  <a:srgbClr val="800000"/>
                </a:solidFill>
              </a:rPr>
              <a:t>Is that students often underutilize the time </a:t>
            </a:r>
            <a:endParaRPr lang="en-US" sz="3200" dirty="0" smtClean="0">
              <a:solidFill>
                <a:srgbClr val="800000"/>
              </a:solidFill>
            </a:endParaRPr>
          </a:p>
          <a:p>
            <a:pPr algn="ctr"/>
            <a:r>
              <a:rPr lang="en-US" sz="3200" dirty="0" smtClean="0">
                <a:solidFill>
                  <a:srgbClr val="800000"/>
                </a:solidFill>
              </a:rPr>
              <a:t>and </a:t>
            </a:r>
            <a:r>
              <a:rPr lang="en-US" sz="3200" dirty="0">
                <a:solidFill>
                  <a:srgbClr val="800000"/>
                </a:solidFill>
              </a:rPr>
              <a:t>the resources available to them.</a:t>
            </a:r>
          </a:p>
          <a:p>
            <a:endParaRPr lang="en-US" sz="3200" dirty="0">
              <a:latin typeface="Avenir Book"/>
              <a:cs typeface="Avenir Book"/>
            </a:endParaRPr>
          </a:p>
        </p:txBody>
      </p:sp>
    </p:spTree>
    <p:extLst>
      <p:ext uri="{BB962C8B-B14F-4D97-AF65-F5344CB8AC3E}">
        <p14:creationId xmlns:p14="http://schemas.microsoft.com/office/powerpoint/2010/main" val="154543767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0638"/>
            <a:ext cx="9144000" cy="1143000"/>
          </a:xfrm>
        </p:spPr>
        <p:txBody>
          <a:bodyPr>
            <a:normAutofit/>
          </a:bodyPr>
          <a:lstStyle/>
          <a:p>
            <a:pPr algn="l"/>
            <a:r>
              <a:rPr lang="en-US" sz="4000" dirty="0"/>
              <a:t>S</a:t>
            </a:r>
            <a:r>
              <a:rPr lang="en-US" sz="4000" dirty="0" smtClean="0"/>
              <a:t>tudents want </a:t>
            </a:r>
            <a:r>
              <a:rPr lang="en-US" sz="4000" dirty="0"/>
              <a:t>to </a:t>
            </a:r>
            <a:r>
              <a:rPr lang="en-US" sz="4000" dirty="0" smtClean="0"/>
              <a:t>succeed </a:t>
            </a:r>
            <a:r>
              <a:rPr lang="en-US" sz="2000" dirty="0" smtClean="0">
                <a:latin typeface="Avenir Book"/>
                <a:cs typeface="Avenir Book"/>
              </a:rPr>
              <a:t>(Oyserman &amp; </a:t>
            </a:r>
            <a:r>
              <a:rPr lang="en-US" sz="2000" dirty="0" err="1" smtClean="0">
                <a:latin typeface="Avenir Book"/>
                <a:cs typeface="Avenir Book"/>
              </a:rPr>
              <a:t>Fryberg</a:t>
            </a:r>
            <a:r>
              <a:rPr lang="en-US" sz="2000" dirty="0" smtClean="0">
                <a:latin typeface="Avenir Book"/>
                <a:cs typeface="Avenir Book"/>
              </a:rPr>
              <a:t>, 2009; Oyserman &amp; James, 2011; Oyserman &amp; Lewis, 2017; Oyserman, 2013)</a:t>
            </a:r>
            <a:endParaRPr lang="en-US" sz="2000" dirty="0"/>
          </a:p>
        </p:txBody>
      </p:sp>
      <p:pic>
        <p:nvPicPr>
          <p:cNvPr id="5" name="Picture 4"/>
          <p:cNvPicPr>
            <a:picLocks noChangeAspect="1"/>
          </p:cNvPicPr>
          <p:nvPr/>
        </p:nvPicPr>
        <p:blipFill>
          <a:blip r:embed="rId3"/>
          <a:stretch>
            <a:fillRect/>
          </a:stretch>
        </p:blipFill>
        <p:spPr>
          <a:xfrm>
            <a:off x="0" y="1163638"/>
            <a:ext cx="9144000" cy="4572000"/>
          </a:xfrm>
          <a:prstGeom prst="rect">
            <a:avLst/>
          </a:prstGeom>
        </p:spPr>
      </p:pic>
      <p:sp>
        <p:nvSpPr>
          <p:cNvPr id="6" name="TextBox 5"/>
          <p:cNvSpPr txBox="1"/>
          <p:nvPr/>
        </p:nvSpPr>
        <p:spPr>
          <a:xfrm>
            <a:off x="0" y="5780782"/>
            <a:ext cx="9144000" cy="1077218"/>
          </a:xfrm>
          <a:prstGeom prst="rect">
            <a:avLst/>
          </a:prstGeom>
          <a:noFill/>
        </p:spPr>
        <p:txBody>
          <a:bodyPr wrap="square" rtlCol="0">
            <a:spAutoFit/>
          </a:bodyPr>
          <a:lstStyle/>
          <a:p>
            <a:r>
              <a:rPr lang="en-US" sz="3200" dirty="0" smtClean="0">
                <a:solidFill>
                  <a:srgbClr val="800000"/>
                </a:solidFill>
                <a:latin typeface="Avenir Book"/>
                <a:cs typeface="Avenir Book"/>
              </a:rPr>
              <a:t>No matter their current performance, school success is the most common “possible self”</a:t>
            </a:r>
            <a:endParaRPr lang="en-US" sz="3200" dirty="0">
              <a:solidFill>
                <a:srgbClr val="800000"/>
              </a:solidFill>
              <a:latin typeface="Avenir Book"/>
              <a:cs typeface="Avenir Book"/>
            </a:endParaRPr>
          </a:p>
        </p:txBody>
      </p:sp>
    </p:spTree>
    <p:extLst>
      <p:ext uri="{BB962C8B-B14F-4D97-AF65-F5344CB8AC3E}">
        <p14:creationId xmlns:p14="http://schemas.microsoft.com/office/powerpoint/2010/main" val="308162359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63" y="274638"/>
            <a:ext cx="9028537" cy="1143000"/>
          </a:xfrm>
        </p:spPr>
        <p:txBody>
          <a:bodyPr>
            <a:noAutofit/>
          </a:bodyPr>
          <a:lstStyle/>
          <a:p>
            <a:r>
              <a:rPr lang="en-US" sz="3600" dirty="0" smtClean="0"/>
              <a:t>But does that mean that they will </a:t>
            </a:r>
            <a:r>
              <a:rPr lang="en-US" sz="3600" dirty="0" smtClean="0">
                <a:solidFill>
                  <a:srgbClr val="800000"/>
                </a:solidFill>
              </a:rPr>
              <a:t>start</a:t>
            </a:r>
            <a:r>
              <a:rPr lang="en-US" sz="3600" dirty="0" smtClean="0"/>
              <a:t> </a:t>
            </a:r>
            <a:r>
              <a:rPr lang="en-US" sz="3600" dirty="0" smtClean="0">
                <a:solidFill>
                  <a:srgbClr val="800000"/>
                </a:solidFill>
              </a:rPr>
              <a:t>soon enough </a:t>
            </a:r>
            <a:r>
              <a:rPr lang="en-US" sz="3600" dirty="0" smtClean="0"/>
              <a:t>and </a:t>
            </a:r>
            <a:r>
              <a:rPr lang="en-US" sz="3600" dirty="0" smtClean="0">
                <a:solidFill>
                  <a:srgbClr val="800000"/>
                </a:solidFill>
              </a:rPr>
              <a:t>persist long enough?</a:t>
            </a:r>
            <a:r>
              <a:rPr lang="en-US" sz="3600" dirty="0" smtClean="0"/>
              <a:t> </a:t>
            </a:r>
            <a:endParaRPr lang="en-US" sz="3600" dirty="0"/>
          </a:p>
        </p:txBody>
      </p:sp>
      <p:sp>
        <p:nvSpPr>
          <p:cNvPr id="3" name="Content Placeholder 2"/>
          <p:cNvSpPr>
            <a:spLocks noGrp="1"/>
          </p:cNvSpPr>
          <p:nvPr>
            <p:ph idx="1"/>
          </p:nvPr>
        </p:nvSpPr>
        <p:spPr>
          <a:xfrm>
            <a:off x="513167" y="1600202"/>
            <a:ext cx="8326140" cy="4525963"/>
          </a:xfrm>
        </p:spPr>
        <p:txBody>
          <a:bodyPr>
            <a:normAutofit lnSpcReduction="10000"/>
          </a:bodyPr>
          <a:lstStyle/>
          <a:p>
            <a:pPr marL="457200" lvl="1" indent="-457200">
              <a:buFont typeface="Arial"/>
              <a:buChar char="•"/>
            </a:pPr>
            <a:r>
              <a:rPr lang="en-US" dirty="0" smtClean="0"/>
              <a:t>Not necessarily, as we know</a:t>
            </a:r>
          </a:p>
          <a:p>
            <a:pPr marL="857250" lvl="2" indent="-457200"/>
            <a:r>
              <a:rPr lang="en-US" dirty="0" smtClean="0"/>
              <a:t>Students often start too late, give up too soon, and fail to use effective but difficult learning strategies</a:t>
            </a:r>
          </a:p>
          <a:p>
            <a:pPr marL="857250" lvl="2" indent="-457200"/>
            <a:r>
              <a:rPr lang="en-US" dirty="0" smtClean="0"/>
              <a:t>This is generally true but is especially an issue for students who may be unsure that people like them succeed in school</a:t>
            </a:r>
          </a:p>
          <a:p>
            <a:pPr marL="457200" lvl="1" indent="-457200">
              <a:buFont typeface="Arial"/>
              <a:buChar char="•"/>
            </a:pPr>
            <a:r>
              <a:rPr lang="en-US" dirty="0" smtClean="0"/>
              <a:t>Designing </a:t>
            </a:r>
            <a:r>
              <a:rPr lang="en-US" dirty="0"/>
              <a:t>effective </a:t>
            </a:r>
            <a:r>
              <a:rPr lang="en-US" dirty="0" smtClean="0"/>
              <a:t>interventions requires understanding the problem </a:t>
            </a:r>
            <a:r>
              <a:rPr lang="en-US" i="1" dirty="0" smtClean="0"/>
              <a:t>and</a:t>
            </a:r>
            <a:r>
              <a:rPr lang="en-US" dirty="0" smtClean="0"/>
              <a:t> the process underlying change</a:t>
            </a:r>
          </a:p>
          <a:p>
            <a:pPr marL="857250" lvl="2" indent="-457200"/>
            <a:r>
              <a:rPr lang="en-US" dirty="0" smtClean="0">
                <a:solidFill>
                  <a:schemeClr val="tx1">
                    <a:lumMod val="75000"/>
                    <a:lumOff val="25000"/>
                  </a:schemeClr>
                </a:solidFill>
              </a:rPr>
              <a:t>So if the problem is not that students do not care</a:t>
            </a:r>
          </a:p>
          <a:p>
            <a:pPr marL="857250" lvl="2" indent="-457200"/>
            <a:r>
              <a:rPr lang="en-US" dirty="0" smtClean="0">
                <a:solidFill>
                  <a:schemeClr val="tx1">
                    <a:lumMod val="75000"/>
                    <a:lumOff val="25000"/>
                  </a:schemeClr>
                </a:solidFill>
              </a:rPr>
              <a:t>Is the problem that we need to make learning fun?</a:t>
            </a:r>
          </a:p>
          <a:p>
            <a:pPr marL="342900" lvl="1" indent="-342900">
              <a:buFont typeface="Arial"/>
              <a:buChar char="•"/>
            </a:pPr>
            <a:endParaRPr lang="en-US" dirty="0"/>
          </a:p>
        </p:txBody>
      </p:sp>
    </p:spTree>
    <p:extLst>
      <p:ext uri="{BB962C8B-B14F-4D97-AF65-F5344CB8AC3E}">
        <p14:creationId xmlns:p14="http://schemas.microsoft.com/office/powerpoint/2010/main" val="410361717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800000"/>
                </a:solidFill>
              </a:rPr>
              <a:t>No! </a:t>
            </a:r>
            <a:r>
              <a:rPr lang="en-US" dirty="0" smtClean="0">
                <a:solidFill>
                  <a:srgbClr val="000000"/>
                </a:solidFill>
              </a:rPr>
              <a:t>Effective learning and remembering involve difficulties</a:t>
            </a:r>
            <a:endParaRPr lang="en-US" dirty="0">
              <a:solidFill>
                <a:srgbClr val="000000"/>
              </a:solidFill>
            </a:endParaRPr>
          </a:p>
        </p:txBody>
      </p:sp>
      <p:sp>
        <p:nvSpPr>
          <p:cNvPr id="3" name="Content Placeholder 2"/>
          <p:cNvSpPr>
            <a:spLocks noGrp="1"/>
          </p:cNvSpPr>
          <p:nvPr>
            <p:ph idx="1"/>
          </p:nvPr>
        </p:nvSpPr>
        <p:spPr>
          <a:xfrm>
            <a:off x="457200" y="1600202"/>
            <a:ext cx="8229600" cy="5134332"/>
          </a:xfrm>
        </p:spPr>
        <p:txBody>
          <a:bodyPr>
            <a:normAutofit/>
          </a:bodyPr>
          <a:lstStyle/>
          <a:p>
            <a:pPr marL="457200" lvl="1" indent="-457200">
              <a:buFont typeface="Arial"/>
              <a:buChar char="•"/>
            </a:pPr>
            <a:r>
              <a:rPr lang="en-US" dirty="0" smtClean="0">
                <a:solidFill>
                  <a:srgbClr val="800000"/>
                </a:solidFill>
              </a:rPr>
              <a:t>These </a:t>
            </a:r>
            <a:r>
              <a:rPr lang="en-US" dirty="0">
                <a:solidFill>
                  <a:srgbClr val="800000"/>
                </a:solidFill>
              </a:rPr>
              <a:t>difficulties… </a:t>
            </a:r>
            <a:r>
              <a:rPr lang="en-US" dirty="0" smtClean="0">
                <a:solidFill>
                  <a:srgbClr val="800000"/>
                </a:solidFill>
              </a:rPr>
              <a:t>are </a:t>
            </a:r>
            <a:r>
              <a:rPr lang="en-US" dirty="0">
                <a:solidFill>
                  <a:srgbClr val="800000"/>
                </a:solidFill>
              </a:rPr>
              <a:t>desirable</a:t>
            </a:r>
          </a:p>
          <a:p>
            <a:pPr marL="857250" lvl="2" indent="-457200"/>
            <a:r>
              <a:rPr lang="en-US" dirty="0" smtClean="0">
                <a:solidFill>
                  <a:schemeClr val="tx1"/>
                </a:solidFill>
              </a:rPr>
              <a:t>Instead </a:t>
            </a:r>
            <a:r>
              <a:rPr lang="en-US" dirty="0">
                <a:solidFill>
                  <a:schemeClr val="tx1"/>
                </a:solidFill>
              </a:rPr>
              <a:t>of making learning fun</a:t>
            </a:r>
            <a:r>
              <a:rPr lang="en-US" dirty="0">
                <a:solidFill>
                  <a:srgbClr val="800000"/>
                </a:solidFill>
              </a:rPr>
              <a:t>, </a:t>
            </a:r>
          </a:p>
          <a:p>
            <a:pPr marL="457200" lvl="1" indent="-457200">
              <a:buFont typeface="Arial"/>
              <a:buChar char="•"/>
            </a:pPr>
            <a:r>
              <a:rPr lang="en-US" dirty="0">
                <a:solidFill>
                  <a:srgbClr val="000000"/>
                </a:solidFill>
              </a:rPr>
              <a:t>We need to trigger students’ </a:t>
            </a:r>
            <a:r>
              <a:rPr lang="en-US" dirty="0" smtClean="0">
                <a:solidFill>
                  <a:srgbClr val="000000"/>
                </a:solidFill>
              </a:rPr>
              <a:t>future-focused </a:t>
            </a:r>
            <a:r>
              <a:rPr lang="en-US" dirty="0" smtClean="0">
                <a:solidFill>
                  <a:srgbClr val="800000"/>
                </a:solidFill>
              </a:rPr>
              <a:t>identity</a:t>
            </a:r>
            <a:r>
              <a:rPr lang="en-US" dirty="0">
                <a:solidFill>
                  <a:srgbClr val="800000"/>
                </a:solidFill>
              </a:rPr>
              <a:t>-based motivation </a:t>
            </a:r>
            <a:r>
              <a:rPr lang="en-US" dirty="0" smtClean="0">
                <a:solidFill>
                  <a:srgbClr val="000000"/>
                </a:solidFill>
              </a:rPr>
              <a:t>so that they will</a:t>
            </a:r>
          </a:p>
          <a:p>
            <a:pPr marL="457200" lvl="1" indent="-457200">
              <a:buFont typeface="Arial"/>
              <a:buChar char="•"/>
            </a:pPr>
            <a:endParaRPr lang="en-US" dirty="0">
              <a:solidFill>
                <a:srgbClr val="800000"/>
              </a:solidFill>
            </a:endParaRPr>
          </a:p>
          <a:p>
            <a:pPr marL="857250" lvl="2" indent="-457200"/>
            <a:r>
              <a:rPr lang="en-US" dirty="0">
                <a:solidFill>
                  <a:srgbClr val="000000"/>
                </a:solidFill>
              </a:rPr>
              <a:t>E</a:t>
            </a:r>
            <a:r>
              <a:rPr lang="en-US" dirty="0" smtClean="0">
                <a:solidFill>
                  <a:srgbClr val="000000"/>
                </a:solidFill>
              </a:rPr>
              <a:t>xperience schoolwork as for “me” or for “us”</a:t>
            </a:r>
          </a:p>
          <a:p>
            <a:pPr marL="857250" lvl="2" indent="-457200"/>
            <a:r>
              <a:rPr lang="en-US" dirty="0">
                <a:solidFill>
                  <a:srgbClr val="000000"/>
                </a:solidFill>
              </a:rPr>
              <a:t>E</a:t>
            </a:r>
            <a:r>
              <a:rPr lang="en-US" dirty="0" smtClean="0">
                <a:solidFill>
                  <a:srgbClr val="000000"/>
                </a:solidFill>
              </a:rPr>
              <a:t>xperience difficulty with schoolwork as a signal that school work is “identity relevant” </a:t>
            </a:r>
            <a:r>
              <a:rPr lang="en-US" dirty="0">
                <a:solidFill>
                  <a:srgbClr val="000000"/>
                </a:solidFill>
              </a:rPr>
              <a:t>and </a:t>
            </a:r>
            <a:r>
              <a:rPr lang="en-US" dirty="0" smtClean="0">
                <a:solidFill>
                  <a:srgbClr val="000000"/>
                </a:solidFill>
              </a:rPr>
              <a:t>important</a:t>
            </a:r>
          </a:p>
          <a:p>
            <a:pPr marL="857250" lvl="2" indent="-457200"/>
            <a:r>
              <a:rPr lang="en-US" dirty="0" smtClean="0">
                <a:solidFill>
                  <a:srgbClr val="000000"/>
                </a:solidFill>
              </a:rPr>
              <a:t>Not “identity irrelevant” and impossible</a:t>
            </a:r>
            <a:endParaRPr lang="en-US" dirty="0"/>
          </a:p>
        </p:txBody>
      </p:sp>
    </p:spTree>
    <p:extLst>
      <p:ext uri="{BB962C8B-B14F-4D97-AF65-F5344CB8AC3E}">
        <p14:creationId xmlns:p14="http://schemas.microsoft.com/office/powerpoint/2010/main" val="142420163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686800" cy="1066800"/>
          </a:xfrm>
        </p:spPr>
        <p:txBody>
          <a:bodyPr>
            <a:normAutofit fontScale="90000"/>
          </a:bodyPr>
          <a:lstStyle/>
          <a:p>
            <a:r>
              <a:rPr lang="en-US" dirty="0" smtClean="0">
                <a:latin typeface="Avenir Black"/>
                <a:cs typeface="Avenir Black"/>
              </a:rPr>
              <a:t>What is “</a:t>
            </a:r>
            <a:r>
              <a:rPr lang="en-US" dirty="0"/>
              <a:t>i</a:t>
            </a:r>
            <a:r>
              <a:rPr lang="en-US" dirty="0" smtClean="0">
                <a:latin typeface="Avenir Black"/>
                <a:cs typeface="Avenir Black"/>
              </a:rPr>
              <a:t>dentity</a:t>
            </a:r>
            <a:r>
              <a:rPr lang="en-US" dirty="0" smtClean="0">
                <a:latin typeface="Avenir Black"/>
                <a:cs typeface="Avenir Black"/>
              </a:rPr>
              <a:t>-based </a:t>
            </a:r>
            <a:r>
              <a:rPr lang="en-US" dirty="0" smtClean="0">
                <a:latin typeface="Avenir Black"/>
                <a:cs typeface="Avenir Black"/>
              </a:rPr>
              <a:t>motivation”? </a:t>
            </a:r>
            <a:r>
              <a:rPr lang="en-US" sz="3100" dirty="0" smtClean="0">
                <a:latin typeface="Avenir Book"/>
                <a:cs typeface="Avenir Book"/>
              </a:rPr>
              <a:t>(</a:t>
            </a:r>
            <a:r>
              <a:rPr lang="en-US" sz="3100" dirty="0" smtClean="0">
                <a:latin typeface="Avenir Book"/>
                <a:cs typeface="Avenir Book"/>
              </a:rPr>
              <a:t>Oyserman, 2007, 2009, 2015)</a:t>
            </a:r>
            <a:endParaRPr lang="en-US" sz="3100" dirty="0">
              <a:latin typeface="Avenir Book"/>
              <a:cs typeface="Avenir Book"/>
            </a:endParaRPr>
          </a:p>
        </p:txBody>
      </p:sp>
      <p:sp>
        <p:nvSpPr>
          <p:cNvPr id="3" name="Content Placeholder 2"/>
          <p:cNvSpPr>
            <a:spLocks noGrp="1"/>
          </p:cNvSpPr>
          <p:nvPr>
            <p:ph idx="1"/>
          </p:nvPr>
        </p:nvSpPr>
        <p:spPr/>
        <p:txBody>
          <a:bodyPr>
            <a:normAutofit fontScale="92500"/>
          </a:bodyPr>
          <a:lstStyle/>
          <a:p>
            <a:r>
              <a:rPr lang="en-US" dirty="0" smtClean="0">
                <a:latin typeface="Avenir Book"/>
                <a:cs typeface="Avenir Book"/>
              </a:rPr>
              <a:t>A </a:t>
            </a:r>
            <a:r>
              <a:rPr lang="en-US" dirty="0" smtClean="0">
                <a:solidFill>
                  <a:srgbClr val="800000"/>
                </a:solidFill>
                <a:latin typeface="Avenir Book"/>
                <a:cs typeface="Avenir Book"/>
              </a:rPr>
              <a:t>social psychological </a:t>
            </a:r>
            <a:r>
              <a:rPr lang="en-US" dirty="0" smtClean="0">
                <a:latin typeface="Avenir Book"/>
                <a:cs typeface="Avenir Book"/>
              </a:rPr>
              <a:t>theory of situated self-regulation and goal pursuit</a:t>
            </a:r>
          </a:p>
          <a:p>
            <a:r>
              <a:rPr lang="en-US" dirty="0" smtClean="0">
                <a:latin typeface="Avenir Book"/>
                <a:cs typeface="Avenir Book"/>
              </a:rPr>
              <a:t>People </a:t>
            </a:r>
            <a:r>
              <a:rPr lang="en-US" dirty="0" smtClean="0">
                <a:latin typeface="Avenir Book"/>
                <a:cs typeface="Avenir Book"/>
              </a:rPr>
              <a:t>are motivated to</a:t>
            </a:r>
          </a:p>
          <a:p>
            <a:pPr lvl="1"/>
            <a:r>
              <a:rPr lang="en-US" dirty="0" smtClean="0">
                <a:solidFill>
                  <a:srgbClr val="800000"/>
                </a:solidFill>
                <a:latin typeface="Avenir Book"/>
                <a:cs typeface="Avenir Book"/>
              </a:rPr>
              <a:t>act</a:t>
            </a:r>
            <a:r>
              <a:rPr lang="en-US" dirty="0" smtClean="0">
                <a:latin typeface="Avenir Book"/>
                <a:cs typeface="Avenir Book"/>
              </a:rPr>
              <a:t>, </a:t>
            </a:r>
          </a:p>
          <a:p>
            <a:pPr lvl="1"/>
            <a:r>
              <a:rPr lang="en-US" dirty="0" smtClean="0">
                <a:solidFill>
                  <a:srgbClr val="800000"/>
                </a:solidFill>
                <a:latin typeface="Avenir Book"/>
                <a:cs typeface="Avenir Book"/>
              </a:rPr>
              <a:t>make sense of their experiences </a:t>
            </a:r>
          </a:p>
          <a:p>
            <a:pPr lvl="1"/>
            <a:r>
              <a:rPr lang="en-US" dirty="0" smtClean="0">
                <a:latin typeface="Avenir Book"/>
                <a:cs typeface="Avenir Book"/>
              </a:rPr>
              <a:t>and </a:t>
            </a:r>
            <a:r>
              <a:rPr lang="en-US" dirty="0" smtClean="0">
                <a:solidFill>
                  <a:srgbClr val="800000"/>
                </a:solidFill>
                <a:latin typeface="Avenir Book"/>
                <a:cs typeface="Avenir Book"/>
              </a:rPr>
              <a:t>think</a:t>
            </a:r>
          </a:p>
          <a:p>
            <a:pPr lvl="1"/>
            <a:r>
              <a:rPr lang="en-US" dirty="0" smtClean="0">
                <a:latin typeface="Avenir Book"/>
                <a:cs typeface="Avenir Book"/>
              </a:rPr>
              <a:t> in ways that </a:t>
            </a:r>
            <a:r>
              <a:rPr lang="en-US" dirty="0" smtClean="0">
                <a:solidFill>
                  <a:srgbClr val="800000"/>
                </a:solidFill>
                <a:latin typeface="Avenir Book"/>
                <a:cs typeface="Avenir Book"/>
              </a:rPr>
              <a:t>fit their </a:t>
            </a:r>
            <a:r>
              <a:rPr lang="en-US" dirty="0" smtClean="0">
                <a:solidFill>
                  <a:srgbClr val="800000"/>
                </a:solidFill>
                <a:latin typeface="Avenir Book"/>
                <a:cs typeface="Avenir Book"/>
              </a:rPr>
              <a:t>identities </a:t>
            </a:r>
            <a:r>
              <a:rPr lang="en-US" dirty="0" smtClean="0">
                <a:solidFill>
                  <a:schemeClr val="bg1">
                    <a:lumMod val="50000"/>
                  </a:schemeClr>
                </a:solidFill>
                <a:latin typeface="Avenir Book"/>
                <a:cs typeface="Avenir Book"/>
              </a:rPr>
              <a:t>(who they were, are, and might become)</a:t>
            </a:r>
            <a:endParaRPr lang="en-US" dirty="0" smtClean="0">
              <a:solidFill>
                <a:schemeClr val="bg1">
                  <a:lumMod val="50000"/>
                </a:schemeClr>
              </a:solidFill>
              <a:latin typeface="Avenir Book"/>
              <a:cs typeface="Avenir Book"/>
            </a:endParaRPr>
          </a:p>
          <a:p>
            <a:r>
              <a:rPr lang="en-US" dirty="0" smtClean="0">
                <a:latin typeface="Avenir Book"/>
                <a:cs typeface="Avenir Book"/>
              </a:rPr>
              <a:t>People experience their identities </a:t>
            </a:r>
            <a:r>
              <a:rPr lang="en-US" dirty="0" smtClean="0">
                <a:solidFill>
                  <a:srgbClr val="800000"/>
                </a:solidFill>
                <a:latin typeface="Avenir Book"/>
                <a:cs typeface="Avenir Book"/>
              </a:rPr>
              <a:t>as </a:t>
            </a:r>
            <a:r>
              <a:rPr lang="en-US" dirty="0" smtClean="0">
                <a:solidFill>
                  <a:srgbClr val="800000"/>
                </a:solidFill>
                <a:latin typeface="Avenir Book"/>
                <a:cs typeface="Avenir Book"/>
              </a:rPr>
              <a:t>stable</a:t>
            </a:r>
          </a:p>
        </p:txBody>
      </p:sp>
    </p:spTree>
    <p:extLst>
      <p:ext uri="{BB962C8B-B14F-4D97-AF65-F5344CB8AC3E}">
        <p14:creationId xmlns:p14="http://schemas.microsoft.com/office/powerpoint/2010/main" val="236677220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686800" cy="1066800"/>
          </a:xfrm>
        </p:spPr>
        <p:txBody>
          <a:bodyPr>
            <a:normAutofit fontScale="90000"/>
          </a:bodyPr>
          <a:lstStyle/>
          <a:p>
            <a:r>
              <a:rPr lang="en-US" dirty="0" smtClean="0">
                <a:latin typeface="Avenir Black"/>
                <a:cs typeface="Avenir Black"/>
              </a:rPr>
              <a:t>Identity-based motivation </a:t>
            </a:r>
            <a:br>
              <a:rPr lang="en-US" dirty="0" smtClean="0">
                <a:latin typeface="Avenir Black"/>
                <a:cs typeface="Avenir Black"/>
              </a:rPr>
            </a:br>
            <a:r>
              <a:rPr lang="en-US" sz="3100" dirty="0" smtClean="0">
                <a:latin typeface="Avenir Book"/>
                <a:cs typeface="Avenir Book"/>
              </a:rPr>
              <a:t>(Oyserman, 2007, 2009, 2015)</a:t>
            </a:r>
            <a:endParaRPr lang="en-US" sz="3100" dirty="0">
              <a:latin typeface="Avenir Book"/>
              <a:cs typeface="Avenir Book"/>
            </a:endParaRPr>
          </a:p>
        </p:txBody>
      </p:sp>
      <p:sp>
        <p:nvSpPr>
          <p:cNvPr id="3" name="Content Placeholder 2"/>
          <p:cNvSpPr>
            <a:spLocks noGrp="1"/>
          </p:cNvSpPr>
          <p:nvPr>
            <p:ph idx="1"/>
          </p:nvPr>
        </p:nvSpPr>
        <p:spPr/>
        <p:txBody>
          <a:bodyPr>
            <a:normAutofit/>
          </a:bodyPr>
          <a:lstStyle/>
          <a:p>
            <a:r>
              <a:rPr lang="en-US" dirty="0">
                <a:latin typeface="Avenir Book"/>
                <a:cs typeface="Avenir Book"/>
              </a:rPr>
              <a:t>But </a:t>
            </a:r>
            <a:r>
              <a:rPr lang="en-US" dirty="0" smtClean="0"/>
              <a:t>because </a:t>
            </a:r>
            <a:r>
              <a:rPr lang="en-US" dirty="0" smtClean="0">
                <a:solidFill>
                  <a:srgbClr val="800000"/>
                </a:solidFill>
                <a:latin typeface="Avenir Book"/>
                <a:cs typeface="Avenir Book"/>
              </a:rPr>
              <a:t>thinking </a:t>
            </a:r>
            <a:r>
              <a:rPr lang="en-US" dirty="0" smtClean="0">
                <a:solidFill>
                  <a:srgbClr val="800000"/>
                </a:solidFill>
                <a:latin typeface="Avenir Book"/>
                <a:cs typeface="Avenir Book"/>
              </a:rPr>
              <a:t>is for doing</a:t>
            </a:r>
          </a:p>
          <a:p>
            <a:r>
              <a:rPr lang="en-US" dirty="0" smtClean="0">
                <a:latin typeface="Avenir Book"/>
                <a:cs typeface="Avenir Book"/>
              </a:rPr>
              <a:t>Identities </a:t>
            </a:r>
            <a:r>
              <a:rPr lang="en-US" dirty="0" smtClean="0">
                <a:latin typeface="Avenir Book"/>
                <a:cs typeface="Avenir Book"/>
              </a:rPr>
              <a:t>are </a:t>
            </a:r>
            <a:r>
              <a:rPr lang="en-US" dirty="0" smtClean="0">
                <a:latin typeface="Avenir Book"/>
                <a:cs typeface="Avenir Book"/>
              </a:rPr>
              <a:t>not stable </a:t>
            </a:r>
            <a:r>
              <a:rPr lang="en-US" dirty="0" smtClean="0"/>
              <a:t>but rather </a:t>
            </a:r>
            <a:r>
              <a:rPr lang="en-US" dirty="0" smtClean="0">
                <a:latin typeface="Avenir Book"/>
                <a:cs typeface="Avenir Book"/>
              </a:rPr>
              <a:t>sensitively </a:t>
            </a:r>
            <a:r>
              <a:rPr lang="en-US" dirty="0">
                <a:latin typeface="Avenir Book"/>
                <a:cs typeface="Avenir Book"/>
              </a:rPr>
              <a:t>attuned to features of the context</a:t>
            </a:r>
          </a:p>
          <a:p>
            <a:pPr lvl="1"/>
            <a:r>
              <a:rPr lang="en-US" dirty="0" smtClean="0">
                <a:latin typeface="Avenir Book"/>
                <a:cs typeface="Avenir Book"/>
              </a:rPr>
              <a:t>Context influences which </a:t>
            </a:r>
            <a:r>
              <a:rPr lang="en-US" dirty="0" smtClean="0">
                <a:solidFill>
                  <a:srgbClr val="800000"/>
                </a:solidFill>
                <a:latin typeface="Avenir Book"/>
                <a:cs typeface="Avenir Book"/>
              </a:rPr>
              <a:t>identities </a:t>
            </a:r>
            <a:r>
              <a:rPr lang="en-US" dirty="0">
                <a:solidFill>
                  <a:srgbClr val="800000"/>
                </a:solidFill>
                <a:latin typeface="Avenir Book"/>
                <a:cs typeface="Avenir Book"/>
              </a:rPr>
              <a:t>to mind</a:t>
            </a:r>
          </a:p>
          <a:p>
            <a:pPr lvl="1"/>
            <a:r>
              <a:rPr lang="en-US" dirty="0" smtClean="0"/>
              <a:t>The content of these identities </a:t>
            </a:r>
          </a:p>
          <a:p>
            <a:pPr lvl="1"/>
            <a:r>
              <a:rPr lang="en-US" dirty="0" smtClean="0"/>
              <a:t>and </a:t>
            </a:r>
            <a:r>
              <a:rPr lang="en-US" dirty="0" smtClean="0">
                <a:solidFill>
                  <a:srgbClr val="800000"/>
                </a:solidFill>
                <a:latin typeface="Avenir Book"/>
                <a:cs typeface="Avenir Book"/>
              </a:rPr>
              <a:t>what </a:t>
            </a:r>
            <a:r>
              <a:rPr lang="en-US" dirty="0">
                <a:solidFill>
                  <a:srgbClr val="800000"/>
                </a:solidFill>
                <a:latin typeface="Avenir Book"/>
                <a:cs typeface="Avenir Book"/>
              </a:rPr>
              <a:t>these identities </a:t>
            </a:r>
            <a:r>
              <a:rPr lang="en-US" dirty="0" smtClean="0">
                <a:solidFill>
                  <a:srgbClr val="800000"/>
                </a:solidFill>
                <a:latin typeface="Avenir Book"/>
                <a:cs typeface="Avenir Book"/>
              </a:rPr>
              <a:t>imply f</a:t>
            </a:r>
            <a:r>
              <a:rPr lang="en-US" dirty="0" smtClean="0">
                <a:latin typeface="Avenir Book"/>
                <a:cs typeface="Avenir Book"/>
              </a:rPr>
              <a:t>or </a:t>
            </a:r>
            <a:r>
              <a:rPr lang="en-US" dirty="0" smtClean="0">
                <a:solidFill>
                  <a:srgbClr val="800000"/>
                </a:solidFill>
                <a:latin typeface="Avenir Book"/>
                <a:cs typeface="Avenir Book"/>
              </a:rPr>
              <a:t>meaning making </a:t>
            </a:r>
            <a:r>
              <a:rPr lang="en-US" dirty="0" smtClean="0">
                <a:latin typeface="Avenir Book"/>
                <a:cs typeface="Avenir Book"/>
              </a:rPr>
              <a:t>and </a:t>
            </a:r>
            <a:r>
              <a:rPr lang="en-US" dirty="0" smtClean="0">
                <a:solidFill>
                  <a:srgbClr val="800000"/>
                </a:solidFill>
                <a:latin typeface="Avenir Book"/>
                <a:cs typeface="Avenir Book"/>
              </a:rPr>
              <a:t>action</a:t>
            </a:r>
            <a:endParaRPr lang="en-US" dirty="0">
              <a:solidFill>
                <a:srgbClr val="800000"/>
              </a:solidFill>
              <a:latin typeface="Avenir Book"/>
              <a:cs typeface="Avenir Book"/>
            </a:endParaRPr>
          </a:p>
        </p:txBody>
      </p:sp>
    </p:spTree>
    <p:extLst>
      <p:ext uri="{BB962C8B-B14F-4D97-AF65-F5344CB8AC3E}">
        <p14:creationId xmlns:p14="http://schemas.microsoft.com/office/powerpoint/2010/main" val="38240275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ounded Rectangle 73"/>
          <p:cNvSpPr/>
          <p:nvPr/>
        </p:nvSpPr>
        <p:spPr>
          <a:xfrm>
            <a:off x="128293" y="2501979"/>
            <a:ext cx="2117554" cy="3152085"/>
          </a:xfrm>
          <a:prstGeom prst="roundRect">
            <a:avLst>
              <a:gd name="adj" fmla="val 0"/>
            </a:avLst>
          </a:prstGeom>
          <a:solidFill>
            <a:schemeClr val="bg1">
              <a:lumMod val="75000"/>
            </a:schemeClr>
          </a:solidFill>
          <a:ln>
            <a:solidFill>
              <a:schemeClr val="tx1">
                <a:lumMod val="85000"/>
                <a:lumOff val="1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tx1"/>
                </a:solidFill>
                <a:latin typeface="Avenir Book"/>
                <a:cs typeface="Avenir Book"/>
              </a:rPr>
              <a:t>Context</a:t>
            </a:r>
          </a:p>
          <a:p>
            <a:pPr marL="342900" indent="-342900">
              <a:buFont typeface="Arial"/>
              <a:buChar char="•"/>
            </a:pPr>
            <a:r>
              <a:rPr lang="en-US" sz="2400" dirty="0" smtClean="0">
                <a:solidFill>
                  <a:schemeClr val="tx1"/>
                </a:solidFill>
                <a:latin typeface="Avenir Book"/>
                <a:cs typeface="Avenir Book"/>
              </a:rPr>
              <a:t>Classroom</a:t>
            </a:r>
          </a:p>
          <a:p>
            <a:pPr marL="342900" indent="-342900">
              <a:buFont typeface="Arial"/>
              <a:buChar char="•"/>
            </a:pPr>
            <a:r>
              <a:rPr lang="en-US" sz="2400" dirty="0" smtClean="0">
                <a:solidFill>
                  <a:schemeClr val="tx1"/>
                </a:solidFill>
                <a:latin typeface="Avenir Book"/>
                <a:cs typeface="Avenir Book"/>
              </a:rPr>
              <a:t>Culture</a:t>
            </a:r>
          </a:p>
          <a:p>
            <a:pPr marL="342900" indent="-342900">
              <a:buFont typeface="Arial"/>
              <a:buChar char="•"/>
            </a:pPr>
            <a:r>
              <a:rPr lang="en-US" sz="2400" dirty="0" smtClean="0">
                <a:solidFill>
                  <a:schemeClr val="tx1"/>
                </a:solidFill>
                <a:latin typeface="Avenir Book"/>
                <a:cs typeface="Avenir Book"/>
              </a:rPr>
              <a:t>Social Class</a:t>
            </a:r>
          </a:p>
          <a:p>
            <a:pPr marL="342900" indent="-342900">
              <a:buFont typeface="Arial"/>
              <a:buChar char="•"/>
            </a:pPr>
            <a:endParaRPr lang="en-US" sz="2400" dirty="0">
              <a:solidFill>
                <a:schemeClr val="tx1"/>
              </a:solidFill>
              <a:latin typeface="Comic Sans MS"/>
              <a:cs typeface="Comic Sans MS"/>
            </a:endParaRPr>
          </a:p>
        </p:txBody>
      </p:sp>
      <p:sp>
        <p:nvSpPr>
          <p:cNvPr id="75" name="Rounded Rectangle 74"/>
          <p:cNvSpPr/>
          <p:nvPr/>
        </p:nvSpPr>
        <p:spPr>
          <a:xfrm>
            <a:off x="2736558" y="2835418"/>
            <a:ext cx="2448028" cy="2452739"/>
          </a:xfrm>
          <a:prstGeom prst="roundRect">
            <a:avLst/>
          </a:prstGeom>
          <a:solidFill>
            <a:srgbClr val="800000"/>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bg1"/>
                </a:solidFill>
                <a:latin typeface="Avenir Book"/>
                <a:cs typeface="Avenir Book"/>
              </a:rPr>
              <a:t>Identity-based motivation</a:t>
            </a:r>
            <a:endParaRPr lang="en-US" sz="3200" dirty="0">
              <a:solidFill>
                <a:schemeClr val="bg1"/>
              </a:solidFill>
              <a:latin typeface="Comic Sans MS"/>
              <a:cs typeface="Comic Sans MS"/>
            </a:endParaRPr>
          </a:p>
        </p:txBody>
      </p:sp>
      <p:cxnSp>
        <p:nvCxnSpPr>
          <p:cNvPr id="76" name="Straight Arrow Connector 75"/>
          <p:cNvCxnSpPr>
            <a:stCxn id="74" idx="3"/>
          </p:cNvCxnSpPr>
          <p:nvPr/>
        </p:nvCxnSpPr>
        <p:spPr>
          <a:xfrm flipV="1">
            <a:off x="2245847" y="4076066"/>
            <a:ext cx="490711" cy="1956"/>
          </a:xfrm>
          <a:prstGeom prst="straightConnector1">
            <a:avLst/>
          </a:prstGeom>
          <a:ln>
            <a:solidFill>
              <a:schemeClr val="tx1">
                <a:lumMod val="85000"/>
                <a:lumOff val="15000"/>
              </a:schemeClr>
            </a:solidFill>
            <a:tailEnd type="arrow"/>
          </a:ln>
        </p:spPr>
        <p:style>
          <a:lnRef idx="2">
            <a:schemeClr val="accent1"/>
          </a:lnRef>
          <a:fillRef idx="0">
            <a:schemeClr val="accent1"/>
          </a:fillRef>
          <a:effectRef idx="1">
            <a:schemeClr val="accent1"/>
          </a:effectRef>
          <a:fontRef idx="minor">
            <a:schemeClr val="tx1"/>
          </a:fontRef>
        </p:style>
      </p:cxnSp>
      <p:sp>
        <p:nvSpPr>
          <p:cNvPr id="77" name="Rounded Rectangle 76"/>
          <p:cNvSpPr/>
          <p:nvPr/>
        </p:nvSpPr>
        <p:spPr>
          <a:xfrm>
            <a:off x="5751735" y="2835417"/>
            <a:ext cx="2935065" cy="2485210"/>
          </a:xfrm>
          <a:prstGeom prst="roundRect">
            <a:avLst/>
          </a:prstGeom>
          <a:solidFill>
            <a:schemeClr val="bg1">
              <a:lumMod val="85000"/>
            </a:schemeClr>
          </a:solidFill>
          <a:ln>
            <a:solidFill>
              <a:schemeClr val="tx1">
                <a:lumMod val="85000"/>
                <a:lumOff val="1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tx1"/>
                </a:solidFill>
                <a:latin typeface="Avenir Book"/>
                <a:cs typeface="Avenir Book"/>
              </a:rPr>
              <a:t>Focus, Engagement, Persistence, Learning</a:t>
            </a:r>
            <a:endParaRPr lang="en-US" sz="3200" dirty="0">
              <a:solidFill>
                <a:schemeClr val="tx1"/>
              </a:solidFill>
              <a:latin typeface="Avenir Book"/>
              <a:cs typeface="Avenir Book"/>
            </a:endParaRPr>
          </a:p>
        </p:txBody>
      </p:sp>
      <p:cxnSp>
        <p:nvCxnSpPr>
          <p:cNvPr id="78" name="Straight Arrow Connector 77"/>
          <p:cNvCxnSpPr>
            <a:endCxn id="77" idx="1"/>
          </p:cNvCxnSpPr>
          <p:nvPr/>
        </p:nvCxnSpPr>
        <p:spPr>
          <a:xfrm>
            <a:off x="5184587" y="4070039"/>
            <a:ext cx="567148" cy="7983"/>
          </a:xfrm>
          <a:prstGeom prst="straightConnector1">
            <a:avLst/>
          </a:prstGeom>
          <a:ln>
            <a:solidFill>
              <a:schemeClr val="tx1">
                <a:lumMod val="85000"/>
                <a:lumOff val="1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79" name="Straight Arrow Connector 78"/>
          <p:cNvCxnSpPr>
            <a:endCxn id="77" idx="0"/>
          </p:cNvCxnSpPr>
          <p:nvPr/>
        </p:nvCxnSpPr>
        <p:spPr>
          <a:xfrm>
            <a:off x="7219268" y="1728725"/>
            <a:ext cx="0" cy="1106692"/>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80" name="Straight Connector 79"/>
          <p:cNvCxnSpPr/>
          <p:nvPr/>
        </p:nvCxnSpPr>
        <p:spPr>
          <a:xfrm>
            <a:off x="1294266" y="1752564"/>
            <a:ext cx="0" cy="7735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81" name="Straight Connector 80"/>
          <p:cNvCxnSpPr/>
          <p:nvPr/>
        </p:nvCxnSpPr>
        <p:spPr>
          <a:xfrm>
            <a:off x="1294266" y="1728725"/>
            <a:ext cx="5947342" cy="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82" name="Straight Arrow Connector 81"/>
          <p:cNvCxnSpPr/>
          <p:nvPr/>
        </p:nvCxnSpPr>
        <p:spPr>
          <a:xfrm flipV="1">
            <a:off x="4063423" y="1752564"/>
            <a:ext cx="0" cy="1082853"/>
          </a:xfrm>
          <a:prstGeom prst="straightConnector1">
            <a:avLst/>
          </a:prstGeom>
          <a:ln w="41275">
            <a:solidFill>
              <a:schemeClr val="tx1">
                <a:lumMod val="85000"/>
                <a:lumOff val="15000"/>
              </a:schemeClr>
            </a:solidFill>
            <a:tailEnd type="arrow"/>
          </a:ln>
        </p:spPr>
        <p:style>
          <a:lnRef idx="2">
            <a:schemeClr val="accent1"/>
          </a:lnRef>
          <a:fillRef idx="0">
            <a:schemeClr val="accent1"/>
          </a:fillRef>
          <a:effectRef idx="1">
            <a:schemeClr val="accent1"/>
          </a:effectRef>
          <a:fontRef idx="minor">
            <a:schemeClr val="tx1"/>
          </a:fontRef>
        </p:style>
      </p:cxnSp>
      <p:grpSp>
        <p:nvGrpSpPr>
          <p:cNvPr id="91" name="Group 90"/>
          <p:cNvGrpSpPr/>
          <p:nvPr/>
        </p:nvGrpSpPr>
        <p:grpSpPr>
          <a:xfrm>
            <a:off x="4063423" y="5288157"/>
            <a:ext cx="3208656" cy="773509"/>
            <a:chOff x="4063423" y="5288157"/>
            <a:chExt cx="3208656" cy="773509"/>
          </a:xfrm>
        </p:grpSpPr>
        <p:cxnSp>
          <p:nvCxnSpPr>
            <p:cNvPr id="83" name="Straight Arrow Connector 82"/>
            <p:cNvCxnSpPr/>
            <p:nvPr/>
          </p:nvCxnSpPr>
          <p:spPr>
            <a:xfrm flipV="1">
              <a:off x="4063423" y="5320627"/>
              <a:ext cx="0" cy="741039"/>
            </a:xfrm>
            <a:prstGeom prst="straightConnector1">
              <a:avLst/>
            </a:prstGeom>
            <a:ln>
              <a:solidFill>
                <a:schemeClr val="tx1">
                  <a:lumMod val="85000"/>
                  <a:lumOff val="1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84" name="Straight Connector 83"/>
            <p:cNvCxnSpPr/>
            <p:nvPr/>
          </p:nvCxnSpPr>
          <p:spPr>
            <a:xfrm>
              <a:off x="7241608" y="5288157"/>
              <a:ext cx="0" cy="7735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85" name="Straight Connector 84"/>
            <p:cNvCxnSpPr/>
            <p:nvPr/>
          </p:nvCxnSpPr>
          <p:spPr>
            <a:xfrm>
              <a:off x="4063423" y="6061666"/>
              <a:ext cx="3208656" cy="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grpSp>
      <p:sp>
        <p:nvSpPr>
          <p:cNvPr id="86" name="Title 85"/>
          <p:cNvSpPr>
            <a:spLocks noGrp="1"/>
          </p:cNvSpPr>
          <p:nvPr>
            <p:ph type="title"/>
          </p:nvPr>
        </p:nvSpPr>
        <p:spPr>
          <a:xfrm>
            <a:off x="218485" y="274638"/>
            <a:ext cx="8698493" cy="1143000"/>
          </a:xfrm>
        </p:spPr>
        <p:txBody>
          <a:bodyPr>
            <a:normAutofit fontScale="90000"/>
          </a:bodyPr>
          <a:lstStyle/>
          <a:p>
            <a:r>
              <a:rPr lang="en-US" dirty="0" smtClean="0">
                <a:solidFill>
                  <a:srgbClr val="800000"/>
                </a:solidFill>
                <a:latin typeface="Avenir Black"/>
                <a:cs typeface="Avenir Black"/>
              </a:rPr>
              <a:t>Identity-based motivation </a:t>
            </a:r>
            <a:r>
              <a:rPr lang="en-US" dirty="0" smtClean="0">
                <a:latin typeface="Avenir Book"/>
                <a:cs typeface="Avenir Book"/>
              </a:rPr>
              <a:t>mediates and moderates context effects</a:t>
            </a:r>
            <a:endParaRPr lang="en-US" dirty="0">
              <a:latin typeface="Avenir Book"/>
              <a:cs typeface="Avenir Book"/>
            </a:endParaRPr>
          </a:p>
        </p:txBody>
      </p:sp>
    </p:spTree>
    <p:extLst>
      <p:ext uri="{BB962C8B-B14F-4D97-AF65-F5344CB8AC3E}">
        <p14:creationId xmlns:p14="http://schemas.microsoft.com/office/powerpoint/2010/main" val="364358646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130" y="274638"/>
            <a:ext cx="7885043" cy="1143000"/>
          </a:xfrm>
        </p:spPr>
        <p:txBody>
          <a:bodyPr>
            <a:normAutofit/>
          </a:bodyPr>
          <a:lstStyle/>
          <a:p>
            <a:r>
              <a:rPr lang="en-US" sz="4000" dirty="0" smtClean="0">
                <a:latin typeface="Avenir Black"/>
                <a:cs typeface="Avenir Black"/>
              </a:rPr>
              <a:t>Context and possible selves</a:t>
            </a:r>
            <a:endParaRPr lang="en-US" sz="4000" dirty="0">
              <a:latin typeface="Avenir Black"/>
              <a:cs typeface="Avenir Black"/>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77527444"/>
              </p:ext>
            </p:extLst>
          </p:nvPr>
        </p:nvGraphicFramePr>
        <p:xfrm>
          <a:off x="457200" y="893633"/>
          <a:ext cx="8391502" cy="5137963"/>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p:cNvSpPr txBox="1"/>
          <p:nvPr/>
        </p:nvSpPr>
        <p:spPr>
          <a:xfrm>
            <a:off x="3144738" y="6127958"/>
            <a:ext cx="3148368" cy="461665"/>
          </a:xfrm>
          <a:prstGeom prst="rect">
            <a:avLst/>
          </a:prstGeom>
          <a:noFill/>
        </p:spPr>
        <p:txBody>
          <a:bodyPr wrap="none" rtlCol="0">
            <a:spAutoFit/>
          </a:bodyPr>
          <a:lstStyle/>
          <a:p>
            <a:r>
              <a:rPr lang="en-US" sz="2400" dirty="0" smtClean="0">
                <a:solidFill>
                  <a:srgbClr val="000000"/>
                </a:solidFill>
              </a:rPr>
              <a:t>Difficulty as importance</a:t>
            </a:r>
            <a:endParaRPr lang="en-US" sz="2400" b="0" dirty="0">
              <a:solidFill>
                <a:srgbClr val="000000"/>
              </a:solidFill>
            </a:endParaRPr>
          </a:p>
        </p:txBody>
      </p:sp>
      <p:sp>
        <p:nvSpPr>
          <p:cNvPr id="3" name="TextBox 2"/>
          <p:cNvSpPr txBox="1"/>
          <p:nvPr/>
        </p:nvSpPr>
        <p:spPr>
          <a:xfrm>
            <a:off x="2096809" y="1166687"/>
            <a:ext cx="4636601" cy="369332"/>
          </a:xfrm>
          <a:prstGeom prst="rect">
            <a:avLst/>
          </a:prstGeom>
          <a:noFill/>
        </p:spPr>
        <p:txBody>
          <a:bodyPr wrap="square" rtlCol="0">
            <a:spAutoFit/>
          </a:bodyPr>
          <a:lstStyle/>
          <a:p>
            <a:r>
              <a:rPr lang="en-US" dirty="0" smtClean="0"/>
              <a:t>Oyserman, Destin, Novin, 2015, </a:t>
            </a:r>
            <a:r>
              <a:rPr lang="en-US" i="1" dirty="0" smtClean="0"/>
              <a:t>Self &amp; Identity</a:t>
            </a:r>
            <a:endParaRPr lang="en-US" dirty="0"/>
          </a:p>
        </p:txBody>
      </p:sp>
    </p:spTree>
    <p:extLst>
      <p:ext uri="{BB962C8B-B14F-4D97-AF65-F5344CB8AC3E}">
        <p14:creationId xmlns:p14="http://schemas.microsoft.com/office/powerpoint/2010/main" val="33505848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chart seriesIdx="0" categoryIdx="0" bldStep="ptInCategory"/>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chart seriesIdx="1" categoryIdx="0" bldStep="ptInCategory"/>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chart seriesIdx="0" categoryIdx="1" bldStep="ptInCategory"/>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chart seriesIdx="1" categoryIdx="1" bldStep="ptInCategory"/>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Chart bld="categoryEl"/>
        </p:bldSub>
      </p:bldGraphic>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 y="152400"/>
            <a:ext cx="8534400" cy="1676400"/>
          </a:xfrm>
        </p:spPr>
        <p:txBody>
          <a:bodyPr>
            <a:normAutofit fontScale="90000"/>
          </a:bodyPr>
          <a:lstStyle/>
          <a:p>
            <a:r>
              <a:rPr lang="en-US" sz="4000" b="1" dirty="0" smtClean="0">
                <a:latin typeface="Avenir Black"/>
                <a:cs typeface="Avenir Black"/>
              </a:rPr>
              <a:t>Imagining a possible self </a:t>
            </a:r>
            <a:r>
              <a:rPr lang="en-US" sz="4000" b="1" dirty="0" smtClean="0">
                <a:latin typeface="Avenir Black"/>
                <a:cs typeface="Avenir Black"/>
              </a:rPr>
              <a:t/>
            </a:r>
            <a:br>
              <a:rPr lang="en-US" sz="4000" b="1" dirty="0" smtClean="0">
                <a:latin typeface="Avenir Black"/>
                <a:cs typeface="Avenir Black"/>
              </a:rPr>
            </a:br>
            <a:r>
              <a:rPr lang="en-US" sz="4000" dirty="0" smtClean="0">
                <a:solidFill>
                  <a:srgbClr val="800000"/>
                </a:solidFill>
                <a:latin typeface="Avenir Book"/>
                <a:cs typeface="Avenir Book"/>
              </a:rPr>
              <a:t>does </a:t>
            </a:r>
            <a:r>
              <a:rPr lang="en-US" sz="4000" dirty="0" smtClean="0">
                <a:solidFill>
                  <a:srgbClr val="800000"/>
                </a:solidFill>
                <a:latin typeface="Avenir Book"/>
                <a:cs typeface="Avenir Book"/>
              </a:rPr>
              <a:t>not necessarily cue action </a:t>
            </a:r>
            <a:r>
              <a:rPr lang="en-US" sz="4000" dirty="0" smtClean="0">
                <a:solidFill>
                  <a:srgbClr val="800000"/>
                </a:solidFill>
                <a:latin typeface="Avenir Book"/>
                <a:cs typeface="Avenir Book"/>
              </a:rPr>
              <a:t/>
            </a:r>
            <a:br>
              <a:rPr lang="en-US" sz="4000" dirty="0" smtClean="0">
                <a:solidFill>
                  <a:srgbClr val="800000"/>
                </a:solidFill>
                <a:latin typeface="Avenir Book"/>
                <a:cs typeface="Avenir Book"/>
              </a:rPr>
            </a:br>
            <a:r>
              <a:rPr lang="en-US" sz="2000" dirty="0" smtClean="0">
                <a:latin typeface="Avenir Book"/>
                <a:cs typeface="Avenir Book"/>
              </a:rPr>
              <a:t>Landau, Oyserman, et al., </a:t>
            </a:r>
            <a:r>
              <a:rPr lang="en-US" sz="2000" i="1" dirty="0" smtClean="0">
                <a:latin typeface="Avenir Book"/>
                <a:cs typeface="Avenir Book"/>
              </a:rPr>
              <a:t>Journal of Personality and Social Psychology</a:t>
            </a:r>
            <a:r>
              <a:rPr lang="en-US" sz="2000" dirty="0" smtClean="0">
                <a:latin typeface="Avenir Book"/>
                <a:cs typeface="Avenir Book"/>
              </a:rPr>
              <a:t>, 2014; </a:t>
            </a:r>
            <a:r>
              <a:rPr lang="en-US" sz="2000" dirty="0" err="1" smtClean="0">
                <a:latin typeface="Avenir Book"/>
                <a:cs typeface="Avenir Book"/>
              </a:rPr>
              <a:t>N</a:t>
            </a:r>
            <a:r>
              <a:rPr lang="en-US" sz="2000" dirty="0" err="1" smtClean="0">
                <a:latin typeface="Avenir Book"/>
                <a:cs typeface="Avenir Book"/>
              </a:rPr>
              <a:t>urra</a:t>
            </a:r>
            <a:r>
              <a:rPr lang="en-US" sz="2000" dirty="0" smtClean="0">
                <a:latin typeface="Avenir Book"/>
                <a:cs typeface="Avenir Book"/>
              </a:rPr>
              <a:t> </a:t>
            </a:r>
            <a:r>
              <a:rPr lang="en-US" sz="2000" dirty="0" smtClean="0">
                <a:latin typeface="Avenir Book"/>
                <a:cs typeface="Avenir Book"/>
              </a:rPr>
              <a:t>&amp; Oyserman, </a:t>
            </a:r>
            <a:r>
              <a:rPr lang="en-US" sz="2000" i="1" dirty="0" smtClean="0">
                <a:latin typeface="Avenir Book"/>
                <a:cs typeface="Avenir Book"/>
              </a:rPr>
              <a:t>Self &amp; Identity</a:t>
            </a:r>
            <a:r>
              <a:rPr lang="en-US" sz="2000" dirty="0" smtClean="0">
                <a:latin typeface="Avenir Book"/>
                <a:cs typeface="Avenir Book"/>
              </a:rPr>
              <a:t>, 2017</a:t>
            </a:r>
            <a:endParaRPr lang="en-US" sz="2000" dirty="0">
              <a:latin typeface="Avenir Book"/>
              <a:cs typeface="Avenir Book"/>
            </a:endParaRPr>
          </a:p>
        </p:txBody>
      </p:sp>
      <p:sp>
        <p:nvSpPr>
          <p:cNvPr id="3" name="Content Placeholder 2"/>
          <p:cNvSpPr>
            <a:spLocks noGrp="1"/>
          </p:cNvSpPr>
          <p:nvPr>
            <p:ph idx="1"/>
          </p:nvPr>
        </p:nvSpPr>
        <p:spPr>
          <a:xfrm>
            <a:off x="628650" y="2285999"/>
            <a:ext cx="7886700" cy="3890963"/>
          </a:xfrm>
        </p:spPr>
        <p:txBody>
          <a:bodyPr>
            <a:normAutofit fontScale="92500" lnSpcReduction="20000"/>
          </a:bodyPr>
          <a:lstStyle/>
          <a:p>
            <a:r>
              <a:rPr lang="en-US" dirty="0">
                <a:latin typeface="Avenir Book"/>
                <a:cs typeface="Avenir Book"/>
              </a:rPr>
              <a:t>People are sensitive to contextual cues as to whether future “me” is relevant to the choices facing current “me” </a:t>
            </a:r>
            <a:endParaRPr lang="en-US" dirty="0" smtClean="0">
              <a:latin typeface="Avenir Book"/>
              <a:cs typeface="Avenir Book"/>
            </a:endParaRPr>
          </a:p>
          <a:p>
            <a:r>
              <a:rPr lang="en-US" dirty="0" smtClean="0">
                <a:latin typeface="Avenir Book"/>
                <a:cs typeface="Avenir Book"/>
              </a:rPr>
              <a:t>Visual, metaphoric, linguistic </a:t>
            </a:r>
            <a:r>
              <a:rPr lang="en-US" dirty="0" smtClean="0">
                <a:latin typeface="Avenir Book"/>
                <a:cs typeface="Avenir Book"/>
              </a:rPr>
              <a:t>tags </a:t>
            </a:r>
          </a:p>
          <a:p>
            <a:r>
              <a:rPr lang="en-US" dirty="0">
                <a:latin typeface="Avenir Book"/>
                <a:cs typeface="Avenir Book"/>
              </a:rPr>
              <a:t>C</a:t>
            </a:r>
            <a:r>
              <a:rPr lang="en-US" dirty="0" smtClean="0">
                <a:latin typeface="Avenir Book"/>
                <a:cs typeface="Avenir Book"/>
              </a:rPr>
              <a:t>reate a sense that one’s adult self is </a:t>
            </a:r>
            <a:r>
              <a:rPr lang="en-US" dirty="0" smtClean="0">
                <a:solidFill>
                  <a:srgbClr val="800000"/>
                </a:solidFill>
                <a:latin typeface="Avenir Book"/>
                <a:cs typeface="Avenir Book"/>
              </a:rPr>
              <a:t>connected to </a:t>
            </a:r>
            <a:r>
              <a:rPr lang="en-US" dirty="0" smtClean="0">
                <a:latin typeface="Avenir Book"/>
                <a:cs typeface="Avenir Book"/>
              </a:rPr>
              <a:t>who one is right now or </a:t>
            </a:r>
            <a:r>
              <a:rPr lang="en-US" dirty="0" smtClean="0">
                <a:solidFill>
                  <a:srgbClr val="800000"/>
                </a:solidFill>
                <a:latin typeface="Avenir Book"/>
                <a:cs typeface="Avenir Book"/>
              </a:rPr>
              <a:t>separate from</a:t>
            </a:r>
            <a:r>
              <a:rPr lang="en-US" dirty="0" smtClean="0">
                <a:latin typeface="Avenir Book"/>
                <a:cs typeface="Avenir Book"/>
              </a:rPr>
              <a:t> who one is right now</a:t>
            </a:r>
          </a:p>
          <a:p>
            <a:r>
              <a:rPr lang="en-US" dirty="0" smtClean="0">
                <a:latin typeface="Avenir Book"/>
                <a:cs typeface="Avenir Book"/>
              </a:rPr>
              <a:t>Implying relevance or irrelevance to the choices facing current me</a:t>
            </a:r>
          </a:p>
          <a:p>
            <a:endParaRPr lang="en-US" dirty="0">
              <a:latin typeface="Avenir Book"/>
              <a:cs typeface="Avenir Book"/>
            </a:endParaRPr>
          </a:p>
        </p:txBody>
      </p:sp>
    </p:spTree>
    <p:extLst>
      <p:ext uri="{BB962C8B-B14F-4D97-AF65-F5344CB8AC3E}">
        <p14:creationId xmlns:p14="http://schemas.microsoft.com/office/powerpoint/2010/main" val="1433890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8"/>
          <p:cNvGraphicFramePr>
            <a:graphicFrameLocks/>
          </p:cNvGraphicFramePr>
          <p:nvPr>
            <p:extLst>
              <p:ext uri="{D42A27DB-BD31-4B8C-83A1-F6EECF244321}">
                <p14:modId xmlns:p14="http://schemas.microsoft.com/office/powerpoint/2010/main" val="2872527304"/>
              </p:ext>
            </p:extLst>
          </p:nvPr>
        </p:nvGraphicFramePr>
        <p:xfrm>
          <a:off x="-8763" y="1524000"/>
          <a:ext cx="8838544" cy="522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1643751" y="3363310"/>
            <a:ext cx="2036943" cy="1323439"/>
          </a:xfrm>
          <a:prstGeom prst="rect">
            <a:avLst/>
          </a:prstGeom>
          <a:noFill/>
        </p:spPr>
        <p:txBody>
          <a:bodyPr wrap="none" rtlCol="0">
            <a:spAutoFit/>
          </a:bodyPr>
          <a:lstStyle/>
          <a:p>
            <a:pPr algn="ctr"/>
            <a:r>
              <a:rPr lang="en-US" sz="4000" dirty="0" smtClean="0">
                <a:solidFill>
                  <a:srgbClr val="800000"/>
                </a:solidFill>
                <a:latin typeface="Avenir Black"/>
                <a:cs typeface="Avenir Black"/>
              </a:rPr>
              <a:t>Present </a:t>
            </a:r>
          </a:p>
          <a:p>
            <a:pPr algn="ctr"/>
            <a:r>
              <a:rPr lang="en-US" sz="4000" dirty="0" smtClean="0">
                <a:solidFill>
                  <a:srgbClr val="800000"/>
                </a:solidFill>
                <a:latin typeface="Avenir Black"/>
                <a:cs typeface="Avenir Black"/>
              </a:rPr>
              <a:t>Me</a:t>
            </a:r>
            <a:endParaRPr lang="en-US" sz="4000" dirty="0">
              <a:solidFill>
                <a:srgbClr val="800000"/>
              </a:solidFill>
              <a:latin typeface="Avenir Black"/>
              <a:cs typeface="Avenir Black"/>
            </a:endParaRPr>
          </a:p>
        </p:txBody>
      </p:sp>
      <p:sp>
        <p:nvSpPr>
          <p:cNvPr id="7" name="TextBox 6"/>
          <p:cNvSpPr txBox="1"/>
          <p:nvPr/>
        </p:nvSpPr>
        <p:spPr>
          <a:xfrm>
            <a:off x="5786943" y="3363310"/>
            <a:ext cx="1780463" cy="1323439"/>
          </a:xfrm>
          <a:prstGeom prst="rect">
            <a:avLst/>
          </a:prstGeom>
          <a:noFill/>
        </p:spPr>
        <p:txBody>
          <a:bodyPr wrap="none" rtlCol="0">
            <a:spAutoFit/>
          </a:bodyPr>
          <a:lstStyle/>
          <a:p>
            <a:pPr algn="ctr"/>
            <a:r>
              <a:rPr lang="en-US" sz="4000" dirty="0" smtClean="0">
                <a:solidFill>
                  <a:srgbClr val="800000"/>
                </a:solidFill>
                <a:latin typeface="Avenir Black"/>
                <a:cs typeface="Avenir Black"/>
              </a:rPr>
              <a:t>Future</a:t>
            </a:r>
          </a:p>
          <a:p>
            <a:pPr algn="ctr"/>
            <a:r>
              <a:rPr lang="en-US" sz="4000" dirty="0" smtClean="0">
                <a:solidFill>
                  <a:srgbClr val="800000"/>
                </a:solidFill>
                <a:latin typeface="Avenir Black"/>
                <a:cs typeface="Avenir Black"/>
              </a:rPr>
              <a:t>Me</a:t>
            </a:r>
            <a:endParaRPr lang="en-US" sz="4000" dirty="0">
              <a:solidFill>
                <a:srgbClr val="800000"/>
              </a:solidFill>
              <a:latin typeface="Avenir Black"/>
              <a:cs typeface="Avenir Black"/>
            </a:endParaRPr>
          </a:p>
        </p:txBody>
      </p:sp>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25188521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8"/>
          <p:cNvGraphicFramePr>
            <a:graphicFrameLocks/>
          </p:cNvGraphicFramePr>
          <p:nvPr>
            <p:extLst>
              <p:ext uri="{D42A27DB-BD31-4B8C-83A1-F6EECF244321}">
                <p14:modId xmlns:p14="http://schemas.microsoft.com/office/powerpoint/2010/main" val="3054969037"/>
              </p:ext>
            </p:extLst>
          </p:nvPr>
        </p:nvGraphicFramePr>
        <p:xfrm>
          <a:off x="56930" y="1347075"/>
          <a:ext cx="9087070" cy="5221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792653" y="3021724"/>
            <a:ext cx="2036943" cy="1323439"/>
          </a:xfrm>
          <a:prstGeom prst="rect">
            <a:avLst/>
          </a:prstGeom>
          <a:noFill/>
        </p:spPr>
        <p:txBody>
          <a:bodyPr wrap="none" rtlCol="0">
            <a:spAutoFit/>
          </a:bodyPr>
          <a:lstStyle/>
          <a:p>
            <a:pPr algn="ctr"/>
            <a:r>
              <a:rPr lang="en-US" sz="4000" dirty="0" smtClean="0">
                <a:solidFill>
                  <a:srgbClr val="800000"/>
                </a:solidFill>
                <a:latin typeface="Avenir Black"/>
                <a:cs typeface="Avenir Black"/>
              </a:rPr>
              <a:t>Present </a:t>
            </a:r>
          </a:p>
          <a:p>
            <a:pPr algn="ctr"/>
            <a:r>
              <a:rPr lang="en-US" sz="4000" dirty="0" smtClean="0">
                <a:solidFill>
                  <a:srgbClr val="800000"/>
                </a:solidFill>
                <a:latin typeface="Avenir Black"/>
                <a:cs typeface="Avenir Black"/>
              </a:rPr>
              <a:t>Me</a:t>
            </a:r>
            <a:endParaRPr lang="en-US" sz="4000" dirty="0">
              <a:solidFill>
                <a:srgbClr val="800000"/>
              </a:solidFill>
              <a:latin typeface="Avenir Black"/>
              <a:cs typeface="Avenir Black"/>
            </a:endParaRPr>
          </a:p>
        </p:txBody>
      </p:sp>
      <p:sp>
        <p:nvSpPr>
          <p:cNvPr id="7" name="TextBox 6"/>
          <p:cNvSpPr txBox="1"/>
          <p:nvPr/>
        </p:nvSpPr>
        <p:spPr>
          <a:xfrm>
            <a:off x="5156329" y="3118070"/>
            <a:ext cx="1780463" cy="1323439"/>
          </a:xfrm>
          <a:prstGeom prst="rect">
            <a:avLst/>
          </a:prstGeom>
          <a:noFill/>
        </p:spPr>
        <p:txBody>
          <a:bodyPr wrap="none" rtlCol="0">
            <a:spAutoFit/>
          </a:bodyPr>
          <a:lstStyle/>
          <a:p>
            <a:pPr algn="ctr"/>
            <a:r>
              <a:rPr lang="en-US" sz="4000" dirty="0" smtClean="0">
                <a:solidFill>
                  <a:srgbClr val="800000"/>
                </a:solidFill>
                <a:latin typeface="Avenir Black"/>
                <a:cs typeface="Avenir Black"/>
              </a:rPr>
              <a:t>Future</a:t>
            </a:r>
          </a:p>
          <a:p>
            <a:pPr algn="ctr"/>
            <a:r>
              <a:rPr lang="en-US" sz="4000" dirty="0" smtClean="0">
                <a:solidFill>
                  <a:srgbClr val="800000"/>
                </a:solidFill>
                <a:latin typeface="Avenir Black"/>
                <a:cs typeface="Avenir Black"/>
              </a:rPr>
              <a:t>Me</a:t>
            </a:r>
            <a:endParaRPr lang="en-US" sz="4000" dirty="0">
              <a:solidFill>
                <a:srgbClr val="800000"/>
              </a:solidFill>
              <a:latin typeface="Avenir Black"/>
              <a:cs typeface="Avenir Black"/>
            </a:endParaRPr>
          </a:p>
        </p:txBody>
      </p:sp>
    </p:spTree>
    <p:extLst>
      <p:ext uri="{BB962C8B-B14F-4D97-AF65-F5344CB8AC3E}">
        <p14:creationId xmlns:p14="http://schemas.microsoft.com/office/powerpoint/2010/main" val="31441434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latin typeface="Avenir Black"/>
                <a:cs typeface="Avenir Black"/>
              </a:rPr>
              <a:t>Core grades</a:t>
            </a:r>
            <a:endParaRPr lang="en-US" sz="4000" dirty="0">
              <a:latin typeface="Avenir Black"/>
              <a:cs typeface="Avenir Black"/>
            </a:endParaRPr>
          </a:p>
        </p:txBody>
      </p:sp>
      <p:sp>
        <p:nvSpPr>
          <p:cNvPr id="3" name="TextBox 2"/>
          <p:cNvSpPr txBox="1"/>
          <p:nvPr/>
        </p:nvSpPr>
        <p:spPr>
          <a:xfrm>
            <a:off x="2274003" y="1138535"/>
            <a:ext cx="4902395" cy="461665"/>
          </a:xfrm>
          <a:prstGeom prst="rect">
            <a:avLst/>
          </a:prstGeom>
          <a:noFill/>
        </p:spPr>
        <p:txBody>
          <a:bodyPr wrap="square" rtlCol="0">
            <a:spAutoFit/>
          </a:bodyPr>
          <a:lstStyle/>
          <a:p>
            <a:r>
              <a:rPr lang="en-US" sz="2400" dirty="0">
                <a:latin typeface="Avenir Book"/>
                <a:cs typeface="Avenir Book"/>
              </a:rPr>
              <a:t>t(163) = 2.03, p = .044, d = .</a:t>
            </a:r>
            <a:r>
              <a:rPr lang="en-US" sz="2400" dirty="0" smtClean="0">
                <a:latin typeface="Avenir Book"/>
                <a:cs typeface="Avenir Book"/>
              </a:rPr>
              <a:t>31</a:t>
            </a: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24729565"/>
              </p:ext>
            </p:extLst>
          </p:nvPr>
        </p:nvGraphicFramePr>
        <p:xfrm>
          <a:off x="457200" y="1417638"/>
          <a:ext cx="8229600" cy="51967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893446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chart seriesIdx="0" categoryIdx="-4" bldStep="series"/>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chart seriesIdx="1" categoryIdx="-4" bldStep="series"/>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chart seriesIdx="2" categoryIdx="-4" bldStep="series"/>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Chart bld="series"/>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5052687" y="2174875"/>
            <a:ext cx="2834640" cy="3528590"/>
          </a:xfrm>
          <a:prstGeom prst="rect">
            <a:avLst/>
          </a:prstGeom>
        </p:spPr>
      </p:pic>
      <p:sp>
        <p:nvSpPr>
          <p:cNvPr id="7" name="Title 6"/>
          <p:cNvSpPr>
            <a:spLocks noGrp="1"/>
          </p:cNvSpPr>
          <p:nvPr>
            <p:ph type="title"/>
          </p:nvPr>
        </p:nvSpPr>
        <p:spPr/>
        <p:txBody>
          <a:bodyPr>
            <a:normAutofit fontScale="90000"/>
          </a:bodyPr>
          <a:lstStyle/>
          <a:p>
            <a:r>
              <a:rPr lang="en-US" sz="4000" dirty="0" smtClean="0">
                <a:solidFill>
                  <a:srgbClr val="800000"/>
                </a:solidFill>
                <a:latin typeface="Avenir Black"/>
                <a:cs typeface="Avenir Black"/>
              </a:rPr>
              <a:t>Path Metaphor </a:t>
            </a:r>
            <a:r>
              <a:rPr lang="en-US" sz="4000" dirty="0" smtClean="0">
                <a:latin typeface="Avenir Black"/>
                <a:cs typeface="Avenir Black"/>
              </a:rPr>
              <a:t/>
            </a:r>
            <a:br>
              <a:rPr lang="en-US" sz="4000" dirty="0" smtClean="0">
                <a:latin typeface="Avenir Black"/>
                <a:cs typeface="Avenir Black"/>
              </a:rPr>
            </a:br>
            <a:r>
              <a:rPr lang="en-US" sz="2000" dirty="0" smtClean="0">
                <a:latin typeface="Avenir Book"/>
                <a:cs typeface="Avenir Book"/>
              </a:rPr>
              <a:t>(Landau, Oyserman, </a:t>
            </a:r>
            <a:r>
              <a:rPr lang="en-US" sz="2000" dirty="0" smtClean="0">
                <a:latin typeface="Avenir Book"/>
                <a:cs typeface="Avenir Book"/>
              </a:rPr>
              <a:t>et al., 2014</a:t>
            </a:r>
            <a:r>
              <a:rPr lang="en-US" sz="2000" dirty="0" smtClean="0">
                <a:latin typeface="Avenir Book"/>
                <a:cs typeface="Avenir Book"/>
              </a:rPr>
              <a:t>, </a:t>
            </a:r>
            <a:r>
              <a:rPr lang="en-US" sz="2000" i="1" dirty="0" smtClean="0">
                <a:latin typeface="Avenir Book"/>
                <a:cs typeface="Avenir Book"/>
              </a:rPr>
              <a:t>Journal of Personality and Social Psychology</a:t>
            </a:r>
            <a:r>
              <a:rPr lang="en-US" sz="2000" dirty="0" smtClean="0">
                <a:latin typeface="Avenir Book"/>
                <a:cs typeface="Avenir Book"/>
              </a:rPr>
              <a:t>)</a:t>
            </a:r>
            <a:endParaRPr lang="en-US" dirty="0">
              <a:latin typeface="Avenir Book"/>
              <a:cs typeface="Avenir Book"/>
            </a:endParaRPr>
          </a:p>
        </p:txBody>
      </p:sp>
      <p:sp>
        <p:nvSpPr>
          <p:cNvPr id="2" name="Text Placeholder 1"/>
          <p:cNvSpPr>
            <a:spLocks noGrp="1"/>
          </p:cNvSpPr>
          <p:nvPr>
            <p:ph type="body" idx="1"/>
          </p:nvPr>
        </p:nvSpPr>
        <p:spPr/>
        <p:txBody>
          <a:bodyPr/>
          <a:lstStyle/>
          <a:p>
            <a:r>
              <a:rPr lang="en-US" dirty="0" smtClean="0"/>
              <a:t>Path metaphors</a:t>
            </a:r>
            <a:endParaRPr lang="en-US" dirty="0"/>
          </a:p>
        </p:txBody>
      </p:sp>
      <p:sp>
        <p:nvSpPr>
          <p:cNvPr id="3" name="Content Placeholder 2"/>
          <p:cNvSpPr>
            <a:spLocks noGrp="1"/>
          </p:cNvSpPr>
          <p:nvPr>
            <p:ph sz="half" idx="2"/>
          </p:nvPr>
        </p:nvSpPr>
        <p:spPr/>
        <p:txBody>
          <a:bodyPr>
            <a:normAutofit fontScale="92500" lnSpcReduction="10000"/>
          </a:bodyPr>
          <a:lstStyle/>
          <a:p>
            <a:r>
              <a:rPr lang="en-US" dirty="0">
                <a:solidFill>
                  <a:srgbClr val="800000"/>
                </a:solidFill>
              </a:rPr>
              <a:t>Provide the same </a:t>
            </a:r>
            <a:r>
              <a:rPr lang="en-US" dirty="0" smtClean="0">
                <a:solidFill>
                  <a:srgbClr val="800000"/>
                </a:solidFill>
              </a:rPr>
              <a:t>idea as overlapping circles and match to context</a:t>
            </a:r>
            <a:r>
              <a:rPr lang="en-US" dirty="0" smtClean="0"/>
              <a:t>… future me is </a:t>
            </a:r>
            <a:r>
              <a:rPr lang="en-US" dirty="0"/>
              <a:t>connected to </a:t>
            </a:r>
            <a:r>
              <a:rPr lang="en-US" dirty="0" smtClean="0"/>
              <a:t>me now</a:t>
            </a:r>
          </a:p>
          <a:p>
            <a:r>
              <a:rPr lang="en-US" dirty="0"/>
              <a:t>but also procedural and experiential </a:t>
            </a:r>
            <a:r>
              <a:rPr lang="en-US" dirty="0" smtClean="0"/>
              <a:t>knowledge</a:t>
            </a:r>
          </a:p>
          <a:p>
            <a:r>
              <a:rPr lang="en-US" dirty="0" smtClean="0"/>
              <a:t>… I know how to walk on a path</a:t>
            </a:r>
          </a:p>
          <a:p>
            <a:r>
              <a:rPr lang="en-US" dirty="0" smtClean="0"/>
              <a:t>…no </a:t>
            </a:r>
            <a:r>
              <a:rPr lang="en-US" dirty="0"/>
              <a:t>one lies down on a path waiting for the </a:t>
            </a:r>
            <a:r>
              <a:rPr lang="en-US" dirty="0" smtClean="0"/>
              <a:t>destination to arrive</a:t>
            </a:r>
            <a:endParaRPr lang="en-US" dirty="0"/>
          </a:p>
          <a:p>
            <a:pPr marL="0" indent="0">
              <a:buNone/>
            </a:pPr>
            <a:endParaRPr lang="en-US" dirty="0"/>
          </a:p>
        </p:txBody>
      </p:sp>
    </p:spTree>
    <p:extLst>
      <p:ext uri="{BB962C8B-B14F-4D97-AF65-F5344CB8AC3E}">
        <p14:creationId xmlns:p14="http://schemas.microsoft.com/office/powerpoint/2010/main" val="2697616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76783" y="103944"/>
            <a:ext cx="8694228" cy="1350828"/>
          </a:xfrm>
          <a:prstGeom prst="rect">
            <a:avLst/>
          </a:prstGeom>
        </p:spPr>
        <p:txBody>
          <a:bodyPr>
            <a:noAutofit/>
          </a:bodyPr>
          <a:lstStyle>
            <a:lvl1pPr algn="ctr" defTabSz="457200" rtl="0" eaLnBrk="1" latinLnBrk="0" hangingPunct="1">
              <a:spcBef>
                <a:spcPct val="0"/>
              </a:spcBef>
              <a:buNone/>
              <a:defRPr sz="4400" kern="1200">
                <a:solidFill>
                  <a:schemeClr val="tx1">
                    <a:lumMod val="85000"/>
                    <a:lumOff val="15000"/>
                  </a:schemeClr>
                </a:solidFill>
                <a:latin typeface="Avenir Book"/>
                <a:ea typeface="+mj-ea"/>
                <a:cs typeface="Avenir Book"/>
              </a:defRPr>
            </a:lvl1pPr>
          </a:lstStyle>
          <a:p>
            <a:endParaRPr lang="en-US" sz="4000" dirty="0">
              <a:solidFill>
                <a:schemeClr val="tx1"/>
              </a:solidFill>
              <a:latin typeface="Avenir Black"/>
              <a:cs typeface="Avenir Black"/>
            </a:endParaRPr>
          </a:p>
        </p:txBody>
      </p:sp>
      <p:pic>
        <p:nvPicPr>
          <p:cNvPr id="2" name="Picture 1" descr="WorkingHardSmart2.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783" y="2181538"/>
            <a:ext cx="8867218" cy="4418259"/>
          </a:xfrm>
          <a:prstGeom prst="rect">
            <a:avLst/>
          </a:prstGeom>
        </p:spPr>
      </p:pic>
      <p:sp>
        <p:nvSpPr>
          <p:cNvPr id="9" name="Title 8"/>
          <p:cNvSpPr>
            <a:spLocks noGrp="1"/>
          </p:cNvSpPr>
          <p:nvPr>
            <p:ph type="title"/>
          </p:nvPr>
        </p:nvSpPr>
        <p:spPr>
          <a:xfrm>
            <a:off x="276784" y="103944"/>
            <a:ext cx="8694227" cy="1865950"/>
          </a:xfrm>
        </p:spPr>
        <p:txBody>
          <a:bodyPr>
            <a:normAutofit fontScale="90000"/>
          </a:bodyPr>
          <a:lstStyle/>
          <a:p>
            <a:r>
              <a:rPr lang="en-US" i="1" dirty="0" smtClean="0">
                <a:solidFill>
                  <a:schemeClr val="tx1"/>
                </a:solidFill>
              </a:rPr>
              <a:t>Sooner</a:t>
            </a:r>
            <a:r>
              <a:rPr lang="en-US" dirty="0" smtClean="0">
                <a:solidFill>
                  <a:schemeClr val="tx1"/>
                </a:solidFill>
              </a:rPr>
              <a:t> and </a:t>
            </a:r>
            <a:r>
              <a:rPr lang="en-US" i="1" dirty="0" smtClean="0">
                <a:solidFill>
                  <a:schemeClr val="tx1"/>
                </a:solidFill>
              </a:rPr>
              <a:t>better</a:t>
            </a:r>
            <a:r>
              <a:rPr lang="en-US" dirty="0" smtClean="0">
                <a:solidFill>
                  <a:schemeClr val="tx1"/>
                </a:solidFill>
              </a:rPr>
              <a:t> with </a:t>
            </a:r>
            <a:br>
              <a:rPr lang="en-US" dirty="0" smtClean="0">
                <a:solidFill>
                  <a:schemeClr val="tx1"/>
                </a:solidFill>
              </a:rPr>
            </a:br>
            <a:r>
              <a:rPr lang="en-US" dirty="0" smtClean="0">
                <a:solidFill>
                  <a:srgbClr val="800000"/>
                </a:solidFill>
              </a:rPr>
              <a:t>Identity</a:t>
            </a:r>
            <a:r>
              <a:rPr lang="en-US" dirty="0">
                <a:solidFill>
                  <a:srgbClr val="800000"/>
                </a:solidFill>
              </a:rPr>
              <a:t>-based </a:t>
            </a:r>
            <a:r>
              <a:rPr lang="en-US" dirty="0" smtClean="0">
                <a:solidFill>
                  <a:srgbClr val="800000"/>
                </a:solidFill>
              </a:rPr>
              <a:t>Motivation </a:t>
            </a:r>
            <a:r>
              <a:rPr lang="en-US" dirty="0" smtClean="0">
                <a:solidFill>
                  <a:schemeClr val="tx1"/>
                </a:solidFill>
              </a:rPr>
              <a:t/>
            </a:r>
            <a:br>
              <a:rPr lang="en-US" dirty="0" smtClean="0">
                <a:solidFill>
                  <a:schemeClr val="tx1"/>
                </a:solidFill>
              </a:rPr>
            </a:br>
            <a:r>
              <a:rPr lang="en-US" sz="1800" dirty="0" smtClean="0">
                <a:solidFill>
                  <a:srgbClr val="595959"/>
                </a:solidFill>
                <a:latin typeface="Avenir Light"/>
                <a:cs typeface="Avenir Light"/>
              </a:rPr>
              <a:t>(Aelenei, Lewis, &amp; Oyserman, 2017; Destin &amp; Oyserman, 2009; 2010; Fisher &amp; Oyserman, 2017; Lewis &amp; Oyserman, 2015; </a:t>
            </a:r>
            <a:r>
              <a:rPr lang="en-US" sz="1800" dirty="0" err="1" smtClean="0">
                <a:solidFill>
                  <a:srgbClr val="595959"/>
                </a:solidFill>
                <a:latin typeface="Avenir Light"/>
                <a:cs typeface="Avenir Light"/>
              </a:rPr>
              <a:t>Nurra</a:t>
            </a:r>
            <a:r>
              <a:rPr lang="en-US" sz="1800" dirty="0" smtClean="0">
                <a:solidFill>
                  <a:srgbClr val="595959"/>
                </a:solidFill>
                <a:latin typeface="Avenir Light"/>
                <a:cs typeface="Avenir Light"/>
              </a:rPr>
              <a:t> &amp; Oyserman, 2018; Oyserman, Destin, &amp; Novin 2015; Oyserman &amp; Lewis, 2017; Oyserman, et al., 2018; Smith &amp; Oyserman, 2015)</a:t>
            </a:r>
            <a:endParaRPr lang="en-US" dirty="0">
              <a:latin typeface="Avenir Light"/>
              <a:cs typeface="Avenir Light"/>
            </a:endParaRPr>
          </a:p>
        </p:txBody>
      </p:sp>
      <p:sp>
        <p:nvSpPr>
          <p:cNvPr id="10" name="Content Placeholder 9"/>
          <p:cNvSpPr>
            <a:spLocks noGrp="1"/>
          </p:cNvSpPr>
          <p:nvPr>
            <p:ph idx="1"/>
          </p:nvPr>
        </p:nvSpPr>
        <p:spPr>
          <a:xfrm>
            <a:off x="276782" y="2127422"/>
            <a:ext cx="8694228" cy="4525963"/>
          </a:xfrm>
        </p:spPr>
        <p:txBody>
          <a:bodyPr>
            <a:normAutofit/>
          </a:bodyPr>
          <a:lstStyle/>
          <a:p>
            <a:r>
              <a:rPr lang="en-US" dirty="0" smtClean="0"/>
              <a:t>Identity -&gt; interpretation of difficulty</a:t>
            </a:r>
          </a:p>
          <a:p>
            <a:r>
              <a:rPr lang="en-US" dirty="0" smtClean="0"/>
              <a:t>Interpretation of difficulty -&gt; identity</a:t>
            </a:r>
          </a:p>
          <a:p>
            <a:r>
              <a:rPr lang="en-US" dirty="0" smtClean="0"/>
              <a:t>Identity </a:t>
            </a:r>
            <a:r>
              <a:rPr lang="en-US" dirty="0" smtClean="0"/>
              <a:t>-&gt; action</a:t>
            </a:r>
          </a:p>
          <a:p>
            <a:r>
              <a:rPr lang="en-US" dirty="0" smtClean="0"/>
              <a:t>Iterative</a:t>
            </a:r>
            <a:endParaRPr lang="en-US" dirty="0"/>
          </a:p>
        </p:txBody>
      </p:sp>
    </p:spTree>
    <p:extLst>
      <p:ext uri="{BB962C8B-B14F-4D97-AF65-F5344CB8AC3E}">
        <p14:creationId xmlns:p14="http://schemas.microsoft.com/office/powerpoint/2010/main" val="341025876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 school-aged children</a:t>
            </a:r>
            <a:endParaRPr lang="en-US" dirty="0"/>
          </a:p>
        </p:txBody>
      </p:sp>
      <p:sp>
        <p:nvSpPr>
          <p:cNvPr id="3" name="Content Placeholder 2"/>
          <p:cNvSpPr>
            <a:spLocks noGrp="1"/>
          </p:cNvSpPr>
          <p:nvPr>
            <p:ph idx="1"/>
          </p:nvPr>
        </p:nvSpPr>
        <p:spPr>
          <a:xfrm>
            <a:off x="247413" y="1417638"/>
            <a:ext cx="8758447" cy="5296026"/>
          </a:xfrm>
        </p:spPr>
        <p:txBody>
          <a:bodyPr>
            <a:normAutofit lnSpcReduction="10000"/>
          </a:bodyPr>
          <a:lstStyle/>
          <a:p>
            <a:r>
              <a:rPr lang="en-US" dirty="0" smtClean="0">
                <a:solidFill>
                  <a:srgbClr val="800000"/>
                </a:solidFill>
              </a:rPr>
              <a:t>School is a core aspect of the present</a:t>
            </a:r>
          </a:p>
          <a:p>
            <a:r>
              <a:rPr lang="en-US" dirty="0" smtClean="0"/>
              <a:t>And hence core questions are </a:t>
            </a:r>
          </a:p>
          <a:p>
            <a:pPr lvl="1"/>
            <a:r>
              <a:rPr lang="en-US" dirty="0" smtClean="0"/>
              <a:t>Is school for “me” or for “us</a:t>
            </a:r>
            <a:r>
              <a:rPr lang="en-US" dirty="0" smtClean="0"/>
              <a:t>”? </a:t>
            </a:r>
          </a:p>
          <a:p>
            <a:pPr lvl="1"/>
            <a:r>
              <a:rPr lang="en-US" dirty="0" smtClean="0"/>
              <a:t>If the answer is Yes!</a:t>
            </a:r>
          </a:p>
          <a:p>
            <a:pPr lvl="2"/>
            <a:r>
              <a:rPr lang="en-US" dirty="0" smtClean="0"/>
              <a:t>then </a:t>
            </a:r>
            <a:r>
              <a:rPr lang="en-US" dirty="0" smtClean="0"/>
              <a:t>when working on school-focused tasks feels hard, </a:t>
            </a:r>
            <a:endParaRPr lang="en-US" dirty="0" smtClean="0"/>
          </a:p>
          <a:p>
            <a:pPr lvl="2"/>
            <a:r>
              <a:rPr lang="en-US" dirty="0"/>
              <a:t>I</a:t>
            </a:r>
            <a:r>
              <a:rPr lang="en-US" dirty="0" smtClean="0"/>
              <a:t>t </a:t>
            </a:r>
            <a:r>
              <a:rPr lang="en-US" dirty="0" smtClean="0"/>
              <a:t>likely implies that the task is important, valuable for “me.” </a:t>
            </a:r>
          </a:p>
          <a:p>
            <a:pPr lvl="1"/>
            <a:r>
              <a:rPr lang="en-US" dirty="0" smtClean="0"/>
              <a:t>If </a:t>
            </a:r>
            <a:r>
              <a:rPr lang="en-US" dirty="0" smtClean="0"/>
              <a:t>the answer is Maybe? Or even No!</a:t>
            </a:r>
            <a:endParaRPr lang="en-US" dirty="0" smtClean="0"/>
          </a:p>
          <a:p>
            <a:pPr lvl="2"/>
            <a:r>
              <a:rPr lang="en-US" dirty="0"/>
              <a:t>t</a:t>
            </a:r>
            <a:r>
              <a:rPr lang="en-US" dirty="0" smtClean="0"/>
              <a:t>hen when working on school-focused tasks feels hard, </a:t>
            </a:r>
          </a:p>
          <a:p>
            <a:pPr lvl="2"/>
            <a:r>
              <a:rPr lang="en-US" dirty="0" smtClean="0"/>
              <a:t>It likely implies that the task is impossible </a:t>
            </a:r>
          </a:p>
          <a:p>
            <a:pPr lvl="2"/>
            <a:r>
              <a:rPr lang="en-US" dirty="0" smtClean="0"/>
              <a:t>this</a:t>
            </a:r>
            <a:r>
              <a:rPr lang="en-US" dirty="0" smtClean="0"/>
              <a:t> further undermines </a:t>
            </a:r>
            <a:r>
              <a:rPr lang="en-US" dirty="0" smtClean="0"/>
              <a:t>confidence that school-focused possible identities can be attained</a:t>
            </a:r>
          </a:p>
        </p:txBody>
      </p:sp>
    </p:spTree>
    <p:extLst>
      <p:ext uri="{BB962C8B-B14F-4D97-AF65-F5344CB8AC3E}">
        <p14:creationId xmlns:p14="http://schemas.microsoft.com/office/powerpoint/2010/main" val="42022249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54" y="274638"/>
            <a:ext cx="8443046" cy="1143000"/>
          </a:xfrm>
        </p:spPr>
        <p:txBody>
          <a:bodyPr>
            <a:normAutofit fontScale="90000"/>
          </a:bodyPr>
          <a:lstStyle/>
          <a:p>
            <a:r>
              <a:rPr lang="en-US" sz="3600" dirty="0" smtClean="0"/>
              <a:t>Metacognition </a:t>
            </a:r>
            <a:r>
              <a:rPr lang="en-US" sz="3600" dirty="0" smtClean="0"/>
              <a:t>(interpretation of experienced ease and difficulty) matters</a:t>
            </a:r>
            <a:endParaRPr lang="en-US" sz="3600" dirty="0"/>
          </a:p>
        </p:txBody>
      </p:sp>
      <p:sp>
        <p:nvSpPr>
          <p:cNvPr id="3" name="Content Placeholder 2"/>
          <p:cNvSpPr>
            <a:spLocks noGrp="1"/>
          </p:cNvSpPr>
          <p:nvPr>
            <p:ph idx="1"/>
          </p:nvPr>
        </p:nvSpPr>
        <p:spPr/>
        <p:txBody>
          <a:bodyPr/>
          <a:lstStyle/>
          <a:p>
            <a:r>
              <a:rPr lang="en-US" dirty="0">
                <a:solidFill>
                  <a:srgbClr val="800000"/>
                </a:solidFill>
              </a:rPr>
              <a:t>Students</a:t>
            </a:r>
            <a:r>
              <a:rPr lang="en-US" dirty="0"/>
              <a:t> may be misled by how they make sense of their experiences of ease and difficulty while engaging with or imagining school work</a:t>
            </a:r>
            <a:r>
              <a:rPr lang="en-US" dirty="0" smtClean="0"/>
              <a:t>.</a:t>
            </a:r>
          </a:p>
          <a:p>
            <a:r>
              <a:rPr lang="en-US" dirty="0" smtClean="0">
                <a:solidFill>
                  <a:srgbClr val="800000"/>
                </a:solidFill>
              </a:rPr>
              <a:t>Teachers</a:t>
            </a:r>
            <a:r>
              <a:rPr lang="en-US" dirty="0" smtClean="0"/>
              <a:t> may not know how to address the effects of metacognitive processes </a:t>
            </a:r>
            <a:r>
              <a:rPr lang="mr-IN" dirty="0" smtClean="0"/>
              <a:t>…</a:t>
            </a:r>
            <a:r>
              <a:rPr lang="en-US" dirty="0" smtClean="0"/>
              <a:t> </a:t>
            </a:r>
            <a:r>
              <a:rPr lang="en-US" dirty="0" smtClean="0"/>
              <a:t> </a:t>
            </a:r>
            <a:r>
              <a:rPr lang="en-US" dirty="0" smtClean="0"/>
              <a:t>they may be influenced by them as well.</a:t>
            </a:r>
            <a:endParaRPr lang="en-US" dirty="0"/>
          </a:p>
        </p:txBody>
      </p:sp>
    </p:spTree>
    <p:extLst>
      <p:ext uri="{BB962C8B-B14F-4D97-AF65-F5344CB8AC3E}">
        <p14:creationId xmlns:p14="http://schemas.microsoft.com/office/powerpoint/2010/main" val="379357093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9236"/>
            <a:ext cx="9144000" cy="707886"/>
          </a:xfrm>
          <a:prstGeom prst="rect">
            <a:avLst/>
          </a:prstGeom>
          <a:noFill/>
        </p:spPr>
        <p:txBody>
          <a:bodyPr wrap="square" rtlCol="0">
            <a:spAutoFit/>
          </a:bodyPr>
          <a:lstStyle/>
          <a:p>
            <a:pPr algn="ctr"/>
            <a:r>
              <a:rPr lang="en-US" sz="4000" dirty="0" smtClean="0">
                <a:solidFill>
                  <a:srgbClr val="404040"/>
                </a:solidFill>
                <a:latin typeface="Avenir Black"/>
                <a:cs typeface="Avenir Black"/>
              </a:rPr>
              <a:t>Making Sense of the Experience</a:t>
            </a:r>
            <a:endParaRPr lang="en-US" sz="4000" dirty="0">
              <a:solidFill>
                <a:srgbClr val="404040"/>
              </a:solidFill>
              <a:latin typeface="Avenir Black"/>
              <a:cs typeface="Avenir Black"/>
            </a:endParaRPr>
          </a:p>
        </p:txBody>
      </p:sp>
      <p:sp>
        <p:nvSpPr>
          <p:cNvPr id="3" name="TextBox 2"/>
          <p:cNvSpPr txBox="1"/>
          <p:nvPr/>
        </p:nvSpPr>
        <p:spPr>
          <a:xfrm>
            <a:off x="384546" y="958005"/>
            <a:ext cx="4099220" cy="523220"/>
          </a:xfrm>
          <a:prstGeom prst="rect">
            <a:avLst/>
          </a:prstGeom>
          <a:noFill/>
        </p:spPr>
        <p:txBody>
          <a:bodyPr wrap="square" rtlCol="0">
            <a:spAutoFit/>
          </a:bodyPr>
          <a:lstStyle/>
          <a:p>
            <a:pPr algn="ctr"/>
            <a:r>
              <a:rPr lang="en-US" sz="2800" dirty="0" smtClean="0">
                <a:solidFill>
                  <a:schemeClr val="bg1">
                    <a:lumMod val="50000"/>
                  </a:schemeClr>
                </a:solidFill>
                <a:latin typeface="Avenir Black"/>
                <a:cs typeface="Avenir Black"/>
              </a:rPr>
              <a:t>Ease = Trivial</a:t>
            </a:r>
            <a:endParaRPr lang="en-US" sz="2800" dirty="0">
              <a:solidFill>
                <a:schemeClr val="bg1">
                  <a:lumMod val="50000"/>
                </a:schemeClr>
              </a:solidFill>
              <a:latin typeface="Avenir Black"/>
              <a:cs typeface="Avenir Black"/>
            </a:endParaRPr>
          </a:p>
        </p:txBody>
      </p:sp>
      <p:sp>
        <p:nvSpPr>
          <p:cNvPr id="4" name="TextBox 3"/>
          <p:cNvSpPr txBox="1"/>
          <p:nvPr/>
        </p:nvSpPr>
        <p:spPr>
          <a:xfrm>
            <a:off x="384546" y="1458312"/>
            <a:ext cx="4099220" cy="523220"/>
          </a:xfrm>
          <a:prstGeom prst="rect">
            <a:avLst/>
          </a:prstGeom>
          <a:noFill/>
        </p:spPr>
        <p:txBody>
          <a:bodyPr wrap="square" rtlCol="0">
            <a:spAutoFit/>
          </a:bodyPr>
          <a:lstStyle/>
          <a:p>
            <a:pPr algn="ctr"/>
            <a:r>
              <a:rPr lang="en-US" sz="2800" dirty="0" smtClean="0">
                <a:solidFill>
                  <a:schemeClr val="bg1">
                    <a:lumMod val="50000"/>
                  </a:schemeClr>
                </a:solidFill>
                <a:latin typeface="Avenir Black"/>
                <a:cs typeface="Avenir Black"/>
              </a:rPr>
              <a:t>Difficult = Impossible</a:t>
            </a:r>
            <a:endParaRPr lang="en-US" sz="2800" dirty="0">
              <a:solidFill>
                <a:schemeClr val="bg1">
                  <a:lumMod val="50000"/>
                </a:schemeClr>
              </a:solidFill>
              <a:latin typeface="Avenir Black"/>
              <a:cs typeface="Avenir Black"/>
            </a:endParaRPr>
          </a:p>
        </p:txBody>
      </p:sp>
      <p:sp>
        <p:nvSpPr>
          <p:cNvPr id="5" name="TextBox 4"/>
          <p:cNvSpPr txBox="1"/>
          <p:nvPr/>
        </p:nvSpPr>
        <p:spPr>
          <a:xfrm>
            <a:off x="4733938" y="980428"/>
            <a:ext cx="4099220" cy="523220"/>
          </a:xfrm>
          <a:prstGeom prst="rect">
            <a:avLst/>
          </a:prstGeom>
          <a:noFill/>
        </p:spPr>
        <p:txBody>
          <a:bodyPr wrap="square" rtlCol="0">
            <a:spAutoFit/>
          </a:bodyPr>
          <a:lstStyle/>
          <a:p>
            <a:pPr algn="ctr"/>
            <a:r>
              <a:rPr lang="en-US" sz="2800" dirty="0" smtClean="0">
                <a:solidFill>
                  <a:schemeClr val="bg1">
                    <a:lumMod val="50000"/>
                  </a:schemeClr>
                </a:solidFill>
                <a:latin typeface="Avenir Black"/>
                <a:cs typeface="Avenir Black"/>
              </a:rPr>
              <a:t>Ease = Possible</a:t>
            </a:r>
            <a:endParaRPr lang="en-US" sz="2800" dirty="0">
              <a:solidFill>
                <a:schemeClr val="bg1">
                  <a:lumMod val="50000"/>
                </a:schemeClr>
              </a:solidFill>
              <a:latin typeface="Avenir Black"/>
              <a:cs typeface="Avenir Black"/>
            </a:endParaRPr>
          </a:p>
        </p:txBody>
      </p:sp>
      <p:sp>
        <p:nvSpPr>
          <p:cNvPr id="6" name="TextBox 5"/>
          <p:cNvSpPr txBox="1"/>
          <p:nvPr/>
        </p:nvSpPr>
        <p:spPr>
          <a:xfrm>
            <a:off x="4599576" y="1481225"/>
            <a:ext cx="4099220" cy="523220"/>
          </a:xfrm>
          <a:prstGeom prst="rect">
            <a:avLst/>
          </a:prstGeom>
          <a:noFill/>
        </p:spPr>
        <p:txBody>
          <a:bodyPr wrap="square" rtlCol="0">
            <a:spAutoFit/>
          </a:bodyPr>
          <a:lstStyle/>
          <a:p>
            <a:pPr algn="ctr"/>
            <a:r>
              <a:rPr lang="en-US" sz="2800" dirty="0" smtClean="0">
                <a:solidFill>
                  <a:schemeClr val="bg1">
                    <a:lumMod val="50000"/>
                  </a:schemeClr>
                </a:solidFill>
                <a:latin typeface="Avenir Black"/>
                <a:cs typeface="Avenir Black"/>
              </a:rPr>
              <a:t>Difficult = Important</a:t>
            </a:r>
            <a:endParaRPr lang="en-US" sz="2800" dirty="0">
              <a:solidFill>
                <a:schemeClr val="bg1">
                  <a:lumMod val="50000"/>
                </a:schemeClr>
              </a:solidFill>
              <a:latin typeface="Avenir Black"/>
              <a:cs typeface="Avenir Black"/>
            </a:endParaRPr>
          </a:p>
        </p:txBody>
      </p:sp>
      <p:pic>
        <p:nvPicPr>
          <p:cNvPr id="10" name="Picture 9"/>
          <p:cNvPicPr>
            <a:picLocks noChangeAspect="1"/>
          </p:cNvPicPr>
          <p:nvPr/>
        </p:nvPicPr>
        <p:blipFill rotWithShape="1">
          <a:blip r:embed="rId3"/>
          <a:srcRect l="12424" r="6966" b="998"/>
          <a:stretch/>
        </p:blipFill>
        <p:spPr>
          <a:xfrm>
            <a:off x="4733938" y="2155253"/>
            <a:ext cx="4115394" cy="3361188"/>
          </a:xfrm>
          <a:prstGeom prst="rect">
            <a:avLst/>
          </a:prstGeom>
          <a:effectLst>
            <a:outerShdw blurRad="50800" dist="38100" dir="2700000" algn="tl" rotWithShape="0">
              <a:prstClr val="black">
                <a:alpha val="40000"/>
              </a:prstClr>
            </a:outerShdw>
          </a:effectLst>
        </p:spPr>
      </p:pic>
      <p:pic>
        <p:nvPicPr>
          <p:cNvPr id="12" name="Picture 11"/>
          <p:cNvPicPr>
            <a:picLocks noChangeAspect="1"/>
          </p:cNvPicPr>
          <p:nvPr/>
        </p:nvPicPr>
        <p:blipFill rotWithShape="1">
          <a:blip r:embed="rId4"/>
          <a:srcRect l="41221" t="4245" r="1127" b="11694"/>
          <a:stretch/>
        </p:blipFill>
        <p:spPr>
          <a:xfrm flipH="1">
            <a:off x="354330" y="2155254"/>
            <a:ext cx="4129436" cy="3361188"/>
          </a:xfrm>
          <a:prstGeom prst="rect">
            <a:avLst/>
          </a:prstGeom>
          <a:effectLst>
            <a:outerShdw blurRad="50800" dist="38100" dir="2700000" algn="tl" rotWithShape="0">
              <a:prstClr val="black">
                <a:alpha val="40000"/>
              </a:prstClr>
            </a:outerShdw>
          </a:effectLst>
        </p:spPr>
      </p:pic>
      <p:sp>
        <p:nvSpPr>
          <p:cNvPr id="14" name="TextBox 13"/>
          <p:cNvSpPr txBox="1"/>
          <p:nvPr/>
        </p:nvSpPr>
        <p:spPr>
          <a:xfrm>
            <a:off x="354330" y="5473005"/>
            <a:ext cx="4099220" cy="1384995"/>
          </a:xfrm>
          <a:prstGeom prst="rect">
            <a:avLst/>
          </a:prstGeom>
          <a:noFill/>
        </p:spPr>
        <p:txBody>
          <a:bodyPr wrap="square" rtlCol="0">
            <a:spAutoFit/>
          </a:bodyPr>
          <a:lstStyle/>
          <a:p>
            <a:pPr algn="ctr"/>
            <a:r>
              <a:rPr lang="en-US" sz="2800" dirty="0" smtClean="0">
                <a:solidFill>
                  <a:schemeClr val="accent2">
                    <a:lumMod val="75000"/>
                  </a:schemeClr>
                </a:solidFill>
                <a:latin typeface="Avenir Black"/>
                <a:cs typeface="Avenir Black"/>
              </a:rPr>
              <a:t>Schoolwork is a waste of my time! Demotivating</a:t>
            </a:r>
            <a:endParaRPr lang="en-US" sz="2800" dirty="0">
              <a:solidFill>
                <a:schemeClr val="accent2">
                  <a:lumMod val="75000"/>
                </a:schemeClr>
              </a:solidFill>
              <a:latin typeface="Avenir Black"/>
              <a:cs typeface="Avenir Black"/>
            </a:endParaRPr>
          </a:p>
        </p:txBody>
      </p:sp>
      <p:sp>
        <p:nvSpPr>
          <p:cNvPr id="15" name="TextBox 14"/>
          <p:cNvSpPr txBox="1"/>
          <p:nvPr/>
        </p:nvSpPr>
        <p:spPr>
          <a:xfrm>
            <a:off x="4733938" y="5572823"/>
            <a:ext cx="4099220" cy="1384995"/>
          </a:xfrm>
          <a:prstGeom prst="rect">
            <a:avLst/>
          </a:prstGeom>
          <a:noFill/>
        </p:spPr>
        <p:txBody>
          <a:bodyPr wrap="square" rtlCol="0">
            <a:spAutoFit/>
          </a:bodyPr>
          <a:lstStyle/>
          <a:p>
            <a:pPr algn="ctr"/>
            <a:r>
              <a:rPr lang="en-US" sz="2800" dirty="0" smtClean="0">
                <a:solidFill>
                  <a:schemeClr val="accent2">
                    <a:lumMod val="75000"/>
                  </a:schemeClr>
                </a:solidFill>
                <a:latin typeface="Avenir Black"/>
                <a:cs typeface="Avenir Black"/>
              </a:rPr>
              <a:t>Schoolwork is possible and important!</a:t>
            </a:r>
          </a:p>
          <a:p>
            <a:pPr algn="ctr"/>
            <a:r>
              <a:rPr lang="en-US" sz="2800" dirty="0" smtClean="0">
                <a:solidFill>
                  <a:schemeClr val="accent2">
                    <a:lumMod val="75000"/>
                  </a:schemeClr>
                </a:solidFill>
                <a:latin typeface="Avenir Black"/>
                <a:cs typeface="Avenir Black"/>
              </a:rPr>
              <a:t>Motivating</a:t>
            </a:r>
            <a:endParaRPr lang="en-US" sz="2800" dirty="0">
              <a:solidFill>
                <a:schemeClr val="accent2">
                  <a:lumMod val="75000"/>
                </a:schemeClr>
              </a:solidFill>
              <a:latin typeface="Avenir Black"/>
              <a:cs typeface="Avenir Black"/>
            </a:endParaRPr>
          </a:p>
        </p:txBody>
      </p:sp>
    </p:spTree>
    <p:extLst>
      <p:ext uri="{BB962C8B-B14F-4D97-AF65-F5344CB8AC3E}">
        <p14:creationId xmlns:p14="http://schemas.microsoft.com/office/powerpoint/2010/main" val="273993569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14" grpId="0"/>
      <p:bldP spid="1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09238"/>
            <a:ext cx="9144000" cy="1015663"/>
          </a:xfrm>
          <a:prstGeom prst="rect">
            <a:avLst/>
          </a:prstGeom>
          <a:noFill/>
        </p:spPr>
        <p:txBody>
          <a:bodyPr wrap="square" rtlCol="0">
            <a:spAutoFit/>
          </a:bodyPr>
          <a:lstStyle/>
          <a:p>
            <a:pPr algn="ctr"/>
            <a:r>
              <a:rPr lang="en-US" sz="4000" dirty="0" smtClean="0">
                <a:solidFill>
                  <a:srgbClr val="404040"/>
                </a:solidFill>
                <a:latin typeface="Avenir Black"/>
                <a:cs typeface="Avenir Black"/>
              </a:rPr>
              <a:t>Unskilled &amp; Unaware</a:t>
            </a:r>
          </a:p>
          <a:p>
            <a:pPr algn="ctr"/>
            <a:r>
              <a:rPr lang="en-US" dirty="0" smtClean="0">
                <a:solidFill>
                  <a:schemeClr val="tx1">
                    <a:lumMod val="50000"/>
                    <a:lumOff val="50000"/>
                  </a:schemeClr>
                </a:solidFill>
                <a:latin typeface="Avenir Book"/>
                <a:cs typeface="Avenir Book"/>
              </a:rPr>
              <a:t>Feld, </a:t>
            </a:r>
            <a:r>
              <a:rPr lang="en-US" dirty="0" err="1" smtClean="0">
                <a:solidFill>
                  <a:schemeClr val="tx1">
                    <a:lumMod val="50000"/>
                    <a:lumOff val="50000"/>
                  </a:schemeClr>
                </a:solidFill>
                <a:latin typeface="Avenir Book"/>
                <a:cs typeface="Avenir Book"/>
              </a:rPr>
              <a:t>Sauermann</a:t>
            </a:r>
            <a:r>
              <a:rPr lang="en-US" dirty="0" smtClean="0">
                <a:solidFill>
                  <a:schemeClr val="tx1">
                    <a:lumMod val="50000"/>
                    <a:lumOff val="50000"/>
                  </a:schemeClr>
                </a:solidFill>
                <a:latin typeface="Avenir Book"/>
                <a:cs typeface="Avenir Book"/>
              </a:rPr>
              <a:t>, &amp; De Grip, 2015; </a:t>
            </a:r>
            <a:r>
              <a:rPr lang="da-DK" dirty="0" err="1" smtClean="0">
                <a:solidFill>
                  <a:schemeClr val="tx1">
                    <a:lumMod val="50000"/>
                    <a:lumOff val="50000"/>
                  </a:schemeClr>
                </a:solidFill>
                <a:latin typeface="Avenir Book"/>
                <a:cs typeface="Avenir Book"/>
              </a:rPr>
              <a:t>Kruger</a:t>
            </a:r>
            <a:r>
              <a:rPr lang="da-DK" dirty="0" smtClean="0">
                <a:solidFill>
                  <a:schemeClr val="tx1">
                    <a:lumMod val="50000"/>
                    <a:lumOff val="50000"/>
                  </a:schemeClr>
                </a:solidFill>
                <a:latin typeface="Avenir Book"/>
                <a:cs typeface="Avenir Book"/>
              </a:rPr>
              <a:t> &amp; </a:t>
            </a:r>
            <a:r>
              <a:rPr lang="da-DK" dirty="0" err="1" smtClean="0">
                <a:solidFill>
                  <a:schemeClr val="tx1">
                    <a:lumMod val="50000"/>
                    <a:lumOff val="50000"/>
                  </a:schemeClr>
                </a:solidFill>
                <a:latin typeface="Avenir Book"/>
                <a:cs typeface="Avenir Book"/>
              </a:rPr>
              <a:t>Dunning</a:t>
            </a:r>
            <a:r>
              <a:rPr lang="da-DK" dirty="0" smtClean="0">
                <a:solidFill>
                  <a:schemeClr val="tx1">
                    <a:lumMod val="50000"/>
                    <a:lumOff val="50000"/>
                  </a:schemeClr>
                </a:solidFill>
                <a:latin typeface="Avenir Book"/>
                <a:cs typeface="Avenir Book"/>
              </a:rPr>
              <a:t>, 1999; </a:t>
            </a:r>
            <a:r>
              <a:rPr lang="en-US" dirty="0" smtClean="0">
                <a:solidFill>
                  <a:schemeClr val="tx1">
                    <a:lumMod val="50000"/>
                    <a:lumOff val="50000"/>
                  </a:schemeClr>
                </a:solidFill>
                <a:latin typeface="Avenir Book"/>
                <a:cs typeface="Avenir Book"/>
              </a:rPr>
              <a:t>Zell &amp; </a:t>
            </a:r>
            <a:r>
              <a:rPr lang="en-US" dirty="0" err="1" smtClean="0">
                <a:solidFill>
                  <a:schemeClr val="tx1">
                    <a:lumMod val="50000"/>
                    <a:lumOff val="50000"/>
                  </a:schemeClr>
                </a:solidFill>
                <a:latin typeface="Avenir Book"/>
                <a:cs typeface="Avenir Book"/>
              </a:rPr>
              <a:t>Krizan</a:t>
            </a:r>
            <a:r>
              <a:rPr lang="en-US" dirty="0" smtClean="0">
                <a:solidFill>
                  <a:schemeClr val="tx1">
                    <a:lumMod val="50000"/>
                    <a:lumOff val="50000"/>
                  </a:schemeClr>
                </a:solidFill>
                <a:latin typeface="Avenir Book"/>
                <a:cs typeface="Avenir Book"/>
              </a:rPr>
              <a:t>, 2014</a:t>
            </a:r>
            <a:endParaRPr lang="en-US" dirty="0">
              <a:solidFill>
                <a:schemeClr val="tx1">
                  <a:lumMod val="50000"/>
                  <a:lumOff val="50000"/>
                </a:schemeClr>
              </a:solidFill>
              <a:latin typeface="Avenir Book"/>
              <a:cs typeface="Avenir Book"/>
            </a:endParaRPr>
          </a:p>
        </p:txBody>
      </p:sp>
      <p:pic>
        <p:nvPicPr>
          <p:cNvPr id="4" name="Picture 3"/>
          <p:cNvPicPr>
            <a:picLocks noChangeAspect="1"/>
          </p:cNvPicPr>
          <p:nvPr/>
        </p:nvPicPr>
        <p:blipFill rotWithShape="1">
          <a:blip r:embed="rId3"/>
          <a:srcRect l="5319" t="4595" r="3546" b="7411"/>
          <a:stretch/>
        </p:blipFill>
        <p:spPr>
          <a:xfrm>
            <a:off x="910167" y="1841500"/>
            <a:ext cx="7133166" cy="4581746"/>
          </a:xfrm>
          <a:prstGeom prst="rect">
            <a:avLst/>
          </a:prstGeom>
          <a:effectLst/>
        </p:spPr>
      </p:pic>
      <p:sp>
        <p:nvSpPr>
          <p:cNvPr id="5" name="TextBox 4"/>
          <p:cNvSpPr txBox="1"/>
          <p:nvPr/>
        </p:nvSpPr>
        <p:spPr>
          <a:xfrm>
            <a:off x="338668" y="1124901"/>
            <a:ext cx="8551332" cy="2554545"/>
          </a:xfrm>
          <a:prstGeom prst="rect">
            <a:avLst/>
          </a:prstGeom>
          <a:noFill/>
        </p:spPr>
        <p:txBody>
          <a:bodyPr wrap="square" rtlCol="0">
            <a:spAutoFit/>
          </a:bodyPr>
          <a:lstStyle/>
          <a:p>
            <a:pPr marL="457200" indent="-457200">
              <a:buFont typeface="Arial"/>
              <a:buChar char="•"/>
            </a:pPr>
            <a:r>
              <a:rPr lang="en-US" sz="3200" dirty="0" smtClean="0">
                <a:solidFill>
                  <a:srgbClr val="800000"/>
                </a:solidFill>
                <a:latin typeface="Avenir Book"/>
                <a:cs typeface="Avenir Book"/>
              </a:rPr>
              <a:t>Unskilled students may be unaware of how badly they are doing</a:t>
            </a:r>
          </a:p>
          <a:p>
            <a:pPr marL="457200" indent="-457200">
              <a:buFont typeface="Arial"/>
              <a:buChar char="•"/>
            </a:pPr>
            <a:r>
              <a:rPr lang="en-US" sz="3200" dirty="0">
                <a:solidFill>
                  <a:srgbClr val="800000"/>
                </a:solidFill>
                <a:latin typeface="Avenir Book"/>
                <a:cs typeface="Avenir Book"/>
              </a:rPr>
              <a:t>I</a:t>
            </a:r>
            <a:r>
              <a:rPr lang="en-US" sz="3200" dirty="0" smtClean="0">
                <a:solidFill>
                  <a:srgbClr val="800000"/>
                </a:solidFill>
                <a:latin typeface="Avenir Book"/>
                <a:cs typeface="Avenir Book"/>
              </a:rPr>
              <a:t>n part because what they are doing is so far from the required that it does not feel difficult </a:t>
            </a:r>
            <a:endParaRPr lang="en-US" sz="3200" dirty="0">
              <a:solidFill>
                <a:srgbClr val="800000"/>
              </a:solidFill>
              <a:latin typeface="Avenir Book"/>
              <a:cs typeface="Avenir Book"/>
            </a:endParaRPr>
          </a:p>
        </p:txBody>
      </p:sp>
    </p:spTree>
    <p:extLst>
      <p:ext uri="{BB962C8B-B14F-4D97-AF65-F5344CB8AC3E}">
        <p14:creationId xmlns:p14="http://schemas.microsoft.com/office/powerpoint/2010/main" val="61813659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1143000"/>
            <a:ext cx="6096000" cy="4572000"/>
          </a:xfrm>
          <a:prstGeom prst="rect">
            <a:avLst/>
          </a:prstGeom>
        </p:spPr>
      </p:pic>
      <p:sp>
        <p:nvSpPr>
          <p:cNvPr id="3" name="Title 2"/>
          <p:cNvSpPr>
            <a:spLocks noGrp="1"/>
          </p:cNvSpPr>
          <p:nvPr>
            <p:ph type="title"/>
          </p:nvPr>
        </p:nvSpPr>
        <p:spPr/>
        <p:txBody>
          <a:bodyPr>
            <a:normAutofit/>
          </a:bodyPr>
          <a:lstStyle/>
          <a:p>
            <a:r>
              <a:rPr lang="en-US" sz="4000" dirty="0" smtClean="0"/>
              <a:t>Unskilled and unaware</a:t>
            </a:r>
            <a:endParaRPr lang="en-US" sz="4000" dirty="0"/>
          </a:p>
        </p:txBody>
      </p:sp>
      <p:sp>
        <p:nvSpPr>
          <p:cNvPr id="4" name="TextBox 3"/>
          <p:cNvSpPr txBox="1"/>
          <p:nvPr/>
        </p:nvSpPr>
        <p:spPr>
          <a:xfrm>
            <a:off x="131954" y="4595743"/>
            <a:ext cx="8890401" cy="1815882"/>
          </a:xfrm>
          <a:prstGeom prst="rect">
            <a:avLst/>
          </a:prstGeom>
          <a:noFill/>
        </p:spPr>
        <p:txBody>
          <a:bodyPr wrap="square" rtlCol="0">
            <a:spAutoFit/>
          </a:bodyPr>
          <a:lstStyle/>
          <a:p>
            <a:pPr algn="ctr"/>
            <a:r>
              <a:rPr lang="en-US" sz="2800" dirty="0" smtClean="0">
                <a:solidFill>
                  <a:srgbClr val="800000"/>
                </a:solidFill>
                <a:latin typeface="Avenir Book"/>
                <a:cs typeface="Avenir Book"/>
              </a:rPr>
              <a:t>This </a:t>
            </a:r>
            <a:r>
              <a:rPr lang="en-US" sz="2800" dirty="0">
                <a:solidFill>
                  <a:srgbClr val="800000"/>
                </a:solidFill>
                <a:latin typeface="Avenir Book"/>
                <a:cs typeface="Avenir Book"/>
              </a:rPr>
              <a:t>y</a:t>
            </a:r>
            <a:r>
              <a:rPr lang="en-US" sz="2800" dirty="0" smtClean="0">
                <a:solidFill>
                  <a:srgbClr val="800000"/>
                </a:solidFill>
                <a:latin typeface="Avenir Book"/>
                <a:cs typeface="Avenir Book"/>
              </a:rPr>
              <a:t>ields unpleasant surprises because poor performance is understood as being about  the teacher, the teaching, or the exam, rather than about lack of knowledge or poor learning strategies</a:t>
            </a:r>
            <a:endParaRPr lang="en-US" sz="2800" dirty="0">
              <a:solidFill>
                <a:srgbClr val="800000"/>
              </a:solidFill>
              <a:latin typeface="Avenir Book"/>
              <a:cs typeface="Avenir Book"/>
            </a:endParaRPr>
          </a:p>
        </p:txBody>
      </p:sp>
    </p:spTree>
    <p:extLst>
      <p:ext uri="{BB962C8B-B14F-4D97-AF65-F5344CB8AC3E}">
        <p14:creationId xmlns:p14="http://schemas.microsoft.com/office/powerpoint/2010/main" val="350270554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91723" y="2201762"/>
            <a:ext cx="7521379" cy="4462416"/>
          </a:xfrm>
          <a:prstGeom prst="rect">
            <a:avLst/>
          </a:prstGeom>
        </p:spPr>
      </p:pic>
      <p:sp>
        <p:nvSpPr>
          <p:cNvPr id="3" name="TextBox 2"/>
          <p:cNvSpPr txBox="1"/>
          <p:nvPr/>
        </p:nvSpPr>
        <p:spPr>
          <a:xfrm>
            <a:off x="0" y="109236"/>
            <a:ext cx="9144000" cy="707886"/>
          </a:xfrm>
          <a:prstGeom prst="rect">
            <a:avLst/>
          </a:prstGeom>
          <a:noFill/>
        </p:spPr>
        <p:txBody>
          <a:bodyPr wrap="square" rtlCol="0">
            <a:spAutoFit/>
          </a:bodyPr>
          <a:lstStyle/>
          <a:p>
            <a:pPr algn="ctr"/>
            <a:r>
              <a:rPr lang="en-US" sz="4000" dirty="0" smtClean="0">
                <a:solidFill>
                  <a:srgbClr val="404040"/>
                </a:solidFill>
                <a:latin typeface="Avenir Black"/>
                <a:cs typeface="Avenir Black"/>
              </a:rPr>
              <a:t>Unskilled &amp; Unaware</a:t>
            </a:r>
            <a:endParaRPr lang="en-US" sz="4000" dirty="0">
              <a:solidFill>
                <a:srgbClr val="404040"/>
              </a:solidFill>
              <a:latin typeface="Avenir Black"/>
              <a:cs typeface="Avenir Black"/>
            </a:endParaRPr>
          </a:p>
        </p:txBody>
      </p:sp>
      <p:sp>
        <p:nvSpPr>
          <p:cNvPr id="4" name="TextBox 3"/>
          <p:cNvSpPr txBox="1"/>
          <p:nvPr/>
        </p:nvSpPr>
        <p:spPr>
          <a:xfrm>
            <a:off x="131954" y="816767"/>
            <a:ext cx="8890401" cy="1384995"/>
          </a:xfrm>
          <a:prstGeom prst="rect">
            <a:avLst/>
          </a:prstGeom>
          <a:noFill/>
        </p:spPr>
        <p:txBody>
          <a:bodyPr wrap="square" rtlCol="0">
            <a:spAutoFit/>
          </a:bodyPr>
          <a:lstStyle/>
          <a:p>
            <a:pPr algn="ctr"/>
            <a:r>
              <a:rPr lang="en-US" sz="2800" dirty="0" smtClean="0">
                <a:solidFill>
                  <a:srgbClr val="800000"/>
                </a:solidFill>
                <a:latin typeface="Avenir Book"/>
                <a:cs typeface="Avenir Book"/>
              </a:rPr>
              <a:t>Students </a:t>
            </a:r>
            <a:r>
              <a:rPr lang="en-US" sz="2800" dirty="0">
                <a:solidFill>
                  <a:srgbClr val="800000"/>
                </a:solidFill>
                <a:latin typeface="Avenir Book"/>
                <a:cs typeface="Avenir Book"/>
              </a:rPr>
              <a:t>do not </a:t>
            </a:r>
            <a:r>
              <a:rPr lang="en-US" sz="2800" dirty="0" smtClean="0">
                <a:solidFill>
                  <a:srgbClr val="800000"/>
                </a:solidFill>
                <a:latin typeface="Avenir Book"/>
                <a:cs typeface="Avenir Book"/>
              </a:rPr>
              <a:t>necessarily understand </a:t>
            </a:r>
            <a:r>
              <a:rPr lang="en-US" sz="2800" dirty="0">
                <a:solidFill>
                  <a:srgbClr val="800000"/>
                </a:solidFill>
                <a:latin typeface="Avenir Book"/>
                <a:cs typeface="Avenir Book"/>
              </a:rPr>
              <a:t>their poor performance as implying that the problem was with them: that they should study more or differently</a:t>
            </a:r>
          </a:p>
        </p:txBody>
      </p:sp>
    </p:spTree>
    <p:extLst>
      <p:ext uri="{BB962C8B-B14F-4D97-AF65-F5344CB8AC3E}">
        <p14:creationId xmlns:p14="http://schemas.microsoft.com/office/powerpoint/2010/main" val="139123693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804" y="274638"/>
            <a:ext cx="4682652" cy="1143000"/>
          </a:xfrm>
        </p:spPr>
        <p:txBody>
          <a:bodyPr>
            <a:noAutofit/>
          </a:bodyPr>
          <a:lstStyle/>
          <a:p>
            <a:r>
              <a:rPr lang="en-US" sz="3600" dirty="0" smtClean="0"/>
              <a:t>Building </a:t>
            </a:r>
            <a:r>
              <a:rPr lang="en-US" sz="3600" dirty="0" smtClean="0"/>
              <a:t>a </a:t>
            </a:r>
            <a:r>
              <a:rPr lang="en-US" sz="3600" dirty="0" smtClean="0">
                <a:solidFill>
                  <a:srgbClr val="800000"/>
                </a:solidFill>
              </a:rPr>
              <a:t>Vehicle</a:t>
            </a:r>
            <a:r>
              <a:rPr lang="en-US" sz="3600" dirty="0" smtClean="0"/>
              <a:t> for Change</a:t>
            </a:r>
            <a:endParaRPr lang="en-US" sz="3600" dirty="0"/>
          </a:p>
        </p:txBody>
      </p:sp>
      <p:sp>
        <p:nvSpPr>
          <p:cNvPr id="3" name="Content Placeholder 2"/>
          <p:cNvSpPr>
            <a:spLocks noGrp="1"/>
          </p:cNvSpPr>
          <p:nvPr>
            <p:ph idx="1"/>
          </p:nvPr>
        </p:nvSpPr>
        <p:spPr>
          <a:xfrm>
            <a:off x="457200" y="1600202"/>
            <a:ext cx="4071502" cy="5095849"/>
          </a:xfrm>
        </p:spPr>
        <p:txBody>
          <a:bodyPr>
            <a:normAutofit fontScale="92500" lnSpcReduction="20000"/>
          </a:bodyPr>
          <a:lstStyle/>
          <a:p>
            <a:r>
              <a:rPr lang="en-US" i="1" dirty="0" smtClean="0"/>
              <a:t>Pathways to Success</a:t>
            </a:r>
          </a:p>
          <a:p>
            <a:r>
              <a:rPr lang="en-US" dirty="0" smtClean="0"/>
              <a:t>An identity-based motivation intervention</a:t>
            </a:r>
          </a:p>
          <a:p>
            <a:r>
              <a:rPr lang="en-US" dirty="0" smtClean="0">
                <a:solidFill>
                  <a:schemeClr val="tx1"/>
                </a:solidFill>
              </a:rPr>
              <a:t>Cue current skill</a:t>
            </a:r>
            <a:r>
              <a:rPr lang="mr-IN" dirty="0" smtClean="0">
                <a:solidFill>
                  <a:schemeClr val="tx1"/>
                </a:solidFill>
              </a:rPr>
              <a:t>…</a:t>
            </a:r>
            <a:endParaRPr lang="en-US" dirty="0" smtClean="0">
              <a:solidFill>
                <a:schemeClr val="tx1"/>
              </a:solidFill>
            </a:endParaRPr>
          </a:p>
          <a:p>
            <a:r>
              <a:rPr lang="mr-IN" dirty="0" smtClean="0">
                <a:solidFill>
                  <a:schemeClr val="tx1"/>
                </a:solidFill>
              </a:rPr>
              <a:t>…</a:t>
            </a:r>
            <a:r>
              <a:rPr lang="en-US" dirty="0" smtClean="0">
                <a:solidFill>
                  <a:schemeClr val="tx1"/>
                </a:solidFill>
              </a:rPr>
              <a:t>Trigger</a:t>
            </a:r>
            <a:r>
              <a:rPr lang="en-US" dirty="0" smtClean="0">
                <a:solidFill>
                  <a:srgbClr val="800000"/>
                </a:solidFill>
              </a:rPr>
              <a:t> </a:t>
            </a:r>
            <a:r>
              <a:rPr lang="en-US" dirty="0">
                <a:solidFill>
                  <a:srgbClr val="800000"/>
                </a:solidFill>
              </a:rPr>
              <a:t>adult possible </a:t>
            </a:r>
            <a:r>
              <a:rPr lang="en-US" dirty="0" smtClean="0">
                <a:solidFill>
                  <a:srgbClr val="800000"/>
                </a:solidFill>
              </a:rPr>
              <a:t>selves</a:t>
            </a:r>
          </a:p>
          <a:p>
            <a:r>
              <a:rPr lang="en-US" dirty="0" smtClean="0">
                <a:solidFill>
                  <a:srgbClr val="800000"/>
                </a:solidFill>
              </a:rPr>
              <a:t> </a:t>
            </a:r>
            <a:r>
              <a:rPr lang="mr-IN" dirty="0" smtClean="0"/>
              <a:t>…</a:t>
            </a:r>
            <a:r>
              <a:rPr lang="en-US" dirty="0"/>
              <a:t>link them to current </a:t>
            </a:r>
            <a:r>
              <a:rPr lang="en-US" dirty="0" smtClean="0">
                <a:solidFill>
                  <a:srgbClr val="800000"/>
                </a:solidFill>
              </a:rPr>
              <a:t>action</a:t>
            </a:r>
          </a:p>
          <a:p>
            <a:r>
              <a:rPr lang="mr-IN" dirty="0" smtClean="0"/>
              <a:t>…</a:t>
            </a:r>
            <a:r>
              <a:rPr lang="en-US" dirty="0" smtClean="0"/>
              <a:t> </a:t>
            </a:r>
            <a:r>
              <a:rPr lang="en-US" dirty="0"/>
              <a:t>through engagement with </a:t>
            </a:r>
            <a:r>
              <a:rPr lang="en-US" dirty="0">
                <a:solidFill>
                  <a:srgbClr val="800000"/>
                </a:solidFill>
              </a:rPr>
              <a:t>difficulty</a:t>
            </a:r>
            <a:endParaRPr lang="en-US" dirty="0"/>
          </a:p>
        </p:txBody>
      </p:sp>
      <p:pic>
        <p:nvPicPr>
          <p:cNvPr id="4" name="Picture 3"/>
          <p:cNvPicPr>
            <a:picLocks noChangeAspect="1"/>
          </p:cNvPicPr>
          <p:nvPr/>
        </p:nvPicPr>
        <p:blipFill>
          <a:blip r:embed="rId2"/>
          <a:stretch>
            <a:fillRect/>
          </a:stretch>
        </p:blipFill>
        <p:spPr>
          <a:xfrm>
            <a:off x="4392846" y="0"/>
            <a:ext cx="4751154" cy="6858000"/>
          </a:xfrm>
          <a:prstGeom prst="rect">
            <a:avLst/>
          </a:prstGeom>
        </p:spPr>
      </p:pic>
    </p:spTree>
    <p:extLst>
      <p:ext uri="{BB962C8B-B14F-4D97-AF65-F5344CB8AC3E}">
        <p14:creationId xmlns:p14="http://schemas.microsoft.com/office/powerpoint/2010/main" val="2771577252"/>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5267" y="274637"/>
            <a:ext cx="8736673" cy="1546894"/>
          </a:xfrm>
        </p:spPr>
        <p:txBody>
          <a:bodyPr>
            <a:normAutofit fontScale="90000"/>
          </a:bodyPr>
          <a:lstStyle/>
          <a:p>
            <a:pPr algn="l"/>
            <a:r>
              <a:rPr lang="en-US" sz="4000" i="1" dirty="0"/>
              <a:t>Pathways </a:t>
            </a:r>
            <a:r>
              <a:rPr lang="en-US" sz="4000" dirty="0"/>
              <a:t>in classrooms 6 weeks 2x weekly </a:t>
            </a:r>
            <a:r>
              <a:rPr lang="en-US" sz="2000" dirty="0">
                <a:latin typeface="Avenir Book"/>
                <a:cs typeface="Avenir Book"/>
              </a:rPr>
              <a:t>(Oyserman et al., Adolescence, 2002; Oyserman et al., Journal of Personality and Social Psychology, 2015; Horowitz et al., Contemporary Ed Psych, 2017; Oyserman et al., 2018)</a:t>
            </a:r>
          </a:p>
        </p:txBody>
      </p:sp>
      <p:sp>
        <p:nvSpPr>
          <p:cNvPr id="4" name="Content Placeholder 3"/>
          <p:cNvSpPr>
            <a:spLocks noGrp="1"/>
          </p:cNvSpPr>
          <p:nvPr>
            <p:ph idx="1"/>
          </p:nvPr>
        </p:nvSpPr>
        <p:spPr>
          <a:xfrm>
            <a:off x="457200" y="1975463"/>
            <a:ext cx="8229600" cy="4150702"/>
          </a:xfrm>
        </p:spPr>
        <p:txBody>
          <a:bodyPr>
            <a:normAutofit fontScale="85000" lnSpcReduction="20000"/>
          </a:bodyPr>
          <a:lstStyle/>
          <a:p>
            <a:r>
              <a:rPr lang="en-US" dirty="0"/>
              <a:t>Detroit RCT </a:t>
            </a:r>
          </a:p>
          <a:p>
            <a:pPr lvl="1"/>
            <a:r>
              <a:rPr lang="en-US" dirty="0"/>
              <a:t>Researcher-trained community members, trained to fidelity</a:t>
            </a:r>
          </a:p>
          <a:p>
            <a:pPr lvl="1"/>
            <a:r>
              <a:rPr lang="en-US" dirty="0"/>
              <a:t>260 </a:t>
            </a:r>
            <a:r>
              <a:rPr lang="en-US" dirty="0" smtClean="0"/>
              <a:t>students</a:t>
            </a:r>
          </a:p>
          <a:p>
            <a:r>
              <a:rPr lang="en-US" dirty="0"/>
              <a:t>Chicago Development</a:t>
            </a:r>
          </a:p>
          <a:p>
            <a:pPr lvl="1"/>
            <a:r>
              <a:rPr lang="en-US" dirty="0"/>
              <a:t>Teacher-trained, teacher-led, natural variation fidelity</a:t>
            </a:r>
          </a:p>
          <a:p>
            <a:pPr lvl="1"/>
            <a:r>
              <a:rPr lang="en-US" dirty="0">
                <a:solidFill>
                  <a:schemeClr val="bg1">
                    <a:lumMod val="50000"/>
                  </a:schemeClr>
                </a:solidFill>
              </a:rPr>
              <a:t>8</a:t>
            </a:r>
            <a:r>
              <a:rPr lang="en-US" dirty="0">
                <a:solidFill>
                  <a:schemeClr val="bg1">
                    <a:lumMod val="50000"/>
                  </a:schemeClr>
                </a:solidFill>
                <a:ea typeface="Wingdings"/>
                <a:sym typeface="Wingdings"/>
              </a:rPr>
              <a:t></a:t>
            </a:r>
            <a:r>
              <a:rPr lang="en-US" dirty="0">
                <a:solidFill>
                  <a:schemeClr val="bg1">
                    <a:lumMod val="50000"/>
                  </a:schemeClr>
                </a:solidFill>
              </a:rPr>
              <a:t>15</a:t>
            </a:r>
            <a:r>
              <a:rPr lang="en-US" dirty="0">
                <a:solidFill>
                  <a:schemeClr val="bg1">
                    <a:lumMod val="50000"/>
                  </a:schemeClr>
                </a:solidFill>
                <a:ea typeface="Wingdings"/>
                <a:sym typeface="Wingdings"/>
              </a:rPr>
              <a:t></a:t>
            </a:r>
            <a:r>
              <a:rPr lang="en-US" dirty="0">
                <a:solidFill>
                  <a:schemeClr val="bg1">
                    <a:lumMod val="50000"/>
                  </a:schemeClr>
                </a:solidFill>
              </a:rPr>
              <a:t>21 teachers 2</a:t>
            </a:r>
            <a:r>
              <a:rPr lang="en-US" dirty="0">
                <a:solidFill>
                  <a:schemeClr val="bg1">
                    <a:lumMod val="50000"/>
                  </a:schemeClr>
                </a:solidFill>
                <a:ea typeface="Wingdings"/>
                <a:sym typeface="Wingdings"/>
              </a:rPr>
              <a:t></a:t>
            </a:r>
            <a:r>
              <a:rPr lang="en-US" dirty="0">
                <a:solidFill>
                  <a:schemeClr val="bg1">
                    <a:lumMod val="50000"/>
                  </a:schemeClr>
                </a:solidFill>
              </a:rPr>
              <a:t>5</a:t>
            </a:r>
            <a:r>
              <a:rPr lang="en-US" dirty="0">
                <a:solidFill>
                  <a:schemeClr val="bg1">
                    <a:lumMod val="50000"/>
                  </a:schemeClr>
                </a:solidFill>
                <a:ea typeface="Wingdings"/>
                <a:sym typeface="Wingdings"/>
              </a:rPr>
              <a:t></a:t>
            </a:r>
            <a:r>
              <a:rPr lang="en-US" dirty="0">
                <a:solidFill>
                  <a:schemeClr val="bg1">
                    <a:lumMod val="50000"/>
                  </a:schemeClr>
                </a:solidFill>
              </a:rPr>
              <a:t>9 schools 211</a:t>
            </a:r>
            <a:r>
              <a:rPr lang="en-US" dirty="0">
                <a:solidFill>
                  <a:schemeClr val="bg1">
                    <a:lumMod val="50000"/>
                  </a:schemeClr>
                </a:solidFill>
                <a:ea typeface="Wingdings"/>
                <a:sym typeface="Wingdings"/>
              </a:rPr>
              <a:t></a:t>
            </a:r>
            <a:r>
              <a:rPr lang="en-US" dirty="0">
                <a:solidFill>
                  <a:schemeClr val="bg1">
                    <a:lumMod val="50000"/>
                  </a:schemeClr>
                </a:solidFill>
              </a:rPr>
              <a:t>400</a:t>
            </a:r>
            <a:r>
              <a:rPr lang="en-US" dirty="0">
                <a:solidFill>
                  <a:schemeClr val="bg1">
                    <a:lumMod val="50000"/>
                  </a:schemeClr>
                </a:solidFill>
                <a:ea typeface="Wingdings"/>
                <a:sym typeface="Wingdings"/>
              </a:rPr>
              <a:t></a:t>
            </a:r>
            <a:r>
              <a:rPr lang="en-US" dirty="0">
                <a:solidFill>
                  <a:schemeClr val="bg1">
                    <a:lumMod val="50000"/>
                  </a:schemeClr>
                </a:solidFill>
              </a:rPr>
              <a:t>696 </a:t>
            </a:r>
            <a:r>
              <a:rPr lang="en-US" dirty="0" smtClean="0">
                <a:solidFill>
                  <a:schemeClr val="bg1">
                    <a:lumMod val="50000"/>
                  </a:schemeClr>
                </a:solidFill>
              </a:rPr>
              <a:t>students</a:t>
            </a:r>
          </a:p>
          <a:p>
            <a:r>
              <a:rPr lang="en-US" dirty="0"/>
              <a:t>Chicago RCT</a:t>
            </a:r>
          </a:p>
          <a:p>
            <a:pPr lvl="1"/>
            <a:r>
              <a:rPr lang="en-US" dirty="0"/>
              <a:t>Teacher-trained, teacher-led, natural variation fidelity</a:t>
            </a:r>
          </a:p>
          <a:p>
            <a:pPr lvl="1"/>
            <a:r>
              <a:rPr lang="en-US" dirty="0"/>
              <a:t>5,000 students, 70 schools, 120 </a:t>
            </a:r>
            <a:r>
              <a:rPr lang="en-US" dirty="0" smtClean="0"/>
              <a:t>teachers</a:t>
            </a:r>
            <a:endParaRPr lang="en-US" dirty="0">
              <a:solidFill>
                <a:schemeClr val="bg1">
                  <a:lumMod val="50000"/>
                </a:schemeClr>
              </a:solidFill>
            </a:endParaRPr>
          </a:p>
          <a:p>
            <a:endParaRPr lang="en-US" dirty="0"/>
          </a:p>
          <a:p>
            <a:endParaRPr lang="en-US" dirty="0"/>
          </a:p>
        </p:txBody>
      </p:sp>
    </p:spTree>
    <p:extLst>
      <p:ext uri="{BB962C8B-B14F-4D97-AF65-F5344CB8AC3E}">
        <p14:creationId xmlns:p14="http://schemas.microsoft.com/office/powerpoint/2010/main" val="101069658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63" y="274638"/>
            <a:ext cx="8852136" cy="1143000"/>
          </a:xfrm>
        </p:spPr>
        <p:txBody>
          <a:bodyPr>
            <a:normAutofit/>
          </a:bodyPr>
          <a:lstStyle/>
          <a:p>
            <a:pPr algn="l"/>
            <a:r>
              <a:rPr lang="en-US" i="1" dirty="0"/>
              <a:t>Pathways</a:t>
            </a:r>
            <a:r>
              <a:rPr lang="en-US" dirty="0"/>
              <a:t> digital platform </a:t>
            </a:r>
            <a:r>
              <a:rPr lang="en-US" dirty="0" smtClean="0"/>
              <a:t/>
            </a:r>
            <a:br>
              <a:rPr lang="en-US" dirty="0" smtClean="0"/>
            </a:br>
            <a:r>
              <a:rPr lang="en-US" sz="2200" dirty="0" smtClean="0">
                <a:solidFill>
                  <a:schemeClr val="tx1"/>
                </a:solidFill>
                <a:latin typeface="Avenir Book"/>
                <a:cs typeface="Avenir Book"/>
              </a:rPr>
              <a:t>(</a:t>
            </a:r>
            <a:r>
              <a:rPr lang="en-US" sz="2200" dirty="0" smtClean="0">
                <a:solidFill>
                  <a:schemeClr val="tx1"/>
                </a:solidFill>
                <a:latin typeface="Avenir Book"/>
                <a:cs typeface="Avenir Book"/>
              </a:rPr>
              <a:t>Oyserman, Ehret, O’Donnell, 2018)</a:t>
            </a:r>
            <a:endParaRPr lang="en-US" sz="2200" dirty="0">
              <a:solidFill>
                <a:schemeClr val="tx1"/>
              </a:solidFill>
              <a:latin typeface="Avenir Book"/>
              <a:cs typeface="Avenir Book"/>
            </a:endParaRPr>
          </a:p>
        </p:txBody>
      </p:sp>
      <p:sp>
        <p:nvSpPr>
          <p:cNvPr id="3" name="Content Placeholder 2"/>
          <p:cNvSpPr>
            <a:spLocks noGrp="1"/>
          </p:cNvSpPr>
          <p:nvPr>
            <p:ph idx="1"/>
          </p:nvPr>
        </p:nvSpPr>
        <p:spPr/>
        <p:txBody>
          <a:bodyPr/>
          <a:lstStyle/>
          <a:p>
            <a:r>
              <a:rPr lang="en-US" dirty="0" smtClean="0"/>
              <a:t>Colorado</a:t>
            </a:r>
            <a:endParaRPr lang="en-US" dirty="0" smtClean="0"/>
          </a:p>
          <a:p>
            <a:pPr lvl="1"/>
            <a:r>
              <a:rPr lang="en-US" dirty="0" smtClean="0"/>
              <a:t>400 students, 7</a:t>
            </a:r>
            <a:r>
              <a:rPr lang="en-US" baseline="30000" dirty="0" smtClean="0"/>
              <a:t>th</a:t>
            </a:r>
            <a:r>
              <a:rPr lang="en-US" dirty="0" smtClean="0"/>
              <a:t> to 10</a:t>
            </a:r>
            <a:r>
              <a:rPr lang="en-US" baseline="30000" dirty="0" smtClean="0"/>
              <a:t>th</a:t>
            </a:r>
            <a:r>
              <a:rPr lang="en-US" dirty="0" smtClean="0"/>
              <a:t> grade, 11 schools</a:t>
            </a:r>
          </a:p>
          <a:p>
            <a:pPr lvl="1"/>
            <a:r>
              <a:rPr lang="en-US" dirty="0" smtClean="0"/>
              <a:t>Fixed fidelity of delivery</a:t>
            </a:r>
            <a:endParaRPr lang="en-US" dirty="0"/>
          </a:p>
        </p:txBody>
      </p:sp>
    </p:spTree>
    <p:extLst>
      <p:ext uri="{BB962C8B-B14F-4D97-AF65-F5344CB8AC3E}">
        <p14:creationId xmlns:p14="http://schemas.microsoft.com/office/powerpoint/2010/main" val="15737061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457201" y="1600201"/>
            <a:ext cx="3458957" cy="4045798"/>
          </a:xfrm>
          <a:prstGeom prst="rect">
            <a:avLst/>
          </a:prstGeom>
        </p:spPr>
        <p:txBody>
          <a:bodyPr>
            <a:normAutofit/>
          </a:bodyPr>
          <a:lst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t>Classroom-based intervention</a:t>
            </a:r>
          </a:p>
          <a:p>
            <a:r>
              <a:rPr lang="en-US" sz="2800" dirty="0" smtClean="0"/>
              <a:t>12 sessions, 6 weeks </a:t>
            </a:r>
          </a:p>
        </p:txBody>
      </p:sp>
      <p:sp>
        <p:nvSpPr>
          <p:cNvPr id="12" name="Title 11"/>
          <p:cNvSpPr>
            <a:spLocks noGrp="1"/>
          </p:cNvSpPr>
          <p:nvPr>
            <p:ph type="title"/>
          </p:nvPr>
        </p:nvSpPr>
        <p:spPr/>
        <p:txBody>
          <a:bodyPr>
            <a:normAutofit/>
          </a:bodyPr>
          <a:lstStyle/>
          <a:p>
            <a:r>
              <a:rPr lang="en-US" sz="3600" i="1" dirty="0" smtClean="0"/>
              <a:t>Pathways to Success</a:t>
            </a:r>
            <a:endParaRPr lang="en-US" sz="3600" i="1" dirty="0"/>
          </a:p>
        </p:txBody>
      </p:sp>
      <p:pic>
        <p:nvPicPr>
          <p:cNvPr id="2" name="Picture 1" descr="1-MeNow.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3" name="Picture 2" descr="2-SkillsAbiliti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5" name="Picture 4" descr="3-MeFutur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9" name="Picture 8" descr="4-MeFutureImages.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19" name="Picture 18" descr="5-ConnectingPath.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916079"/>
            <a:ext cx="9144000" cy="5943600"/>
          </a:xfrm>
          <a:prstGeom prst="rect">
            <a:avLst/>
          </a:prstGeom>
        </p:spPr>
      </p:pic>
      <p:pic>
        <p:nvPicPr>
          <p:cNvPr id="20" name="Picture 19" descr="6-PositiveNegativeForces.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23" name="Picture 22" descr="7-Roadblocks.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24" name="Picture 23" descr="8-WayAround.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25" name="Picture 24" descr="9-Fork.p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spTree>
    <p:extLst>
      <p:ext uri="{BB962C8B-B14F-4D97-AF65-F5344CB8AC3E}">
        <p14:creationId xmlns:p14="http://schemas.microsoft.com/office/powerpoint/2010/main" val="20429759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1954" y="148459"/>
            <a:ext cx="8857412" cy="1479553"/>
          </a:xfrm>
        </p:spPr>
        <p:txBody>
          <a:bodyPr>
            <a:normAutofit fontScale="90000"/>
          </a:bodyPr>
          <a:lstStyle/>
          <a:p>
            <a:r>
              <a:rPr lang="en-US" dirty="0" smtClean="0"/>
              <a:t>Randomized Control Trial: Key Ingredients</a:t>
            </a:r>
            <a:r>
              <a:rPr lang="en-US" dirty="0"/>
              <a:t> </a:t>
            </a:r>
            <a:r>
              <a:rPr lang="en-US" dirty="0" smtClean="0"/>
              <a:t>and Outcomes </a:t>
            </a:r>
            <a:r>
              <a:rPr lang="en-US" dirty="0" smtClean="0">
                <a:latin typeface="Avenir Book"/>
                <a:cs typeface="Avenir Book"/>
              </a:rPr>
              <a:t>(Detroit)</a:t>
            </a:r>
            <a:endParaRPr lang="en-US" dirty="0">
              <a:latin typeface="Avenir Book"/>
              <a:cs typeface="Avenir Book"/>
            </a:endParaRPr>
          </a:p>
        </p:txBody>
      </p:sp>
      <p:sp>
        <p:nvSpPr>
          <p:cNvPr id="4" name="Content Placeholder 3"/>
          <p:cNvSpPr>
            <a:spLocks noGrp="1"/>
          </p:cNvSpPr>
          <p:nvPr>
            <p:ph idx="1"/>
          </p:nvPr>
        </p:nvSpPr>
        <p:spPr>
          <a:xfrm>
            <a:off x="131954" y="1628012"/>
            <a:ext cx="8857412" cy="4981716"/>
          </a:xfrm>
        </p:spPr>
        <p:txBody>
          <a:bodyPr>
            <a:normAutofit fontScale="85000" lnSpcReduction="20000"/>
          </a:bodyPr>
          <a:lstStyle/>
          <a:p>
            <a:r>
              <a:rPr lang="en-US" dirty="0" smtClean="0"/>
              <a:t>Identity-based motivation...</a:t>
            </a:r>
          </a:p>
          <a:p>
            <a:pPr lvl="1"/>
            <a:r>
              <a:rPr lang="en-US" dirty="0" smtClean="0"/>
              <a:t>“We” have skills, imagine futures, have positive and negative forces in our lives that show the way</a:t>
            </a:r>
          </a:p>
          <a:p>
            <a:pPr lvl="1"/>
            <a:r>
              <a:rPr lang="en-US" dirty="0" smtClean="0"/>
              <a:t>Future “Me” is connected to “Me” now through actions, strategies to get from now to later</a:t>
            </a:r>
          </a:p>
          <a:p>
            <a:pPr lvl="1"/>
            <a:r>
              <a:rPr lang="en-US" dirty="0" smtClean="0"/>
              <a:t>Difficulty as signal of importance, not impossibility</a:t>
            </a:r>
            <a:br>
              <a:rPr lang="en-US" dirty="0" smtClean="0"/>
            </a:br>
            <a:endParaRPr lang="en-US" dirty="0" smtClean="0"/>
          </a:p>
          <a:p>
            <a:r>
              <a:rPr lang="en-US" dirty="0" smtClean="0"/>
              <a:t>Outcomes</a:t>
            </a:r>
          </a:p>
          <a:p>
            <a:pPr lvl="1"/>
            <a:r>
              <a:rPr lang="en-US" dirty="0" smtClean="0"/>
              <a:t>Changed IBM</a:t>
            </a:r>
          </a:p>
          <a:p>
            <a:pPr lvl="1"/>
            <a:r>
              <a:rPr lang="en-US" dirty="0" smtClean="0"/>
              <a:t>Changed Behavior (attendance, in class engagement, more time spent on homework)</a:t>
            </a:r>
          </a:p>
          <a:p>
            <a:pPr lvl="1"/>
            <a:r>
              <a:rPr lang="en-US" dirty="0" smtClean="0"/>
              <a:t>Improved GPA </a:t>
            </a:r>
          </a:p>
          <a:p>
            <a:pPr lvl="1"/>
            <a:r>
              <a:rPr lang="en-US" dirty="0" smtClean="0"/>
              <a:t>Fewer disciplinary actions, less depression</a:t>
            </a:r>
          </a:p>
          <a:p>
            <a:pPr lvl="1"/>
            <a:r>
              <a:rPr lang="en-US" dirty="0" smtClean="0"/>
              <a:t>Mediated by change in IBM</a:t>
            </a:r>
          </a:p>
        </p:txBody>
      </p:sp>
    </p:spTree>
    <p:extLst>
      <p:ext uri="{BB962C8B-B14F-4D97-AF65-F5344CB8AC3E}">
        <p14:creationId xmlns:p14="http://schemas.microsoft.com/office/powerpoint/2010/main" val="361369573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1801240"/>
            <a:ext cx="1904292" cy="4714478"/>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smtClean="0">
                <a:solidFill>
                  <a:srgbClr val="000000"/>
                </a:solidFill>
                <a:latin typeface="Avenir Book"/>
                <a:cs typeface="Avenir Book"/>
              </a:rPr>
              <a:t>Pathways</a:t>
            </a:r>
            <a:endParaRPr lang="en-US" sz="3200" i="1" dirty="0">
              <a:solidFill>
                <a:srgbClr val="000000"/>
              </a:solidFill>
              <a:latin typeface="Avenir Book"/>
              <a:cs typeface="Avenir Book"/>
            </a:endParaRPr>
          </a:p>
        </p:txBody>
      </p:sp>
      <p:sp>
        <p:nvSpPr>
          <p:cNvPr id="7" name="Rectangle 6"/>
          <p:cNvSpPr/>
          <p:nvPr/>
        </p:nvSpPr>
        <p:spPr>
          <a:xfrm>
            <a:off x="2226725" y="1801240"/>
            <a:ext cx="2177240" cy="4714478"/>
          </a:xfrm>
          <a:prstGeom prst="rect">
            <a:avLst/>
          </a:prstGeom>
          <a:solidFill>
            <a:srgbClr val="FFFF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rgbClr val="000000"/>
                </a:solidFill>
                <a:latin typeface="Avenir Book"/>
                <a:cs typeface="Avenir Book"/>
              </a:rPr>
              <a:t>Identity-based motivation</a:t>
            </a:r>
            <a:endParaRPr lang="en-US" sz="3200" dirty="0">
              <a:solidFill>
                <a:srgbClr val="000000"/>
              </a:solidFill>
              <a:latin typeface="Avenir Book"/>
              <a:cs typeface="Avenir Book"/>
            </a:endParaRPr>
          </a:p>
        </p:txBody>
      </p:sp>
      <p:sp>
        <p:nvSpPr>
          <p:cNvPr id="8" name="Rectangle 7"/>
          <p:cNvSpPr/>
          <p:nvPr/>
        </p:nvSpPr>
        <p:spPr>
          <a:xfrm>
            <a:off x="7093953" y="1948882"/>
            <a:ext cx="2050048" cy="1927558"/>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rgbClr val="FFFFFF"/>
                </a:solidFill>
                <a:latin typeface="Avenir Book"/>
                <a:cs typeface="Avenir Book"/>
              </a:rPr>
              <a:t>Grade Point Average</a:t>
            </a:r>
            <a:endParaRPr lang="en-US" sz="3200" dirty="0">
              <a:solidFill>
                <a:srgbClr val="FFFFFF"/>
              </a:solidFill>
              <a:latin typeface="Avenir Book"/>
              <a:cs typeface="Avenir Book"/>
            </a:endParaRPr>
          </a:p>
        </p:txBody>
      </p:sp>
      <p:sp>
        <p:nvSpPr>
          <p:cNvPr id="9" name="Rectangle 8"/>
          <p:cNvSpPr/>
          <p:nvPr/>
        </p:nvSpPr>
        <p:spPr>
          <a:xfrm>
            <a:off x="4739412" y="1801239"/>
            <a:ext cx="1875868" cy="4714479"/>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bg1"/>
                </a:solidFill>
                <a:latin typeface="Avenir Book"/>
                <a:cs typeface="Avenir Book"/>
              </a:rPr>
              <a:t>School Focused Behavior</a:t>
            </a:r>
          </a:p>
          <a:p>
            <a:pPr algn="ctr"/>
            <a:endParaRPr lang="en-US" sz="2400" dirty="0">
              <a:solidFill>
                <a:schemeClr val="bg1"/>
              </a:solidFill>
              <a:latin typeface="Avenir Book"/>
              <a:cs typeface="Avenir Book"/>
            </a:endParaRPr>
          </a:p>
          <a:p>
            <a:pPr algn="ctr"/>
            <a:r>
              <a:rPr lang="en-US" dirty="0" smtClean="0">
                <a:solidFill>
                  <a:schemeClr val="bg1"/>
                </a:solidFill>
                <a:latin typeface="Avenir Book"/>
                <a:cs typeface="Avenir Book"/>
              </a:rPr>
              <a:t>Engaging in class</a:t>
            </a:r>
            <a:endParaRPr lang="en-US" dirty="0" smtClean="0">
              <a:latin typeface="Avenir Book"/>
              <a:cs typeface="Avenir Book"/>
            </a:endParaRPr>
          </a:p>
          <a:p>
            <a:pPr algn="ctr"/>
            <a:endParaRPr lang="en-US" dirty="0" smtClean="0">
              <a:solidFill>
                <a:srgbClr val="FFFFFF"/>
              </a:solidFill>
              <a:latin typeface="Avenir Book"/>
              <a:cs typeface="Avenir Book"/>
            </a:endParaRPr>
          </a:p>
          <a:p>
            <a:pPr algn="ctr"/>
            <a:r>
              <a:rPr lang="en-US" dirty="0" smtClean="0">
                <a:solidFill>
                  <a:srgbClr val="FFFFFF"/>
                </a:solidFill>
                <a:latin typeface="Avenir Book"/>
                <a:cs typeface="Avenir Book"/>
              </a:rPr>
              <a:t>Absences</a:t>
            </a:r>
          </a:p>
          <a:p>
            <a:pPr algn="ctr"/>
            <a:endParaRPr lang="en-US" dirty="0">
              <a:solidFill>
                <a:srgbClr val="000000"/>
              </a:solidFill>
              <a:latin typeface="Avenir Book"/>
              <a:cs typeface="Avenir Book"/>
            </a:endParaRPr>
          </a:p>
          <a:p>
            <a:pPr algn="ctr"/>
            <a:r>
              <a:rPr lang="en-US" dirty="0" smtClean="0">
                <a:solidFill>
                  <a:srgbClr val="FFFFFF"/>
                </a:solidFill>
                <a:latin typeface="Avenir Book"/>
                <a:cs typeface="Avenir Book"/>
              </a:rPr>
              <a:t>Spending time on homework</a:t>
            </a:r>
            <a:endParaRPr lang="en-US" dirty="0">
              <a:solidFill>
                <a:srgbClr val="FFFFFF"/>
              </a:solidFill>
              <a:latin typeface="Avenir Book"/>
              <a:cs typeface="Avenir Book"/>
            </a:endParaRPr>
          </a:p>
          <a:p>
            <a:pPr algn="ctr"/>
            <a:endParaRPr lang="en-US" sz="2400" dirty="0">
              <a:solidFill>
                <a:srgbClr val="000000"/>
              </a:solidFill>
              <a:latin typeface="Avenir Book"/>
              <a:cs typeface="Avenir Book"/>
            </a:endParaRPr>
          </a:p>
        </p:txBody>
      </p:sp>
      <p:sp>
        <p:nvSpPr>
          <p:cNvPr id="11" name="Rectangle 10"/>
          <p:cNvSpPr/>
          <p:nvPr/>
        </p:nvSpPr>
        <p:spPr>
          <a:xfrm>
            <a:off x="7061897" y="4490692"/>
            <a:ext cx="2082103" cy="2010490"/>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smtClean="0">
                <a:solidFill>
                  <a:srgbClr val="FFFFFF"/>
                </a:solidFill>
                <a:latin typeface="Avenir Book"/>
                <a:cs typeface="Avenir Book"/>
              </a:rPr>
              <a:t>Depression</a:t>
            </a:r>
            <a:endParaRPr lang="en-US" sz="2800" dirty="0">
              <a:solidFill>
                <a:srgbClr val="FFFFFF"/>
              </a:solidFill>
              <a:latin typeface="Avenir Book"/>
              <a:cs typeface="Avenir Book"/>
            </a:endParaRPr>
          </a:p>
        </p:txBody>
      </p:sp>
      <p:cxnSp>
        <p:nvCxnSpPr>
          <p:cNvPr id="12" name="Straight Arrow Connector 11"/>
          <p:cNvCxnSpPr>
            <a:endCxn id="7" idx="1"/>
          </p:cNvCxnSpPr>
          <p:nvPr/>
        </p:nvCxnSpPr>
        <p:spPr>
          <a:xfrm flipV="1">
            <a:off x="1904292" y="4158479"/>
            <a:ext cx="322433" cy="13265"/>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p:nvPr/>
        </p:nvCxnSpPr>
        <p:spPr>
          <a:xfrm>
            <a:off x="6583224" y="2975683"/>
            <a:ext cx="44661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7" name="Title 16"/>
          <p:cNvSpPr>
            <a:spLocks noGrp="1"/>
          </p:cNvSpPr>
          <p:nvPr>
            <p:ph type="title"/>
          </p:nvPr>
        </p:nvSpPr>
        <p:spPr>
          <a:xfrm>
            <a:off x="236260" y="274640"/>
            <a:ext cx="8907740" cy="781211"/>
          </a:xfrm>
        </p:spPr>
        <p:txBody>
          <a:bodyPr>
            <a:normAutofit fontScale="90000"/>
          </a:bodyPr>
          <a:lstStyle/>
          <a:p>
            <a:r>
              <a:rPr lang="en-US" dirty="0" smtClean="0">
                <a:solidFill>
                  <a:srgbClr val="800000"/>
                </a:solidFill>
                <a:latin typeface="Avenir Black"/>
                <a:cs typeface="Avenir Black"/>
              </a:rPr>
              <a:t>Randomized Control Trial: It Works!</a:t>
            </a:r>
            <a:r>
              <a:rPr lang="en-US" dirty="0" smtClean="0">
                <a:latin typeface="Avenir Black"/>
                <a:cs typeface="Avenir Black"/>
              </a:rPr>
              <a:t/>
            </a:r>
            <a:br>
              <a:rPr lang="en-US" dirty="0" smtClean="0">
                <a:latin typeface="Avenir Black"/>
                <a:cs typeface="Avenir Black"/>
              </a:rPr>
            </a:br>
            <a:r>
              <a:rPr lang="en-US" sz="2200" dirty="0" smtClean="0">
                <a:latin typeface="Avenir Book"/>
                <a:cs typeface="Avenir Book"/>
              </a:rPr>
              <a:t>(Oyserman, Bybee, Terry 2006 </a:t>
            </a:r>
            <a:r>
              <a:rPr lang="en-US" sz="2200" i="1" dirty="0" smtClean="0">
                <a:latin typeface="Avenir Book"/>
                <a:cs typeface="Avenir Book"/>
              </a:rPr>
              <a:t>Journal of Personality and Social Psychology</a:t>
            </a:r>
            <a:r>
              <a:rPr lang="en-US" sz="2200" dirty="0" smtClean="0">
                <a:latin typeface="Avenir Book"/>
                <a:cs typeface="Avenir Book"/>
              </a:rPr>
              <a:t>)</a:t>
            </a:r>
            <a:endParaRPr lang="en-US" sz="2200" dirty="0">
              <a:latin typeface="Avenir Book"/>
              <a:cs typeface="Avenir Book"/>
            </a:endParaRPr>
          </a:p>
        </p:txBody>
      </p:sp>
      <p:cxnSp>
        <p:nvCxnSpPr>
          <p:cNvPr id="24" name="Straight Arrow Connector 23"/>
          <p:cNvCxnSpPr>
            <a:stCxn id="7" idx="3"/>
          </p:cNvCxnSpPr>
          <p:nvPr/>
        </p:nvCxnSpPr>
        <p:spPr>
          <a:xfrm>
            <a:off x="4403965" y="4158479"/>
            <a:ext cx="335447" cy="11651"/>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p:nvPr/>
        </p:nvCxnSpPr>
        <p:spPr>
          <a:xfrm>
            <a:off x="6519112" y="5395985"/>
            <a:ext cx="510728"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35" name="Straight Connector 34"/>
          <p:cNvCxnSpPr/>
          <p:nvPr/>
        </p:nvCxnSpPr>
        <p:spPr>
          <a:xfrm>
            <a:off x="3307641" y="1401620"/>
            <a:ext cx="4931927" cy="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39" name="Straight Connector 38"/>
          <p:cNvCxnSpPr/>
          <p:nvPr/>
        </p:nvCxnSpPr>
        <p:spPr>
          <a:xfrm>
            <a:off x="3307640" y="1401620"/>
            <a:ext cx="0" cy="39962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41" name="Straight Arrow Connector 40"/>
          <p:cNvCxnSpPr/>
          <p:nvPr/>
        </p:nvCxnSpPr>
        <p:spPr>
          <a:xfrm>
            <a:off x="8239567" y="1401622"/>
            <a:ext cx="0" cy="547263"/>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440976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096" y="274638"/>
            <a:ext cx="8775635" cy="1143000"/>
          </a:xfrm>
        </p:spPr>
        <p:txBody>
          <a:bodyPr>
            <a:normAutofit fontScale="90000"/>
          </a:bodyPr>
          <a:lstStyle/>
          <a:p>
            <a:r>
              <a:rPr lang="en-US" dirty="0" smtClean="0"/>
              <a:t>Teacher Delivery: Key Ingredients </a:t>
            </a:r>
            <a:r>
              <a:rPr lang="en-US" dirty="0"/>
              <a:t>and Outcomes </a:t>
            </a:r>
            <a:r>
              <a:rPr lang="en-US" dirty="0" smtClean="0">
                <a:latin typeface="Avenir Book"/>
                <a:cs typeface="Avenir Book"/>
              </a:rPr>
              <a:t>(Chicago) </a:t>
            </a:r>
            <a:endParaRPr lang="en-US" dirty="0">
              <a:latin typeface="Avenir Book"/>
              <a:cs typeface="Avenir Book"/>
            </a:endParaRPr>
          </a:p>
        </p:txBody>
      </p:sp>
      <p:sp>
        <p:nvSpPr>
          <p:cNvPr id="4" name="Content Placeholder 3"/>
          <p:cNvSpPr>
            <a:spLocks noGrp="1"/>
          </p:cNvSpPr>
          <p:nvPr>
            <p:ph idx="1"/>
          </p:nvPr>
        </p:nvSpPr>
        <p:spPr>
          <a:xfrm>
            <a:off x="457200" y="1600200"/>
            <a:ext cx="8229600" cy="4735028"/>
          </a:xfrm>
        </p:spPr>
        <p:txBody>
          <a:bodyPr>
            <a:normAutofit/>
          </a:bodyPr>
          <a:lstStyle/>
          <a:p>
            <a:r>
              <a:rPr lang="en-US" dirty="0" smtClean="0"/>
              <a:t>Fidelity: Dosage, adherence, quality of delivery, student responsiveness, fidelity of receipt</a:t>
            </a:r>
          </a:p>
          <a:p>
            <a:r>
              <a:rPr lang="en-US" dirty="0" smtClean="0"/>
              <a:t>Outcomes</a:t>
            </a:r>
          </a:p>
          <a:p>
            <a:pPr lvl="1"/>
            <a:r>
              <a:rPr lang="en-US" dirty="0" smtClean="0"/>
              <a:t>Changed IBM</a:t>
            </a:r>
          </a:p>
          <a:p>
            <a:pPr lvl="1"/>
            <a:r>
              <a:rPr lang="en-US" dirty="0" smtClean="0"/>
              <a:t>Changed behavior (SEL)</a:t>
            </a:r>
          </a:p>
          <a:p>
            <a:pPr lvl="1"/>
            <a:r>
              <a:rPr lang="en-US" dirty="0" smtClean="0"/>
              <a:t>Improved grade point average</a:t>
            </a:r>
          </a:p>
          <a:p>
            <a:pPr lvl="1"/>
            <a:r>
              <a:rPr lang="en-US" dirty="0" smtClean="0"/>
              <a:t>Reduced risk of course failure</a:t>
            </a:r>
          </a:p>
        </p:txBody>
      </p:sp>
    </p:spTree>
    <p:extLst>
      <p:ext uri="{BB962C8B-B14F-4D97-AF65-F5344CB8AC3E}">
        <p14:creationId xmlns:p14="http://schemas.microsoft.com/office/powerpoint/2010/main" val="261158949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Teacher supports</a:t>
            </a:r>
            <a:endParaRPr lang="en-US" sz="4000" dirty="0"/>
          </a:p>
        </p:txBody>
      </p:sp>
      <p:pic>
        <p:nvPicPr>
          <p:cNvPr id="4" name="Picture 3" descr="Screen Shot 2017-02-02 at 3.53.00 PM.png"/>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516657" y="1247253"/>
            <a:ext cx="8329763" cy="5269680"/>
          </a:xfrm>
          <a:prstGeom prst="rect">
            <a:avLst/>
          </a:prstGeom>
        </p:spPr>
      </p:pic>
    </p:spTree>
    <p:extLst>
      <p:ext uri="{BB962C8B-B14F-4D97-AF65-F5344CB8AC3E}">
        <p14:creationId xmlns:p14="http://schemas.microsoft.com/office/powerpoint/2010/main" val="167119154"/>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Teacher supports</a:t>
            </a:r>
            <a:endParaRPr lang="en-US" sz="4000" dirty="0"/>
          </a:p>
        </p:txBody>
      </p:sp>
      <p:pic>
        <p:nvPicPr>
          <p:cNvPr id="3" name="Picture 2" descr="Screen Shot 2017-02-02 at 4.42.52 PM.png"/>
          <p:cNvPicPr>
            <a:picLocks noChangeAspect="1"/>
          </p:cNvPicPr>
          <p:nvPr/>
        </p:nvPicPr>
        <p:blipFill rotWithShape="1">
          <a:blip r:embed="rId2">
            <a:extLst>
              <a:ext uri="{28A0092B-C50C-407E-A947-70E740481C1C}">
                <a14:useLocalDpi xmlns:a14="http://schemas.microsoft.com/office/drawing/2010/main" val="0"/>
              </a:ext>
            </a:extLst>
          </a:blip>
          <a:srcRect t="13520" r="2399" b="760"/>
          <a:stretch/>
        </p:blipFill>
        <p:spPr>
          <a:xfrm>
            <a:off x="982791" y="1417638"/>
            <a:ext cx="7365744" cy="5304828"/>
          </a:xfrm>
          <a:prstGeom prst="rect">
            <a:avLst/>
          </a:prstGeom>
        </p:spPr>
      </p:pic>
    </p:spTree>
    <p:extLst>
      <p:ext uri="{BB962C8B-B14F-4D97-AF65-F5344CB8AC3E}">
        <p14:creationId xmlns:p14="http://schemas.microsoft.com/office/powerpoint/2010/main" val="1469758013"/>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5221" y="370332"/>
            <a:ext cx="8185325" cy="1188720"/>
          </a:xfrm>
          <a:ln>
            <a:solidFill>
              <a:srgbClr val="FF0000"/>
            </a:solidFill>
          </a:ln>
        </p:spPr>
        <p:txBody>
          <a:bodyPr>
            <a:normAutofit fontScale="90000"/>
          </a:bodyPr>
          <a:lstStyle/>
          <a:p>
            <a:r>
              <a:rPr lang="en-US" cap="none" dirty="0" smtClean="0">
                <a:solidFill>
                  <a:srgbClr val="800000"/>
                </a:solidFill>
                <a:latin typeface="Avenir Black"/>
                <a:cs typeface="Avenir Black"/>
              </a:rPr>
              <a:t>Average fidelity was above effectiveness threshold</a:t>
            </a:r>
            <a:endParaRPr lang="en-US" cap="none" dirty="0">
              <a:solidFill>
                <a:srgbClr val="800000"/>
              </a:solidFill>
              <a:latin typeface="Avenir Black"/>
              <a:cs typeface="Avenir Black"/>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99504735"/>
              </p:ext>
            </p:extLst>
          </p:nvPr>
        </p:nvGraphicFramePr>
        <p:xfrm>
          <a:off x="476250" y="1869957"/>
          <a:ext cx="8596584" cy="4588253"/>
        </p:xfrm>
        <a:graphic>
          <a:graphicData uri="http://schemas.openxmlformats.org/drawingml/2006/chart">
            <c:chart xmlns:c="http://schemas.openxmlformats.org/drawingml/2006/chart" xmlns:r="http://schemas.openxmlformats.org/officeDocument/2006/relationships" r:id="rId3"/>
          </a:graphicData>
        </a:graphic>
      </p:graphicFrame>
      <p:cxnSp>
        <p:nvCxnSpPr>
          <p:cNvPr id="8" name="Straight Connector 7"/>
          <p:cNvCxnSpPr/>
          <p:nvPr/>
        </p:nvCxnSpPr>
        <p:spPr>
          <a:xfrm>
            <a:off x="1047750" y="2799114"/>
            <a:ext cx="7742796" cy="23356"/>
          </a:xfrm>
          <a:prstGeom prst="line">
            <a:avLst/>
          </a:prstGeom>
          <a:ln>
            <a:solidFill>
              <a:schemeClr val="tx1"/>
            </a:solidFill>
            <a:prstDash val="sysDot"/>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a:off x="1047750" y="3620662"/>
            <a:ext cx="7742796" cy="0"/>
          </a:xfrm>
          <a:prstGeom prst="line">
            <a:avLst/>
          </a:prstGeom>
          <a:ln>
            <a:solidFill>
              <a:schemeClr val="tx1"/>
            </a:solidFill>
            <a:prstDash val="sysDot"/>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1176721" y="3251330"/>
            <a:ext cx="2821656" cy="369332"/>
          </a:xfrm>
          <a:prstGeom prst="rect">
            <a:avLst/>
          </a:prstGeom>
          <a:noFill/>
        </p:spPr>
        <p:txBody>
          <a:bodyPr wrap="none" rtlCol="0">
            <a:spAutoFit/>
          </a:bodyPr>
          <a:lstStyle/>
          <a:p>
            <a:r>
              <a:rPr lang="en-US" dirty="0" smtClean="0"/>
              <a:t>60% Effectiveness threshold</a:t>
            </a:r>
            <a:endParaRPr lang="en-US" dirty="0"/>
          </a:p>
        </p:txBody>
      </p:sp>
      <p:sp>
        <p:nvSpPr>
          <p:cNvPr id="9" name="TextBox 8"/>
          <p:cNvSpPr txBox="1"/>
          <p:nvPr/>
        </p:nvSpPr>
        <p:spPr>
          <a:xfrm>
            <a:off x="1176721" y="2384878"/>
            <a:ext cx="2616773" cy="369332"/>
          </a:xfrm>
          <a:prstGeom prst="rect">
            <a:avLst/>
          </a:prstGeom>
          <a:noFill/>
        </p:spPr>
        <p:txBody>
          <a:bodyPr wrap="square" rtlCol="0">
            <a:spAutoFit/>
          </a:bodyPr>
          <a:lstStyle/>
          <a:p>
            <a:r>
              <a:rPr lang="en-US" dirty="0" smtClean="0"/>
              <a:t>80% Practical maximum</a:t>
            </a:r>
            <a:endParaRPr lang="en-US" dirty="0"/>
          </a:p>
        </p:txBody>
      </p:sp>
      <p:sp>
        <p:nvSpPr>
          <p:cNvPr id="10" name="TextBox 9"/>
          <p:cNvSpPr txBox="1"/>
          <p:nvPr/>
        </p:nvSpPr>
        <p:spPr>
          <a:xfrm>
            <a:off x="3696121" y="3620662"/>
            <a:ext cx="2703162" cy="2308324"/>
          </a:xfrm>
          <a:prstGeom prst="rect">
            <a:avLst/>
          </a:prstGeom>
          <a:noFill/>
        </p:spPr>
        <p:txBody>
          <a:bodyPr wrap="none" rtlCol="0">
            <a:spAutoFit/>
          </a:bodyPr>
          <a:lstStyle/>
          <a:p>
            <a:r>
              <a:rPr lang="en-US" sz="2400" b="1" dirty="0" smtClean="0">
                <a:latin typeface="Avenir Book"/>
                <a:cs typeface="Avenir Book"/>
              </a:rPr>
              <a:t>CYCLE 2</a:t>
            </a:r>
          </a:p>
          <a:p>
            <a:r>
              <a:rPr lang="en-US" sz="2400" dirty="0" smtClean="0">
                <a:latin typeface="Avenir Book"/>
                <a:cs typeface="Avenir Book"/>
              </a:rPr>
              <a:t>Teacher</a:t>
            </a:r>
            <a:r>
              <a:rPr lang="en-US" sz="2400" dirty="0">
                <a:latin typeface="Avenir Book"/>
                <a:cs typeface="Avenir Book"/>
              </a:rPr>
              <a:t>-led </a:t>
            </a:r>
            <a:r>
              <a:rPr lang="en-US" sz="2400" dirty="0" smtClean="0">
                <a:latin typeface="Avenir Book"/>
                <a:cs typeface="Avenir Book"/>
              </a:rPr>
              <a:t>&amp;</a:t>
            </a:r>
          </a:p>
          <a:p>
            <a:r>
              <a:rPr lang="en-US" sz="2400" dirty="0" smtClean="0">
                <a:latin typeface="Avenir Book"/>
                <a:cs typeface="Avenir Book"/>
              </a:rPr>
              <a:t>Trainer</a:t>
            </a:r>
            <a:r>
              <a:rPr lang="en-US" sz="2400" dirty="0">
                <a:latin typeface="Avenir Book"/>
                <a:cs typeface="Avenir Book"/>
              </a:rPr>
              <a:t>-</a:t>
            </a:r>
            <a:r>
              <a:rPr lang="en-US" sz="2400" dirty="0" smtClean="0">
                <a:latin typeface="Avenir Book"/>
                <a:cs typeface="Avenir Book"/>
              </a:rPr>
              <a:t>supported </a:t>
            </a:r>
            <a:endParaRPr lang="en-US" sz="2400" dirty="0">
              <a:latin typeface="Avenir Book"/>
              <a:cs typeface="Avenir Book"/>
            </a:endParaRPr>
          </a:p>
          <a:p>
            <a:r>
              <a:rPr lang="en-US" sz="2400" dirty="0">
                <a:latin typeface="Avenir Book"/>
                <a:cs typeface="Avenir Book"/>
              </a:rPr>
              <a:t>3-day training, </a:t>
            </a:r>
          </a:p>
          <a:p>
            <a:r>
              <a:rPr lang="en-US" sz="2400" dirty="0">
                <a:latin typeface="Avenir Book"/>
                <a:cs typeface="Avenir Book"/>
              </a:rPr>
              <a:t>Teacher-formatted </a:t>
            </a:r>
          </a:p>
          <a:p>
            <a:r>
              <a:rPr lang="en-US" sz="2400" dirty="0">
                <a:latin typeface="Avenir Book"/>
                <a:cs typeface="Avenir Book"/>
              </a:rPr>
              <a:t>Manual and </a:t>
            </a:r>
            <a:r>
              <a:rPr lang="en-US" sz="2400" dirty="0" smtClean="0">
                <a:latin typeface="Avenir Book"/>
                <a:cs typeface="Avenir Book"/>
              </a:rPr>
              <a:t>PP</a:t>
            </a:r>
            <a:endParaRPr lang="en-US" sz="2400" dirty="0">
              <a:latin typeface="Avenir Book"/>
              <a:cs typeface="Avenir Book"/>
            </a:endParaRPr>
          </a:p>
        </p:txBody>
      </p:sp>
      <p:sp>
        <p:nvSpPr>
          <p:cNvPr id="5" name="TextBox 4"/>
          <p:cNvSpPr txBox="1"/>
          <p:nvPr/>
        </p:nvSpPr>
        <p:spPr>
          <a:xfrm>
            <a:off x="6223000" y="3669200"/>
            <a:ext cx="2849834" cy="2308324"/>
          </a:xfrm>
          <a:prstGeom prst="rect">
            <a:avLst/>
          </a:prstGeom>
          <a:noFill/>
        </p:spPr>
        <p:txBody>
          <a:bodyPr wrap="square" rtlCol="0">
            <a:spAutoFit/>
          </a:bodyPr>
          <a:lstStyle/>
          <a:p>
            <a:r>
              <a:rPr lang="en-US" sz="2400" b="1" dirty="0" smtClean="0">
                <a:latin typeface="Avenir Book"/>
                <a:cs typeface="Avenir Book"/>
              </a:rPr>
              <a:t>CYCLE 3</a:t>
            </a:r>
          </a:p>
          <a:p>
            <a:r>
              <a:rPr lang="en-US" sz="2400" dirty="0" smtClean="0">
                <a:latin typeface="Avenir Book"/>
                <a:cs typeface="Avenir Book"/>
              </a:rPr>
              <a:t>Teacher</a:t>
            </a:r>
            <a:r>
              <a:rPr lang="en-US" sz="2400" dirty="0">
                <a:latin typeface="Avenir Book"/>
                <a:cs typeface="Avenir Book"/>
              </a:rPr>
              <a:t>-led, </a:t>
            </a:r>
          </a:p>
          <a:p>
            <a:endParaRPr lang="en-US" sz="2400" dirty="0" smtClean="0">
              <a:latin typeface="Avenir Book"/>
              <a:cs typeface="Avenir Book"/>
            </a:endParaRPr>
          </a:p>
          <a:p>
            <a:r>
              <a:rPr lang="en-US" sz="2400" dirty="0" smtClean="0">
                <a:latin typeface="Avenir Book"/>
                <a:cs typeface="Avenir Book"/>
              </a:rPr>
              <a:t>3</a:t>
            </a:r>
            <a:r>
              <a:rPr lang="en-US" sz="2400" dirty="0">
                <a:latin typeface="Avenir Book"/>
                <a:cs typeface="Avenir Book"/>
              </a:rPr>
              <a:t>-day training, </a:t>
            </a:r>
          </a:p>
          <a:p>
            <a:r>
              <a:rPr lang="en-US" sz="2400" dirty="0">
                <a:latin typeface="Avenir Book"/>
                <a:cs typeface="Avenir Book"/>
              </a:rPr>
              <a:t>Teacher-formatted </a:t>
            </a:r>
          </a:p>
          <a:p>
            <a:r>
              <a:rPr lang="en-US" sz="2400" dirty="0">
                <a:latin typeface="Avenir Book"/>
                <a:cs typeface="Avenir Book"/>
              </a:rPr>
              <a:t>Manual and </a:t>
            </a:r>
            <a:r>
              <a:rPr lang="en-US" sz="2400" dirty="0" smtClean="0">
                <a:latin typeface="Avenir Book"/>
                <a:cs typeface="Avenir Book"/>
              </a:rPr>
              <a:t>PP</a:t>
            </a:r>
            <a:endParaRPr lang="en-US" sz="2400" dirty="0">
              <a:latin typeface="Avenir Book"/>
              <a:cs typeface="Avenir Book"/>
            </a:endParaRPr>
          </a:p>
        </p:txBody>
      </p:sp>
      <p:sp>
        <p:nvSpPr>
          <p:cNvPr id="11" name="TextBox 10"/>
          <p:cNvSpPr txBox="1"/>
          <p:nvPr/>
        </p:nvSpPr>
        <p:spPr>
          <a:xfrm rot="16200000">
            <a:off x="-1987226" y="3827880"/>
            <a:ext cx="4285178" cy="369332"/>
          </a:xfrm>
          <a:prstGeom prst="rect">
            <a:avLst/>
          </a:prstGeom>
          <a:noFill/>
        </p:spPr>
        <p:txBody>
          <a:bodyPr wrap="none" rtlCol="0">
            <a:spAutoFit/>
          </a:bodyPr>
          <a:lstStyle/>
          <a:p>
            <a:r>
              <a:rPr lang="en-US" dirty="0" smtClean="0"/>
              <a:t>%fidelity students on average </a:t>
            </a:r>
            <a:r>
              <a:rPr lang="en-US" dirty="0" smtClean="0">
                <a:latin typeface="Avenir Book"/>
                <a:cs typeface="Avenir Book"/>
              </a:rPr>
              <a:t>experienced</a:t>
            </a:r>
            <a:endParaRPr lang="en-US" dirty="0">
              <a:latin typeface="Avenir Book"/>
              <a:cs typeface="Avenir Book"/>
            </a:endParaRPr>
          </a:p>
        </p:txBody>
      </p:sp>
    </p:spTree>
    <p:extLst>
      <p:ext uri="{BB962C8B-B14F-4D97-AF65-F5344CB8AC3E}">
        <p14:creationId xmlns:p14="http://schemas.microsoft.com/office/powerpoint/2010/main" val="14419984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subTnLst>
                                    <p:set>
                                      <p:cBhvr override="childStyle">
                                        <p:cTn dur="1" fill="hold" display="0" masterRel="nextClick" afterEffect="1"/>
                                        <p:tgtEl>
                                          <p:spTgt spid="2"/>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chart seriesIdx="-3" categoryIdx="-3" bldStep="gridLegend"/>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graphicEl>
                                              <a:chart seriesIdx="0" categoryIdx="0" bldStep="ptInSeries"/>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graphicEl>
                                              <a:chart seriesIdx="1" categoryIdx="0" bldStep="ptInSeries"/>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graphicEl>
                                              <a:chart seriesIdx="2" categoryIdx="0" bldStep="ptInSeries"/>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Chart bld="seriesEl"/>
        </p:bldSub>
      </p:bldGraphic>
      <p:bldP spid="2" grpId="0"/>
      <p:bldP spid="9" grpId="0"/>
      <p:bldP spid="10"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1801240"/>
            <a:ext cx="1904292" cy="4714478"/>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Fidelity of Pathways</a:t>
            </a:r>
          </a:p>
          <a:p>
            <a:pPr algn="ctr"/>
            <a:r>
              <a:rPr lang="en-US" sz="3200" i="1" dirty="0">
                <a:solidFill>
                  <a:srgbClr val="000000"/>
                </a:solidFill>
                <a:latin typeface="Avenir Book"/>
                <a:cs typeface="Avenir Book"/>
              </a:rPr>
              <a:t>Delivery</a:t>
            </a:r>
          </a:p>
        </p:txBody>
      </p:sp>
      <p:sp>
        <p:nvSpPr>
          <p:cNvPr id="8" name="Rectangle 7"/>
          <p:cNvSpPr/>
          <p:nvPr/>
        </p:nvSpPr>
        <p:spPr>
          <a:xfrm>
            <a:off x="2350908" y="3526913"/>
            <a:ext cx="6335892" cy="1372248"/>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Improved Grade Point Average</a:t>
            </a:r>
          </a:p>
          <a:p>
            <a:pPr algn="ctr"/>
            <a:endParaRPr lang="en-US" sz="3200" dirty="0">
              <a:solidFill>
                <a:srgbClr val="FFFFFF"/>
              </a:solidFill>
              <a:latin typeface="Avenir Book"/>
              <a:cs typeface="Avenir Book"/>
            </a:endParaRPr>
          </a:p>
        </p:txBody>
      </p:sp>
      <p:sp>
        <p:nvSpPr>
          <p:cNvPr id="11" name="Rectangle 10"/>
          <p:cNvSpPr/>
          <p:nvPr/>
        </p:nvSpPr>
        <p:spPr>
          <a:xfrm>
            <a:off x="2350908" y="5232989"/>
            <a:ext cx="6335892" cy="1282729"/>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Reduced Risk of Course Failure</a:t>
            </a:r>
          </a:p>
          <a:p>
            <a:pPr algn="ctr"/>
            <a:endParaRPr lang="en-US" sz="3200" dirty="0">
              <a:solidFill>
                <a:srgbClr val="FFFFFF"/>
              </a:solidFill>
              <a:latin typeface="Avenir Book"/>
              <a:cs typeface="Avenir Book"/>
            </a:endParaRPr>
          </a:p>
        </p:txBody>
      </p:sp>
      <p:cxnSp>
        <p:nvCxnSpPr>
          <p:cNvPr id="12" name="Straight Arrow Connector 11"/>
          <p:cNvCxnSpPr/>
          <p:nvPr/>
        </p:nvCxnSpPr>
        <p:spPr>
          <a:xfrm flipV="1">
            <a:off x="1904292" y="4171744"/>
            <a:ext cx="446616" cy="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7" name="Title 16"/>
          <p:cNvSpPr>
            <a:spLocks noGrp="1"/>
          </p:cNvSpPr>
          <p:nvPr>
            <p:ph type="title"/>
          </p:nvPr>
        </p:nvSpPr>
        <p:spPr>
          <a:xfrm>
            <a:off x="115460" y="131964"/>
            <a:ext cx="9028540" cy="1269658"/>
          </a:xfrm>
        </p:spPr>
        <p:txBody>
          <a:bodyPr>
            <a:normAutofit/>
          </a:bodyPr>
          <a:lstStyle/>
          <a:p>
            <a:r>
              <a:rPr lang="en-US" dirty="0">
                <a:solidFill>
                  <a:srgbClr val="800000"/>
                </a:solidFill>
                <a:latin typeface="Avenir Black"/>
                <a:cs typeface="Avenir Black"/>
              </a:rPr>
              <a:t>Teache</a:t>
            </a:r>
            <a:r>
              <a:rPr lang="en-US" dirty="0">
                <a:solidFill>
                  <a:srgbClr val="800000"/>
                </a:solidFill>
              </a:rPr>
              <a:t>r Delivery</a:t>
            </a:r>
            <a:r>
              <a:rPr lang="en-US" dirty="0">
                <a:solidFill>
                  <a:srgbClr val="800000"/>
                </a:solidFill>
                <a:latin typeface="Avenir Black"/>
                <a:cs typeface="Avenir Black"/>
              </a:rPr>
              <a:t>: It Works!</a:t>
            </a:r>
            <a:r>
              <a:rPr lang="en-US" dirty="0">
                <a:latin typeface="Avenir Black"/>
                <a:cs typeface="Avenir Black"/>
              </a:rPr>
              <a:t/>
            </a:r>
            <a:br>
              <a:rPr lang="en-US" dirty="0">
                <a:latin typeface="Avenir Black"/>
                <a:cs typeface="Avenir Black"/>
              </a:rPr>
            </a:br>
            <a:r>
              <a:rPr lang="en-US" sz="2200" dirty="0">
                <a:latin typeface="Avenir Book"/>
                <a:cs typeface="Avenir Book"/>
              </a:rPr>
              <a:t>(Horowitz, Sorensen, Yoder, &amp; Oyserman, 2018, </a:t>
            </a:r>
            <a:r>
              <a:rPr lang="en-US" sz="2200" i="1" dirty="0">
                <a:latin typeface="Avenir Book"/>
                <a:cs typeface="Avenir Book"/>
              </a:rPr>
              <a:t>CEP)</a:t>
            </a:r>
            <a:endParaRPr lang="en-US" sz="2200" dirty="0">
              <a:latin typeface="Avenir Book"/>
              <a:cs typeface="Avenir Book"/>
            </a:endParaRPr>
          </a:p>
        </p:txBody>
      </p:sp>
      <p:cxnSp>
        <p:nvCxnSpPr>
          <p:cNvPr id="31" name="Straight Arrow Connector 30"/>
          <p:cNvCxnSpPr>
            <a:cxnSpLocks/>
          </p:cNvCxnSpPr>
          <p:nvPr/>
        </p:nvCxnSpPr>
        <p:spPr>
          <a:xfrm>
            <a:off x="1904292" y="5793836"/>
            <a:ext cx="44661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xmlns="" id="{27134723-2973-4FDD-B94A-B1C0CC65396B}"/>
              </a:ext>
            </a:extLst>
          </p:cNvPr>
          <p:cNvSpPr txBox="1"/>
          <p:nvPr/>
        </p:nvSpPr>
        <p:spPr>
          <a:xfrm>
            <a:off x="1889615" y="5502989"/>
            <a:ext cx="767941" cy="276999"/>
          </a:xfrm>
          <a:prstGeom prst="rect">
            <a:avLst/>
          </a:prstGeom>
          <a:noFill/>
          <a:ln>
            <a:noFill/>
          </a:ln>
        </p:spPr>
        <p:txBody>
          <a:bodyPr wrap="square" rtlCol="0">
            <a:spAutoFit/>
          </a:bodyPr>
          <a:lstStyle/>
          <a:p>
            <a:r>
              <a:rPr lang="en-US" sz="1200" dirty="0"/>
              <a:t>-.06</a:t>
            </a:r>
            <a:r>
              <a:rPr lang="en-US" sz="1100" dirty="0"/>
              <a:t>*</a:t>
            </a:r>
            <a:endParaRPr lang="en-US" sz="1200" dirty="0"/>
          </a:p>
        </p:txBody>
      </p:sp>
      <p:sp>
        <p:nvSpPr>
          <p:cNvPr id="14" name="TextBox 13">
            <a:extLst>
              <a:ext uri="{FF2B5EF4-FFF2-40B4-BE49-F238E27FC236}">
                <a16:creationId xmlns:a16="http://schemas.microsoft.com/office/drawing/2014/main" xmlns="" id="{1A65D46A-A179-49D6-8F80-3A71E8574AF9}"/>
              </a:ext>
            </a:extLst>
          </p:cNvPr>
          <p:cNvSpPr txBox="1"/>
          <p:nvPr/>
        </p:nvSpPr>
        <p:spPr>
          <a:xfrm>
            <a:off x="1854900" y="3880832"/>
            <a:ext cx="767941" cy="276999"/>
          </a:xfrm>
          <a:prstGeom prst="rect">
            <a:avLst/>
          </a:prstGeom>
          <a:noFill/>
          <a:ln>
            <a:noFill/>
          </a:ln>
        </p:spPr>
        <p:txBody>
          <a:bodyPr wrap="square" rtlCol="0">
            <a:spAutoFit/>
          </a:bodyPr>
          <a:lstStyle/>
          <a:p>
            <a:r>
              <a:rPr lang="en-US" sz="1200" dirty="0"/>
              <a:t>.02</a:t>
            </a:r>
            <a:r>
              <a:rPr lang="en-US" sz="1100" dirty="0"/>
              <a:t>***</a:t>
            </a:r>
            <a:endParaRPr lang="en-US" sz="1200" dirty="0"/>
          </a:p>
        </p:txBody>
      </p:sp>
      <p:sp>
        <p:nvSpPr>
          <p:cNvPr id="2" name="TextBox 1">
            <a:extLst>
              <a:ext uri="{FF2B5EF4-FFF2-40B4-BE49-F238E27FC236}">
                <a16:creationId xmlns:a16="http://schemas.microsoft.com/office/drawing/2014/main" xmlns="" id="{48977A28-1D94-4C76-B324-1DC1304A577D}"/>
              </a:ext>
            </a:extLst>
          </p:cNvPr>
          <p:cNvSpPr txBox="1"/>
          <p:nvPr/>
        </p:nvSpPr>
        <p:spPr>
          <a:xfrm>
            <a:off x="3007076" y="4213037"/>
            <a:ext cx="5023555" cy="400110"/>
          </a:xfrm>
          <a:prstGeom prst="rect">
            <a:avLst/>
          </a:prstGeom>
          <a:noFill/>
        </p:spPr>
        <p:txBody>
          <a:bodyPr wrap="square" rtlCol="0">
            <a:spAutoFit/>
          </a:bodyPr>
          <a:lstStyle/>
          <a:p>
            <a:pPr algn="ctr"/>
            <a:r>
              <a:rPr lang="en-US" sz="2000" dirty="0">
                <a:solidFill>
                  <a:schemeClr val="bg1"/>
                </a:solidFill>
              </a:rPr>
              <a:t>∆CoreGPA</a:t>
            </a:r>
            <a:r>
              <a:rPr lang="en-US" sz="2000" baseline="-25000" dirty="0">
                <a:solidFill>
                  <a:schemeClr val="bg1"/>
                </a:solidFill>
              </a:rPr>
              <a:t>∆Fidelity60-80</a:t>
            </a:r>
            <a:r>
              <a:rPr lang="en-US" sz="2000" dirty="0">
                <a:solidFill>
                  <a:schemeClr val="bg1"/>
                </a:solidFill>
              </a:rPr>
              <a:t> = +0.4 (C+ to almost a B)</a:t>
            </a:r>
          </a:p>
        </p:txBody>
      </p:sp>
      <p:sp>
        <p:nvSpPr>
          <p:cNvPr id="15" name="TextBox 14">
            <a:extLst>
              <a:ext uri="{FF2B5EF4-FFF2-40B4-BE49-F238E27FC236}">
                <a16:creationId xmlns:a16="http://schemas.microsoft.com/office/drawing/2014/main" xmlns="" id="{90127575-944C-4617-AD7A-FA346E50F1AC}"/>
              </a:ext>
            </a:extLst>
          </p:cNvPr>
          <p:cNvSpPr txBox="1"/>
          <p:nvPr/>
        </p:nvSpPr>
        <p:spPr>
          <a:xfrm>
            <a:off x="3007075" y="5874353"/>
            <a:ext cx="5023555" cy="400110"/>
          </a:xfrm>
          <a:prstGeom prst="rect">
            <a:avLst/>
          </a:prstGeom>
          <a:noFill/>
        </p:spPr>
        <p:txBody>
          <a:bodyPr wrap="square" rtlCol="0">
            <a:spAutoFit/>
          </a:bodyPr>
          <a:lstStyle/>
          <a:p>
            <a:pPr algn="ctr"/>
            <a:r>
              <a:rPr lang="en-US" sz="2000" dirty="0">
                <a:solidFill>
                  <a:schemeClr val="bg1"/>
                </a:solidFill>
              </a:rPr>
              <a:t>∆ProbabilityCourseFailure</a:t>
            </a:r>
            <a:r>
              <a:rPr lang="en-US" sz="2000" baseline="-25000" dirty="0">
                <a:solidFill>
                  <a:schemeClr val="bg1"/>
                </a:solidFill>
              </a:rPr>
              <a:t>∆Fidelity60-80</a:t>
            </a:r>
            <a:r>
              <a:rPr lang="en-US" sz="2000" dirty="0">
                <a:solidFill>
                  <a:schemeClr val="bg1"/>
                </a:solidFill>
              </a:rPr>
              <a:t> = -17.8%</a:t>
            </a:r>
          </a:p>
        </p:txBody>
      </p:sp>
    </p:spTree>
    <p:extLst>
      <p:ext uri="{BB962C8B-B14F-4D97-AF65-F5344CB8AC3E}">
        <p14:creationId xmlns:p14="http://schemas.microsoft.com/office/powerpoint/2010/main" val="33790512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11"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4817" y="214442"/>
            <a:ext cx="8514863" cy="1082080"/>
          </a:xfrm>
          <a:ln>
            <a:solidFill>
              <a:srgbClr val="FF0000"/>
            </a:solidFill>
          </a:ln>
        </p:spPr>
        <p:txBody>
          <a:bodyPr>
            <a:normAutofit fontScale="90000"/>
          </a:bodyPr>
          <a:lstStyle/>
          <a:p>
            <a:r>
              <a:rPr lang="en-US" dirty="0" smtClean="0"/>
              <a:t> </a:t>
            </a:r>
            <a:r>
              <a:rPr lang="en-US" cap="none" dirty="0" smtClean="0">
                <a:solidFill>
                  <a:schemeClr val="tx1"/>
                </a:solidFill>
                <a:latin typeface="Avenir Black"/>
                <a:cs typeface="Avenir Black"/>
              </a:rPr>
              <a:t>Students rarely under threshold </a:t>
            </a:r>
            <a:r>
              <a:rPr lang="en-US" cap="none" dirty="0" smtClean="0">
                <a:solidFill>
                  <a:srgbClr val="800000"/>
                </a:solidFill>
                <a:latin typeface="Avenir Book"/>
                <a:cs typeface="Avenir Book"/>
              </a:rPr>
              <a:t>(red)</a:t>
            </a:r>
            <a:endParaRPr lang="en-US" cap="none" dirty="0">
              <a:solidFill>
                <a:srgbClr val="800000"/>
              </a:solidFill>
              <a:latin typeface="Avenir Book"/>
              <a:cs typeface="Avenir Book"/>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78805347"/>
              </p:ext>
            </p:extLst>
          </p:nvPr>
        </p:nvGraphicFramePr>
        <p:xfrm>
          <a:off x="109825" y="1296522"/>
          <a:ext cx="8879153" cy="4842108"/>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p:cNvSpPr txBox="1"/>
          <p:nvPr/>
        </p:nvSpPr>
        <p:spPr>
          <a:xfrm rot="16200000">
            <a:off x="-407723" y="3413290"/>
            <a:ext cx="1215747" cy="369332"/>
          </a:xfrm>
          <a:prstGeom prst="rect">
            <a:avLst/>
          </a:prstGeom>
          <a:noFill/>
        </p:spPr>
        <p:txBody>
          <a:bodyPr wrap="none" rtlCol="0">
            <a:spAutoFit/>
          </a:bodyPr>
          <a:lstStyle/>
          <a:p>
            <a:r>
              <a:rPr lang="en-US" dirty="0" smtClean="0"/>
              <a:t>% students</a:t>
            </a:r>
            <a:endParaRPr lang="en-US" dirty="0"/>
          </a:p>
        </p:txBody>
      </p:sp>
      <p:sp>
        <p:nvSpPr>
          <p:cNvPr id="3" name="TextBox 2"/>
          <p:cNvSpPr txBox="1"/>
          <p:nvPr/>
        </p:nvSpPr>
        <p:spPr>
          <a:xfrm>
            <a:off x="384817" y="5953971"/>
            <a:ext cx="8514864" cy="830997"/>
          </a:xfrm>
          <a:prstGeom prst="rect">
            <a:avLst/>
          </a:prstGeom>
          <a:noFill/>
        </p:spPr>
        <p:txBody>
          <a:bodyPr wrap="square" rtlCol="0">
            <a:spAutoFit/>
          </a:bodyPr>
          <a:lstStyle/>
          <a:p>
            <a:r>
              <a:rPr lang="en-US" sz="2400" dirty="0" smtClean="0">
                <a:solidFill>
                  <a:srgbClr val="800000"/>
                </a:solidFill>
                <a:latin typeface="Avenir Book"/>
                <a:cs typeface="Avenir Book"/>
              </a:rPr>
              <a:t>Teachers can train teachers (Cycles 2 and 3) in the practical max range of fidelity</a:t>
            </a:r>
            <a:endParaRPr lang="en-US" sz="2400" dirty="0">
              <a:solidFill>
                <a:srgbClr val="800000"/>
              </a:solidFill>
              <a:latin typeface="Avenir Book"/>
              <a:cs typeface="Avenir Book"/>
            </a:endParaRPr>
          </a:p>
        </p:txBody>
      </p:sp>
    </p:spTree>
    <p:extLst>
      <p:ext uri="{BB962C8B-B14F-4D97-AF65-F5344CB8AC3E}">
        <p14:creationId xmlns:p14="http://schemas.microsoft.com/office/powerpoint/2010/main" val="208768203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chart seriesIdx="0" categoryIdx="-4" bldStep="series"/>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chart seriesIdx="1" categoryIdx="-4" bldStep="series"/>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chart seriesIdx="2" categoryIdx="-4" bldStep="series"/>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chart seriesIdx="3" categoryIdx="-4" bldStep="series"/>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Chart bld="series"/>
        </p:bldSub>
      </p:bldGraphic>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1801240"/>
            <a:ext cx="1904292" cy="4714478"/>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Fidelity of Pathways</a:t>
            </a:r>
          </a:p>
          <a:p>
            <a:pPr algn="ctr"/>
            <a:r>
              <a:rPr lang="en-US" sz="3200" i="1" dirty="0">
                <a:solidFill>
                  <a:srgbClr val="000000"/>
                </a:solidFill>
                <a:latin typeface="Avenir Book"/>
                <a:cs typeface="Avenir Book"/>
              </a:rPr>
              <a:t>Delivery</a:t>
            </a:r>
          </a:p>
        </p:txBody>
      </p:sp>
      <p:sp>
        <p:nvSpPr>
          <p:cNvPr id="8" name="Rectangle 7"/>
          <p:cNvSpPr/>
          <p:nvPr/>
        </p:nvSpPr>
        <p:spPr>
          <a:xfrm>
            <a:off x="2350908" y="3526913"/>
            <a:ext cx="6335892" cy="1372248"/>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Improved Grade Point Average</a:t>
            </a:r>
          </a:p>
        </p:txBody>
      </p:sp>
      <p:sp>
        <p:nvSpPr>
          <p:cNvPr id="9" name="Rectangle 8"/>
          <p:cNvSpPr/>
          <p:nvPr/>
        </p:nvSpPr>
        <p:spPr>
          <a:xfrm>
            <a:off x="2350908" y="1801240"/>
            <a:ext cx="6335892" cy="1481364"/>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chemeClr val="bg1"/>
                </a:solidFill>
                <a:latin typeface="Avenir Book"/>
                <a:cs typeface="Avenir Book"/>
              </a:rPr>
              <a:t>Social and Emotional Learning</a:t>
            </a:r>
            <a:endParaRPr lang="en-US" sz="2400" dirty="0">
              <a:solidFill>
                <a:schemeClr val="bg1"/>
              </a:solidFill>
              <a:latin typeface="Avenir Book"/>
              <a:cs typeface="Avenir Book"/>
            </a:endParaRPr>
          </a:p>
          <a:p>
            <a:pPr algn="ctr"/>
            <a:endParaRPr lang="en-US" sz="2400" dirty="0">
              <a:solidFill>
                <a:srgbClr val="000000"/>
              </a:solidFill>
              <a:latin typeface="Avenir Book"/>
              <a:cs typeface="Avenir Book"/>
            </a:endParaRPr>
          </a:p>
        </p:txBody>
      </p:sp>
      <p:sp>
        <p:nvSpPr>
          <p:cNvPr id="11" name="Rectangle 10"/>
          <p:cNvSpPr/>
          <p:nvPr/>
        </p:nvSpPr>
        <p:spPr>
          <a:xfrm>
            <a:off x="2350908" y="5232989"/>
            <a:ext cx="6335892" cy="1282729"/>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Reduced Risk of Course Failure</a:t>
            </a:r>
          </a:p>
        </p:txBody>
      </p:sp>
      <p:cxnSp>
        <p:nvCxnSpPr>
          <p:cNvPr id="12" name="Straight Arrow Connector 11"/>
          <p:cNvCxnSpPr/>
          <p:nvPr/>
        </p:nvCxnSpPr>
        <p:spPr>
          <a:xfrm flipV="1">
            <a:off x="1904292" y="4171744"/>
            <a:ext cx="446616" cy="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7" name="Title 16"/>
          <p:cNvSpPr>
            <a:spLocks noGrp="1"/>
          </p:cNvSpPr>
          <p:nvPr>
            <p:ph type="title"/>
          </p:nvPr>
        </p:nvSpPr>
        <p:spPr>
          <a:xfrm>
            <a:off x="115460" y="131964"/>
            <a:ext cx="9028540" cy="1269658"/>
          </a:xfrm>
        </p:spPr>
        <p:txBody>
          <a:bodyPr>
            <a:normAutofit fontScale="90000"/>
          </a:bodyPr>
          <a:lstStyle/>
          <a:p>
            <a:r>
              <a:rPr lang="en-US" dirty="0">
                <a:solidFill>
                  <a:srgbClr val="800000"/>
                </a:solidFill>
                <a:latin typeface="Avenir Black"/>
                <a:cs typeface="Avenir Black"/>
              </a:rPr>
              <a:t>Teache</a:t>
            </a:r>
            <a:r>
              <a:rPr lang="en-US" dirty="0">
                <a:solidFill>
                  <a:srgbClr val="800000"/>
                </a:solidFill>
              </a:rPr>
              <a:t>r Delivery</a:t>
            </a:r>
            <a:r>
              <a:rPr lang="en-US" dirty="0">
                <a:solidFill>
                  <a:srgbClr val="800000"/>
                </a:solidFill>
                <a:latin typeface="Avenir Black"/>
                <a:cs typeface="Avenir Black"/>
              </a:rPr>
              <a:t>: It Works!</a:t>
            </a:r>
            <a:r>
              <a:rPr lang="en-US" dirty="0">
                <a:latin typeface="Avenir Black"/>
                <a:cs typeface="Avenir Black"/>
              </a:rPr>
              <a:t/>
            </a:r>
            <a:br>
              <a:rPr lang="en-US" dirty="0">
                <a:latin typeface="Avenir Black"/>
                <a:cs typeface="Avenir Black"/>
              </a:rPr>
            </a:br>
            <a:r>
              <a:rPr lang="en-US" sz="2200" dirty="0">
                <a:latin typeface="Avenir Book"/>
                <a:cs typeface="Avenir Book"/>
              </a:rPr>
              <a:t>(Horowitz, Sorensen, Yoder, &amp; Oyserman, 2018, </a:t>
            </a:r>
            <a:r>
              <a:rPr lang="en-US" sz="2200" i="1" dirty="0">
                <a:latin typeface="Avenir Book"/>
                <a:cs typeface="Avenir Book"/>
              </a:rPr>
              <a:t>CEP; Oyserman, Wingert, Sorensen, in prep)</a:t>
            </a:r>
            <a:endParaRPr lang="en-US" sz="2200" dirty="0">
              <a:latin typeface="Avenir Book"/>
              <a:cs typeface="Avenir Book"/>
            </a:endParaRPr>
          </a:p>
        </p:txBody>
      </p:sp>
      <p:cxnSp>
        <p:nvCxnSpPr>
          <p:cNvPr id="31" name="Straight Arrow Connector 30"/>
          <p:cNvCxnSpPr>
            <a:cxnSpLocks/>
          </p:cNvCxnSpPr>
          <p:nvPr/>
        </p:nvCxnSpPr>
        <p:spPr>
          <a:xfrm>
            <a:off x="1904292" y="5793836"/>
            <a:ext cx="44661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p:cNvCxnSpPr/>
          <p:nvPr/>
        </p:nvCxnSpPr>
        <p:spPr>
          <a:xfrm>
            <a:off x="1904292" y="2678764"/>
            <a:ext cx="44661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896470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P spid="1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1801240"/>
            <a:ext cx="1904292" cy="4714478"/>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Fidelity of Pathways</a:t>
            </a:r>
          </a:p>
          <a:p>
            <a:pPr algn="ctr"/>
            <a:r>
              <a:rPr lang="en-US" sz="3200" i="1" dirty="0">
                <a:solidFill>
                  <a:srgbClr val="000000"/>
                </a:solidFill>
                <a:latin typeface="Avenir Book"/>
                <a:cs typeface="Avenir Book"/>
              </a:rPr>
              <a:t>Delivery</a:t>
            </a:r>
          </a:p>
        </p:txBody>
      </p:sp>
      <p:sp>
        <p:nvSpPr>
          <p:cNvPr id="8" name="Rectangle 7"/>
          <p:cNvSpPr/>
          <p:nvPr/>
        </p:nvSpPr>
        <p:spPr>
          <a:xfrm>
            <a:off x="2350908" y="3526913"/>
            <a:ext cx="6335892" cy="1372248"/>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Improved Grade Point Average</a:t>
            </a:r>
          </a:p>
          <a:p>
            <a:pPr algn="ctr"/>
            <a:endParaRPr lang="en-US" sz="3200" dirty="0">
              <a:solidFill>
                <a:srgbClr val="FFFFFF"/>
              </a:solidFill>
              <a:latin typeface="Avenir Book"/>
              <a:cs typeface="Avenir Book"/>
            </a:endParaRPr>
          </a:p>
        </p:txBody>
      </p:sp>
      <p:sp>
        <p:nvSpPr>
          <p:cNvPr id="9" name="Rectangle 8"/>
          <p:cNvSpPr/>
          <p:nvPr/>
        </p:nvSpPr>
        <p:spPr>
          <a:xfrm>
            <a:off x="2350908" y="1801240"/>
            <a:ext cx="6335892" cy="1481364"/>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chemeClr val="bg1"/>
                </a:solidFill>
                <a:latin typeface="Avenir Book"/>
                <a:cs typeface="Avenir Book"/>
              </a:rPr>
              <a:t>Social and Emotional Learning</a:t>
            </a:r>
            <a:endParaRPr lang="en-US" sz="2400" dirty="0">
              <a:solidFill>
                <a:schemeClr val="bg1"/>
              </a:solidFill>
              <a:latin typeface="Avenir Book"/>
              <a:cs typeface="Avenir Book"/>
            </a:endParaRPr>
          </a:p>
          <a:p>
            <a:pPr algn="ctr"/>
            <a:endParaRPr lang="en-US" sz="2400" dirty="0">
              <a:solidFill>
                <a:srgbClr val="000000"/>
              </a:solidFill>
              <a:latin typeface="Avenir Book"/>
              <a:cs typeface="Avenir Book"/>
            </a:endParaRPr>
          </a:p>
        </p:txBody>
      </p:sp>
      <p:sp>
        <p:nvSpPr>
          <p:cNvPr id="11" name="Rectangle 10"/>
          <p:cNvSpPr/>
          <p:nvPr/>
        </p:nvSpPr>
        <p:spPr>
          <a:xfrm>
            <a:off x="2350908" y="5232989"/>
            <a:ext cx="6335892" cy="1282729"/>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Reduced Risk of Course Failure</a:t>
            </a:r>
          </a:p>
          <a:p>
            <a:pPr algn="ctr"/>
            <a:endParaRPr lang="en-US" sz="3200" dirty="0">
              <a:solidFill>
                <a:srgbClr val="FFFFFF"/>
              </a:solidFill>
              <a:latin typeface="Avenir Book"/>
              <a:cs typeface="Avenir Book"/>
            </a:endParaRPr>
          </a:p>
        </p:txBody>
      </p:sp>
      <p:cxnSp>
        <p:nvCxnSpPr>
          <p:cNvPr id="12" name="Straight Arrow Connector 11"/>
          <p:cNvCxnSpPr/>
          <p:nvPr/>
        </p:nvCxnSpPr>
        <p:spPr>
          <a:xfrm flipV="1">
            <a:off x="1904292" y="4171744"/>
            <a:ext cx="446616" cy="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7" name="Title 16"/>
          <p:cNvSpPr>
            <a:spLocks noGrp="1"/>
          </p:cNvSpPr>
          <p:nvPr>
            <p:ph type="title"/>
          </p:nvPr>
        </p:nvSpPr>
        <p:spPr>
          <a:xfrm>
            <a:off x="115460" y="131964"/>
            <a:ext cx="9028540" cy="1269658"/>
          </a:xfrm>
        </p:spPr>
        <p:txBody>
          <a:bodyPr>
            <a:normAutofit/>
          </a:bodyPr>
          <a:lstStyle/>
          <a:p>
            <a:r>
              <a:rPr lang="en-US" dirty="0">
                <a:solidFill>
                  <a:srgbClr val="800000"/>
                </a:solidFill>
                <a:latin typeface="Avenir Black"/>
                <a:cs typeface="Avenir Black"/>
              </a:rPr>
              <a:t>Teache</a:t>
            </a:r>
            <a:r>
              <a:rPr lang="en-US" dirty="0">
                <a:solidFill>
                  <a:srgbClr val="800000"/>
                </a:solidFill>
              </a:rPr>
              <a:t>r Delivery</a:t>
            </a:r>
            <a:r>
              <a:rPr lang="en-US" dirty="0">
                <a:solidFill>
                  <a:srgbClr val="800000"/>
                </a:solidFill>
                <a:latin typeface="Avenir Black"/>
                <a:cs typeface="Avenir Black"/>
              </a:rPr>
              <a:t>: It Works!</a:t>
            </a:r>
            <a:r>
              <a:rPr lang="en-US" dirty="0">
                <a:latin typeface="Avenir Black"/>
                <a:cs typeface="Avenir Black"/>
              </a:rPr>
              <a:t/>
            </a:r>
            <a:br>
              <a:rPr lang="en-US" dirty="0">
                <a:latin typeface="Avenir Black"/>
                <a:cs typeface="Avenir Black"/>
              </a:rPr>
            </a:br>
            <a:r>
              <a:rPr lang="en-US" sz="2200" dirty="0">
                <a:latin typeface="Avenir Book"/>
                <a:cs typeface="Avenir Book"/>
              </a:rPr>
              <a:t>(</a:t>
            </a:r>
            <a:r>
              <a:rPr lang="en-US" sz="2200" i="1" dirty="0" err="1">
                <a:latin typeface="Avenir Book"/>
                <a:cs typeface="Avenir Book"/>
              </a:rPr>
              <a:t>Oyserman</a:t>
            </a:r>
            <a:r>
              <a:rPr lang="en-US" sz="2200" i="1" dirty="0">
                <a:latin typeface="Avenir Book"/>
                <a:cs typeface="Avenir Book"/>
              </a:rPr>
              <a:t>, Wingert, Sorensen, in prep)</a:t>
            </a:r>
            <a:endParaRPr lang="en-US" sz="2200" dirty="0">
              <a:latin typeface="Avenir Book"/>
              <a:cs typeface="Avenir Book"/>
            </a:endParaRPr>
          </a:p>
        </p:txBody>
      </p:sp>
      <p:cxnSp>
        <p:nvCxnSpPr>
          <p:cNvPr id="31" name="Straight Arrow Connector 30"/>
          <p:cNvCxnSpPr>
            <a:cxnSpLocks/>
          </p:cNvCxnSpPr>
          <p:nvPr/>
        </p:nvCxnSpPr>
        <p:spPr>
          <a:xfrm>
            <a:off x="1904292" y="5793836"/>
            <a:ext cx="44661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p:cNvCxnSpPr/>
          <p:nvPr/>
        </p:nvCxnSpPr>
        <p:spPr>
          <a:xfrm>
            <a:off x="1904292" y="2678764"/>
            <a:ext cx="44661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xmlns="" id="{27134723-2973-4FDD-B94A-B1C0CC65396B}"/>
              </a:ext>
            </a:extLst>
          </p:cNvPr>
          <p:cNvSpPr txBox="1"/>
          <p:nvPr/>
        </p:nvSpPr>
        <p:spPr>
          <a:xfrm>
            <a:off x="1889615" y="5502989"/>
            <a:ext cx="767941" cy="276999"/>
          </a:xfrm>
          <a:prstGeom prst="rect">
            <a:avLst/>
          </a:prstGeom>
          <a:noFill/>
          <a:ln>
            <a:noFill/>
          </a:ln>
        </p:spPr>
        <p:txBody>
          <a:bodyPr wrap="square" rtlCol="0">
            <a:spAutoFit/>
          </a:bodyPr>
          <a:lstStyle/>
          <a:p>
            <a:r>
              <a:rPr lang="en-US" sz="1200" dirty="0"/>
              <a:t>-.04</a:t>
            </a:r>
            <a:r>
              <a:rPr lang="en-US" sz="1100" dirty="0"/>
              <a:t>*</a:t>
            </a:r>
            <a:endParaRPr lang="en-US" sz="1200" dirty="0"/>
          </a:p>
        </p:txBody>
      </p:sp>
      <p:sp>
        <p:nvSpPr>
          <p:cNvPr id="14" name="TextBox 13">
            <a:extLst>
              <a:ext uri="{FF2B5EF4-FFF2-40B4-BE49-F238E27FC236}">
                <a16:creationId xmlns:a16="http://schemas.microsoft.com/office/drawing/2014/main" xmlns="" id="{1A65D46A-A179-49D6-8F80-3A71E8574AF9}"/>
              </a:ext>
            </a:extLst>
          </p:cNvPr>
          <p:cNvSpPr txBox="1"/>
          <p:nvPr/>
        </p:nvSpPr>
        <p:spPr>
          <a:xfrm>
            <a:off x="1854900" y="3880832"/>
            <a:ext cx="767941" cy="276999"/>
          </a:xfrm>
          <a:prstGeom prst="rect">
            <a:avLst/>
          </a:prstGeom>
          <a:noFill/>
          <a:ln>
            <a:noFill/>
          </a:ln>
        </p:spPr>
        <p:txBody>
          <a:bodyPr wrap="square" rtlCol="0">
            <a:spAutoFit/>
          </a:bodyPr>
          <a:lstStyle/>
          <a:p>
            <a:r>
              <a:rPr lang="en-US" sz="1200" dirty="0"/>
              <a:t>.01</a:t>
            </a:r>
            <a:r>
              <a:rPr lang="en-US" sz="1100" dirty="0"/>
              <a:t>***</a:t>
            </a:r>
            <a:endParaRPr lang="en-US" sz="1200" dirty="0"/>
          </a:p>
        </p:txBody>
      </p:sp>
      <p:sp>
        <p:nvSpPr>
          <p:cNvPr id="16" name="TextBox 15">
            <a:extLst>
              <a:ext uri="{FF2B5EF4-FFF2-40B4-BE49-F238E27FC236}">
                <a16:creationId xmlns:a16="http://schemas.microsoft.com/office/drawing/2014/main" xmlns="" id="{03E502FE-A126-4A6F-9195-7BA07121677E}"/>
              </a:ext>
            </a:extLst>
          </p:cNvPr>
          <p:cNvSpPr txBox="1"/>
          <p:nvPr/>
        </p:nvSpPr>
        <p:spPr>
          <a:xfrm>
            <a:off x="1854900" y="2405054"/>
            <a:ext cx="767941" cy="276999"/>
          </a:xfrm>
          <a:prstGeom prst="rect">
            <a:avLst/>
          </a:prstGeom>
          <a:noFill/>
          <a:ln>
            <a:noFill/>
          </a:ln>
        </p:spPr>
        <p:txBody>
          <a:bodyPr wrap="square" rtlCol="0">
            <a:spAutoFit/>
          </a:bodyPr>
          <a:lstStyle/>
          <a:p>
            <a:r>
              <a:rPr lang="en-US" sz="1200" dirty="0"/>
              <a:t>.05</a:t>
            </a:r>
            <a:r>
              <a:rPr lang="en-US" sz="1100" dirty="0"/>
              <a:t>***</a:t>
            </a:r>
            <a:endParaRPr lang="en-US" sz="1200" dirty="0"/>
          </a:p>
        </p:txBody>
      </p:sp>
      <p:sp>
        <p:nvSpPr>
          <p:cNvPr id="15" name="TextBox 14">
            <a:extLst>
              <a:ext uri="{FF2B5EF4-FFF2-40B4-BE49-F238E27FC236}">
                <a16:creationId xmlns:a16="http://schemas.microsoft.com/office/drawing/2014/main" xmlns="" id="{9EC313CE-E682-4B5D-8B6E-64DE635310A9}"/>
              </a:ext>
            </a:extLst>
          </p:cNvPr>
          <p:cNvSpPr txBox="1"/>
          <p:nvPr/>
        </p:nvSpPr>
        <p:spPr>
          <a:xfrm>
            <a:off x="3007076" y="4213037"/>
            <a:ext cx="5023555" cy="400110"/>
          </a:xfrm>
          <a:prstGeom prst="rect">
            <a:avLst/>
          </a:prstGeom>
          <a:noFill/>
        </p:spPr>
        <p:txBody>
          <a:bodyPr wrap="square" rtlCol="0">
            <a:spAutoFit/>
          </a:bodyPr>
          <a:lstStyle/>
          <a:p>
            <a:pPr algn="ctr"/>
            <a:r>
              <a:rPr lang="en-US" sz="2000" dirty="0">
                <a:solidFill>
                  <a:schemeClr val="bg1"/>
                </a:solidFill>
              </a:rPr>
              <a:t>∆CoreGPA</a:t>
            </a:r>
            <a:r>
              <a:rPr lang="en-US" sz="2000" baseline="-25000" dirty="0">
                <a:solidFill>
                  <a:schemeClr val="bg1"/>
                </a:solidFill>
              </a:rPr>
              <a:t>∆Fidelity60-80</a:t>
            </a:r>
            <a:r>
              <a:rPr lang="en-US" sz="2000" dirty="0">
                <a:solidFill>
                  <a:schemeClr val="bg1"/>
                </a:solidFill>
              </a:rPr>
              <a:t> = +0.15</a:t>
            </a:r>
          </a:p>
        </p:txBody>
      </p:sp>
      <p:sp>
        <p:nvSpPr>
          <p:cNvPr id="19" name="TextBox 18">
            <a:extLst>
              <a:ext uri="{FF2B5EF4-FFF2-40B4-BE49-F238E27FC236}">
                <a16:creationId xmlns:a16="http://schemas.microsoft.com/office/drawing/2014/main" xmlns="" id="{D6E593AC-98D9-4D32-9C47-FEC08B001C51}"/>
              </a:ext>
            </a:extLst>
          </p:cNvPr>
          <p:cNvSpPr txBox="1"/>
          <p:nvPr/>
        </p:nvSpPr>
        <p:spPr>
          <a:xfrm>
            <a:off x="3007075" y="5874353"/>
            <a:ext cx="5023555" cy="400110"/>
          </a:xfrm>
          <a:prstGeom prst="rect">
            <a:avLst/>
          </a:prstGeom>
          <a:noFill/>
        </p:spPr>
        <p:txBody>
          <a:bodyPr wrap="square" rtlCol="0">
            <a:spAutoFit/>
          </a:bodyPr>
          <a:lstStyle/>
          <a:p>
            <a:pPr algn="ctr"/>
            <a:r>
              <a:rPr lang="en-US" sz="2000" dirty="0">
                <a:solidFill>
                  <a:schemeClr val="bg1"/>
                </a:solidFill>
              </a:rPr>
              <a:t>∆ProbabilityCourseFailure</a:t>
            </a:r>
            <a:r>
              <a:rPr lang="en-US" sz="2000" baseline="-25000" dirty="0">
                <a:solidFill>
                  <a:schemeClr val="bg1"/>
                </a:solidFill>
              </a:rPr>
              <a:t>∆Fidelity60-80</a:t>
            </a:r>
            <a:r>
              <a:rPr lang="en-US" sz="2000" dirty="0">
                <a:solidFill>
                  <a:schemeClr val="bg1"/>
                </a:solidFill>
              </a:rPr>
              <a:t> = -12.34%</a:t>
            </a:r>
          </a:p>
        </p:txBody>
      </p:sp>
      <p:sp>
        <p:nvSpPr>
          <p:cNvPr id="20" name="TextBox 19">
            <a:extLst>
              <a:ext uri="{FF2B5EF4-FFF2-40B4-BE49-F238E27FC236}">
                <a16:creationId xmlns:a16="http://schemas.microsoft.com/office/drawing/2014/main" xmlns="" id="{B66F54BF-1029-449F-BCB8-A74D94862B2B}"/>
              </a:ext>
            </a:extLst>
          </p:cNvPr>
          <p:cNvSpPr txBox="1"/>
          <p:nvPr/>
        </p:nvSpPr>
        <p:spPr>
          <a:xfrm>
            <a:off x="3007074" y="2606066"/>
            <a:ext cx="5023555" cy="400110"/>
          </a:xfrm>
          <a:prstGeom prst="rect">
            <a:avLst/>
          </a:prstGeom>
          <a:noFill/>
        </p:spPr>
        <p:txBody>
          <a:bodyPr wrap="square" rtlCol="0">
            <a:spAutoFit/>
          </a:bodyPr>
          <a:lstStyle/>
          <a:p>
            <a:pPr algn="ctr"/>
            <a:r>
              <a:rPr lang="en-US" sz="2000" dirty="0">
                <a:solidFill>
                  <a:schemeClr val="bg1"/>
                </a:solidFill>
              </a:rPr>
              <a:t>∆LikelihoodHigherSEL</a:t>
            </a:r>
            <a:r>
              <a:rPr lang="en-US" sz="2000" baseline="-25000" dirty="0">
                <a:solidFill>
                  <a:schemeClr val="bg1"/>
                </a:solidFill>
              </a:rPr>
              <a:t>∆Fidelity60-80</a:t>
            </a:r>
            <a:r>
              <a:rPr lang="en-US" sz="2000" dirty="0">
                <a:solidFill>
                  <a:schemeClr val="bg1"/>
                </a:solidFill>
              </a:rPr>
              <a:t> = +2.64</a:t>
            </a:r>
          </a:p>
        </p:txBody>
      </p:sp>
    </p:spTree>
    <p:extLst>
      <p:ext uri="{BB962C8B-B14F-4D97-AF65-F5344CB8AC3E}">
        <p14:creationId xmlns:p14="http://schemas.microsoft.com/office/powerpoint/2010/main" val="201573797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P spid="1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1401622"/>
            <a:ext cx="2095500" cy="2535378"/>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Class Average Fidelity of Receipt</a:t>
            </a:r>
          </a:p>
        </p:txBody>
      </p:sp>
      <p:sp>
        <p:nvSpPr>
          <p:cNvPr id="8" name="Rectangle 7"/>
          <p:cNvSpPr/>
          <p:nvPr/>
        </p:nvSpPr>
        <p:spPr>
          <a:xfrm>
            <a:off x="2604908" y="3845251"/>
            <a:ext cx="6335892" cy="1142999"/>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Endorse a Difficulty-as-</a:t>
            </a:r>
            <a:r>
              <a:rPr lang="en-US" sz="3200" dirty="0">
                <a:solidFill>
                  <a:schemeClr val="bg1"/>
                </a:solidFill>
                <a:latin typeface="Avenir Book"/>
                <a:cs typeface="Avenir Book"/>
              </a:rPr>
              <a:t>Impossibility </a:t>
            </a:r>
            <a:r>
              <a:rPr lang="en-US" sz="3200" dirty="0">
                <a:solidFill>
                  <a:srgbClr val="FFFFFF"/>
                </a:solidFill>
                <a:latin typeface="Avenir Book"/>
                <a:cs typeface="Avenir Book"/>
              </a:rPr>
              <a:t>Mindset Less</a:t>
            </a:r>
          </a:p>
        </p:txBody>
      </p:sp>
      <p:sp>
        <p:nvSpPr>
          <p:cNvPr id="9" name="Rectangle 8"/>
          <p:cNvSpPr/>
          <p:nvPr/>
        </p:nvSpPr>
        <p:spPr>
          <a:xfrm>
            <a:off x="2604908" y="1697786"/>
            <a:ext cx="6335892" cy="1481364"/>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chemeClr val="bg1"/>
                </a:solidFill>
                <a:latin typeface="Avenir Book"/>
                <a:cs typeface="Avenir Book"/>
              </a:rPr>
              <a:t>Endorse a Difficulty-as-</a:t>
            </a:r>
            <a:r>
              <a:rPr lang="en-US" sz="3200" dirty="0">
                <a:solidFill>
                  <a:srgbClr val="FFFFFF"/>
                </a:solidFill>
                <a:latin typeface="Avenir Book"/>
                <a:cs typeface="Avenir Book"/>
              </a:rPr>
              <a:t>Importance </a:t>
            </a:r>
            <a:r>
              <a:rPr lang="en-US" sz="3200" dirty="0">
                <a:solidFill>
                  <a:schemeClr val="bg1"/>
                </a:solidFill>
                <a:latin typeface="Avenir Book"/>
                <a:cs typeface="Avenir Book"/>
              </a:rPr>
              <a:t>Mindset More</a:t>
            </a:r>
            <a:endParaRPr lang="en-US" sz="2400" dirty="0">
              <a:solidFill>
                <a:schemeClr val="bg1"/>
              </a:solidFill>
              <a:latin typeface="Avenir Book"/>
              <a:cs typeface="Avenir Book"/>
            </a:endParaRPr>
          </a:p>
          <a:p>
            <a:pPr algn="ctr"/>
            <a:endParaRPr lang="en-US" sz="2400" dirty="0">
              <a:solidFill>
                <a:srgbClr val="000000"/>
              </a:solidFill>
              <a:latin typeface="Avenir Book"/>
              <a:cs typeface="Avenir Book"/>
            </a:endParaRPr>
          </a:p>
        </p:txBody>
      </p:sp>
      <p:sp>
        <p:nvSpPr>
          <p:cNvPr id="11" name="Rectangle 10"/>
          <p:cNvSpPr/>
          <p:nvPr/>
        </p:nvSpPr>
        <p:spPr>
          <a:xfrm>
            <a:off x="2604908" y="5141240"/>
            <a:ext cx="6335892" cy="1625011"/>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School-focused Possible Identities Provide Concrete Roadmap</a:t>
            </a:r>
          </a:p>
        </p:txBody>
      </p:sp>
      <p:sp>
        <p:nvSpPr>
          <p:cNvPr id="17" name="Title 16"/>
          <p:cNvSpPr>
            <a:spLocks noGrp="1"/>
          </p:cNvSpPr>
          <p:nvPr>
            <p:ph type="title"/>
          </p:nvPr>
        </p:nvSpPr>
        <p:spPr>
          <a:xfrm>
            <a:off x="115460" y="131964"/>
            <a:ext cx="9028540" cy="1269658"/>
          </a:xfrm>
        </p:spPr>
        <p:txBody>
          <a:bodyPr>
            <a:normAutofit fontScale="90000"/>
          </a:bodyPr>
          <a:lstStyle/>
          <a:p>
            <a:r>
              <a:rPr lang="en-US" dirty="0">
                <a:solidFill>
                  <a:srgbClr val="800000"/>
                </a:solidFill>
                <a:latin typeface="Avenir Black"/>
                <a:cs typeface="Avenir Black"/>
              </a:rPr>
              <a:t>Teache</a:t>
            </a:r>
            <a:r>
              <a:rPr lang="en-US" dirty="0">
                <a:solidFill>
                  <a:srgbClr val="800000"/>
                </a:solidFill>
              </a:rPr>
              <a:t>r Delivery</a:t>
            </a:r>
            <a:r>
              <a:rPr lang="en-US" dirty="0">
                <a:solidFill>
                  <a:srgbClr val="800000"/>
                </a:solidFill>
                <a:latin typeface="Avenir Black"/>
                <a:cs typeface="Avenir Black"/>
              </a:rPr>
              <a:t>: It Works!</a:t>
            </a:r>
            <a:r>
              <a:rPr lang="en-US" dirty="0">
                <a:latin typeface="Avenir Black"/>
                <a:cs typeface="Avenir Black"/>
              </a:rPr>
              <a:t/>
            </a:r>
            <a:br>
              <a:rPr lang="en-US" dirty="0">
                <a:latin typeface="Avenir Black"/>
                <a:cs typeface="Avenir Black"/>
              </a:rPr>
            </a:br>
            <a:r>
              <a:rPr lang="en-US" sz="2200" dirty="0">
                <a:latin typeface="Avenir Book"/>
                <a:cs typeface="Avenir Book"/>
              </a:rPr>
              <a:t>(Oyserman, O’Donnell, &amp; Sorensen, in prep</a:t>
            </a:r>
            <a:r>
              <a:rPr lang="en-US" sz="2200" i="1" dirty="0">
                <a:latin typeface="Avenir Book"/>
                <a:cs typeface="Avenir Book"/>
              </a:rPr>
              <a:t>; Oyserman, Wingert, Sorensen, in prep)</a:t>
            </a:r>
            <a:endParaRPr lang="en-US" sz="2200" dirty="0">
              <a:latin typeface="Avenir Book"/>
              <a:cs typeface="Avenir Book"/>
            </a:endParaRPr>
          </a:p>
        </p:txBody>
      </p:sp>
      <p:cxnSp>
        <p:nvCxnSpPr>
          <p:cNvPr id="18" name="Straight Arrow Connector 17"/>
          <p:cNvCxnSpPr>
            <a:cxnSpLocks/>
            <a:stCxn id="3" idx="3"/>
          </p:cNvCxnSpPr>
          <p:nvPr/>
        </p:nvCxnSpPr>
        <p:spPr>
          <a:xfrm>
            <a:off x="2095500" y="2669311"/>
            <a:ext cx="509408"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3" name="Rectangle 12"/>
          <p:cNvSpPr/>
          <p:nvPr/>
        </p:nvSpPr>
        <p:spPr>
          <a:xfrm>
            <a:off x="0" y="4346169"/>
            <a:ext cx="2095500" cy="2420082"/>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Individual Fidelity of Receipt</a:t>
            </a:r>
          </a:p>
        </p:txBody>
      </p:sp>
      <p:cxnSp>
        <p:nvCxnSpPr>
          <p:cNvPr id="19" name="Straight Arrow Connector 18"/>
          <p:cNvCxnSpPr>
            <a:cxnSpLocks/>
          </p:cNvCxnSpPr>
          <p:nvPr/>
        </p:nvCxnSpPr>
        <p:spPr>
          <a:xfrm flipV="1">
            <a:off x="2095500" y="2754448"/>
            <a:ext cx="509408" cy="2750798"/>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a:cxnSpLocks/>
          </p:cNvCxnSpPr>
          <p:nvPr/>
        </p:nvCxnSpPr>
        <p:spPr>
          <a:xfrm>
            <a:off x="2095500" y="5480497"/>
            <a:ext cx="509408" cy="28859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cxnSpLocks/>
            <a:endCxn id="8" idx="1"/>
          </p:cNvCxnSpPr>
          <p:nvPr/>
        </p:nvCxnSpPr>
        <p:spPr>
          <a:xfrm flipV="1">
            <a:off x="2095500" y="4416751"/>
            <a:ext cx="509408" cy="1039627"/>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43744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P spid="11" grpId="0" animBg="1"/>
      <p:bldP spid="13"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1401622"/>
            <a:ext cx="2095500" cy="2535378"/>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Class Average </a:t>
            </a:r>
            <a:r>
              <a:rPr lang="en-US" sz="3200" i="1" dirty="0" smtClean="0">
                <a:solidFill>
                  <a:srgbClr val="000000"/>
                </a:solidFill>
                <a:latin typeface="Avenir Book"/>
                <a:cs typeface="Avenir Book"/>
              </a:rPr>
              <a:t>Fidelity</a:t>
            </a:r>
            <a:endParaRPr lang="en-US" sz="3200" i="1" dirty="0">
              <a:solidFill>
                <a:srgbClr val="000000"/>
              </a:solidFill>
              <a:latin typeface="Avenir Book"/>
              <a:cs typeface="Avenir Book"/>
            </a:endParaRPr>
          </a:p>
        </p:txBody>
      </p:sp>
      <p:sp>
        <p:nvSpPr>
          <p:cNvPr id="8" name="Rectangle 7"/>
          <p:cNvSpPr/>
          <p:nvPr/>
        </p:nvSpPr>
        <p:spPr>
          <a:xfrm>
            <a:off x="4262536" y="3375279"/>
            <a:ext cx="4678264" cy="1424514"/>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Endorse a Difficulty-as-</a:t>
            </a:r>
            <a:r>
              <a:rPr lang="en-US" sz="3200" dirty="0">
                <a:solidFill>
                  <a:schemeClr val="bg1"/>
                </a:solidFill>
                <a:latin typeface="Avenir Book"/>
                <a:cs typeface="Avenir Book"/>
              </a:rPr>
              <a:t>Impossibility </a:t>
            </a:r>
            <a:r>
              <a:rPr lang="en-US" sz="3200" dirty="0">
                <a:solidFill>
                  <a:srgbClr val="FFFFFF"/>
                </a:solidFill>
                <a:latin typeface="Avenir Book"/>
                <a:cs typeface="Avenir Book"/>
              </a:rPr>
              <a:t>Mindset Less</a:t>
            </a:r>
          </a:p>
        </p:txBody>
      </p:sp>
      <p:sp>
        <p:nvSpPr>
          <p:cNvPr id="9" name="Rectangle 8"/>
          <p:cNvSpPr/>
          <p:nvPr/>
        </p:nvSpPr>
        <p:spPr>
          <a:xfrm>
            <a:off x="4262536" y="1697786"/>
            <a:ext cx="4678264" cy="1481364"/>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chemeClr val="bg1"/>
                </a:solidFill>
                <a:latin typeface="Avenir Book"/>
                <a:cs typeface="Avenir Book"/>
              </a:rPr>
              <a:t>Endorse a Difficulty-as-</a:t>
            </a:r>
            <a:r>
              <a:rPr lang="en-US" sz="3200" dirty="0">
                <a:solidFill>
                  <a:srgbClr val="FFFFFF"/>
                </a:solidFill>
                <a:latin typeface="Avenir Book"/>
                <a:cs typeface="Avenir Book"/>
              </a:rPr>
              <a:t>Importance </a:t>
            </a:r>
            <a:r>
              <a:rPr lang="en-US" sz="3200" dirty="0">
                <a:solidFill>
                  <a:schemeClr val="bg1"/>
                </a:solidFill>
                <a:latin typeface="Avenir Book"/>
                <a:cs typeface="Avenir Book"/>
              </a:rPr>
              <a:t>Mindset </a:t>
            </a:r>
            <a:r>
              <a:rPr lang="en-US" sz="3200" dirty="0" smtClean="0">
                <a:solidFill>
                  <a:schemeClr val="bg1"/>
                </a:solidFill>
                <a:latin typeface="Avenir Book"/>
                <a:cs typeface="Avenir Book"/>
              </a:rPr>
              <a:t>More</a:t>
            </a:r>
            <a:endParaRPr lang="en-US" sz="2400" dirty="0">
              <a:solidFill>
                <a:schemeClr val="bg1"/>
              </a:solidFill>
              <a:latin typeface="Avenir Book"/>
              <a:cs typeface="Avenir Book"/>
            </a:endParaRPr>
          </a:p>
        </p:txBody>
      </p:sp>
      <p:sp>
        <p:nvSpPr>
          <p:cNvPr id="11" name="Rectangle 10"/>
          <p:cNvSpPr/>
          <p:nvPr/>
        </p:nvSpPr>
        <p:spPr>
          <a:xfrm>
            <a:off x="4262536" y="5141240"/>
            <a:ext cx="4678264" cy="1625011"/>
          </a:xfrm>
          <a:prstGeom prst="rect">
            <a:avLst/>
          </a:prstGeom>
          <a:solidFill>
            <a:srgbClr val="80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a:solidFill>
                  <a:srgbClr val="FFFFFF"/>
                </a:solidFill>
                <a:latin typeface="Avenir Book"/>
                <a:cs typeface="Avenir Book"/>
              </a:rPr>
              <a:t>School-focused Possible Identities Provide Concrete Roadmap</a:t>
            </a:r>
          </a:p>
        </p:txBody>
      </p:sp>
      <p:sp>
        <p:nvSpPr>
          <p:cNvPr id="17" name="Title 16"/>
          <p:cNvSpPr>
            <a:spLocks noGrp="1"/>
          </p:cNvSpPr>
          <p:nvPr>
            <p:ph type="title"/>
          </p:nvPr>
        </p:nvSpPr>
        <p:spPr>
          <a:xfrm>
            <a:off x="115460" y="131964"/>
            <a:ext cx="9028540" cy="1269658"/>
          </a:xfrm>
        </p:spPr>
        <p:txBody>
          <a:bodyPr>
            <a:normAutofit fontScale="90000"/>
          </a:bodyPr>
          <a:lstStyle/>
          <a:p>
            <a:r>
              <a:rPr lang="en-US" dirty="0">
                <a:solidFill>
                  <a:srgbClr val="800000"/>
                </a:solidFill>
                <a:latin typeface="Avenir Black"/>
                <a:cs typeface="Avenir Black"/>
              </a:rPr>
              <a:t>Teache</a:t>
            </a:r>
            <a:r>
              <a:rPr lang="en-US" dirty="0">
                <a:solidFill>
                  <a:srgbClr val="800000"/>
                </a:solidFill>
              </a:rPr>
              <a:t>r Delivery</a:t>
            </a:r>
            <a:r>
              <a:rPr lang="en-US" dirty="0">
                <a:solidFill>
                  <a:srgbClr val="800000"/>
                </a:solidFill>
                <a:latin typeface="Avenir Black"/>
                <a:cs typeface="Avenir Black"/>
              </a:rPr>
              <a:t>: It Works!</a:t>
            </a:r>
            <a:r>
              <a:rPr lang="en-US" dirty="0">
                <a:latin typeface="Avenir Black"/>
                <a:cs typeface="Avenir Black"/>
              </a:rPr>
              <a:t/>
            </a:r>
            <a:br>
              <a:rPr lang="en-US" dirty="0">
                <a:latin typeface="Avenir Black"/>
                <a:cs typeface="Avenir Black"/>
              </a:rPr>
            </a:br>
            <a:r>
              <a:rPr lang="en-US" sz="2200" dirty="0">
                <a:latin typeface="Avenir Book"/>
                <a:cs typeface="Avenir Book"/>
              </a:rPr>
              <a:t>(Oyserman, O’Donnell, &amp; Sorensen, in prep</a:t>
            </a:r>
            <a:r>
              <a:rPr lang="en-US" sz="2200" i="1" dirty="0">
                <a:latin typeface="Avenir Book"/>
                <a:cs typeface="Avenir Book"/>
              </a:rPr>
              <a:t>; Oyserman, Wingert, Sorensen, in prep)</a:t>
            </a:r>
            <a:endParaRPr lang="en-US" sz="2200" dirty="0">
              <a:latin typeface="Avenir Book"/>
              <a:cs typeface="Avenir Book"/>
            </a:endParaRPr>
          </a:p>
        </p:txBody>
      </p:sp>
      <p:cxnSp>
        <p:nvCxnSpPr>
          <p:cNvPr id="18" name="Straight Arrow Connector 17"/>
          <p:cNvCxnSpPr>
            <a:cxnSpLocks/>
            <a:stCxn id="3" idx="3"/>
          </p:cNvCxnSpPr>
          <p:nvPr/>
        </p:nvCxnSpPr>
        <p:spPr>
          <a:xfrm>
            <a:off x="2095500" y="2669311"/>
            <a:ext cx="216703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3" name="Rectangle 12"/>
          <p:cNvSpPr/>
          <p:nvPr/>
        </p:nvSpPr>
        <p:spPr>
          <a:xfrm>
            <a:off x="0" y="4346169"/>
            <a:ext cx="2095500" cy="2420082"/>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a:solidFill>
                  <a:srgbClr val="000000"/>
                </a:solidFill>
                <a:latin typeface="Avenir Book"/>
                <a:cs typeface="Avenir Book"/>
              </a:rPr>
              <a:t>Individual </a:t>
            </a:r>
            <a:r>
              <a:rPr lang="en-US" sz="3200" i="1" dirty="0" smtClean="0">
                <a:solidFill>
                  <a:srgbClr val="000000"/>
                </a:solidFill>
                <a:latin typeface="Avenir Book"/>
                <a:cs typeface="Avenir Book"/>
              </a:rPr>
              <a:t>Deviation from Average</a:t>
            </a:r>
            <a:endParaRPr lang="en-US" sz="3200" i="1" dirty="0">
              <a:solidFill>
                <a:srgbClr val="000000"/>
              </a:solidFill>
              <a:latin typeface="Avenir Book"/>
              <a:cs typeface="Avenir Book"/>
            </a:endParaRPr>
          </a:p>
        </p:txBody>
      </p:sp>
      <p:cxnSp>
        <p:nvCxnSpPr>
          <p:cNvPr id="19" name="Straight Arrow Connector 18"/>
          <p:cNvCxnSpPr>
            <a:cxnSpLocks/>
          </p:cNvCxnSpPr>
          <p:nvPr/>
        </p:nvCxnSpPr>
        <p:spPr>
          <a:xfrm flipV="1">
            <a:off x="2095500" y="3013323"/>
            <a:ext cx="2167036" cy="2467174"/>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a:cxnSpLocks/>
          </p:cNvCxnSpPr>
          <p:nvPr/>
        </p:nvCxnSpPr>
        <p:spPr>
          <a:xfrm>
            <a:off x="2095500" y="6057677"/>
            <a:ext cx="2167036"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cxnSpLocks/>
            <a:stCxn id="13" idx="3"/>
          </p:cNvCxnSpPr>
          <p:nvPr/>
        </p:nvCxnSpPr>
        <p:spPr>
          <a:xfrm flipV="1">
            <a:off x="2095500" y="4799793"/>
            <a:ext cx="2167036" cy="756417"/>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 xmlns:a16="http://schemas.microsoft.com/office/drawing/2014/main" id="{A4F90FE7-420C-4F13-AC93-BC9118AF8AB0}"/>
              </a:ext>
            </a:extLst>
          </p:cNvPr>
          <p:cNvSpPr txBox="1"/>
          <p:nvPr/>
        </p:nvSpPr>
        <p:spPr>
          <a:xfrm>
            <a:off x="2382265" y="1968531"/>
            <a:ext cx="1255959" cy="523220"/>
          </a:xfrm>
          <a:prstGeom prst="rect">
            <a:avLst/>
          </a:prstGeom>
          <a:noFill/>
          <a:ln>
            <a:noFill/>
          </a:ln>
        </p:spPr>
        <p:txBody>
          <a:bodyPr wrap="square" rtlCol="0">
            <a:spAutoFit/>
          </a:bodyPr>
          <a:lstStyle/>
          <a:p>
            <a:r>
              <a:rPr lang="en-US" sz="2800" dirty="0">
                <a:latin typeface="Avenir Book"/>
                <a:cs typeface="Avenir Book"/>
              </a:rPr>
              <a:t>.49***</a:t>
            </a:r>
          </a:p>
        </p:txBody>
      </p:sp>
      <p:sp>
        <p:nvSpPr>
          <p:cNvPr id="24" name="TextBox 23">
            <a:extLst>
              <a:ext uri="{FF2B5EF4-FFF2-40B4-BE49-F238E27FC236}">
                <a16:creationId xmlns="" xmlns:a16="http://schemas.microsoft.com/office/drawing/2014/main" id="{EBAECFB6-D3E7-4F62-AFFA-E5FE3C0D58BD}"/>
              </a:ext>
            </a:extLst>
          </p:cNvPr>
          <p:cNvSpPr txBox="1"/>
          <p:nvPr/>
        </p:nvSpPr>
        <p:spPr>
          <a:xfrm>
            <a:off x="2346375" y="3596257"/>
            <a:ext cx="1123677" cy="523220"/>
          </a:xfrm>
          <a:prstGeom prst="rect">
            <a:avLst/>
          </a:prstGeom>
          <a:noFill/>
          <a:ln>
            <a:noFill/>
          </a:ln>
        </p:spPr>
        <p:txBody>
          <a:bodyPr wrap="square" rtlCol="0">
            <a:spAutoFit/>
          </a:bodyPr>
          <a:lstStyle/>
          <a:p>
            <a:r>
              <a:rPr lang="en-US" sz="2800" dirty="0">
                <a:latin typeface="Avenir Book"/>
                <a:cs typeface="Avenir Book"/>
              </a:rPr>
              <a:t>.13*</a:t>
            </a:r>
            <a:r>
              <a:rPr lang="en-US" sz="2800" dirty="0" smtClean="0">
                <a:latin typeface="Avenir Book"/>
                <a:cs typeface="Avenir Book"/>
              </a:rPr>
              <a:t>*</a:t>
            </a:r>
            <a:endParaRPr lang="en-US" sz="1200" dirty="0"/>
          </a:p>
        </p:txBody>
      </p:sp>
      <p:sp>
        <p:nvSpPr>
          <p:cNvPr id="26" name="TextBox 25">
            <a:extLst>
              <a:ext uri="{FF2B5EF4-FFF2-40B4-BE49-F238E27FC236}">
                <a16:creationId xmlns="" xmlns:a16="http://schemas.microsoft.com/office/drawing/2014/main" id="{AAC09B2B-54DB-4DD2-AD4F-20A7EB95083F}"/>
              </a:ext>
            </a:extLst>
          </p:cNvPr>
          <p:cNvSpPr txBox="1"/>
          <p:nvPr/>
        </p:nvSpPr>
        <p:spPr>
          <a:xfrm>
            <a:off x="2999901" y="4330780"/>
            <a:ext cx="1276645" cy="523220"/>
          </a:xfrm>
          <a:prstGeom prst="rect">
            <a:avLst/>
          </a:prstGeom>
          <a:noFill/>
          <a:ln>
            <a:noFill/>
          </a:ln>
        </p:spPr>
        <p:txBody>
          <a:bodyPr wrap="square" rtlCol="0">
            <a:spAutoFit/>
          </a:bodyPr>
          <a:lstStyle/>
          <a:p>
            <a:r>
              <a:rPr lang="en-US" sz="2800" dirty="0" smtClean="0">
                <a:latin typeface="Avenir Book"/>
                <a:cs typeface="Avenir Book"/>
              </a:rPr>
              <a:t>.</a:t>
            </a:r>
            <a:r>
              <a:rPr lang="en-US" sz="2800" dirty="0">
                <a:latin typeface="Avenir Book"/>
                <a:cs typeface="Avenir Book"/>
              </a:rPr>
              <a:t>16***</a:t>
            </a:r>
          </a:p>
        </p:txBody>
      </p:sp>
      <p:sp>
        <p:nvSpPr>
          <p:cNvPr id="27" name="TextBox 26">
            <a:extLst>
              <a:ext uri="{FF2B5EF4-FFF2-40B4-BE49-F238E27FC236}">
                <a16:creationId xmlns="" xmlns:a16="http://schemas.microsoft.com/office/drawing/2014/main" id="{E6C538B7-5CF2-4995-BBCC-4754FE64EB8E}"/>
              </a:ext>
            </a:extLst>
          </p:cNvPr>
          <p:cNvSpPr txBox="1"/>
          <p:nvPr/>
        </p:nvSpPr>
        <p:spPr>
          <a:xfrm>
            <a:off x="2510829" y="5594877"/>
            <a:ext cx="830659" cy="523220"/>
          </a:xfrm>
          <a:prstGeom prst="rect">
            <a:avLst/>
          </a:prstGeom>
          <a:noFill/>
          <a:ln>
            <a:noFill/>
          </a:ln>
        </p:spPr>
        <p:txBody>
          <a:bodyPr wrap="square" rtlCol="0">
            <a:spAutoFit/>
          </a:bodyPr>
          <a:lstStyle/>
          <a:p>
            <a:r>
              <a:rPr lang="en-US" sz="2800" dirty="0">
                <a:latin typeface="Avenir Book"/>
                <a:cs typeface="Avenir Book"/>
              </a:rPr>
              <a:t>.02*</a:t>
            </a:r>
          </a:p>
        </p:txBody>
      </p:sp>
    </p:spTree>
    <p:extLst>
      <p:ext uri="{BB962C8B-B14F-4D97-AF65-F5344CB8AC3E}">
        <p14:creationId xmlns:p14="http://schemas.microsoft.com/office/powerpoint/2010/main" val="1082071049"/>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P spid="11" grpId="0" animBg="1"/>
      <p:bldP spid="1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does </a:t>
            </a:r>
            <a:r>
              <a:rPr lang="en-US" i="1" dirty="0" smtClean="0"/>
              <a:t>Pathways</a:t>
            </a:r>
            <a:r>
              <a:rPr lang="en-US" dirty="0" smtClean="0"/>
              <a:t> look like?</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680653369"/>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457201" y="1600201"/>
            <a:ext cx="3458957" cy="4045798"/>
          </a:xfrm>
          <a:prstGeom prst="rect">
            <a:avLst/>
          </a:prstGeom>
        </p:spPr>
        <p:txBody>
          <a:bodyPr>
            <a:normAutofit/>
          </a:bodyPr>
          <a:lst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t>Classroom-based intervention</a:t>
            </a:r>
          </a:p>
          <a:p>
            <a:r>
              <a:rPr lang="en-US" sz="2800" dirty="0" smtClean="0"/>
              <a:t>12 sessions, 6 weeks </a:t>
            </a:r>
          </a:p>
        </p:txBody>
      </p:sp>
      <p:pic>
        <p:nvPicPr>
          <p:cNvPr id="2" name="Picture 1" descr="1-MeNow.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3" name="Picture 2" descr="2-SkillsAbiliti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sp>
        <p:nvSpPr>
          <p:cNvPr id="9" name="Title 1"/>
          <p:cNvSpPr>
            <a:spLocks noGrp="1"/>
          </p:cNvSpPr>
          <p:nvPr>
            <p:ph type="title"/>
          </p:nvPr>
        </p:nvSpPr>
        <p:spPr>
          <a:xfrm>
            <a:off x="301626" y="211138"/>
            <a:ext cx="8588375" cy="1143000"/>
          </a:xfrm>
        </p:spPr>
        <p:txBody>
          <a:bodyPr>
            <a:noAutofit/>
          </a:bodyPr>
          <a:lstStyle/>
          <a:p>
            <a:r>
              <a:rPr lang="en-US" sz="4000" dirty="0" smtClean="0"/>
              <a:t>Pathways to Success</a:t>
            </a:r>
            <a:endParaRPr lang="en-US" sz="4000" dirty="0"/>
          </a:p>
        </p:txBody>
      </p:sp>
      <p:sp>
        <p:nvSpPr>
          <p:cNvPr id="10" name="Rectangle 9"/>
          <p:cNvSpPr/>
          <p:nvPr/>
        </p:nvSpPr>
        <p:spPr>
          <a:xfrm>
            <a:off x="1940583" y="1137255"/>
            <a:ext cx="5324805" cy="369332"/>
          </a:xfrm>
          <a:prstGeom prst="rect">
            <a:avLst/>
          </a:prstGeom>
        </p:spPr>
        <p:txBody>
          <a:bodyPr wrap="none">
            <a:spAutoFit/>
          </a:bodyPr>
          <a:lstStyle/>
          <a:p>
            <a:r>
              <a:rPr lang="en-US" dirty="0" smtClean="0">
                <a:solidFill>
                  <a:srgbClr val="7F7F7F"/>
                </a:solidFill>
                <a:latin typeface="Avenir Book"/>
                <a:cs typeface="Avenir Book"/>
              </a:rPr>
              <a:t>Oyserman, 2015; Oyserman, Bybee, &amp; Terry, 2006</a:t>
            </a:r>
            <a:endParaRPr lang="en-US" dirty="0"/>
          </a:p>
        </p:txBody>
      </p:sp>
    </p:spTree>
    <p:extLst>
      <p:ext uri="{BB962C8B-B14F-4D97-AF65-F5344CB8AC3E}">
        <p14:creationId xmlns:p14="http://schemas.microsoft.com/office/powerpoint/2010/main" val="143402010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1. Skills &amp; Abilities</a:t>
            </a:r>
            <a:endParaRPr lang="en-US" sz="4000" dirty="0"/>
          </a:p>
        </p:txBody>
      </p:sp>
      <p:pic>
        <p:nvPicPr>
          <p:cNvPr id="5" name="Picture 4" descr="1-SkillsAbilities.jpeg"/>
          <p:cNvPicPr>
            <a:picLocks noChangeAspect="1"/>
          </p:cNvPicPr>
          <p:nvPr/>
        </p:nvPicPr>
        <p:blipFill>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tretch>
            <a:fillRect/>
          </a:stretch>
        </p:blipFill>
        <p:spPr>
          <a:xfrm>
            <a:off x="0" y="1304925"/>
            <a:ext cx="9144000" cy="5143500"/>
          </a:xfrm>
          <a:prstGeom prst="rect">
            <a:avLst/>
          </a:prstGeom>
        </p:spPr>
      </p:pic>
    </p:spTree>
    <p:extLst>
      <p:ext uri="{BB962C8B-B14F-4D97-AF65-F5344CB8AC3E}">
        <p14:creationId xmlns:p14="http://schemas.microsoft.com/office/powerpoint/2010/main" val="254901823"/>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457201" y="1600201"/>
            <a:ext cx="3458957" cy="4045798"/>
          </a:xfrm>
          <a:prstGeom prst="rect">
            <a:avLst/>
          </a:prstGeom>
        </p:spPr>
        <p:txBody>
          <a:bodyPr>
            <a:normAutofit/>
          </a:bodyPr>
          <a:lst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t>Classroom-based intervention</a:t>
            </a:r>
          </a:p>
          <a:p>
            <a:r>
              <a:rPr lang="en-US" sz="2800" dirty="0" smtClean="0"/>
              <a:t>12 sessions, 6 weeks </a:t>
            </a:r>
          </a:p>
        </p:txBody>
      </p:sp>
      <p:pic>
        <p:nvPicPr>
          <p:cNvPr id="13" name="Picture 12" descr="2-SkillsAbiliti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0" y="927390"/>
            <a:ext cx="9144000" cy="5943600"/>
          </a:xfrm>
          <a:prstGeom prst="rect">
            <a:avLst/>
          </a:prstGeom>
        </p:spPr>
      </p:pic>
      <p:pic>
        <p:nvPicPr>
          <p:cNvPr id="9" name="Picture 8" descr="4-MeFutureImag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29890"/>
            <a:ext cx="9144000" cy="5943600"/>
          </a:xfrm>
          <a:prstGeom prst="rect">
            <a:avLst/>
          </a:prstGeom>
        </p:spPr>
      </p:pic>
      <p:sp>
        <p:nvSpPr>
          <p:cNvPr id="7" name="Title 1"/>
          <p:cNvSpPr>
            <a:spLocks noGrp="1"/>
          </p:cNvSpPr>
          <p:nvPr>
            <p:ph type="title"/>
          </p:nvPr>
        </p:nvSpPr>
        <p:spPr>
          <a:xfrm>
            <a:off x="301626" y="211138"/>
            <a:ext cx="8588375" cy="1143000"/>
          </a:xfrm>
        </p:spPr>
        <p:txBody>
          <a:bodyPr>
            <a:noAutofit/>
          </a:bodyPr>
          <a:lstStyle/>
          <a:p>
            <a:r>
              <a:rPr lang="en-US" sz="4000" dirty="0" smtClean="0"/>
              <a:t>Pathways to Success Intervention</a:t>
            </a:r>
            <a:endParaRPr lang="en-US" sz="4000" dirty="0"/>
          </a:p>
        </p:txBody>
      </p:sp>
      <p:sp>
        <p:nvSpPr>
          <p:cNvPr id="8" name="Rectangle 7"/>
          <p:cNvSpPr/>
          <p:nvPr/>
        </p:nvSpPr>
        <p:spPr>
          <a:xfrm>
            <a:off x="1940583" y="1137255"/>
            <a:ext cx="5324805" cy="369332"/>
          </a:xfrm>
          <a:prstGeom prst="rect">
            <a:avLst/>
          </a:prstGeom>
        </p:spPr>
        <p:txBody>
          <a:bodyPr wrap="none">
            <a:spAutoFit/>
          </a:bodyPr>
          <a:lstStyle/>
          <a:p>
            <a:r>
              <a:rPr lang="en-US" dirty="0" smtClean="0">
                <a:solidFill>
                  <a:srgbClr val="7F7F7F"/>
                </a:solidFill>
                <a:latin typeface="Avenir Book"/>
                <a:cs typeface="Avenir Book"/>
              </a:rPr>
              <a:t>Oyserman, 2015; Oyserman, Bybee, &amp; Terry, 2006</a:t>
            </a:r>
            <a:endParaRPr lang="en-US" dirty="0"/>
          </a:p>
        </p:txBody>
      </p:sp>
    </p:spTree>
    <p:extLst>
      <p:ext uri="{BB962C8B-B14F-4D97-AF65-F5344CB8AC3E}">
        <p14:creationId xmlns:p14="http://schemas.microsoft.com/office/powerpoint/2010/main" val="38624300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2. Adult Images</a:t>
            </a:r>
            <a:endParaRPr lang="en-US" sz="4000" dirty="0"/>
          </a:p>
        </p:txBody>
      </p:sp>
      <p:pic>
        <p:nvPicPr>
          <p:cNvPr id="4" name="Picture 3" descr="AdultImages1.jpeg"/>
          <p:cNvPicPr>
            <a:picLocks noChangeAspect="1"/>
          </p:cNvPicPr>
          <p:nvPr/>
        </p:nvPicPr>
        <p:blipFill>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tretch>
            <a:fillRect/>
          </a:stretch>
        </p:blipFill>
        <p:spPr>
          <a:xfrm>
            <a:off x="0" y="1304925"/>
            <a:ext cx="9144000" cy="5143500"/>
          </a:xfrm>
          <a:prstGeom prst="rect">
            <a:avLst/>
          </a:prstGeom>
        </p:spPr>
      </p:pic>
    </p:spTree>
    <p:extLst>
      <p:ext uri="{BB962C8B-B14F-4D97-AF65-F5344CB8AC3E}">
        <p14:creationId xmlns:p14="http://schemas.microsoft.com/office/powerpoint/2010/main" val="2045312925"/>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457201" y="1600201"/>
            <a:ext cx="3458957" cy="4045798"/>
          </a:xfrm>
          <a:prstGeom prst="rect">
            <a:avLst/>
          </a:prstGeom>
        </p:spPr>
        <p:txBody>
          <a:bodyPr>
            <a:normAutofit/>
          </a:bodyPr>
          <a:lst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t>Classroom-based intervention</a:t>
            </a:r>
          </a:p>
          <a:p>
            <a:r>
              <a:rPr lang="en-US" sz="2800" dirty="0" smtClean="0"/>
              <a:t>12 sessions, 6 weeks </a:t>
            </a:r>
          </a:p>
        </p:txBody>
      </p:sp>
      <p:pic>
        <p:nvPicPr>
          <p:cNvPr id="13" name="Picture 12" descr="4-MeFutureImag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19" name="Picture 18" descr="5-ConnectingPath.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6079"/>
            <a:ext cx="9144000" cy="5943600"/>
          </a:xfrm>
          <a:prstGeom prst="rect">
            <a:avLst/>
          </a:prstGeom>
        </p:spPr>
      </p:pic>
      <p:sp>
        <p:nvSpPr>
          <p:cNvPr id="7" name="Title 1"/>
          <p:cNvSpPr>
            <a:spLocks noGrp="1"/>
          </p:cNvSpPr>
          <p:nvPr>
            <p:ph type="title"/>
          </p:nvPr>
        </p:nvSpPr>
        <p:spPr>
          <a:xfrm>
            <a:off x="301626" y="211138"/>
            <a:ext cx="8588375" cy="1143000"/>
          </a:xfrm>
        </p:spPr>
        <p:txBody>
          <a:bodyPr>
            <a:noAutofit/>
          </a:bodyPr>
          <a:lstStyle/>
          <a:p>
            <a:r>
              <a:rPr lang="en-US" sz="4000" dirty="0" smtClean="0"/>
              <a:t>Pathways to Success Intervention</a:t>
            </a:r>
            <a:endParaRPr lang="en-US" sz="4000" dirty="0"/>
          </a:p>
        </p:txBody>
      </p:sp>
      <p:sp>
        <p:nvSpPr>
          <p:cNvPr id="8" name="Rectangle 7"/>
          <p:cNvSpPr/>
          <p:nvPr/>
        </p:nvSpPr>
        <p:spPr>
          <a:xfrm>
            <a:off x="1940583" y="1137255"/>
            <a:ext cx="5324805" cy="369332"/>
          </a:xfrm>
          <a:prstGeom prst="rect">
            <a:avLst/>
          </a:prstGeom>
        </p:spPr>
        <p:txBody>
          <a:bodyPr wrap="none">
            <a:spAutoFit/>
          </a:bodyPr>
          <a:lstStyle/>
          <a:p>
            <a:r>
              <a:rPr lang="en-US" dirty="0" smtClean="0">
                <a:solidFill>
                  <a:srgbClr val="7F7F7F"/>
                </a:solidFill>
                <a:latin typeface="Avenir Book"/>
                <a:cs typeface="Avenir Book"/>
              </a:rPr>
              <a:t>Oyserman, 2015; Oyserman, Bybee, &amp; Terry, 2006</a:t>
            </a:r>
            <a:endParaRPr lang="en-US" dirty="0"/>
          </a:p>
        </p:txBody>
      </p:sp>
    </p:spTree>
    <p:extLst>
      <p:ext uri="{BB962C8B-B14F-4D97-AF65-F5344CB8AC3E}">
        <p14:creationId xmlns:p14="http://schemas.microsoft.com/office/powerpoint/2010/main" val="34547956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457201" y="1600201"/>
            <a:ext cx="3458957" cy="4045798"/>
          </a:xfrm>
          <a:prstGeom prst="rect">
            <a:avLst/>
          </a:prstGeom>
        </p:spPr>
        <p:txBody>
          <a:bodyPr>
            <a:normAutofit/>
          </a:bodyPr>
          <a:lst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t>Classroom-based intervention</a:t>
            </a:r>
          </a:p>
          <a:p>
            <a:r>
              <a:rPr lang="en-US" sz="2800" dirty="0" smtClean="0"/>
              <a:t>12 sessions, 6 weeks </a:t>
            </a:r>
          </a:p>
        </p:txBody>
      </p:sp>
      <p:pic>
        <p:nvPicPr>
          <p:cNvPr id="20" name="Picture 19" descr="6-PositiveNegativeForc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sp>
        <p:nvSpPr>
          <p:cNvPr id="6" name="Title 1"/>
          <p:cNvSpPr>
            <a:spLocks noGrp="1"/>
          </p:cNvSpPr>
          <p:nvPr>
            <p:ph type="title"/>
          </p:nvPr>
        </p:nvSpPr>
        <p:spPr>
          <a:xfrm>
            <a:off x="301626" y="211138"/>
            <a:ext cx="8588375" cy="1143000"/>
          </a:xfrm>
        </p:spPr>
        <p:txBody>
          <a:bodyPr>
            <a:noAutofit/>
          </a:bodyPr>
          <a:lstStyle/>
          <a:p>
            <a:r>
              <a:rPr lang="en-US" sz="4000" dirty="0" smtClean="0"/>
              <a:t>Pathways to Success Intervention</a:t>
            </a:r>
            <a:endParaRPr lang="en-US" sz="4000" dirty="0"/>
          </a:p>
        </p:txBody>
      </p:sp>
      <p:sp>
        <p:nvSpPr>
          <p:cNvPr id="7" name="Rectangle 6"/>
          <p:cNvSpPr/>
          <p:nvPr/>
        </p:nvSpPr>
        <p:spPr>
          <a:xfrm>
            <a:off x="1940583" y="1137255"/>
            <a:ext cx="5324805" cy="369332"/>
          </a:xfrm>
          <a:prstGeom prst="rect">
            <a:avLst/>
          </a:prstGeom>
        </p:spPr>
        <p:txBody>
          <a:bodyPr wrap="none">
            <a:spAutoFit/>
          </a:bodyPr>
          <a:lstStyle/>
          <a:p>
            <a:r>
              <a:rPr lang="en-US" dirty="0" smtClean="0">
                <a:solidFill>
                  <a:srgbClr val="7F7F7F"/>
                </a:solidFill>
                <a:latin typeface="Avenir Book"/>
                <a:cs typeface="Avenir Book"/>
              </a:rPr>
              <a:t>Oyserman, 2015; Oyserman, Bybee, &amp; Terry, 2006</a:t>
            </a:r>
            <a:endParaRPr lang="en-US" dirty="0"/>
          </a:p>
        </p:txBody>
      </p:sp>
    </p:spTree>
    <p:extLst>
      <p:ext uri="{BB962C8B-B14F-4D97-AF65-F5344CB8AC3E}">
        <p14:creationId xmlns:p14="http://schemas.microsoft.com/office/powerpoint/2010/main" val="3462115176"/>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3. Positive &amp; Negative Forces</a:t>
            </a:r>
            <a:endParaRPr lang="en-US" sz="4000" dirty="0"/>
          </a:p>
        </p:txBody>
      </p:sp>
      <p:pic>
        <p:nvPicPr>
          <p:cNvPr id="3" name="Picture 2" descr="Positive Negative Forces.jpeg"/>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tretch>
            <a:fillRect/>
          </a:stretch>
        </p:blipFill>
        <p:spPr>
          <a:xfrm>
            <a:off x="0" y="1304925"/>
            <a:ext cx="9144000" cy="5143500"/>
          </a:xfrm>
          <a:prstGeom prst="rect">
            <a:avLst/>
          </a:prstGeom>
        </p:spPr>
      </p:pic>
    </p:spTree>
    <p:extLst>
      <p:ext uri="{BB962C8B-B14F-4D97-AF65-F5344CB8AC3E}">
        <p14:creationId xmlns:p14="http://schemas.microsoft.com/office/powerpoint/2010/main" val="2472984000"/>
      </p:ext>
    </p:extLst>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457201" y="1600201"/>
            <a:ext cx="3458957" cy="4045798"/>
          </a:xfrm>
          <a:prstGeom prst="rect">
            <a:avLst/>
          </a:prstGeom>
        </p:spPr>
        <p:txBody>
          <a:bodyPr>
            <a:normAutofit/>
          </a:bodyPr>
          <a:lstStyle>
            <a:lvl1pPr marL="342900" indent="-342900" algn="l" defTabSz="457200" rtl="0" eaLnBrk="1" latinLnBrk="0" hangingPunct="1">
              <a:spcBef>
                <a:spcPct val="20000"/>
              </a:spcBef>
              <a:buFont typeface="Arial"/>
              <a:buChar char="•"/>
              <a:defRPr sz="3200" b="0" i="0" kern="1200">
                <a:solidFill>
                  <a:schemeClr val="tx1">
                    <a:lumMod val="85000"/>
                    <a:lumOff val="15000"/>
                  </a:schemeClr>
                </a:solidFill>
                <a:latin typeface="Avenir Book"/>
                <a:ea typeface="+mn-ea"/>
                <a:cs typeface="Avenir Book"/>
              </a:defRPr>
            </a:lvl1pPr>
            <a:lvl2pPr marL="742950" indent="-285750" algn="l" defTabSz="457200" rtl="0" eaLnBrk="1" latinLnBrk="0" hangingPunct="1">
              <a:spcBef>
                <a:spcPct val="20000"/>
              </a:spcBef>
              <a:buFont typeface="Arial"/>
              <a:buChar char="–"/>
              <a:defRPr sz="2800" b="0" i="0" kern="1200">
                <a:solidFill>
                  <a:schemeClr val="tx1">
                    <a:lumMod val="65000"/>
                    <a:lumOff val="35000"/>
                  </a:schemeClr>
                </a:solidFill>
                <a:latin typeface="Avenir Book"/>
                <a:ea typeface="+mn-ea"/>
                <a:cs typeface="Avenir Book"/>
              </a:defRPr>
            </a:lvl2pPr>
            <a:lvl3pPr marL="1143000" indent="-228600" algn="l" defTabSz="457200" rtl="0" eaLnBrk="1" latinLnBrk="0" hangingPunct="1">
              <a:spcBef>
                <a:spcPct val="20000"/>
              </a:spcBef>
              <a:buFont typeface="Arial"/>
              <a:buChar char="•"/>
              <a:defRPr sz="2400" b="0" i="0" kern="1200">
                <a:solidFill>
                  <a:schemeClr val="tx1">
                    <a:lumMod val="50000"/>
                    <a:lumOff val="50000"/>
                  </a:schemeClr>
                </a:solidFill>
                <a:latin typeface="Avenir Book"/>
                <a:ea typeface="+mn-ea"/>
                <a:cs typeface="Avenir Book"/>
              </a:defRPr>
            </a:lvl3pPr>
            <a:lvl4pPr marL="16002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4pPr>
            <a:lvl5pPr marL="2057400" indent="-228600" algn="l" defTabSz="457200" rtl="0" eaLnBrk="1" latinLnBrk="0" hangingPunct="1">
              <a:spcBef>
                <a:spcPct val="20000"/>
              </a:spcBef>
              <a:buFont typeface="Arial"/>
              <a:buChar char="»"/>
              <a:defRPr sz="2000" b="0" i="0" kern="1200">
                <a:solidFill>
                  <a:schemeClr val="tx1">
                    <a:lumMod val="50000"/>
                    <a:lumOff val="50000"/>
                  </a:schemeClr>
                </a:solidFill>
                <a:latin typeface="Avenir Book"/>
                <a:ea typeface="+mn-ea"/>
                <a:cs typeface="Avenir Book"/>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t>Classroom-based intervention</a:t>
            </a:r>
          </a:p>
          <a:p>
            <a:r>
              <a:rPr lang="en-US" sz="2800" dirty="0" smtClean="0"/>
              <a:t>12 sessions, 6 weeks </a:t>
            </a:r>
          </a:p>
        </p:txBody>
      </p:sp>
      <p:pic>
        <p:nvPicPr>
          <p:cNvPr id="15" name="Picture 14" descr="6-PositiveNegativeForc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23" name="Picture 22" descr="7-Roadblock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4" name="Picture 3" descr="8-WayAroun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pic>
        <p:nvPicPr>
          <p:cNvPr id="25" name="Picture 24" descr="9-Fork.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914400"/>
            <a:ext cx="9144000" cy="5943600"/>
          </a:xfrm>
          <a:prstGeom prst="rect">
            <a:avLst/>
          </a:prstGeom>
        </p:spPr>
      </p:pic>
      <p:sp>
        <p:nvSpPr>
          <p:cNvPr id="9" name="Title 1"/>
          <p:cNvSpPr>
            <a:spLocks noGrp="1"/>
          </p:cNvSpPr>
          <p:nvPr>
            <p:ph type="title"/>
          </p:nvPr>
        </p:nvSpPr>
        <p:spPr>
          <a:xfrm>
            <a:off x="301626" y="211138"/>
            <a:ext cx="8588375" cy="1143000"/>
          </a:xfrm>
        </p:spPr>
        <p:txBody>
          <a:bodyPr>
            <a:noAutofit/>
          </a:bodyPr>
          <a:lstStyle/>
          <a:p>
            <a:r>
              <a:rPr lang="en-US" sz="4000" dirty="0" smtClean="0"/>
              <a:t>Pathways to Success Intervention</a:t>
            </a:r>
            <a:endParaRPr lang="en-US" sz="4000" dirty="0"/>
          </a:p>
        </p:txBody>
      </p:sp>
      <p:sp>
        <p:nvSpPr>
          <p:cNvPr id="10" name="Rectangle 9"/>
          <p:cNvSpPr/>
          <p:nvPr/>
        </p:nvSpPr>
        <p:spPr>
          <a:xfrm>
            <a:off x="1940583" y="1137255"/>
            <a:ext cx="5324805" cy="369332"/>
          </a:xfrm>
          <a:prstGeom prst="rect">
            <a:avLst/>
          </a:prstGeom>
        </p:spPr>
        <p:txBody>
          <a:bodyPr wrap="none">
            <a:spAutoFit/>
          </a:bodyPr>
          <a:lstStyle/>
          <a:p>
            <a:r>
              <a:rPr lang="en-US" dirty="0" smtClean="0">
                <a:solidFill>
                  <a:srgbClr val="7F7F7F"/>
                </a:solidFill>
                <a:latin typeface="Avenir Book"/>
                <a:cs typeface="Avenir Book"/>
              </a:rPr>
              <a:t>Oyserman, 2015; Oyserman, Bybee, &amp; Terry, 2006</a:t>
            </a:r>
            <a:endParaRPr lang="en-US" dirty="0"/>
          </a:p>
        </p:txBody>
      </p:sp>
    </p:spTree>
    <p:extLst>
      <p:ext uri="{BB962C8B-B14F-4D97-AF65-F5344CB8AC3E}">
        <p14:creationId xmlns:p14="http://schemas.microsoft.com/office/powerpoint/2010/main" val="32731312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3"/>
          <p:cNvSpPr>
            <a:spLocks noGrp="1"/>
          </p:cNvSpPr>
          <p:nvPr>
            <p:ph type="title"/>
          </p:nvPr>
        </p:nvSpPr>
        <p:spPr/>
        <p:txBody>
          <a:bodyPr>
            <a:normAutofit/>
          </a:bodyPr>
          <a:lstStyle/>
          <a:p>
            <a:r>
              <a:rPr lang="en-US" sz="4000" dirty="0" smtClean="0"/>
              <a:t>4. &amp; 5. Timelines</a:t>
            </a:r>
            <a:endParaRPr lang="en-US" sz="4000" dirty="0"/>
          </a:p>
        </p:txBody>
      </p:sp>
      <p:pic>
        <p:nvPicPr>
          <p:cNvPr id="2" name="Picture 1" descr="4-Timeline2.jpeg"/>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tretch>
            <a:fillRect/>
          </a:stretch>
        </p:blipFill>
        <p:spPr>
          <a:xfrm>
            <a:off x="1588" y="1304925"/>
            <a:ext cx="9144000" cy="5143500"/>
          </a:xfrm>
          <a:prstGeom prst="rect">
            <a:avLst/>
          </a:prstGeom>
        </p:spPr>
      </p:pic>
    </p:spTree>
    <p:extLst>
      <p:ext uri="{BB962C8B-B14F-4D97-AF65-F5344CB8AC3E}">
        <p14:creationId xmlns:p14="http://schemas.microsoft.com/office/powerpoint/2010/main" val="1311119632"/>
      </p:ext>
    </p:extLst>
  </p:cSld>
  <p:clrMapOvr>
    <a:masterClrMapping/>
  </p:clrMapOvr>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4000" dirty="0" smtClean="0"/>
              <a:t>4. &amp; 5. Timelines</a:t>
            </a:r>
            <a:endParaRPr lang="en-US" sz="4000"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Lst>
          </a:blip>
          <a:stretch>
            <a:fillRect/>
          </a:stretch>
        </p:blipFill>
        <p:spPr>
          <a:xfrm>
            <a:off x="0" y="1616911"/>
            <a:ext cx="9144000" cy="4269202"/>
          </a:xfrm>
          <a:prstGeom prst="rect">
            <a:avLst/>
          </a:prstGeom>
        </p:spPr>
      </p:pic>
    </p:spTree>
    <p:extLst>
      <p:ext uri="{BB962C8B-B14F-4D97-AF65-F5344CB8AC3E}">
        <p14:creationId xmlns:p14="http://schemas.microsoft.com/office/powerpoint/2010/main" val="2487959191"/>
      </p:ext>
    </p:extLst>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0" y="1417638"/>
            <a:ext cx="9144000" cy="5143500"/>
          </a:xfrm>
          <a:prstGeom prst="rect">
            <a:avLst/>
          </a:prstGeom>
        </p:spPr>
      </p:pic>
      <p:sp>
        <p:nvSpPr>
          <p:cNvPr id="5" name="Title 3"/>
          <p:cNvSpPr>
            <a:spLocks noGrp="1"/>
          </p:cNvSpPr>
          <p:nvPr>
            <p:ph type="title"/>
          </p:nvPr>
        </p:nvSpPr>
        <p:spPr/>
        <p:txBody>
          <a:bodyPr>
            <a:normAutofit/>
          </a:bodyPr>
          <a:lstStyle/>
          <a:p>
            <a:r>
              <a:rPr lang="en-US" sz="4000" dirty="0" smtClean="0"/>
              <a:t>4. &amp; 5. Timelines</a:t>
            </a:r>
            <a:endParaRPr lang="en-US" sz="4000" dirty="0"/>
          </a:p>
        </p:txBody>
      </p:sp>
    </p:spTree>
    <p:extLst>
      <p:ext uri="{BB962C8B-B14F-4D97-AF65-F5344CB8AC3E}">
        <p14:creationId xmlns:p14="http://schemas.microsoft.com/office/powerpoint/2010/main" val="1459430910"/>
      </p:ext>
    </p:extLst>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smtClean="0"/>
              <a:t>6. &amp; 7. Strategies Connect Next Year &amp; Adult Possible Selves</a:t>
            </a:r>
            <a:endParaRPr lang="en-US" sz="4000" dirty="0"/>
          </a:p>
        </p:txBody>
      </p:sp>
      <p:pic>
        <p:nvPicPr>
          <p:cNvPr id="4" name="Picture 3" descr="Strategies1.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8" y="1417638"/>
            <a:ext cx="9144000" cy="5143500"/>
          </a:xfrm>
          <a:prstGeom prst="rect">
            <a:avLst/>
          </a:prstGeom>
        </p:spPr>
      </p:pic>
    </p:spTree>
    <p:extLst>
      <p:ext uri="{BB962C8B-B14F-4D97-AF65-F5344CB8AC3E}">
        <p14:creationId xmlns:p14="http://schemas.microsoft.com/office/powerpoint/2010/main" val="1813763865"/>
      </p:ext>
    </p:extLst>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8. Action Paths</a:t>
            </a:r>
            <a:endParaRPr lang="en-US" sz="4000" dirty="0"/>
          </a:p>
        </p:txBody>
      </p:sp>
      <p:pic>
        <p:nvPicPr>
          <p:cNvPr id="3" name="Picture 2" descr="7-ActionsPaths1.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9144000" cy="5143500"/>
          </a:xfrm>
          <a:prstGeom prst="rect">
            <a:avLst/>
          </a:prstGeom>
        </p:spPr>
      </p:pic>
    </p:spTree>
    <p:extLst>
      <p:ext uri="{BB962C8B-B14F-4D97-AF65-F5344CB8AC3E}">
        <p14:creationId xmlns:p14="http://schemas.microsoft.com/office/powerpoint/2010/main" val="298074234"/>
      </p:ext>
    </p:extLst>
  </p:cSld>
  <p:clrMapOvr>
    <a:masterClrMapping/>
  </p:clrMapOvr>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smtClean="0"/>
              <a:t>9. Puzzles: Difficulty as Importance</a:t>
            </a:r>
            <a:endParaRPr lang="en-US" sz="4000" dirty="0"/>
          </a:p>
        </p:txBody>
      </p:sp>
      <p:pic>
        <p:nvPicPr>
          <p:cNvPr id="4" name="Picture 3" descr="8-Puzzles2.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04925"/>
            <a:ext cx="9144000" cy="5143500"/>
          </a:xfrm>
          <a:prstGeom prst="rect">
            <a:avLst/>
          </a:prstGeom>
        </p:spPr>
      </p:pic>
    </p:spTree>
    <p:extLst>
      <p:ext uri="{BB962C8B-B14F-4D97-AF65-F5344CB8AC3E}">
        <p14:creationId xmlns:p14="http://schemas.microsoft.com/office/powerpoint/2010/main" val="46538775"/>
      </p:ext>
    </p:extLst>
  </p:cSld>
  <p:clrMapOvr>
    <a:masterClrMapping/>
  </p:clrMapOvr>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smtClean="0"/>
              <a:t>10. Everyday Problems: </a:t>
            </a:r>
            <a:br>
              <a:rPr lang="en-US" sz="4000" dirty="0" smtClean="0"/>
            </a:br>
            <a:r>
              <a:rPr lang="en-US" sz="4000" dirty="0" smtClean="0"/>
              <a:t>Using My Skills</a:t>
            </a:r>
            <a:endParaRPr lang="en-US" sz="4000" dirty="0"/>
          </a:p>
        </p:txBody>
      </p:sp>
      <p:pic>
        <p:nvPicPr>
          <p:cNvPr id="3" name="Picture 2" descr="9-EverydayProblems2.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9144000" cy="5143500"/>
          </a:xfrm>
          <a:prstGeom prst="rect">
            <a:avLst/>
          </a:prstGeom>
        </p:spPr>
      </p:pic>
    </p:spTree>
    <p:extLst>
      <p:ext uri="{BB962C8B-B14F-4D97-AF65-F5344CB8AC3E}">
        <p14:creationId xmlns:p14="http://schemas.microsoft.com/office/powerpoint/2010/main" val="1332210027"/>
      </p:ext>
    </p:extLst>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11. Graduation and Beyond</a:t>
            </a:r>
            <a:endParaRPr lang="en-US" sz="4000" dirty="0"/>
          </a:p>
        </p:txBody>
      </p:sp>
      <p:pic>
        <p:nvPicPr>
          <p:cNvPr id="3" name="Picture 2" descr="10-Graduation.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04925"/>
            <a:ext cx="9144000" cy="5143500"/>
          </a:xfrm>
          <a:prstGeom prst="rect">
            <a:avLst/>
          </a:prstGeom>
        </p:spPr>
      </p:pic>
    </p:spTree>
    <p:extLst>
      <p:ext uri="{BB962C8B-B14F-4D97-AF65-F5344CB8AC3E}">
        <p14:creationId xmlns:p14="http://schemas.microsoft.com/office/powerpoint/2010/main" val="4073939560"/>
      </p:ext>
    </p:extLst>
  </p:cSld>
  <p:clrMapOvr>
    <a:masterClrMapping/>
  </p:clrMapOvr>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1925"/>
            <a:ext cx="8229600" cy="1143000"/>
          </a:xfrm>
        </p:spPr>
        <p:txBody>
          <a:bodyPr>
            <a:noAutofit/>
          </a:bodyPr>
          <a:lstStyle/>
          <a:p>
            <a:r>
              <a:rPr lang="en-US" sz="4000" dirty="0" smtClean="0"/>
              <a:t>12. Wrapping Up </a:t>
            </a:r>
            <a:br>
              <a:rPr lang="en-US" sz="4000" dirty="0" smtClean="0"/>
            </a:br>
            <a:r>
              <a:rPr lang="en-US" sz="4000" dirty="0" smtClean="0"/>
              <a:t>and Moving Forward</a:t>
            </a:r>
            <a:endParaRPr lang="en-US" sz="4000" dirty="0"/>
          </a:p>
        </p:txBody>
      </p:sp>
      <p:pic>
        <p:nvPicPr>
          <p:cNvPr id="3" name="Picture 2" descr="11-Wrapup.jpeg"/>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1304925"/>
            <a:ext cx="9144000" cy="5143500"/>
          </a:xfrm>
          <a:prstGeom prst="rect">
            <a:avLst/>
          </a:prstGeom>
        </p:spPr>
      </p:pic>
    </p:spTree>
    <p:extLst>
      <p:ext uri="{BB962C8B-B14F-4D97-AF65-F5344CB8AC3E}">
        <p14:creationId xmlns:p14="http://schemas.microsoft.com/office/powerpoint/2010/main" val="4224481387"/>
      </p:ext>
    </p:extLst>
  </p:cSld>
  <p:clrMapOvr>
    <a:masterClrMapping/>
  </p:clrMapOvr>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Designing effective interventions</a:t>
            </a:r>
            <a:endParaRPr lang="en-US" dirty="0"/>
          </a:p>
        </p:txBody>
      </p:sp>
      <p:sp>
        <p:nvSpPr>
          <p:cNvPr id="3" name="Content Placeholder 2"/>
          <p:cNvSpPr>
            <a:spLocks noGrp="1"/>
          </p:cNvSpPr>
          <p:nvPr>
            <p:ph idx="1"/>
          </p:nvPr>
        </p:nvSpPr>
        <p:spPr/>
        <p:txBody>
          <a:bodyPr>
            <a:normAutofit fontScale="92500"/>
          </a:bodyPr>
          <a:lstStyle/>
          <a:p>
            <a:pPr marL="457200" lvl="1" indent="-457200">
              <a:buFont typeface="Arial"/>
              <a:buChar char="•"/>
            </a:pPr>
            <a:r>
              <a:rPr lang="en-US" dirty="0" smtClean="0">
                <a:solidFill>
                  <a:schemeClr val="tx1">
                    <a:lumMod val="75000"/>
                    <a:lumOff val="25000"/>
                  </a:schemeClr>
                </a:solidFill>
              </a:rPr>
              <a:t>Is the problem that we need to make learning fun?</a:t>
            </a:r>
          </a:p>
          <a:p>
            <a:pPr marL="457200" lvl="1" indent="-457200">
              <a:buFont typeface="Arial"/>
              <a:buChar char="•"/>
            </a:pPr>
            <a:r>
              <a:rPr lang="en-US" dirty="0" smtClean="0">
                <a:solidFill>
                  <a:srgbClr val="800000"/>
                </a:solidFill>
              </a:rPr>
              <a:t>No, in fact, effective learning and remembering often involves difficulties… that are desirable</a:t>
            </a:r>
          </a:p>
          <a:p>
            <a:pPr marL="0" lvl="1" indent="0">
              <a:buNone/>
            </a:pPr>
            <a:endParaRPr lang="en-US" dirty="0" smtClean="0">
              <a:solidFill>
                <a:schemeClr val="tx1">
                  <a:lumMod val="75000"/>
                  <a:lumOff val="25000"/>
                </a:schemeClr>
              </a:solidFill>
            </a:endParaRPr>
          </a:p>
          <a:p>
            <a:pPr marL="457200" lvl="1" indent="-457200">
              <a:buFont typeface="Arial"/>
              <a:buChar char="•"/>
            </a:pPr>
            <a:r>
              <a:rPr lang="en-US" dirty="0" smtClean="0">
                <a:solidFill>
                  <a:srgbClr val="800000"/>
                </a:solidFill>
              </a:rPr>
              <a:t>Solving </a:t>
            </a:r>
            <a:r>
              <a:rPr lang="en-US" dirty="0">
                <a:solidFill>
                  <a:srgbClr val="800000"/>
                </a:solidFill>
              </a:rPr>
              <a:t>problems that are not the active drivers of poor student outcomes won’t </a:t>
            </a:r>
            <a:r>
              <a:rPr lang="en-US" dirty="0" smtClean="0">
                <a:solidFill>
                  <a:srgbClr val="800000"/>
                </a:solidFill>
              </a:rPr>
              <a:t>help</a:t>
            </a:r>
            <a:br>
              <a:rPr lang="en-US" dirty="0" smtClean="0">
                <a:solidFill>
                  <a:srgbClr val="800000"/>
                </a:solidFill>
              </a:rPr>
            </a:br>
            <a:endParaRPr lang="en-US" dirty="0" smtClean="0">
              <a:solidFill>
                <a:srgbClr val="800000"/>
              </a:solidFill>
            </a:endParaRPr>
          </a:p>
          <a:p>
            <a:pPr marL="457200" lvl="1" indent="-457200">
              <a:buFont typeface="Arial"/>
              <a:buChar char="•"/>
            </a:pPr>
            <a:r>
              <a:rPr lang="en-US" dirty="0" smtClean="0">
                <a:solidFill>
                  <a:schemeClr val="tx1">
                    <a:lumMod val="75000"/>
                    <a:lumOff val="25000"/>
                  </a:schemeClr>
                </a:solidFill>
              </a:rPr>
              <a:t>Rather, need careful test of…</a:t>
            </a:r>
          </a:p>
          <a:p>
            <a:pPr marL="749300" lvl="2" indent="-349250"/>
            <a:r>
              <a:rPr lang="en-US" b="1" dirty="0" smtClean="0"/>
              <a:t>the </a:t>
            </a:r>
            <a:r>
              <a:rPr lang="en-US" b="1" dirty="0"/>
              <a:t>underlying </a:t>
            </a:r>
            <a:r>
              <a:rPr lang="en-US" b="1" dirty="0" smtClean="0"/>
              <a:t>processes</a:t>
            </a:r>
          </a:p>
          <a:p>
            <a:pPr marL="742950" lvl="2" indent="-342900"/>
            <a:r>
              <a:rPr lang="en-US" b="1" dirty="0" smtClean="0"/>
              <a:t>how </a:t>
            </a:r>
            <a:r>
              <a:rPr lang="en-US" b="1" dirty="0"/>
              <a:t>to deliver change</a:t>
            </a:r>
          </a:p>
          <a:p>
            <a:pPr marL="742950" lvl="2" indent="-342900"/>
            <a:endParaRPr lang="en-US" dirty="0"/>
          </a:p>
          <a:p>
            <a:pPr marL="342900" lvl="1" indent="-342900">
              <a:buFont typeface="Arial"/>
              <a:buChar char="•"/>
            </a:pPr>
            <a:endParaRPr lang="en-US" dirty="0"/>
          </a:p>
        </p:txBody>
      </p:sp>
    </p:spTree>
    <p:extLst>
      <p:ext uri="{BB962C8B-B14F-4D97-AF65-F5344CB8AC3E}">
        <p14:creationId xmlns:p14="http://schemas.microsoft.com/office/powerpoint/2010/main" val="222178858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992" y="274638"/>
            <a:ext cx="6192808" cy="1143000"/>
          </a:xfrm>
        </p:spPr>
        <p:txBody>
          <a:bodyPr>
            <a:normAutofit/>
          </a:bodyPr>
          <a:lstStyle/>
          <a:p>
            <a:r>
              <a:rPr lang="en-US" sz="4000" dirty="0" smtClean="0"/>
              <a:t>Digital </a:t>
            </a:r>
            <a:r>
              <a:rPr lang="en-US" sz="4000" i="1" dirty="0" smtClean="0"/>
              <a:t>Pathways</a:t>
            </a:r>
            <a:endParaRPr lang="en-US" sz="4000" i="1" dirty="0"/>
          </a:p>
        </p:txBody>
      </p:sp>
      <p:sp>
        <p:nvSpPr>
          <p:cNvPr id="6" name="Content Placeholder 5"/>
          <p:cNvSpPr>
            <a:spLocks noGrp="1"/>
          </p:cNvSpPr>
          <p:nvPr>
            <p:ph idx="1"/>
          </p:nvPr>
        </p:nvSpPr>
        <p:spPr>
          <a:xfrm>
            <a:off x="3645228" y="1417637"/>
            <a:ext cx="5041572" cy="4966117"/>
          </a:xfrm>
        </p:spPr>
        <p:txBody>
          <a:bodyPr>
            <a:normAutofit/>
          </a:bodyPr>
          <a:lstStyle/>
          <a:p>
            <a:r>
              <a:rPr lang="en-US" sz="2800" dirty="0" smtClean="0"/>
              <a:t>Can train teachers and ...</a:t>
            </a:r>
          </a:p>
          <a:p>
            <a:r>
              <a:rPr lang="en-US" sz="2800" dirty="0" smtClean="0"/>
              <a:t>Can have a digital platform</a:t>
            </a:r>
          </a:p>
          <a:p>
            <a:r>
              <a:rPr lang="en-US" sz="2800" dirty="0" smtClean="0"/>
              <a:t>Reduce/eliminate need for extensive teacher training</a:t>
            </a:r>
          </a:p>
          <a:p>
            <a:r>
              <a:rPr lang="en-US" sz="2800" dirty="0" smtClean="0"/>
              <a:t>But, challenges:</a:t>
            </a:r>
          </a:p>
          <a:p>
            <a:pPr lvl="1"/>
            <a:r>
              <a:rPr lang="en-US" sz="2400" dirty="0" smtClean="0"/>
              <a:t>Establish social norms</a:t>
            </a:r>
          </a:p>
          <a:p>
            <a:pPr lvl="1"/>
            <a:r>
              <a:rPr lang="en-US" sz="2400" dirty="0" smtClean="0"/>
              <a:t>Real-ness, this is me and my life...continue outside of the game</a:t>
            </a:r>
            <a:endParaRPr lang="en-US" sz="2400" dirty="0"/>
          </a:p>
        </p:txBody>
      </p:sp>
      <p:pic>
        <p:nvPicPr>
          <p:cNvPr id="3" name="Picture 2" descr="VW_character_Dr.-Oyserman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748" y="571557"/>
            <a:ext cx="3395481" cy="6011524"/>
          </a:xfrm>
          <a:prstGeom prst="rect">
            <a:avLst/>
          </a:prstGeom>
        </p:spPr>
      </p:pic>
    </p:spTree>
    <p:extLst>
      <p:ext uri="{BB962C8B-B14F-4D97-AF65-F5344CB8AC3E}">
        <p14:creationId xmlns:p14="http://schemas.microsoft.com/office/powerpoint/2010/main" val="271447480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4000" dirty="0"/>
              <a:t>What is the point of games</a:t>
            </a:r>
            <a:r>
              <a:rPr lang="en-US" sz="4000" dirty="0" smtClean="0"/>
              <a:t>?</a:t>
            </a:r>
            <a:endParaRPr lang="en-US" sz="4000" dirty="0"/>
          </a:p>
        </p:txBody>
      </p:sp>
      <p:sp>
        <p:nvSpPr>
          <p:cNvPr id="5" name="Content Placeholder 4"/>
          <p:cNvSpPr>
            <a:spLocks noGrp="1"/>
          </p:cNvSpPr>
          <p:nvPr>
            <p:ph idx="1"/>
          </p:nvPr>
        </p:nvSpPr>
        <p:spPr/>
        <p:txBody>
          <a:bodyPr>
            <a:normAutofit/>
          </a:bodyPr>
          <a:lstStyle/>
          <a:p>
            <a:r>
              <a:rPr lang="en-US" dirty="0" smtClean="0"/>
              <a:t>Play -&gt; Experience -&gt; Learn -&gt; Grow </a:t>
            </a:r>
          </a:p>
          <a:p>
            <a:r>
              <a:rPr lang="en-US" dirty="0" smtClean="0">
                <a:solidFill>
                  <a:srgbClr val="800000"/>
                </a:solidFill>
              </a:rPr>
              <a:t>Capture attention</a:t>
            </a:r>
            <a:r>
              <a:rPr lang="en-US" dirty="0" smtClean="0"/>
              <a:t>, </a:t>
            </a:r>
            <a:r>
              <a:rPr lang="en-US" dirty="0" smtClean="0">
                <a:solidFill>
                  <a:srgbClr val="800000"/>
                </a:solidFill>
              </a:rPr>
              <a:t>Eager engagement</a:t>
            </a:r>
          </a:p>
          <a:p>
            <a:r>
              <a:rPr lang="en-US" dirty="0"/>
              <a:t>S</a:t>
            </a:r>
            <a:r>
              <a:rPr lang="en-US" dirty="0" smtClean="0"/>
              <a:t>erious games …purpose is to learn by putting people into new situations to teach new “hard” and “soft” skills</a:t>
            </a:r>
          </a:p>
          <a:p>
            <a:r>
              <a:rPr lang="en-US" dirty="0" smtClean="0"/>
              <a:t>Application of game elements to nongame contexts, thought to increase engagement</a:t>
            </a:r>
          </a:p>
        </p:txBody>
      </p:sp>
    </p:spTree>
    <p:extLst>
      <p:ext uri="{BB962C8B-B14F-4D97-AF65-F5344CB8AC3E}">
        <p14:creationId xmlns:p14="http://schemas.microsoft.com/office/powerpoint/2010/main" val="1073556620"/>
      </p:ext>
    </p:extLst>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641600"/>
            <a:ext cx="9144000" cy="1561890"/>
          </a:xfrm>
          <a:prstGeom prst="rect">
            <a:avLst/>
          </a:prstGeom>
        </p:spPr>
      </p:pic>
      <p:sp>
        <p:nvSpPr>
          <p:cNvPr id="2" name="Title 1"/>
          <p:cNvSpPr>
            <a:spLocks noGrp="1"/>
          </p:cNvSpPr>
          <p:nvPr>
            <p:ph type="title"/>
          </p:nvPr>
        </p:nvSpPr>
        <p:spPr/>
        <p:txBody>
          <a:bodyPr/>
          <a:lstStyle/>
          <a:p>
            <a:r>
              <a:rPr lang="en-US" i="1" dirty="0" smtClean="0"/>
              <a:t>Pathways</a:t>
            </a:r>
            <a:r>
              <a:rPr lang="en-US" dirty="0" smtClean="0"/>
              <a:t> as a digital platform</a:t>
            </a:r>
            <a:endParaRPr lang="en-US" dirty="0"/>
          </a:p>
        </p:txBody>
      </p:sp>
    </p:spTree>
    <p:extLst>
      <p:ext uri="{BB962C8B-B14F-4D97-AF65-F5344CB8AC3E}">
        <p14:creationId xmlns:p14="http://schemas.microsoft.com/office/powerpoint/2010/main" val="3778576171"/>
      </p:ext>
    </p:extLst>
  </p:cSld>
  <p:clrMapOvr>
    <a:masterClrMapping/>
  </p:clrMapOvr>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3500" y="1092200"/>
            <a:ext cx="9004300" cy="4660900"/>
          </a:xfrm>
          <a:prstGeom prst="rect">
            <a:avLst/>
          </a:prstGeom>
        </p:spPr>
      </p:pic>
    </p:spTree>
    <p:extLst>
      <p:ext uri="{BB962C8B-B14F-4D97-AF65-F5344CB8AC3E}">
        <p14:creationId xmlns:p14="http://schemas.microsoft.com/office/powerpoint/2010/main" val="838885592"/>
      </p:ext>
    </p:extLst>
  </p:cSld>
  <p:clrMapOvr>
    <a:masterClrMapping/>
  </p:clrMapOvr>
  <p:timing>
    <p:tnLst>
      <p:par>
        <p:cTn xmlns:p14="http://schemas.microsoft.com/office/powerpoint/2010/mai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7800" y="1092200"/>
            <a:ext cx="8775700" cy="4660900"/>
          </a:xfrm>
          <a:prstGeom prst="rect">
            <a:avLst/>
          </a:prstGeom>
        </p:spPr>
      </p:pic>
    </p:spTree>
    <p:extLst>
      <p:ext uri="{BB962C8B-B14F-4D97-AF65-F5344CB8AC3E}">
        <p14:creationId xmlns:p14="http://schemas.microsoft.com/office/powerpoint/2010/main" val="2129224557"/>
      </p:ext>
    </p:extLst>
  </p:cSld>
  <p:clrMapOvr>
    <a:masterClrMapping/>
  </p:clrMapOvr>
  <p:timing>
    <p:tnLst>
      <p:par>
        <p:cTn xmlns:p14="http://schemas.microsoft.com/office/powerpoint/2010/mai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31900"/>
            <a:ext cx="9144000" cy="4377321"/>
          </a:xfrm>
          <a:prstGeom prst="rect">
            <a:avLst/>
          </a:prstGeom>
        </p:spPr>
      </p:pic>
    </p:spTree>
    <p:extLst>
      <p:ext uri="{BB962C8B-B14F-4D97-AF65-F5344CB8AC3E}">
        <p14:creationId xmlns:p14="http://schemas.microsoft.com/office/powerpoint/2010/main" val="3735736444"/>
      </p:ext>
    </p:extLst>
  </p:cSld>
  <p:clrMapOvr>
    <a:masterClrMapping/>
  </p:clrMapOvr>
  <p:timing>
    <p:tnLst>
      <p:par>
        <p:cTn xmlns:p14="http://schemas.microsoft.com/office/powerpoint/2010/mai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Chance to privately engage</a:t>
            </a:r>
            <a:endParaRPr lang="en-US" dirty="0"/>
          </a:p>
        </p:txBody>
      </p:sp>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1016000" y="1636889"/>
            <a:ext cx="7083778" cy="3979333"/>
          </a:xfrm>
          <a:prstGeom prst="rect">
            <a:avLst/>
          </a:prstGeom>
        </p:spPr>
      </p:pic>
    </p:spTree>
    <p:extLst>
      <p:ext uri="{BB962C8B-B14F-4D97-AF65-F5344CB8AC3E}">
        <p14:creationId xmlns:p14="http://schemas.microsoft.com/office/powerpoint/2010/main" val="825714296"/>
      </p:ext>
    </p:extLst>
  </p:cSld>
  <p:clrMapOvr>
    <a:masterClrMapping/>
  </p:clrMapOvr>
  <p:timing>
    <p:tnLst>
      <p:par>
        <p:cTn xmlns:p14="http://schemas.microsoft.com/office/powerpoint/2010/mai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Establishing Social Norms</a:t>
            </a:r>
            <a:endParaRPr lang="en-US" dirty="0"/>
          </a:p>
        </p:txBody>
      </p:sp>
      <p:pic>
        <p:nvPicPr>
          <p:cNvPr id="3" name="Picture 2" descr="Screen Shot 2017-01-31 at 5.28.11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40"/>
            <a:ext cx="9144000" cy="4685327"/>
          </a:xfrm>
          <a:prstGeom prst="rect">
            <a:avLst/>
          </a:prstGeom>
        </p:spPr>
      </p:pic>
    </p:spTree>
    <p:extLst>
      <p:ext uri="{BB962C8B-B14F-4D97-AF65-F5344CB8AC3E}">
        <p14:creationId xmlns:p14="http://schemas.microsoft.com/office/powerpoint/2010/main" val="1050391992"/>
      </p:ext>
    </p:extLst>
  </p:cSld>
  <p:clrMapOvr>
    <a:masterClrMapping/>
  </p:clrMapOvr>
  <p:timing>
    <p:tnLst>
      <p:par>
        <p:cTn xmlns:p14="http://schemas.microsoft.com/office/powerpoint/2010/mai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Chance to publically commit</a:t>
            </a:r>
            <a:endParaRPr lang="en-US" dirty="0"/>
          </a:p>
        </p:txBody>
      </p:sp>
      <p:pic>
        <p:nvPicPr>
          <p:cNvPr id="3" name="Picture 2"/>
          <p:cNvPicPr/>
          <p:nvPr/>
        </p:nvPicPr>
        <p:blipFill>
          <a:blip r:embed="rId2"/>
          <a:stretch>
            <a:fillRect/>
          </a:stretch>
        </p:blipFill>
        <p:spPr>
          <a:xfrm>
            <a:off x="1044221" y="2057400"/>
            <a:ext cx="6716889" cy="2743200"/>
          </a:xfrm>
          <a:prstGeom prst="rect">
            <a:avLst/>
          </a:prstGeom>
        </p:spPr>
      </p:pic>
    </p:spTree>
    <p:extLst>
      <p:ext uri="{BB962C8B-B14F-4D97-AF65-F5344CB8AC3E}">
        <p14:creationId xmlns:p14="http://schemas.microsoft.com/office/powerpoint/2010/main" val="2648214289"/>
      </p:ext>
    </p:extLst>
  </p:cSld>
  <p:clrMapOvr>
    <a:masterClrMapping/>
  </p:clrMapOvr>
  <p:timing>
    <p:tnLst>
      <p:par>
        <p:cTn xmlns:p14="http://schemas.microsoft.com/office/powerpoint/2010/mai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Active Transfer To Life Outside the Game</a:t>
            </a:r>
            <a:endParaRPr lang="en-US" dirty="0"/>
          </a:p>
        </p:txBody>
      </p:sp>
      <p:sp>
        <p:nvSpPr>
          <p:cNvPr id="3" name="Rectangle 2"/>
          <p:cNvSpPr/>
          <p:nvPr/>
        </p:nvSpPr>
        <p:spPr>
          <a:xfrm>
            <a:off x="838608" y="2226896"/>
            <a:ext cx="7504884" cy="4668223"/>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230188">
              <a:tabLst>
                <a:tab pos="7256463" algn="l"/>
              </a:tabLst>
            </a:pPr>
            <a:endParaRPr lang="en-US" dirty="0" smtClean="0">
              <a:solidFill>
                <a:schemeClr val="tx1"/>
              </a:solidFill>
              <a:latin typeface="Avenir Book"/>
              <a:cs typeface="Avenir Book"/>
            </a:endParaRPr>
          </a:p>
          <a:p>
            <a:pPr marL="230188">
              <a:tabLst>
                <a:tab pos="7256463" algn="l"/>
              </a:tabLst>
            </a:pPr>
            <a:r>
              <a:rPr lang="en-US" dirty="0" smtClean="0">
                <a:solidFill>
                  <a:schemeClr val="tx1"/>
                </a:solidFill>
                <a:latin typeface="Avenir Book"/>
                <a:cs typeface="Avenir Book"/>
              </a:rPr>
              <a:t>Dear...,</a:t>
            </a:r>
          </a:p>
          <a:p>
            <a:pPr marL="230188">
              <a:tabLst>
                <a:tab pos="7256463" algn="l"/>
              </a:tabLst>
            </a:pPr>
            <a:endParaRPr lang="en-US" dirty="0" smtClean="0">
              <a:solidFill>
                <a:schemeClr val="tx1"/>
              </a:solidFill>
              <a:latin typeface="Avenir Book"/>
              <a:cs typeface="Avenir Book"/>
            </a:endParaRPr>
          </a:p>
          <a:p>
            <a:pPr marL="230188">
              <a:tabLst>
                <a:tab pos="7256463" algn="l"/>
              </a:tabLst>
            </a:pPr>
            <a:r>
              <a:rPr lang="en-US" dirty="0" smtClean="0">
                <a:solidFill>
                  <a:schemeClr val="tx1"/>
                </a:solidFill>
                <a:latin typeface="Avenir Book"/>
                <a:cs typeface="Avenir Book"/>
              </a:rPr>
              <a:t>I </a:t>
            </a:r>
            <a:r>
              <a:rPr lang="en-US" dirty="0">
                <a:solidFill>
                  <a:schemeClr val="tx1"/>
                </a:solidFill>
                <a:latin typeface="Avenir Book"/>
                <a:cs typeface="Avenir Book"/>
              </a:rPr>
              <a:t>am in 10th grade. </a:t>
            </a:r>
            <a:r>
              <a:rPr lang="en-US" dirty="0" smtClean="0">
                <a:solidFill>
                  <a:schemeClr val="tx1"/>
                </a:solidFill>
                <a:latin typeface="Avenir Book"/>
                <a:cs typeface="Avenir Book"/>
              </a:rPr>
              <a:t>My </a:t>
            </a:r>
            <a:r>
              <a:rPr lang="en-US" dirty="0">
                <a:solidFill>
                  <a:schemeClr val="tx1"/>
                </a:solidFill>
                <a:latin typeface="Avenir Book"/>
                <a:cs typeface="Avenir Book"/>
              </a:rPr>
              <a:t>skill or ability to work toward my career possible self is that I am determined. A positive force in my life is my mother, who always tries to show me that she cares, a negative force is my cousin because he keeps saying “why work so hard in school?” and even though it makes me mad, having to argue with him reminds me that it is important. A choice I already made is that when I was younger I really did not do much homework. That means that now I have to really work hard or I will fall behind in my classes because, the truth is that I read really slowly</a:t>
            </a:r>
            <a:r>
              <a:rPr lang="en-US" dirty="0" smtClean="0">
                <a:solidFill>
                  <a:schemeClr val="tx1"/>
                </a:solidFill>
                <a:latin typeface="Avenir Book"/>
                <a:cs typeface="Avenir Book"/>
              </a:rPr>
              <a:t>.</a:t>
            </a:r>
          </a:p>
          <a:p>
            <a:pPr marL="230188">
              <a:tabLst>
                <a:tab pos="7256463" algn="l"/>
              </a:tabLst>
            </a:pPr>
            <a:endParaRPr lang="en-US" dirty="0">
              <a:solidFill>
                <a:schemeClr val="tx1"/>
              </a:solidFill>
              <a:latin typeface="Avenir Book"/>
              <a:cs typeface="Avenir Book"/>
            </a:endParaRPr>
          </a:p>
          <a:p>
            <a:pPr marL="230188">
              <a:tabLst>
                <a:tab pos="7256463" algn="l"/>
              </a:tabLst>
            </a:pPr>
            <a:r>
              <a:rPr lang="en-US" dirty="0" smtClean="0">
                <a:solidFill>
                  <a:schemeClr val="tx1"/>
                </a:solidFill>
                <a:latin typeface="Avenir Book"/>
                <a:cs typeface="Avenir Book"/>
              </a:rPr>
              <a:t> ...Just </a:t>
            </a:r>
            <a:r>
              <a:rPr lang="en-US" dirty="0">
                <a:solidFill>
                  <a:schemeClr val="tx1"/>
                </a:solidFill>
                <a:latin typeface="Avenir Book"/>
                <a:cs typeface="Avenir Book"/>
              </a:rPr>
              <a:t>like it takes sweat to build something, it takes effort to learn something so that is my thought to you future student – you have to think of a skill you have, you have to get around obstacles and you have to keep working! Good luck!</a:t>
            </a:r>
          </a:p>
          <a:p>
            <a:endParaRPr lang="en-US" dirty="0">
              <a:solidFill>
                <a:schemeClr val="tx1"/>
              </a:solidFill>
              <a:latin typeface="Avenir Book"/>
              <a:cs typeface="Avenir Book"/>
            </a:endParaRPr>
          </a:p>
        </p:txBody>
      </p:sp>
      <p:sp>
        <p:nvSpPr>
          <p:cNvPr id="5" name="Rectangle 4"/>
          <p:cNvSpPr/>
          <p:nvPr/>
        </p:nvSpPr>
        <p:spPr>
          <a:xfrm>
            <a:off x="319608" y="1699037"/>
            <a:ext cx="8191426" cy="461665"/>
          </a:xfrm>
          <a:prstGeom prst="rect">
            <a:avLst/>
          </a:prstGeom>
        </p:spPr>
        <p:txBody>
          <a:bodyPr wrap="square">
            <a:spAutoFit/>
          </a:bodyPr>
          <a:lstStyle/>
          <a:p>
            <a:r>
              <a:rPr lang="en-US" sz="2400" dirty="0" smtClean="0">
                <a:latin typeface="Avenir Book"/>
                <a:cs typeface="Avenir Book"/>
              </a:rPr>
              <a:t>Please </a:t>
            </a:r>
            <a:r>
              <a:rPr lang="en-US" sz="2400" dirty="0">
                <a:latin typeface="Avenir Book"/>
                <a:cs typeface="Avenir Book"/>
              </a:rPr>
              <a:t>write a letter </a:t>
            </a:r>
            <a:r>
              <a:rPr lang="en-US" sz="2400" dirty="0" smtClean="0">
                <a:latin typeface="Avenir Book"/>
                <a:cs typeface="Avenir Book"/>
              </a:rPr>
              <a:t>to future students...</a:t>
            </a:r>
            <a:endParaRPr lang="en-US" sz="2400" dirty="0">
              <a:latin typeface="Avenir Book"/>
              <a:cs typeface="Avenir Book"/>
            </a:endParaRPr>
          </a:p>
        </p:txBody>
      </p:sp>
    </p:spTree>
    <p:extLst>
      <p:ext uri="{BB962C8B-B14F-4D97-AF65-F5344CB8AC3E}">
        <p14:creationId xmlns:p14="http://schemas.microsoft.com/office/powerpoint/2010/main" val="3095251599"/>
      </p:ext>
    </p:extLst>
  </p:cSld>
  <p:clrMapOvr>
    <a:masterClrMapping/>
  </p:clrMapOvr>
  <p:timing>
    <p:tnLst>
      <p:par>
        <p:cTn xmlns:p14="http://schemas.microsoft.com/office/powerpoint/2010/mai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2180166"/>
            <a:ext cx="2582333" cy="4677834"/>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smtClean="0">
                <a:solidFill>
                  <a:srgbClr val="000000"/>
                </a:solidFill>
                <a:latin typeface="Avenir Book"/>
                <a:cs typeface="Avenir Book"/>
              </a:rPr>
              <a:t>Pathways</a:t>
            </a:r>
          </a:p>
          <a:p>
            <a:pPr algn="ctr"/>
            <a:r>
              <a:rPr lang="en-US" sz="3200" dirty="0" smtClean="0">
                <a:solidFill>
                  <a:srgbClr val="000000"/>
                </a:solidFill>
                <a:latin typeface="Avenir Book"/>
                <a:cs typeface="Avenir Book"/>
              </a:rPr>
              <a:t>(in a box)</a:t>
            </a:r>
            <a:r>
              <a:rPr lang="en-US" sz="3200" i="1" dirty="0" smtClean="0">
                <a:solidFill>
                  <a:srgbClr val="000000"/>
                </a:solidFill>
                <a:latin typeface="Avenir Book"/>
                <a:cs typeface="Avenir Book"/>
              </a:rPr>
              <a:t> </a:t>
            </a:r>
          </a:p>
          <a:p>
            <a:pPr algn="ctr"/>
            <a:endParaRPr lang="en-US" sz="3200" i="1" dirty="0">
              <a:solidFill>
                <a:srgbClr val="000000"/>
              </a:solidFill>
              <a:latin typeface="Avenir Book"/>
              <a:cs typeface="Avenir Book"/>
            </a:endParaRPr>
          </a:p>
          <a:p>
            <a:endParaRPr lang="en-US" sz="3200" dirty="0">
              <a:solidFill>
                <a:srgbClr val="000000"/>
              </a:solidFill>
              <a:latin typeface="Avenir Book"/>
              <a:cs typeface="Avenir Book"/>
            </a:endParaRPr>
          </a:p>
        </p:txBody>
      </p:sp>
      <p:sp>
        <p:nvSpPr>
          <p:cNvPr id="9" name="Rectangle 8"/>
          <p:cNvSpPr/>
          <p:nvPr/>
        </p:nvSpPr>
        <p:spPr>
          <a:xfrm>
            <a:off x="4212166" y="2640831"/>
            <a:ext cx="4707467" cy="2478421"/>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bg1"/>
                </a:solidFill>
                <a:latin typeface="Avenir Book"/>
                <a:cs typeface="Avenir Book"/>
              </a:rPr>
              <a:t>Change what students do in their actual classroom</a:t>
            </a:r>
            <a:endParaRPr lang="en-US" sz="2400" dirty="0">
              <a:solidFill>
                <a:schemeClr val="bg1"/>
              </a:solidFill>
              <a:latin typeface="Avenir Book"/>
              <a:cs typeface="Avenir Book"/>
            </a:endParaRPr>
          </a:p>
        </p:txBody>
      </p:sp>
      <p:sp>
        <p:nvSpPr>
          <p:cNvPr id="17" name="Title 16"/>
          <p:cNvSpPr>
            <a:spLocks noGrp="1"/>
          </p:cNvSpPr>
          <p:nvPr>
            <p:ph type="title"/>
          </p:nvPr>
        </p:nvSpPr>
        <p:spPr>
          <a:xfrm>
            <a:off x="115460" y="131964"/>
            <a:ext cx="9028540" cy="1074536"/>
          </a:xfrm>
        </p:spPr>
        <p:txBody>
          <a:bodyPr>
            <a:normAutofit/>
          </a:bodyPr>
          <a:lstStyle/>
          <a:p>
            <a:r>
              <a:rPr lang="en-US" sz="4000" dirty="0" smtClean="0">
                <a:solidFill>
                  <a:srgbClr val="800000"/>
                </a:solidFill>
                <a:latin typeface="Avenir Black"/>
                <a:cs typeface="Avenir Black"/>
              </a:rPr>
              <a:t>Fully digitized: It can work </a:t>
            </a:r>
            <a:br>
              <a:rPr lang="en-US" sz="4000" dirty="0" smtClean="0">
                <a:solidFill>
                  <a:srgbClr val="800000"/>
                </a:solidFill>
                <a:latin typeface="Avenir Black"/>
                <a:cs typeface="Avenir Black"/>
              </a:rPr>
            </a:br>
            <a:r>
              <a:rPr lang="en-US" sz="2000" dirty="0" smtClean="0">
                <a:latin typeface="Avenir Book"/>
                <a:cs typeface="Avenir Book"/>
              </a:rPr>
              <a:t>(</a:t>
            </a:r>
            <a:r>
              <a:rPr lang="en-US" sz="2000" i="1" dirty="0" smtClean="0">
                <a:latin typeface="Avenir Book"/>
                <a:cs typeface="Avenir Book"/>
              </a:rPr>
              <a:t>Oyserman, Ehret, O’Donnell, in prep)</a:t>
            </a:r>
            <a:endParaRPr lang="en-US" sz="2000" dirty="0">
              <a:latin typeface="Avenir Book"/>
              <a:cs typeface="Avenir Book"/>
            </a:endParaRPr>
          </a:p>
        </p:txBody>
      </p:sp>
      <p:cxnSp>
        <p:nvCxnSpPr>
          <p:cNvPr id="20" name="Straight Arrow Connector 19"/>
          <p:cNvCxnSpPr>
            <a:endCxn id="9" idx="1"/>
          </p:cNvCxnSpPr>
          <p:nvPr/>
        </p:nvCxnSpPr>
        <p:spPr>
          <a:xfrm>
            <a:off x="2582333" y="3880042"/>
            <a:ext cx="1629833"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5325534" y="1231525"/>
            <a:ext cx="1638590" cy="584776"/>
          </a:xfrm>
          <a:prstGeom prst="rect">
            <a:avLst/>
          </a:prstGeom>
          <a:noFill/>
        </p:spPr>
        <p:txBody>
          <a:bodyPr wrap="none" rtlCol="0">
            <a:spAutoFit/>
          </a:bodyPr>
          <a:lstStyle/>
          <a:p>
            <a:r>
              <a:rPr lang="en-US" sz="3200" dirty="0" smtClean="0">
                <a:latin typeface="Avenir Book"/>
                <a:cs typeface="Avenir Book"/>
              </a:rPr>
              <a:t>SPRING</a:t>
            </a:r>
            <a:endParaRPr lang="en-US" sz="3200" dirty="0">
              <a:latin typeface="Avenir Book"/>
              <a:cs typeface="Avenir Book"/>
            </a:endParaRPr>
          </a:p>
        </p:txBody>
      </p:sp>
      <p:sp>
        <p:nvSpPr>
          <p:cNvPr id="23" name="TextBox 22"/>
          <p:cNvSpPr txBox="1"/>
          <p:nvPr/>
        </p:nvSpPr>
        <p:spPr>
          <a:xfrm>
            <a:off x="457200" y="1193224"/>
            <a:ext cx="1082348" cy="584776"/>
          </a:xfrm>
          <a:prstGeom prst="rect">
            <a:avLst/>
          </a:prstGeom>
          <a:noFill/>
        </p:spPr>
        <p:txBody>
          <a:bodyPr wrap="none" rtlCol="0">
            <a:spAutoFit/>
          </a:bodyPr>
          <a:lstStyle/>
          <a:p>
            <a:r>
              <a:rPr lang="en-US" sz="3200" dirty="0" smtClean="0">
                <a:latin typeface="Avenir Book"/>
                <a:cs typeface="Avenir Book"/>
              </a:rPr>
              <a:t>FALL</a:t>
            </a:r>
            <a:endParaRPr lang="en-US" sz="3200" dirty="0">
              <a:latin typeface="Avenir Book"/>
              <a:cs typeface="Avenir Book"/>
            </a:endParaRPr>
          </a:p>
        </p:txBody>
      </p:sp>
    </p:spTree>
    <p:extLst>
      <p:ext uri="{BB962C8B-B14F-4D97-AF65-F5344CB8AC3E}">
        <p14:creationId xmlns:p14="http://schemas.microsoft.com/office/powerpoint/2010/main" val="316546157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2180166"/>
            <a:ext cx="2582333" cy="1947334"/>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smtClean="0">
                <a:solidFill>
                  <a:srgbClr val="000000"/>
                </a:solidFill>
                <a:latin typeface="Avenir Book"/>
                <a:cs typeface="Avenir Book"/>
              </a:rPr>
              <a:t>Pathways </a:t>
            </a:r>
          </a:p>
          <a:p>
            <a:pPr algn="ctr"/>
            <a:r>
              <a:rPr lang="en-US" sz="3200" dirty="0" smtClean="0">
                <a:solidFill>
                  <a:srgbClr val="000000"/>
                </a:solidFill>
                <a:latin typeface="Avenir Book"/>
                <a:cs typeface="Avenir Book"/>
              </a:rPr>
              <a:t>Private Engagement</a:t>
            </a:r>
          </a:p>
          <a:p>
            <a:endParaRPr lang="en-US" sz="3200" dirty="0">
              <a:solidFill>
                <a:srgbClr val="000000"/>
              </a:solidFill>
              <a:latin typeface="Avenir Book"/>
              <a:cs typeface="Avenir Book"/>
            </a:endParaRPr>
          </a:p>
        </p:txBody>
      </p:sp>
      <p:sp>
        <p:nvSpPr>
          <p:cNvPr id="9" name="Rectangle 8"/>
          <p:cNvSpPr/>
          <p:nvPr/>
        </p:nvSpPr>
        <p:spPr>
          <a:xfrm>
            <a:off x="4212166" y="2180166"/>
            <a:ext cx="4707467" cy="4301067"/>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bg1"/>
                </a:solidFill>
                <a:latin typeface="Avenir Book"/>
                <a:cs typeface="Avenir Book"/>
              </a:rPr>
              <a:t>improved participation with classwork and less disruptive behavior in the classroom</a:t>
            </a:r>
            <a:endParaRPr lang="en-US" sz="2400" dirty="0">
              <a:solidFill>
                <a:schemeClr val="bg1"/>
              </a:solidFill>
              <a:latin typeface="Avenir Book"/>
              <a:cs typeface="Avenir Book"/>
            </a:endParaRPr>
          </a:p>
        </p:txBody>
      </p:sp>
      <p:sp>
        <p:nvSpPr>
          <p:cNvPr id="17" name="Title 16"/>
          <p:cNvSpPr>
            <a:spLocks noGrp="1"/>
          </p:cNvSpPr>
          <p:nvPr>
            <p:ph type="title"/>
          </p:nvPr>
        </p:nvSpPr>
        <p:spPr>
          <a:xfrm>
            <a:off x="115460" y="131964"/>
            <a:ext cx="9028540" cy="1074536"/>
          </a:xfrm>
        </p:spPr>
        <p:txBody>
          <a:bodyPr>
            <a:normAutofit/>
          </a:bodyPr>
          <a:lstStyle/>
          <a:p>
            <a:r>
              <a:rPr lang="en-US" sz="4000" dirty="0" smtClean="0">
                <a:solidFill>
                  <a:srgbClr val="800000"/>
                </a:solidFill>
                <a:latin typeface="Avenir Black"/>
                <a:cs typeface="Avenir Black"/>
              </a:rPr>
              <a:t>Fully digitized: It can work </a:t>
            </a:r>
            <a:br>
              <a:rPr lang="en-US" sz="4000" dirty="0" smtClean="0">
                <a:solidFill>
                  <a:srgbClr val="800000"/>
                </a:solidFill>
                <a:latin typeface="Avenir Black"/>
                <a:cs typeface="Avenir Black"/>
              </a:rPr>
            </a:br>
            <a:r>
              <a:rPr lang="en-US" sz="2000" dirty="0" smtClean="0">
                <a:latin typeface="Avenir Book"/>
                <a:cs typeface="Avenir Book"/>
              </a:rPr>
              <a:t>(</a:t>
            </a:r>
            <a:r>
              <a:rPr lang="en-US" sz="2000" i="1" dirty="0" smtClean="0">
                <a:latin typeface="Avenir Book"/>
                <a:cs typeface="Avenir Book"/>
              </a:rPr>
              <a:t>Oyserman, Ehret, O’Donnell, in prep)</a:t>
            </a:r>
            <a:endParaRPr lang="en-US" sz="2000" dirty="0">
              <a:latin typeface="Avenir Book"/>
              <a:cs typeface="Avenir Book"/>
            </a:endParaRPr>
          </a:p>
        </p:txBody>
      </p:sp>
      <p:cxnSp>
        <p:nvCxnSpPr>
          <p:cNvPr id="20" name="Straight Arrow Connector 19"/>
          <p:cNvCxnSpPr/>
          <p:nvPr/>
        </p:nvCxnSpPr>
        <p:spPr>
          <a:xfrm>
            <a:off x="2582333" y="3514629"/>
            <a:ext cx="1629833"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39" name="Straight Arrow Connector 38"/>
          <p:cNvCxnSpPr/>
          <p:nvPr/>
        </p:nvCxnSpPr>
        <p:spPr>
          <a:xfrm>
            <a:off x="2582334" y="5293822"/>
            <a:ext cx="1629832" cy="0"/>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5325534" y="1231525"/>
            <a:ext cx="1638590" cy="584776"/>
          </a:xfrm>
          <a:prstGeom prst="rect">
            <a:avLst/>
          </a:prstGeom>
          <a:noFill/>
        </p:spPr>
        <p:txBody>
          <a:bodyPr wrap="none" rtlCol="0">
            <a:spAutoFit/>
          </a:bodyPr>
          <a:lstStyle/>
          <a:p>
            <a:r>
              <a:rPr lang="en-US" sz="3200" dirty="0" smtClean="0">
                <a:latin typeface="Avenir Book"/>
                <a:cs typeface="Avenir Book"/>
              </a:rPr>
              <a:t>SPRING</a:t>
            </a:r>
            <a:endParaRPr lang="en-US" sz="3200" dirty="0">
              <a:latin typeface="Avenir Book"/>
              <a:cs typeface="Avenir Book"/>
            </a:endParaRPr>
          </a:p>
        </p:txBody>
      </p:sp>
      <p:sp>
        <p:nvSpPr>
          <p:cNvPr id="23" name="TextBox 22"/>
          <p:cNvSpPr txBox="1"/>
          <p:nvPr/>
        </p:nvSpPr>
        <p:spPr>
          <a:xfrm>
            <a:off x="457200" y="1193224"/>
            <a:ext cx="1082348" cy="584776"/>
          </a:xfrm>
          <a:prstGeom prst="rect">
            <a:avLst/>
          </a:prstGeom>
          <a:noFill/>
        </p:spPr>
        <p:txBody>
          <a:bodyPr wrap="none" rtlCol="0">
            <a:spAutoFit/>
          </a:bodyPr>
          <a:lstStyle/>
          <a:p>
            <a:r>
              <a:rPr lang="en-US" sz="3200" dirty="0" smtClean="0">
                <a:latin typeface="Avenir Book"/>
                <a:cs typeface="Avenir Book"/>
              </a:rPr>
              <a:t>FALL</a:t>
            </a:r>
            <a:endParaRPr lang="en-US" sz="3200" dirty="0">
              <a:latin typeface="Avenir Book"/>
              <a:cs typeface="Avenir Book"/>
            </a:endParaRPr>
          </a:p>
        </p:txBody>
      </p:sp>
      <p:sp>
        <p:nvSpPr>
          <p:cNvPr id="19" name="Rectangle 18"/>
          <p:cNvSpPr/>
          <p:nvPr/>
        </p:nvSpPr>
        <p:spPr>
          <a:xfrm>
            <a:off x="115460" y="4533899"/>
            <a:ext cx="2582333" cy="1947334"/>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smtClean="0">
                <a:solidFill>
                  <a:srgbClr val="000000"/>
                </a:solidFill>
                <a:latin typeface="Avenir Book"/>
                <a:cs typeface="Avenir Book"/>
              </a:rPr>
              <a:t>Pathways </a:t>
            </a:r>
          </a:p>
          <a:p>
            <a:pPr algn="ctr"/>
            <a:r>
              <a:rPr lang="en-US" sz="3200" dirty="0" smtClean="0">
                <a:solidFill>
                  <a:srgbClr val="000000"/>
                </a:solidFill>
                <a:latin typeface="Avenir Book"/>
                <a:cs typeface="Avenir Book"/>
              </a:rPr>
              <a:t>Public Commitment</a:t>
            </a:r>
          </a:p>
          <a:p>
            <a:endParaRPr lang="en-US" sz="3200" dirty="0">
              <a:solidFill>
                <a:srgbClr val="000000"/>
              </a:solidFill>
              <a:latin typeface="Avenir Book"/>
              <a:cs typeface="Avenir Book"/>
            </a:endParaRPr>
          </a:p>
        </p:txBody>
      </p:sp>
    </p:spTree>
    <p:extLst>
      <p:ext uri="{BB962C8B-B14F-4D97-AF65-F5344CB8AC3E}">
        <p14:creationId xmlns:p14="http://schemas.microsoft.com/office/powerpoint/2010/main" val="256849092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9"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457200" y="274640"/>
            <a:ext cx="8229600" cy="781211"/>
          </a:xfrm>
          <a:prstGeom prst="rect">
            <a:avLst/>
          </a:prstGeom>
        </p:spPr>
        <p:txBody>
          <a:bodyPr>
            <a:normAutofit fontScale="97500"/>
          </a:bodyPr>
          <a:lstStyle>
            <a:lvl1pPr algn="ctr" defTabSz="457200" rtl="0" eaLnBrk="1" latinLnBrk="0" hangingPunct="1">
              <a:spcBef>
                <a:spcPct val="0"/>
              </a:spcBef>
              <a:buNone/>
              <a:defRPr sz="4400" kern="1200">
                <a:solidFill>
                  <a:schemeClr val="tx1">
                    <a:lumMod val="75000"/>
                    <a:lumOff val="25000"/>
                  </a:schemeClr>
                </a:solidFill>
                <a:latin typeface="Avenir Black"/>
                <a:ea typeface="+mj-ea"/>
                <a:cs typeface="Avenir Black"/>
              </a:defRPr>
            </a:lvl1pPr>
          </a:lstStyle>
          <a:p>
            <a:endParaRPr lang="en-US" dirty="0"/>
          </a:p>
        </p:txBody>
      </p:sp>
      <p:sp>
        <p:nvSpPr>
          <p:cNvPr id="3" name="Rectangle 2"/>
          <p:cNvSpPr/>
          <p:nvPr/>
        </p:nvSpPr>
        <p:spPr>
          <a:xfrm>
            <a:off x="0" y="2180166"/>
            <a:ext cx="2582333" cy="1947334"/>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smtClean="0">
                <a:solidFill>
                  <a:srgbClr val="000000"/>
                </a:solidFill>
                <a:latin typeface="Avenir Book"/>
                <a:cs typeface="Avenir Book"/>
              </a:rPr>
              <a:t>Pathways </a:t>
            </a:r>
          </a:p>
          <a:p>
            <a:pPr algn="ctr"/>
            <a:r>
              <a:rPr lang="en-US" sz="3200" dirty="0" smtClean="0">
                <a:solidFill>
                  <a:srgbClr val="000000"/>
                </a:solidFill>
                <a:latin typeface="Avenir Book"/>
                <a:cs typeface="Avenir Book"/>
              </a:rPr>
              <a:t>Private Engagement</a:t>
            </a:r>
          </a:p>
          <a:p>
            <a:endParaRPr lang="en-US" sz="3200" dirty="0">
              <a:solidFill>
                <a:srgbClr val="000000"/>
              </a:solidFill>
              <a:latin typeface="Avenir Book"/>
              <a:cs typeface="Avenir Book"/>
            </a:endParaRPr>
          </a:p>
        </p:txBody>
      </p:sp>
      <p:sp>
        <p:nvSpPr>
          <p:cNvPr id="9" name="Rectangle 8"/>
          <p:cNvSpPr/>
          <p:nvPr/>
        </p:nvSpPr>
        <p:spPr>
          <a:xfrm>
            <a:off x="4212166" y="2180166"/>
            <a:ext cx="4707467" cy="4301067"/>
          </a:xfrm>
          <a:prstGeom prst="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chemeClr val="bg1"/>
                </a:solidFill>
                <a:latin typeface="Avenir Book"/>
                <a:cs typeface="Avenir Book"/>
              </a:rPr>
              <a:t>improved participation with classwork and less disruptive behavior in the classroom</a:t>
            </a:r>
            <a:endParaRPr lang="en-US" sz="2400" dirty="0">
              <a:solidFill>
                <a:schemeClr val="bg1"/>
              </a:solidFill>
              <a:latin typeface="Avenir Book"/>
              <a:cs typeface="Avenir Book"/>
            </a:endParaRPr>
          </a:p>
        </p:txBody>
      </p:sp>
      <p:sp>
        <p:nvSpPr>
          <p:cNvPr id="17" name="Title 16"/>
          <p:cNvSpPr>
            <a:spLocks noGrp="1"/>
          </p:cNvSpPr>
          <p:nvPr>
            <p:ph type="title"/>
          </p:nvPr>
        </p:nvSpPr>
        <p:spPr>
          <a:xfrm>
            <a:off x="115460" y="131964"/>
            <a:ext cx="9028540" cy="1074536"/>
          </a:xfrm>
        </p:spPr>
        <p:txBody>
          <a:bodyPr>
            <a:normAutofit/>
          </a:bodyPr>
          <a:lstStyle/>
          <a:p>
            <a:r>
              <a:rPr lang="en-US" sz="4000" dirty="0" smtClean="0">
                <a:solidFill>
                  <a:srgbClr val="800000"/>
                </a:solidFill>
                <a:latin typeface="Avenir Black"/>
                <a:cs typeface="Avenir Black"/>
              </a:rPr>
              <a:t>Fully digitized: It can work </a:t>
            </a:r>
            <a:br>
              <a:rPr lang="en-US" sz="4000" dirty="0" smtClean="0">
                <a:solidFill>
                  <a:srgbClr val="800000"/>
                </a:solidFill>
                <a:latin typeface="Avenir Black"/>
                <a:cs typeface="Avenir Black"/>
              </a:rPr>
            </a:br>
            <a:r>
              <a:rPr lang="en-US" sz="2000" dirty="0" smtClean="0">
                <a:latin typeface="Avenir Book"/>
                <a:cs typeface="Avenir Book"/>
              </a:rPr>
              <a:t>(</a:t>
            </a:r>
            <a:r>
              <a:rPr lang="en-US" sz="2000" i="1" dirty="0" smtClean="0">
                <a:latin typeface="Avenir Book"/>
                <a:cs typeface="Avenir Book"/>
              </a:rPr>
              <a:t>Oyserman, Ehret, O’Donnell, in prep)</a:t>
            </a:r>
            <a:endParaRPr lang="en-US" sz="2000" dirty="0">
              <a:latin typeface="Avenir Book"/>
              <a:cs typeface="Avenir Book"/>
            </a:endParaRPr>
          </a:p>
        </p:txBody>
      </p:sp>
      <p:cxnSp>
        <p:nvCxnSpPr>
          <p:cNvPr id="20" name="Straight Arrow Connector 19"/>
          <p:cNvCxnSpPr/>
          <p:nvPr/>
        </p:nvCxnSpPr>
        <p:spPr>
          <a:xfrm>
            <a:off x="2582333" y="3514629"/>
            <a:ext cx="1629833" cy="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39" name="Straight Arrow Connector 38"/>
          <p:cNvCxnSpPr/>
          <p:nvPr/>
        </p:nvCxnSpPr>
        <p:spPr>
          <a:xfrm>
            <a:off x="2582334" y="5293822"/>
            <a:ext cx="1629832" cy="0"/>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5325534" y="1231525"/>
            <a:ext cx="1638590" cy="584776"/>
          </a:xfrm>
          <a:prstGeom prst="rect">
            <a:avLst/>
          </a:prstGeom>
          <a:noFill/>
        </p:spPr>
        <p:txBody>
          <a:bodyPr wrap="none" rtlCol="0">
            <a:spAutoFit/>
          </a:bodyPr>
          <a:lstStyle/>
          <a:p>
            <a:r>
              <a:rPr lang="en-US" sz="3200" dirty="0" smtClean="0">
                <a:latin typeface="Avenir Book"/>
                <a:cs typeface="Avenir Book"/>
              </a:rPr>
              <a:t>SPRING</a:t>
            </a:r>
            <a:endParaRPr lang="en-US" sz="3200" dirty="0">
              <a:latin typeface="Avenir Book"/>
              <a:cs typeface="Avenir Book"/>
            </a:endParaRPr>
          </a:p>
        </p:txBody>
      </p:sp>
      <p:sp>
        <p:nvSpPr>
          <p:cNvPr id="23" name="TextBox 22"/>
          <p:cNvSpPr txBox="1"/>
          <p:nvPr/>
        </p:nvSpPr>
        <p:spPr>
          <a:xfrm>
            <a:off x="457200" y="1193224"/>
            <a:ext cx="1082348" cy="584776"/>
          </a:xfrm>
          <a:prstGeom prst="rect">
            <a:avLst/>
          </a:prstGeom>
          <a:noFill/>
        </p:spPr>
        <p:txBody>
          <a:bodyPr wrap="none" rtlCol="0">
            <a:spAutoFit/>
          </a:bodyPr>
          <a:lstStyle/>
          <a:p>
            <a:r>
              <a:rPr lang="en-US" sz="3200" dirty="0" smtClean="0">
                <a:latin typeface="Avenir Book"/>
                <a:cs typeface="Avenir Book"/>
              </a:rPr>
              <a:t>FALL</a:t>
            </a:r>
            <a:endParaRPr lang="en-US" sz="3200" dirty="0">
              <a:latin typeface="Avenir Book"/>
              <a:cs typeface="Avenir Book"/>
            </a:endParaRPr>
          </a:p>
        </p:txBody>
      </p:sp>
      <p:sp>
        <p:nvSpPr>
          <p:cNvPr id="19" name="Rectangle 18"/>
          <p:cNvSpPr/>
          <p:nvPr/>
        </p:nvSpPr>
        <p:spPr>
          <a:xfrm>
            <a:off x="115460" y="4533899"/>
            <a:ext cx="2582333" cy="1947334"/>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i="1" dirty="0" smtClean="0">
                <a:solidFill>
                  <a:srgbClr val="000000"/>
                </a:solidFill>
                <a:latin typeface="Avenir Book"/>
                <a:cs typeface="Avenir Book"/>
              </a:rPr>
              <a:t>Pathways </a:t>
            </a:r>
          </a:p>
          <a:p>
            <a:pPr algn="ctr"/>
            <a:r>
              <a:rPr lang="en-US" sz="3200" dirty="0" smtClean="0">
                <a:solidFill>
                  <a:srgbClr val="000000"/>
                </a:solidFill>
                <a:latin typeface="Avenir Book"/>
                <a:cs typeface="Avenir Book"/>
              </a:rPr>
              <a:t>Public Commitment</a:t>
            </a:r>
          </a:p>
          <a:p>
            <a:endParaRPr lang="en-US" sz="3200" dirty="0">
              <a:solidFill>
                <a:srgbClr val="000000"/>
              </a:solidFill>
              <a:latin typeface="Avenir Book"/>
              <a:cs typeface="Avenir Book"/>
            </a:endParaRPr>
          </a:p>
        </p:txBody>
      </p:sp>
      <p:sp>
        <p:nvSpPr>
          <p:cNvPr id="4" name="TextBox 3"/>
          <p:cNvSpPr txBox="1"/>
          <p:nvPr/>
        </p:nvSpPr>
        <p:spPr>
          <a:xfrm>
            <a:off x="3027687" y="3181265"/>
            <a:ext cx="505523" cy="369332"/>
          </a:xfrm>
          <a:prstGeom prst="rect">
            <a:avLst/>
          </a:prstGeom>
          <a:noFill/>
        </p:spPr>
        <p:txBody>
          <a:bodyPr wrap="none" rtlCol="0">
            <a:spAutoFit/>
          </a:bodyPr>
          <a:lstStyle/>
          <a:p>
            <a:r>
              <a:rPr lang="en-US" dirty="0" smtClean="0">
                <a:latin typeface="Avenir Book"/>
                <a:cs typeface="Avenir Book"/>
              </a:rPr>
              <a:t>.21</a:t>
            </a:r>
            <a:endParaRPr lang="en-US" dirty="0">
              <a:latin typeface="Avenir Book"/>
              <a:cs typeface="Avenir Book"/>
            </a:endParaRPr>
          </a:p>
        </p:txBody>
      </p:sp>
      <p:sp>
        <p:nvSpPr>
          <p:cNvPr id="12" name="TextBox 11"/>
          <p:cNvSpPr txBox="1"/>
          <p:nvPr/>
        </p:nvSpPr>
        <p:spPr>
          <a:xfrm>
            <a:off x="3180087" y="4808848"/>
            <a:ext cx="505523" cy="369332"/>
          </a:xfrm>
          <a:prstGeom prst="rect">
            <a:avLst/>
          </a:prstGeom>
          <a:noFill/>
        </p:spPr>
        <p:txBody>
          <a:bodyPr wrap="none" rtlCol="0">
            <a:spAutoFit/>
          </a:bodyPr>
          <a:lstStyle/>
          <a:p>
            <a:r>
              <a:rPr lang="en-US" smtClean="0">
                <a:latin typeface="Avenir Book"/>
                <a:cs typeface="Avenir Book"/>
              </a:rPr>
              <a:t>.11</a:t>
            </a:r>
            <a:endParaRPr lang="en-US" dirty="0">
              <a:latin typeface="Avenir Book"/>
              <a:cs typeface="Avenir Book"/>
            </a:endParaRPr>
          </a:p>
        </p:txBody>
      </p:sp>
    </p:spTree>
    <p:extLst>
      <p:ext uri="{BB962C8B-B14F-4D97-AF65-F5344CB8AC3E}">
        <p14:creationId xmlns:p14="http://schemas.microsoft.com/office/powerpoint/2010/main" val="386970555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9"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Scaling identity-based motivation</a:t>
            </a:r>
            <a:endParaRPr lang="en-US" sz="4000"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Support fidelity of teacher-delivered classroom interventions</a:t>
            </a:r>
          </a:p>
          <a:p>
            <a:pPr marL="514350" indent="-514350">
              <a:buFont typeface="+mj-lt"/>
              <a:buAutoNum type="arabicPeriod"/>
            </a:pPr>
            <a:r>
              <a:rPr lang="en-US" dirty="0" smtClean="0"/>
              <a:t>Scaffold fidelity of the intervention itself</a:t>
            </a:r>
          </a:p>
          <a:p>
            <a:pPr marL="514350" indent="-514350">
              <a:buFont typeface="+mj-lt"/>
              <a:buAutoNum type="arabicPeriod"/>
            </a:pPr>
            <a:endParaRPr lang="en-US" dirty="0" smtClean="0"/>
          </a:p>
        </p:txBody>
      </p:sp>
    </p:spTree>
    <p:extLst>
      <p:ext uri="{BB962C8B-B14F-4D97-AF65-F5344CB8AC3E}">
        <p14:creationId xmlns:p14="http://schemas.microsoft.com/office/powerpoint/2010/main" val="264983110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84" y="1086264"/>
            <a:ext cx="2762970" cy="1070699"/>
          </a:xfrm>
        </p:spPr>
        <p:txBody>
          <a:bodyPr>
            <a:normAutofit fontScale="90000"/>
          </a:bodyPr>
          <a:lstStyle/>
          <a:p>
            <a:pPr algn="l"/>
            <a:r>
              <a:rPr lang="en-US" sz="4000" dirty="0" smtClean="0"/>
              <a:t>THANK YOU!</a:t>
            </a:r>
            <a:endParaRPr lang="en-US" sz="4000" dirty="0"/>
          </a:p>
        </p:txBody>
      </p:sp>
      <p:sp>
        <p:nvSpPr>
          <p:cNvPr id="3" name="Content Placeholder 2"/>
          <p:cNvSpPr>
            <a:spLocks noGrp="1"/>
          </p:cNvSpPr>
          <p:nvPr>
            <p:ph idx="1"/>
          </p:nvPr>
        </p:nvSpPr>
        <p:spPr>
          <a:xfrm>
            <a:off x="276784" y="3974512"/>
            <a:ext cx="8645384" cy="2625937"/>
          </a:xfrm>
        </p:spPr>
        <p:txBody>
          <a:bodyPr/>
          <a:lstStyle/>
          <a:p>
            <a:r>
              <a:rPr lang="en-US" dirty="0">
                <a:hlinkClick r:id="rId2"/>
              </a:rPr>
              <a:t>https://dornsife.usc.edu/daphna-oyserman</a:t>
            </a:r>
            <a:r>
              <a:rPr lang="en-US" dirty="0" smtClean="0">
                <a:hlinkClick r:id="rId2"/>
              </a:rPr>
              <a:t>/</a:t>
            </a:r>
            <a:endParaRPr lang="en-US" dirty="0" smtClean="0"/>
          </a:p>
          <a:p>
            <a:endParaRPr lang="en-US" dirty="0"/>
          </a:p>
          <a:p>
            <a:r>
              <a:rPr lang="en-US" dirty="0">
                <a:hlinkClick r:id="rId3"/>
              </a:rPr>
              <a:t>https://pathwaysintervention.com</a:t>
            </a:r>
            <a:r>
              <a:rPr lang="en-US" dirty="0" smtClean="0">
                <a:hlinkClick r:id="rId3"/>
              </a:rPr>
              <a:t>/</a:t>
            </a:r>
            <a:endParaRPr lang="en-US" dirty="0" smtClean="0"/>
          </a:p>
          <a:p>
            <a:endParaRPr lang="en-US" dirty="0"/>
          </a:p>
        </p:txBody>
      </p:sp>
      <p:pic>
        <p:nvPicPr>
          <p:cNvPr id="4" name="Picture 3" descr="Screen Shot 2017-01-31 at 5.18.37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0170" y="229225"/>
            <a:ext cx="5778500" cy="3517900"/>
          </a:xfrm>
          <a:prstGeom prst="rect">
            <a:avLst/>
          </a:prstGeom>
        </p:spPr>
      </p:pic>
    </p:spTree>
    <p:extLst>
      <p:ext uri="{BB962C8B-B14F-4D97-AF65-F5344CB8AC3E}">
        <p14:creationId xmlns:p14="http://schemas.microsoft.com/office/powerpoint/2010/main" val="535564960"/>
      </p:ext>
    </p:extLst>
  </p:cSld>
  <p:clrMapOvr>
    <a:masterClrMapping/>
  </p:clrMapOvr>
  <p:timing>
    <p:tnLst>
      <p:par>
        <p:cTn xmlns:p14="http://schemas.microsoft.com/office/powerpoint/2010/mai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2"/>
          <a:srcRect l="1751" r="1751"/>
          <a:stretch>
            <a:fillRect/>
          </a:stretch>
        </p:blipFill>
        <p:spPr>
          <a:xfrm>
            <a:off x="301752" y="1072521"/>
            <a:ext cx="8503920" cy="4572000"/>
          </a:xfrm>
          <a:prstGeom prst="rect">
            <a:avLst/>
          </a:prstGeom>
        </p:spPr>
      </p:pic>
    </p:spTree>
    <p:extLst>
      <p:ext uri="{BB962C8B-B14F-4D97-AF65-F5344CB8AC3E}">
        <p14:creationId xmlns:p14="http://schemas.microsoft.com/office/powerpoint/2010/main" val="878871167"/>
      </p:ext>
    </p:extLst>
  </p:cSld>
  <p:clrMapOvr>
    <a:masterClrMapping/>
  </p:clrMapOvr>
  <p:timing>
    <p:tnLst>
      <p:par>
        <p:cTn xmlns:p14="http://schemas.microsoft.com/office/powerpoint/2010/mai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9132952" cy="6858000"/>
          </a:xfrm>
          <a:prstGeom prst="rect">
            <a:avLst/>
          </a:prstGeom>
        </p:spPr>
      </p:pic>
    </p:spTree>
    <p:extLst>
      <p:ext uri="{BB962C8B-B14F-4D97-AF65-F5344CB8AC3E}">
        <p14:creationId xmlns:p14="http://schemas.microsoft.com/office/powerpoint/2010/main" val="3253621396"/>
      </p:ext>
    </p:extLst>
  </p:cSld>
  <p:clrMapOvr>
    <a:masterClrMapping/>
  </p:clrMapOvr>
  <p:timing>
    <p:tnLst>
      <p:par>
        <p:cTn xmlns:p14="http://schemas.microsoft.com/office/powerpoint/2010/mai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pSp>
        <p:nvGrpSpPr>
          <p:cNvPr id="5" name="Group 4"/>
          <p:cNvGrpSpPr/>
          <p:nvPr/>
        </p:nvGrpSpPr>
        <p:grpSpPr>
          <a:xfrm>
            <a:off x="1790171" y="0"/>
            <a:ext cx="5559001" cy="6858000"/>
            <a:chOff x="1790170" y="0"/>
            <a:chExt cx="5559001" cy="6858000"/>
          </a:xfrm>
        </p:grpSpPr>
        <p:pic>
          <p:nvPicPr>
            <p:cNvPr id="3" name="Picture 2"/>
            <p:cNvPicPr>
              <a:picLocks noChangeAspect="1"/>
            </p:cNvPicPr>
            <p:nvPr/>
          </p:nvPicPr>
          <p:blipFill>
            <a:blip r:embed="rId2"/>
            <a:stretch>
              <a:fillRect/>
            </a:stretch>
          </p:blipFill>
          <p:spPr>
            <a:xfrm>
              <a:off x="4356630" y="0"/>
              <a:ext cx="2992541" cy="6858000"/>
            </a:xfrm>
            <a:prstGeom prst="rect">
              <a:avLst/>
            </a:prstGeom>
          </p:spPr>
        </p:pic>
        <p:pic>
          <p:nvPicPr>
            <p:cNvPr id="4" name="Picture 3"/>
            <p:cNvPicPr>
              <a:picLocks noChangeAspect="1"/>
            </p:cNvPicPr>
            <p:nvPr/>
          </p:nvPicPr>
          <p:blipFill>
            <a:blip r:embed="rId3"/>
            <a:stretch>
              <a:fillRect/>
            </a:stretch>
          </p:blipFill>
          <p:spPr>
            <a:xfrm>
              <a:off x="1790170" y="0"/>
              <a:ext cx="2566460" cy="6858000"/>
            </a:xfrm>
            <a:prstGeom prst="rect">
              <a:avLst/>
            </a:prstGeom>
          </p:spPr>
        </p:pic>
      </p:grpSp>
    </p:spTree>
    <p:extLst>
      <p:ext uri="{BB962C8B-B14F-4D97-AF65-F5344CB8AC3E}">
        <p14:creationId xmlns:p14="http://schemas.microsoft.com/office/powerpoint/2010/main" val="2852562507"/>
      </p:ext>
    </p:extLst>
  </p:cSld>
  <p:clrMapOvr>
    <a:masterClrMapping/>
  </p:clrMapOvr>
  <p:timing>
    <p:tnLst>
      <p:par>
        <p:cTn xmlns:p14="http://schemas.microsoft.com/office/powerpoint/2010/mai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stretch>
            <a:fillRect/>
          </a:stretch>
        </p:blipFill>
        <p:spPr>
          <a:xfrm>
            <a:off x="685801" y="0"/>
            <a:ext cx="7756543" cy="6858000"/>
          </a:xfrm>
          <a:prstGeom prst="rect">
            <a:avLst/>
          </a:prstGeom>
        </p:spPr>
      </p:pic>
    </p:spTree>
    <p:extLst>
      <p:ext uri="{BB962C8B-B14F-4D97-AF65-F5344CB8AC3E}">
        <p14:creationId xmlns:p14="http://schemas.microsoft.com/office/powerpoint/2010/main" val="3564019533"/>
      </p:ext>
    </p:extLst>
  </p:cSld>
  <p:clrMapOvr>
    <a:masterClrMapping/>
  </p:clrMapOvr>
  <p:timing>
    <p:tnLst>
      <p:par>
        <p:cTn xmlns:p14="http://schemas.microsoft.com/office/powerpoint/2010/mai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stretch>
            <a:fillRect/>
          </a:stretch>
        </p:blipFill>
        <p:spPr>
          <a:xfrm>
            <a:off x="1435101" y="0"/>
            <a:ext cx="6257566" cy="6858000"/>
          </a:xfrm>
          <a:prstGeom prst="rect">
            <a:avLst/>
          </a:prstGeom>
        </p:spPr>
      </p:pic>
    </p:spTree>
    <p:extLst>
      <p:ext uri="{BB962C8B-B14F-4D97-AF65-F5344CB8AC3E}">
        <p14:creationId xmlns:p14="http://schemas.microsoft.com/office/powerpoint/2010/main" val="2007223332"/>
      </p:ext>
    </p:extLst>
  </p:cSld>
  <p:clrMapOvr>
    <a:masterClrMapping/>
  </p:clrMapOvr>
  <p:timing>
    <p:tnLst>
      <p:par>
        <p:cTn xmlns:p14="http://schemas.microsoft.com/office/powerpoint/2010/mai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80634"/>
            <a:ext cx="8229600" cy="1143000"/>
          </a:xfrm>
        </p:spPr>
        <p:txBody>
          <a:bodyPr/>
          <a:lstStyle/>
          <a:p>
            <a:r>
              <a:rPr lang="en-US" dirty="0" smtClean="0"/>
              <a:t>THANK YOU!</a:t>
            </a:r>
            <a:endParaRPr lang="en-US" dirty="0"/>
          </a:p>
        </p:txBody>
      </p:sp>
      <p:sp>
        <p:nvSpPr>
          <p:cNvPr id="3" name="Content Placeholder 2"/>
          <p:cNvSpPr>
            <a:spLocks noGrp="1"/>
          </p:cNvSpPr>
          <p:nvPr>
            <p:ph idx="1"/>
          </p:nvPr>
        </p:nvSpPr>
        <p:spPr>
          <a:xfrm>
            <a:off x="276784" y="3500228"/>
            <a:ext cx="8645384" cy="2625937"/>
          </a:xfrm>
        </p:spPr>
        <p:txBody>
          <a:bodyPr/>
          <a:lstStyle/>
          <a:p>
            <a:r>
              <a:rPr lang="en-US" dirty="0">
                <a:hlinkClick r:id="rId2"/>
              </a:rPr>
              <a:t>https://dornsife.usc.edu/daphna-oyserman</a:t>
            </a:r>
            <a:r>
              <a:rPr lang="en-US" dirty="0" smtClean="0">
                <a:hlinkClick r:id="rId2"/>
              </a:rPr>
              <a:t>/</a:t>
            </a:r>
            <a:endParaRPr lang="en-US" dirty="0" smtClean="0"/>
          </a:p>
          <a:p>
            <a:endParaRPr lang="en-US" dirty="0"/>
          </a:p>
          <a:p>
            <a:r>
              <a:rPr lang="en-US" dirty="0">
                <a:hlinkClick r:id="rId3"/>
              </a:rPr>
              <a:t>https://pathwaysintervention.com</a:t>
            </a:r>
            <a:r>
              <a:rPr lang="en-US" dirty="0" smtClean="0">
                <a:hlinkClick r:id="rId3"/>
              </a:rPr>
              <a:t>/</a:t>
            </a:r>
            <a:endParaRPr lang="en-US" dirty="0" smtClean="0"/>
          </a:p>
          <a:p>
            <a:endParaRPr lang="en-US" dirty="0"/>
          </a:p>
        </p:txBody>
      </p:sp>
    </p:spTree>
    <p:extLst>
      <p:ext uri="{BB962C8B-B14F-4D97-AF65-F5344CB8AC3E}">
        <p14:creationId xmlns:p14="http://schemas.microsoft.com/office/powerpoint/2010/main" val="2785303702"/>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486069</TotalTime>
  <Words>3262</Words>
  <Application>Microsoft Macintosh PowerPoint</Application>
  <PresentationFormat>On-screen Show (4:3)</PresentationFormat>
  <Paragraphs>412</Paragraphs>
  <Slides>81</Slides>
  <Notes>27</Notes>
  <HiddenSlides>1</HiddenSlides>
  <MMClips>0</MMClips>
  <ScaleCrop>false</ScaleCrop>
  <HeadingPairs>
    <vt:vector size="4" baseType="variant">
      <vt:variant>
        <vt:lpstr>Theme</vt:lpstr>
      </vt:variant>
      <vt:variant>
        <vt:i4>1</vt:i4>
      </vt:variant>
      <vt:variant>
        <vt:lpstr>Slide Titles</vt:lpstr>
      </vt:variant>
      <vt:variant>
        <vt:i4>81</vt:i4>
      </vt:variant>
    </vt:vector>
  </HeadingPairs>
  <TitlesOfParts>
    <vt:vector size="82" baseType="lpstr">
      <vt:lpstr>Office Theme</vt:lpstr>
      <vt:lpstr>PowerPoint Presentation</vt:lpstr>
      <vt:lpstr>Identity-based motivation using identity-based motivation to bolster academic success</vt:lpstr>
      <vt:lpstr>Current Funders</vt:lpstr>
      <vt:lpstr>The Pathways Team</vt:lpstr>
      <vt:lpstr>PowerPoint Presentation</vt:lpstr>
      <vt:lpstr>PowerPoint Presentation</vt:lpstr>
      <vt:lpstr>Students want to succeed (Oyserman &amp; Fryberg, 2009; Oyserman &amp; James, 2011; Oyserman &amp; Lewis, 2017; Oyserman, 2013)</vt:lpstr>
      <vt:lpstr>But does that mean that they will start soon enough and persist long enough? </vt:lpstr>
      <vt:lpstr>No! Effective learning and remembering involve difficulties</vt:lpstr>
      <vt:lpstr>What is “identity-based motivation”? (Oyserman, 2007, 2009, 2015)</vt:lpstr>
      <vt:lpstr>Identity-based motivation  (Oyserman, 2007, 2009, 2015)</vt:lpstr>
      <vt:lpstr>Identity-based motivation mediates and moderates context effects</vt:lpstr>
      <vt:lpstr>Context and possible selves</vt:lpstr>
      <vt:lpstr>Imagining a possible self  does not necessarily cue action  Landau, Oyserman, et al., Journal of Personality and Social Psychology, 2014; Nurra &amp; Oyserman, Self &amp; Identity, 2017</vt:lpstr>
      <vt:lpstr>PowerPoint Presentation</vt:lpstr>
      <vt:lpstr>PowerPoint Presentation</vt:lpstr>
      <vt:lpstr>Core grades</vt:lpstr>
      <vt:lpstr>Path Metaphor  (Landau, Oyserman, et al., 2014, Journal of Personality and Social Psychology)</vt:lpstr>
      <vt:lpstr>Sooner and better with  Identity-based Motivation  (Aelenei, Lewis, &amp; Oyserman, 2017; Destin &amp; Oyserman, 2009; 2010; Fisher &amp; Oyserman, 2017; Lewis &amp; Oyserman, 2015; Nurra &amp; Oyserman, 2018; Oyserman, Destin, &amp; Novin 2015; Oyserman &amp; Lewis, 2017; Oyserman, et al., 2018; Smith &amp; Oyserman, 2015)</vt:lpstr>
      <vt:lpstr>For school-aged children</vt:lpstr>
      <vt:lpstr>Metacognition (interpretation of experienced ease and difficulty) matters</vt:lpstr>
      <vt:lpstr>PowerPoint Presentation</vt:lpstr>
      <vt:lpstr>PowerPoint Presentation</vt:lpstr>
      <vt:lpstr>Unskilled and unaware</vt:lpstr>
      <vt:lpstr>PowerPoint Presentation</vt:lpstr>
      <vt:lpstr>Building a Vehicle for Change</vt:lpstr>
      <vt:lpstr>Pathways in classrooms 6 weeks 2x weekly (Oyserman et al., Adolescence, 2002; Oyserman et al., Journal of Personality and Social Psychology, 2015; Horowitz et al., Contemporary Ed Psych, 2017; Oyserman et al., 2018)</vt:lpstr>
      <vt:lpstr>Pathways digital platform  (Oyserman, Ehret, O’Donnell, 2018)</vt:lpstr>
      <vt:lpstr>Pathways to Success</vt:lpstr>
      <vt:lpstr>Randomized Control Trial: Key Ingredients and Outcomes (Detroit)</vt:lpstr>
      <vt:lpstr>Randomized Control Trial: It Works! (Oyserman, Bybee, Terry 2006 Journal of Personality and Social Psychology)</vt:lpstr>
      <vt:lpstr>Teacher Delivery: Key Ingredients and Outcomes (Chicago) </vt:lpstr>
      <vt:lpstr>Teacher supports</vt:lpstr>
      <vt:lpstr>Teacher supports</vt:lpstr>
      <vt:lpstr>Average fidelity was above effectiveness threshold</vt:lpstr>
      <vt:lpstr>Teacher Delivery: It Works! (Horowitz, Sorensen, Yoder, &amp; Oyserman, 2018, CEP)</vt:lpstr>
      <vt:lpstr> Students rarely under threshold (red)</vt:lpstr>
      <vt:lpstr>Teacher Delivery: It Works! (Horowitz, Sorensen, Yoder, &amp; Oyserman, 2018, CEP; Oyserman, Wingert, Sorensen, in prep)</vt:lpstr>
      <vt:lpstr>Teacher Delivery: It Works! (Oyserman, Wingert, Sorensen, in prep)</vt:lpstr>
      <vt:lpstr>Teacher Delivery: It Works! (Oyserman, O’Donnell, &amp; Sorensen, in prep; Oyserman, Wingert, Sorensen, in prep)</vt:lpstr>
      <vt:lpstr>Teacher Delivery: It Works! (Oyserman, O’Donnell, &amp; Sorensen, in prep; Oyserman, Wingert, Sorensen, in prep)</vt:lpstr>
      <vt:lpstr>What does Pathways look like?</vt:lpstr>
      <vt:lpstr>Pathways to Success</vt:lpstr>
      <vt:lpstr>1. Skills &amp; Abilities</vt:lpstr>
      <vt:lpstr>Pathways to Success Intervention</vt:lpstr>
      <vt:lpstr>2. Adult Images</vt:lpstr>
      <vt:lpstr>Pathways to Success Intervention</vt:lpstr>
      <vt:lpstr>Pathways to Success Intervention</vt:lpstr>
      <vt:lpstr>3. Positive &amp; Negative Forces</vt:lpstr>
      <vt:lpstr>Pathways to Success Intervention</vt:lpstr>
      <vt:lpstr>4. &amp; 5. Timelines</vt:lpstr>
      <vt:lpstr>4. &amp; 5. Timelines</vt:lpstr>
      <vt:lpstr>4. &amp; 5. Timelines</vt:lpstr>
      <vt:lpstr>6. &amp; 7. Strategies Connect Next Year &amp; Adult Possible Selves</vt:lpstr>
      <vt:lpstr>8. Action Paths</vt:lpstr>
      <vt:lpstr>9. Puzzles: Difficulty as Importance</vt:lpstr>
      <vt:lpstr>10. Everyday Problems:  Using My Skills</vt:lpstr>
      <vt:lpstr>11. Graduation and Beyond</vt:lpstr>
      <vt:lpstr>12. Wrapping Up  and Moving Forward</vt:lpstr>
      <vt:lpstr>Designing effective interventions</vt:lpstr>
      <vt:lpstr>Digital Pathways</vt:lpstr>
      <vt:lpstr>What is the point of games?</vt:lpstr>
      <vt:lpstr>Pathways as a digital platform</vt:lpstr>
      <vt:lpstr>PowerPoint Presentation</vt:lpstr>
      <vt:lpstr>PowerPoint Presentation</vt:lpstr>
      <vt:lpstr>PowerPoint Presentation</vt:lpstr>
      <vt:lpstr>Chance to privately engage</vt:lpstr>
      <vt:lpstr>Establishing Social Norms</vt:lpstr>
      <vt:lpstr>Chance to publically commit</vt:lpstr>
      <vt:lpstr>Active Transfer To Life Outside the Game</vt:lpstr>
      <vt:lpstr>Fully digitized: It can work  (Oyserman, Ehret, O’Donnell, in prep)</vt:lpstr>
      <vt:lpstr>Fully digitized: It can work  (Oyserman, Ehret, O’Donnell, in prep)</vt:lpstr>
      <vt:lpstr>Fully digitized: It can work  (Oyserman, Ehret, O’Donnell, in prep)</vt:lpstr>
      <vt:lpstr>Scaling identity-based motivation</vt:lpstr>
      <vt:lpstr>THANK YOU!</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Veronica Yan</dc:creator>
  <cp:lastModifiedBy>Daphna Oyserman</cp:lastModifiedBy>
  <cp:revision>578</cp:revision>
  <dcterms:created xsi:type="dcterms:W3CDTF">2017-01-31T22:19:16Z</dcterms:created>
  <dcterms:modified xsi:type="dcterms:W3CDTF">2018-11-27T18:23:55Z</dcterms:modified>
</cp:coreProperties>
</file>