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95C3"/>
    <a:srgbClr val="005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22"/>
    <p:restoredTop sz="94756"/>
  </p:normalViewPr>
  <p:slideViewPr>
    <p:cSldViewPr snapToGrid="0" snapToObjects="1">
      <p:cViewPr varScale="1">
        <p:scale>
          <a:sx n="139" d="100"/>
          <a:sy n="139" d="100"/>
        </p:scale>
        <p:origin x="1656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1CA49-8243-E742-8487-FD79DE54B35E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3BF4C-0AB0-8044-9DF2-53854F6B59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0127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7264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313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75822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34060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8607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6674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7631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2858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7165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74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1597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5328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0002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43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0743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6888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D8919-9A34-974B-9F24-221CEE112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1134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CSEN_Presentation3.png">
            <a:extLst>
              <a:ext uri="{FF2B5EF4-FFF2-40B4-BE49-F238E27FC236}">
                <a16:creationId xmlns:a16="http://schemas.microsoft.com/office/drawing/2014/main" id="{2EA849B7-C404-B54C-91F6-7521282F61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409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349387" y="1073217"/>
            <a:ext cx="8435280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FR" sz="18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Métacognition : le savoir sur son propre savoir</a:t>
            </a:r>
            <a:endParaRPr lang="fr-FR" sz="1600" cap="none" dirty="0">
              <a:solidFill>
                <a:srgbClr val="4A95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fr-FR" sz="6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400" cap="none" dirty="0">
                <a:latin typeface="Arial" panose="020B0604020202020204" pitchFamily="34" charset="0"/>
                <a:cs typeface="Arial" panose="020B0604020202020204" pitchFamily="34" charset="0"/>
              </a:rPr>
              <a:t>La métacognition constitue l'un des meilleurs prédicteurs du succès scolaire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On ne se contentera pas de se demander si un élève sait ou s’il ne sait pas, mais de manière plus cruciale si en fait </a:t>
            </a:r>
            <a:r>
              <a:rPr lang="fr-FR" sz="1400" b="0" i="1" cap="none" dirty="0">
                <a:latin typeface="Arial" panose="020B0604020202020204" pitchFamily="34" charset="0"/>
                <a:cs typeface="Arial" panose="020B0604020202020204" pitchFamily="34" charset="0"/>
              </a:rPr>
              <a:t>il sait qu’il ne sait pas</a:t>
            </a: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marL="0" indent="0">
              <a:spcBef>
                <a:spcPts val="1200"/>
              </a:spcBef>
              <a:buNone/>
            </a:pPr>
            <a:endParaRPr lang="fr-FR" sz="1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400" cap="none" dirty="0">
                <a:latin typeface="Arial" panose="020B0604020202020204" pitchFamily="34" charset="0"/>
                <a:cs typeface="Arial" panose="020B0604020202020204" pitchFamily="34" charset="0"/>
              </a:rPr>
              <a:t>Les précurseurs de la métacognition sont déjà présents chez le bébé pour des tâches simples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Ils savent lorsqu’ils ont fait une erreur et ils sont capables de demander, de manière non-verbale, de l’aide à un adulte lorsqu’ils savent qu’il ne savent pas. </a:t>
            </a:r>
          </a:p>
          <a:p>
            <a:pPr marL="0" indent="0">
              <a:spcBef>
                <a:spcPts val="1200"/>
              </a:spcBef>
              <a:buNone/>
            </a:pPr>
            <a:endParaRPr lang="fr-FR" sz="1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400" cap="none" dirty="0">
                <a:latin typeface="Arial" panose="020B0604020202020204" pitchFamily="34" charset="0"/>
                <a:cs typeface="Arial" panose="020B0604020202020204" pitchFamily="34" charset="0"/>
              </a:rPr>
              <a:t>Mais la métacognition requiert aussi une supervision accrue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Son développement chez l’enfant requiert une supervision accrue pour l’utiliser de manière optimale dans des tâches plus complexes. </a:t>
            </a:r>
          </a:p>
          <a:p>
            <a:pPr marL="0" indent="0">
              <a:spcBef>
                <a:spcPts val="1200"/>
              </a:spcBef>
              <a:buNone/>
            </a:pPr>
            <a:endParaRPr lang="fr-FR" sz="1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400" cap="none" dirty="0">
                <a:latin typeface="Arial" panose="020B0604020202020204" pitchFamily="34" charset="0"/>
                <a:cs typeface="Arial" panose="020B0604020202020204" pitchFamily="34" charset="0"/>
              </a:rPr>
              <a:t>Les sentiments métacognitifs cruciaux pour l’apprentissage:</a:t>
            </a:r>
          </a:p>
          <a:p>
            <a:pPr>
              <a:spcBef>
                <a:spcPts val="1200"/>
              </a:spcBef>
              <a:buFontTx/>
              <a:buChar char="-"/>
            </a:pP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le sentiment de difficulté</a:t>
            </a:r>
          </a:p>
          <a:p>
            <a:pPr>
              <a:spcBef>
                <a:spcPts val="1200"/>
              </a:spcBef>
              <a:buFontTx/>
              <a:buChar char="-"/>
            </a:pP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le sentiment d’erreur</a:t>
            </a:r>
          </a:p>
          <a:p>
            <a:pPr>
              <a:spcBef>
                <a:spcPts val="1200"/>
              </a:spcBef>
              <a:buFontTx/>
              <a:buChar char="-"/>
            </a:pP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le sentiment de confiance</a:t>
            </a:r>
          </a:p>
          <a:p>
            <a:pPr marL="0" indent="0">
              <a:spcBef>
                <a:spcPts val="1200"/>
              </a:spcBef>
              <a:buNone/>
            </a:pPr>
            <a:endParaRPr lang="fr-FR" sz="14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477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349387" y="1073216"/>
            <a:ext cx="8435280" cy="57847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FR" sz="18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Confiance : sentiment sur la qualité du savoir interne</a:t>
            </a:r>
          </a:p>
          <a:p>
            <a:pPr marL="0" indent="0">
              <a:spcBef>
                <a:spcPts val="1200"/>
              </a:spcBef>
              <a:buNone/>
            </a:pPr>
            <a:endParaRPr lang="fr-FR" sz="6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400" cap="none" dirty="0">
                <a:latin typeface="Arial" panose="020B0604020202020204" pitchFamily="34" charset="0"/>
                <a:cs typeface="Arial" panose="020B0604020202020204" pitchFamily="34" charset="0"/>
              </a:rPr>
              <a:t>Feedback subjectif permettant d’évaluer la qualité de nos décisions et de nos apprentissages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Exemple: l’élève peut utiliser son niveau de confiance pour estimer s’il doit passer à l’élément suivant ou continuer à apprendre jusqu’à ce qu’il soit sûr que sa réponse soit bonne.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Le rôle des sciences cognitives est de proposer des descriptions et modèles </a:t>
            </a:r>
            <a:r>
              <a:rPr lang="fr-FR" sz="1400" b="0" i="1" cap="none" dirty="0">
                <a:latin typeface="Arial" panose="020B0604020202020204" pitchFamily="34" charset="0"/>
                <a:cs typeface="Arial" panose="020B0604020202020204" pitchFamily="34" charset="0"/>
              </a:rPr>
              <a:t>objectifs</a:t>
            </a: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 des sentiments </a:t>
            </a:r>
            <a:r>
              <a:rPr lang="fr-FR" sz="1400" b="0" i="1" cap="none" dirty="0">
                <a:latin typeface="Arial" panose="020B0604020202020204" pitchFamily="34" charset="0"/>
                <a:cs typeface="Arial" panose="020B0604020202020204" pitchFamily="34" charset="0"/>
              </a:rPr>
              <a:t>subjectifs.</a:t>
            </a: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spcBef>
                <a:spcPts val="0"/>
              </a:spcBef>
              <a:buNone/>
            </a:pPr>
            <a:endParaRPr lang="fr-FR" sz="14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400" cap="none" dirty="0">
                <a:latin typeface="Arial" panose="020B0604020202020204" pitchFamily="34" charset="0"/>
                <a:cs typeface="Arial" panose="020B0604020202020204" pitchFamily="34" charset="0"/>
              </a:rPr>
              <a:t>Les sentiments métacognitifs permettent un apprentissage </a:t>
            </a:r>
            <a:r>
              <a:rPr lang="fr-FR" sz="1400" cap="none" dirty="0" err="1">
                <a:latin typeface="Arial" panose="020B0604020202020204" pitchFamily="34" charset="0"/>
                <a:cs typeface="Arial" panose="020B0604020202020204" pitchFamily="34" charset="0"/>
              </a:rPr>
              <a:t>auto-régulé</a:t>
            </a:r>
            <a:endParaRPr lang="fr-FR" sz="1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L’enfant va les utiliser pour mieux réguler ses compétences et devenir acteur de ses apprentissages.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Il va </a:t>
            </a:r>
            <a:r>
              <a:rPr lang="fr-FR" sz="1400" b="0" i="1" cap="none" dirty="0">
                <a:latin typeface="Arial" panose="020B0604020202020204" pitchFamily="34" charset="0"/>
                <a:cs typeface="Arial" panose="020B0604020202020204" pitchFamily="34" charset="0"/>
              </a:rPr>
              <a:t>apprendre à mieux apprendre</a:t>
            </a: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spcBef>
                <a:spcPts val="1200"/>
              </a:spcBef>
              <a:buNone/>
            </a:pPr>
            <a:endParaRPr lang="fr-FR" sz="14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400" cap="none" dirty="0">
                <a:latin typeface="Arial" panose="020B0604020202020204" pitchFamily="34" charset="0"/>
                <a:cs typeface="Arial" panose="020B0604020202020204" pitchFamily="34" charset="0"/>
              </a:rPr>
              <a:t>La confiance est avant tout un système de croyances subjectives</a:t>
            </a:r>
          </a:p>
          <a:p>
            <a:pPr>
              <a:spcBef>
                <a:spcPts val="1200"/>
              </a:spcBef>
              <a:buFontTx/>
              <a:buChar char="-"/>
            </a:pP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Croyances sur soi-même (‘je peux résoudre des problèmes de maths facilement’)</a:t>
            </a:r>
          </a:p>
          <a:p>
            <a:pPr>
              <a:spcBef>
                <a:spcPts val="1200"/>
              </a:spcBef>
              <a:buFontTx/>
              <a:buChar char="-"/>
            </a:pP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Perception de soi scolaire (‘j’ai généralement de bonnes notes à l’école’)</a:t>
            </a:r>
          </a:p>
          <a:p>
            <a:pPr>
              <a:spcBef>
                <a:spcPts val="1200"/>
              </a:spcBef>
              <a:buFontTx/>
              <a:buChar char="-"/>
            </a:pP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Perception de son efficacité scolaire (‘cet exercice est dur, mais je sais que je peux l’apprendre’)</a:t>
            </a:r>
          </a:p>
          <a:p>
            <a:pPr>
              <a:spcBef>
                <a:spcPts val="1200"/>
              </a:spcBef>
              <a:buFontTx/>
              <a:buChar char="-"/>
            </a:pPr>
            <a:r>
              <a:rPr lang="fr-FR" sz="1400" b="0" cap="none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</a:p>
          <a:p>
            <a:pPr marL="0" indent="0">
              <a:spcBef>
                <a:spcPts val="1200"/>
              </a:spcBef>
              <a:buNone/>
            </a:pPr>
            <a:endParaRPr lang="fr-FR" sz="14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fr-FR" sz="1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fr-FR" sz="1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fr-FR" sz="14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14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567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349387" y="1073217"/>
            <a:ext cx="8435280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FR" sz="18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Pourquoi avoir des élèves confiants?</a:t>
            </a:r>
          </a:p>
          <a:p>
            <a:pPr marL="0" indent="0">
              <a:spcBef>
                <a:spcPts val="1200"/>
              </a:spcBef>
              <a:buNone/>
            </a:pPr>
            <a:endParaRPr lang="fr-FR" sz="600" cap="none" dirty="0">
              <a:solidFill>
                <a:srgbClr val="4A95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400" cap="none" dirty="0">
                <a:latin typeface="Arial" panose="020B0604020202020204" pitchFamily="34" charset="0"/>
                <a:cs typeface="Arial" panose="020B0604020202020204" pitchFamily="34" charset="0"/>
              </a:rPr>
              <a:t>Parce que la confiance et la performance se renforcent mutuellement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Cercle vertueux : meilleure performance </a:t>
            </a: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</a:t>
            </a: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 plus grande confiance </a:t>
            </a: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 </a:t>
            </a: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meilleure performance, etc</a:t>
            </a:r>
            <a:r>
              <a:rPr lang="fr-FR" sz="1400" b="0" i="1" cap="non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spcBef>
                <a:spcPts val="0"/>
              </a:spcBef>
              <a:buNone/>
            </a:pPr>
            <a:endParaRPr lang="fr-FR" sz="14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Cercle vicieux et prophétie auto-réalisatrice : je sais que ne vais pas y arriver </a:t>
            </a: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</a:t>
            </a: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 je n’y arrive pas </a:t>
            </a: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 </a:t>
            </a: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cela confirme que je sais que je n’y arrive pas, etc</a:t>
            </a:r>
            <a:r>
              <a:rPr lang="fr-FR" sz="1400" b="0" i="1" cap="non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spcBef>
                <a:spcPts val="0"/>
              </a:spcBef>
              <a:buNone/>
            </a:pPr>
            <a:endParaRPr lang="fr-FR" sz="14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400" cap="none" dirty="0">
                <a:latin typeface="Arial" panose="020B0604020202020204" pitchFamily="34" charset="0"/>
                <a:cs typeface="Arial" panose="020B0604020202020204" pitchFamily="34" charset="0"/>
              </a:rPr>
              <a:t>Les élèves de milieux défavorisés et les filles en maths ont une carence de confiance</a:t>
            </a:r>
          </a:p>
          <a:p>
            <a:pPr marL="0" indent="0">
              <a:spcBef>
                <a:spcPts val="1200"/>
              </a:spcBef>
              <a:buNone/>
            </a:pPr>
            <a:endParaRPr lang="fr-FR" sz="14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400" cap="none" dirty="0">
                <a:latin typeface="Arial" panose="020B0604020202020204" pitchFamily="34" charset="0"/>
                <a:cs typeface="Arial" panose="020B0604020202020204" pitchFamily="34" charset="0"/>
              </a:rPr>
              <a:t>Mais il faut aussi éviter les situations de sur-confiance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Les enfants, surtout chez les plus petits, peuvent avoir un biais de sur-confiance. Pensant qu’une tâche est trop facile, l’élève n’allouera pas les ressources nécessaires pour l’accomplir avec succès. </a:t>
            </a:r>
          </a:p>
          <a:p>
            <a:pPr marL="0" indent="0">
              <a:spcBef>
                <a:spcPts val="1200"/>
              </a:spcBef>
              <a:buNone/>
            </a:pPr>
            <a:endParaRPr lang="fr-FR" sz="1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fr-FR" sz="1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fr-FR" sz="14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14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738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349387" y="1073217"/>
            <a:ext cx="8435280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FR" sz="1800" cap="none" dirty="0">
                <a:solidFill>
                  <a:srgbClr val="4A95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 intervenants</a:t>
            </a:r>
          </a:p>
          <a:p>
            <a:pPr marL="0" indent="0">
              <a:spcBef>
                <a:spcPts val="1200"/>
              </a:spcBef>
              <a:buNone/>
            </a:pPr>
            <a:endParaRPr lang="fr-FR" sz="600" cap="none" dirty="0">
              <a:solidFill>
                <a:srgbClr val="4A95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400" cap="none" dirty="0">
                <a:latin typeface="Arial" panose="020B0604020202020204" pitchFamily="34" charset="0"/>
                <a:cs typeface="Arial" panose="020B0604020202020204" pitchFamily="34" charset="0"/>
              </a:rPr>
              <a:t>13 h 50 - Anastasia </a:t>
            </a:r>
            <a:r>
              <a:rPr lang="fr-FR" sz="1400" cap="none" dirty="0" err="1">
                <a:latin typeface="Arial" panose="020B0604020202020204" pitchFamily="34" charset="0"/>
                <a:cs typeface="Arial" panose="020B0604020202020204" pitchFamily="34" charset="0"/>
              </a:rPr>
              <a:t>Efklides</a:t>
            </a:r>
            <a:endParaRPr lang="fr-FR" sz="1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Les sentiments métacognitifs et la pédagogie. Confiance, manque de confiance, excès de confiance : qu'est-ce qu'ils nous disent sur l'apprentissage ?*</a:t>
            </a:r>
          </a:p>
          <a:p>
            <a:pPr marL="0" indent="0">
              <a:spcBef>
                <a:spcPts val="1200"/>
              </a:spcBef>
              <a:buNone/>
            </a:pPr>
            <a:endParaRPr lang="fr-FR" sz="7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400" cap="none" dirty="0">
                <a:latin typeface="Arial" panose="020B0604020202020204" pitchFamily="34" charset="0"/>
                <a:cs typeface="Arial" panose="020B0604020202020204" pitchFamily="34" charset="0"/>
              </a:rPr>
              <a:t>14 h 40 - Céline Buchs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Pédagogie coopérative et métacognition </a:t>
            </a:r>
          </a:p>
          <a:p>
            <a:pPr marL="0" indent="0">
              <a:spcBef>
                <a:spcPts val="0"/>
              </a:spcBef>
              <a:buNone/>
            </a:pPr>
            <a:endParaRPr lang="fr-FR" sz="14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400" i="1" cap="none" dirty="0">
                <a:latin typeface="Arial" panose="020B0604020202020204" pitchFamily="34" charset="0"/>
                <a:cs typeface="Arial" panose="020B0604020202020204" pitchFamily="34" charset="0"/>
              </a:rPr>
              <a:t>15 h 30 - Pause</a:t>
            </a:r>
          </a:p>
          <a:p>
            <a:pPr marL="0" indent="0">
              <a:spcBef>
                <a:spcPts val="1200"/>
              </a:spcBef>
              <a:buNone/>
            </a:pPr>
            <a:endParaRPr lang="fr-FR" sz="7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400" cap="none" dirty="0">
                <a:latin typeface="Arial" panose="020B0604020202020204" pitchFamily="34" charset="0"/>
                <a:cs typeface="Arial" panose="020B0604020202020204" pitchFamily="34" charset="0"/>
              </a:rPr>
              <a:t>15 h 50 - </a:t>
            </a:r>
            <a:r>
              <a:rPr lang="fr-FR" sz="1400" cap="none" dirty="0" err="1">
                <a:latin typeface="Arial" panose="020B0604020202020204" pitchFamily="34" charset="0"/>
                <a:cs typeface="Arial" panose="020B0604020202020204" pitchFamily="34" charset="0"/>
              </a:rPr>
              <a:t>Daphna</a:t>
            </a:r>
            <a:r>
              <a:rPr lang="fr-FR" sz="14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cap="none" dirty="0" err="1">
                <a:latin typeface="Arial" panose="020B0604020202020204" pitchFamily="34" charset="0"/>
                <a:cs typeface="Arial" panose="020B0604020202020204" pitchFamily="34" charset="0"/>
              </a:rPr>
              <a:t>Oyserman</a:t>
            </a:r>
            <a:endParaRPr lang="fr-FR" sz="1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Motivation en classe et représentation de soi*</a:t>
            </a:r>
          </a:p>
          <a:p>
            <a:pPr marL="0" indent="0" fontAlgn="base">
              <a:buNone/>
            </a:pPr>
            <a:endParaRPr lang="fr-FR" sz="700" dirty="0"/>
          </a:p>
          <a:p>
            <a:pPr marL="0" indent="0">
              <a:spcBef>
                <a:spcPts val="1200"/>
              </a:spcBef>
              <a:buNone/>
            </a:pPr>
            <a:r>
              <a:rPr lang="fr-FR" sz="1400" cap="none" dirty="0">
                <a:latin typeface="Arial" panose="020B0604020202020204" pitchFamily="34" charset="0"/>
                <a:cs typeface="Arial" panose="020B0604020202020204" pitchFamily="34" charset="0"/>
              </a:rPr>
              <a:t>16 h 40  - Pascal Huguet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Les "étiquettes de l’esprit" : Auto-évaluations, stéréotypes sociaux et productions scolaires</a:t>
            </a:r>
          </a:p>
          <a:p>
            <a:pPr marL="0" indent="0" fontAlgn="base">
              <a:buNone/>
            </a:pPr>
            <a:endParaRPr lang="fr-FR" sz="600" dirty="0"/>
          </a:p>
          <a:p>
            <a:pPr marL="0" indent="0" fontAlgn="base">
              <a:spcBef>
                <a:spcPts val="1200"/>
              </a:spcBef>
              <a:buNone/>
            </a:pPr>
            <a:r>
              <a:rPr lang="fr-FR" sz="1400" cap="none" dirty="0">
                <a:latin typeface="Arial" panose="020B0604020202020204" pitchFamily="34" charset="0"/>
                <a:cs typeface="Arial" panose="020B0604020202020204" pitchFamily="34" charset="0"/>
              </a:rPr>
              <a:t>17 h 30 - Jean-Philippe </a:t>
            </a:r>
            <a:r>
              <a:rPr lang="fr-FR" sz="1400" cap="none" dirty="0" err="1">
                <a:latin typeface="Arial" panose="020B0604020202020204" pitchFamily="34" charset="0"/>
                <a:cs typeface="Arial" panose="020B0604020202020204" pitchFamily="34" charset="0"/>
              </a:rPr>
              <a:t>Lachaux</a:t>
            </a:r>
            <a:endParaRPr lang="fr-FR" sz="1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400" b="0" cap="none" dirty="0">
                <a:latin typeface="Arial" panose="020B0604020202020204" pitchFamily="34" charset="0"/>
                <a:cs typeface="Arial" panose="020B0604020202020204" pitchFamily="34" charset="0"/>
              </a:rPr>
              <a:t>Améliorer l'attention à l'école : programme ATOLE</a:t>
            </a:r>
          </a:p>
          <a:p>
            <a:pPr marL="0" indent="0">
              <a:spcBef>
                <a:spcPts val="1200"/>
              </a:spcBef>
              <a:buNone/>
            </a:pPr>
            <a:endParaRPr lang="fr-FR" sz="14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1400" b="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5487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2124</TotalTime>
  <Words>431</Words>
  <Application>Microsoft Macintosh PowerPoint</Application>
  <PresentationFormat>Affichage à l'écran (4:3)</PresentationFormat>
  <Paragraphs>69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 Unicode MS</vt:lpstr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Microsoft Office</dc:creator>
  <cp:lastModifiedBy>Microsoft Office User</cp:lastModifiedBy>
  <cp:revision>47</cp:revision>
  <dcterms:created xsi:type="dcterms:W3CDTF">2018-11-12T10:18:09Z</dcterms:created>
  <dcterms:modified xsi:type="dcterms:W3CDTF">2018-11-27T15:13:33Z</dcterms:modified>
</cp:coreProperties>
</file>